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Quicksan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Quicksan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6876fdb6a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6876fdb6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6876fdb6a_1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6876fdb6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6876fdb6a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6876fdb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6876fdb6a_0_5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6876fdb6a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6876fdb6a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6876fdb6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876fdb6a_2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6876fdb6a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6876fdb6a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6876fdb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6876fdb6a_0_6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6876fdb6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6876fdb6a_0_4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6876fdb6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6876fdb6a_0_4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6876fdb6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6876fdb6a_0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6876fdb6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6876fdb6a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6876fdb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876fdb6a_0_6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876fdb6a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876fdb6a_0_7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876fdb6a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6876fdb6a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6876fdb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876fdb6a_0_6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6876fdb6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datasets/tourist55/alzheimers-dataset-4-class-of-images" TargetMode="External"/><Relationship Id="rId4" Type="http://schemas.openxmlformats.org/officeDocument/2006/relationships/hyperlink" Target="https://www.informasus.ufscar.br/doenca-de-alzheimer-saiba-mais-sobre-a-principal-causa-de-demencia-no-mundo/" TargetMode="External"/><Relationship Id="rId5" Type="http://schemas.openxmlformats.org/officeDocument/2006/relationships/hyperlink" Target="https://www.alz.org/br/demencia-alzheimer-brasil.asp" TargetMode="External"/><Relationship Id="rId6" Type="http://schemas.openxmlformats.org/officeDocument/2006/relationships/hyperlink" Target="https://sites.icmc.usp.br/moacir/papers/Nazare_CIARP2017_DNN-Noise.pdf" TargetMode="External"/><Relationship Id="rId7" Type="http://schemas.openxmlformats.org/officeDocument/2006/relationships/hyperlink" Target="https://repositorio.unesp.br/bitstream/handle/11449/151042/padovese_bt_me_sjrp.pdf?sequence=3&amp;isAllowed=y" TargetMode="External"/><Relationship Id="rId8" Type="http://schemas.openxmlformats.org/officeDocument/2006/relationships/hyperlink" Target="https://ieeexplore.ieee.org/document/9215402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233525"/>
            <a:ext cx="700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CLASSIFICAÇÃO DE IMAGENS: DIAGNÓSTICO DE NÍVEL DE ALZHEIMER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970750" y="1174125"/>
            <a:ext cx="3515400" cy="294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Quantidade x Classe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Essa diferença influenciou nas métricas utilizadas e no treinamento dos modelos</a:t>
            </a:r>
            <a:r>
              <a:rPr lang="en"/>
              <a:t>.</a:t>
            </a:r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DAS CLASSES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950" y="1215869"/>
            <a:ext cx="3306900" cy="289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4970750" y="1174125"/>
            <a:ext cx="3515400" cy="294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K-Fold Estratificado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Manteve-se a proporção das classes a fim de possibilitar a captura do cenário real pelo modelo.</a:t>
            </a:r>
            <a:endParaRPr/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DIVISÃO DO CONJUNTO DE DADOS</a:t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350" y="1445325"/>
            <a:ext cx="3464800" cy="2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Variação da mesma imagem com ruído</a:t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1165475" y="1269125"/>
            <a:ext cx="7357800" cy="24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863" y="1462450"/>
            <a:ext cx="6907024" cy="21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</a:t>
            </a:r>
            <a:endParaRPr/>
          </a:p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Binary Pattern </a:t>
            </a:r>
            <a:r>
              <a:rPr lang="en"/>
              <a:t>(</a:t>
            </a:r>
            <a:r>
              <a:rPr b="1" lang="en"/>
              <a:t>LBP</a:t>
            </a:r>
            <a:r>
              <a:rPr lang="en"/>
              <a:t>)</a:t>
            </a:r>
            <a:r>
              <a:rPr lang="en"/>
              <a:t> 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Oriented Gradients (</a:t>
            </a:r>
            <a:r>
              <a:rPr b="1" lang="en"/>
              <a:t>HOG</a:t>
            </a:r>
            <a:r>
              <a:rPr lang="en"/>
              <a:t>)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-590075" y="1339525"/>
            <a:ext cx="3061800" cy="3071400"/>
          </a:xfrm>
          <a:prstGeom prst="ellipse">
            <a:avLst/>
          </a:prstGeom>
          <a:solidFill>
            <a:srgbClr val="E3E3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LOCAL BINARY PATTERN (</a:t>
            </a:r>
            <a:r>
              <a:rPr b="1" lang="en">
                <a:solidFill>
                  <a:srgbClr val="39C0BA"/>
                </a:solidFill>
              </a:rPr>
              <a:t>LBP</a:t>
            </a:r>
            <a:r>
              <a:rPr lang="en">
                <a:solidFill>
                  <a:srgbClr val="39C0BA"/>
                </a:solidFill>
              </a:rPr>
              <a:t>)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2708675" y="1974625"/>
            <a:ext cx="57435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Método utilizado para transformar dados não estruturados (</a:t>
            </a:r>
            <a:r>
              <a:rPr b="1" lang="en"/>
              <a:t>imagens</a:t>
            </a:r>
            <a:r>
              <a:rPr lang="en"/>
              <a:t>) em dados estruturados (</a:t>
            </a:r>
            <a:r>
              <a:rPr b="1" lang="en"/>
              <a:t>tabela</a:t>
            </a:r>
            <a:r>
              <a:rPr lang="en"/>
              <a:t>).</a:t>
            </a:r>
            <a:endParaRPr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9790" l="14646" r="3714" t="5735"/>
          <a:stretch/>
        </p:blipFill>
        <p:spPr>
          <a:xfrm>
            <a:off x="8763" y="1936700"/>
            <a:ext cx="1864120" cy="1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1165500" y="1158074"/>
            <a:ext cx="6858000" cy="21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Pré-processamento para o </a:t>
            </a:r>
            <a:r>
              <a:rPr b="1" lang="en" sz="2400"/>
              <a:t>SVM</a:t>
            </a:r>
            <a:r>
              <a:rPr lang="en" sz="2400"/>
              <a:t>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Distribuição das direções dos gradientes.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Gradientes marcam as arestas e cantos importantes.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HISTOGRAM OF ORIENTED GRADIENTS (</a:t>
            </a:r>
            <a:r>
              <a:rPr b="1" lang="en">
                <a:solidFill>
                  <a:srgbClr val="39C0BA"/>
                </a:solidFill>
              </a:rPr>
              <a:t>HOG</a:t>
            </a:r>
            <a:r>
              <a:rPr lang="en">
                <a:solidFill>
                  <a:srgbClr val="39C0BA"/>
                </a:solidFill>
              </a:rPr>
              <a:t>)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56693" t="0"/>
          <a:stretch/>
        </p:blipFill>
        <p:spPr>
          <a:xfrm>
            <a:off x="2816725" y="2930100"/>
            <a:ext cx="1241599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54865" r="0" t="0"/>
          <a:stretch/>
        </p:blipFill>
        <p:spPr>
          <a:xfrm>
            <a:off x="5033265" y="2930100"/>
            <a:ext cx="129401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4226425" y="3858937"/>
            <a:ext cx="682500" cy="13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dos melhores modelos</a:t>
            </a:r>
            <a:endParaRPr/>
          </a:p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Otimização de hiperparâmetros (</a:t>
            </a:r>
            <a:r>
              <a:rPr b="1" lang="en"/>
              <a:t>Grid Search</a:t>
            </a:r>
            <a:r>
              <a:rPr lang="en"/>
              <a:t>)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SELEÇÃO DE PARÂMETROS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Grid Search Cross Validation</a:t>
            </a:r>
            <a:r>
              <a:rPr lang="en" sz="2400"/>
              <a:t>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Melhor combinação de parâmetros.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Maior tempo de execução.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idx="4294967295" type="ctrTitle"/>
          </p:nvPr>
        </p:nvSpPr>
        <p:spPr>
          <a:xfrm>
            <a:off x="2057400" y="1991900"/>
            <a:ext cx="6771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RESULTADOS</a:t>
            </a:r>
            <a:endParaRPr sz="5400"/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" name="Google Shape;217;p29"/>
          <p:cNvGrpSpPr/>
          <p:nvPr/>
        </p:nvGrpSpPr>
        <p:grpSpPr>
          <a:xfrm>
            <a:off x="180015" y="2185705"/>
            <a:ext cx="1530861" cy="771938"/>
            <a:chOff x="3932350" y="3714775"/>
            <a:chExt cx="439650" cy="319075"/>
          </a:xfrm>
        </p:grpSpPr>
        <p:sp>
          <p:nvSpPr>
            <p:cNvPr id="218" name="Google Shape;218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1435750" y="404338"/>
            <a:ext cx="2105700" cy="631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Acurácia dos modelos treinados com imagens </a:t>
            </a:r>
            <a:r>
              <a:rPr b="1" lang="en">
                <a:solidFill>
                  <a:srgbClr val="F3F3F3"/>
                </a:solidFill>
              </a:rPr>
              <a:t>sem ruído.</a:t>
            </a:r>
            <a:r>
              <a:rPr lang="en">
                <a:solidFill>
                  <a:srgbClr val="F3F3F3"/>
                </a:solidFill>
              </a:rPr>
              <a:t>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0" name="Google Shape;230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0"/>
          <p:cNvSpPr/>
          <p:nvPr/>
        </p:nvSpPr>
        <p:spPr>
          <a:xfrm>
            <a:off x="1572775" y="2049998"/>
            <a:ext cx="233700" cy="188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1810825" y="2753375"/>
            <a:ext cx="233700" cy="118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2048875" y="2694973"/>
            <a:ext cx="233700" cy="12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2868575" y="2096224"/>
            <a:ext cx="233700" cy="18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3106625" y="2694850"/>
            <a:ext cx="233700" cy="123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3344675" y="2634650"/>
            <a:ext cx="233700" cy="130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4240600" y="1391327"/>
            <a:ext cx="233700" cy="25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4478625" y="1953801"/>
            <a:ext cx="233700" cy="198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4716675" y="1607044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5688800" y="1354324"/>
            <a:ext cx="233700" cy="25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5926850" y="1784174"/>
            <a:ext cx="233700" cy="215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6164875" y="1453487"/>
            <a:ext cx="233700" cy="248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0"/>
          <p:cNvCxnSpPr/>
          <p:nvPr/>
        </p:nvCxnSpPr>
        <p:spPr>
          <a:xfrm>
            <a:off x="952500" y="3652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0"/>
          <p:cNvSpPr/>
          <p:nvPr/>
        </p:nvSpPr>
        <p:spPr>
          <a:xfrm>
            <a:off x="7212800" y="495848"/>
            <a:ext cx="233700" cy="34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7450850" y="1035551"/>
            <a:ext cx="233700" cy="289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7688875" y="575045"/>
            <a:ext cx="233700" cy="3359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1572775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KNN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2868575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DT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4240575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SVM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5688800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MLP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212800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CNN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1580176" y="303372"/>
            <a:ext cx="1976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Imagens sem ruído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Imagens com ruído de 0.01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Imagens com ruído de 0.001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1524550" y="464053"/>
            <a:ext cx="1110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1524561" y="664453"/>
            <a:ext cx="111000" cy="11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1524561" y="869576"/>
            <a:ext cx="111000" cy="11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1415275" y="180583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53%</a:t>
            </a:r>
            <a:endParaRPr sz="900"/>
          </a:p>
        </p:txBody>
      </p:sp>
      <p:sp>
        <p:nvSpPr>
          <p:cNvPr id="261" name="Google Shape;261;p30"/>
          <p:cNvSpPr txBox="1"/>
          <p:nvPr/>
        </p:nvSpPr>
        <p:spPr>
          <a:xfrm>
            <a:off x="1653325" y="2504499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3%</a:t>
            </a:r>
            <a:endParaRPr sz="900"/>
          </a:p>
        </p:txBody>
      </p:sp>
      <p:sp>
        <p:nvSpPr>
          <p:cNvPr id="262" name="Google Shape;262;p30"/>
          <p:cNvSpPr txBox="1"/>
          <p:nvPr/>
        </p:nvSpPr>
        <p:spPr>
          <a:xfrm>
            <a:off x="1897737" y="246529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34%</a:t>
            </a:r>
            <a:endParaRPr sz="900"/>
          </a:p>
        </p:txBody>
      </p:sp>
      <p:sp>
        <p:nvSpPr>
          <p:cNvPr id="263" name="Google Shape;263;p30"/>
          <p:cNvSpPr txBox="1"/>
          <p:nvPr/>
        </p:nvSpPr>
        <p:spPr>
          <a:xfrm>
            <a:off x="2718076" y="18598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51%</a:t>
            </a:r>
            <a:endParaRPr sz="900"/>
          </a:p>
        </p:txBody>
      </p:sp>
      <p:sp>
        <p:nvSpPr>
          <p:cNvPr id="264" name="Google Shape;264;p30"/>
          <p:cNvSpPr txBox="1"/>
          <p:nvPr/>
        </p:nvSpPr>
        <p:spPr>
          <a:xfrm>
            <a:off x="2942335" y="246529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34%</a:t>
            </a:r>
            <a:endParaRPr sz="900"/>
          </a:p>
        </p:txBody>
      </p:sp>
      <p:sp>
        <p:nvSpPr>
          <p:cNvPr id="265" name="Google Shape;265;p30"/>
          <p:cNvSpPr txBox="1"/>
          <p:nvPr/>
        </p:nvSpPr>
        <p:spPr>
          <a:xfrm>
            <a:off x="3187929" y="2396491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36%</a:t>
            </a:r>
            <a:endParaRPr sz="900"/>
          </a:p>
        </p:txBody>
      </p:sp>
      <p:sp>
        <p:nvSpPr>
          <p:cNvPr id="266" name="Google Shape;266;p30"/>
          <p:cNvSpPr txBox="1"/>
          <p:nvPr/>
        </p:nvSpPr>
        <p:spPr>
          <a:xfrm>
            <a:off x="4089676" y="1144432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70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267" name="Google Shape;267;p30"/>
          <p:cNvSpPr txBox="1"/>
          <p:nvPr/>
        </p:nvSpPr>
        <p:spPr>
          <a:xfrm>
            <a:off x="4318276" y="17148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56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268" name="Google Shape;268;p30"/>
          <p:cNvSpPr txBox="1"/>
          <p:nvPr/>
        </p:nvSpPr>
        <p:spPr>
          <a:xfrm>
            <a:off x="4546876" y="1373032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66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269" name="Google Shape;269;p30"/>
          <p:cNvSpPr txBox="1"/>
          <p:nvPr/>
        </p:nvSpPr>
        <p:spPr>
          <a:xfrm>
            <a:off x="5544876" y="112003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71%</a:t>
            </a:r>
            <a:endParaRPr sz="900"/>
          </a:p>
        </p:txBody>
      </p:sp>
      <p:sp>
        <p:nvSpPr>
          <p:cNvPr id="270" name="Google Shape;270;p30"/>
          <p:cNvSpPr txBox="1"/>
          <p:nvPr/>
        </p:nvSpPr>
        <p:spPr>
          <a:xfrm>
            <a:off x="5766076" y="153804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60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271" name="Google Shape;271;p30"/>
          <p:cNvSpPr txBox="1"/>
          <p:nvPr/>
        </p:nvSpPr>
        <p:spPr>
          <a:xfrm>
            <a:off x="6002076" y="121103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69%</a:t>
            </a:r>
            <a:endParaRPr sz="900"/>
          </a:p>
        </p:txBody>
      </p:sp>
      <p:sp>
        <p:nvSpPr>
          <p:cNvPr id="272" name="Google Shape;272;p30"/>
          <p:cNvSpPr txBox="1"/>
          <p:nvPr/>
        </p:nvSpPr>
        <p:spPr>
          <a:xfrm>
            <a:off x="7054075" y="2670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96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273" name="Google Shape;273;p30"/>
          <p:cNvSpPr txBox="1"/>
          <p:nvPr/>
        </p:nvSpPr>
        <p:spPr>
          <a:xfrm>
            <a:off x="7290076" y="8004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82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274" name="Google Shape;274;p30"/>
          <p:cNvSpPr txBox="1"/>
          <p:nvPr/>
        </p:nvSpPr>
        <p:spPr>
          <a:xfrm>
            <a:off x="7533477" y="3358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GRUPO 20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5"/>
            <a:ext cx="57837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INTEGRANTES: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Paulo Ricardo J. Miranda, 10133456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Pedro Henrique Magalhães Cisdeli, 10289804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1435750" y="404338"/>
            <a:ext cx="2105700" cy="631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Acurácia dos modelos treinados com imagens </a:t>
            </a:r>
            <a:r>
              <a:rPr b="1" lang="en">
                <a:solidFill>
                  <a:schemeClr val="lt2"/>
                </a:solidFill>
              </a:rPr>
              <a:t>com ruído de 0,01.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2" name="Google Shape;282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1"/>
          <p:cNvSpPr/>
          <p:nvPr/>
        </p:nvSpPr>
        <p:spPr>
          <a:xfrm>
            <a:off x="1572775" y="2753225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1810825" y="2096375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2048875" y="2427425"/>
            <a:ext cx="233700" cy="150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868575" y="2694725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3106625" y="2096350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3344675" y="2695250"/>
            <a:ext cx="233700" cy="12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4240600" y="1953826"/>
            <a:ext cx="233700" cy="198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4478625" y="1859825"/>
            <a:ext cx="233700" cy="207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4716675" y="1882749"/>
            <a:ext cx="233700" cy="205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5688800" y="1354324"/>
            <a:ext cx="233700" cy="25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5926850" y="1453575"/>
            <a:ext cx="233700" cy="248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6164875" y="1354475"/>
            <a:ext cx="233700" cy="25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1"/>
          <p:cNvCxnSpPr/>
          <p:nvPr/>
        </p:nvCxnSpPr>
        <p:spPr>
          <a:xfrm>
            <a:off x="952500" y="3652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1"/>
          <p:cNvSpPr/>
          <p:nvPr/>
        </p:nvSpPr>
        <p:spPr>
          <a:xfrm>
            <a:off x="7212800" y="495848"/>
            <a:ext cx="233700" cy="34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7450850" y="664450"/>
            <a:ext cx="233700" cy="327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7688875" y="496150"/>
            <a:ext cx="233700" cy="343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1572775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KNN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2868575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DT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4240575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SVM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5688800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MLP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7212800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CNN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1580176" y="303372"/>
            <a:ext cx="1976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Imagens sem ruído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Imagens com ruído de 0.01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Imagens com ruído de 0.001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1524550" y="464053"/>
            <a:ext cx="1110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1524561" y="664453"/>
            <a:ext cx="111000" cy="11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1524561" y="869576"/>
            <a:ext cx="111000" cy="11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 txBox="1"/>
          <p:nvPr/>
        </p:nvSpPr>
        <p:spPr>
          <a:xfrm>
            <a:off x="1897737" y="2182693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43%</a:t>
            </a:r>
            <a:endParaRPr sz="900"/>
          </a:p>
        </p:txBody>
      </p:sp>
      <p:sp>
        <p:nvSpPr>
          <p:cNvPr id="313" name="Google Shape;313;p31"/>
          <p:cNvSpPr txBox="1"/>
          <p:nvPr/>
        </p:nvSpPr>
        <p:spPr>
          <a:xfrm>
            <a:off x="2946676" y="18598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50%</a:t>
            </a:r>
            <a:endParaRPr sz="900"/>
          </a:p>
        </p:txBody>
      </p:sp>
      <p:sp>
        <p:nvSpPr>
          <p:cNvPr id="314" name="Google Shape;314;p31"/>
          <p:cNvSpPr txBox="1"/>
          <p:nvPr/>
        </p:nvSpPr>
        <p:spPr>
          <a:xfrm>
            <a:off x="2713735" y="246529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34%</a:t>
            </a:r>
            <a:endParaRPr sz="900"/>
          </a:p>
        </p:txBody>
      </p:sp>
      <p:sp>
        <p:nvSpPr>
          <p:cNvPr id="315" name="Google Shape;315;p31"/>
          <p:cNvSpPr txBox="1"/>
          <p:nvPr/>
        </p:nvSpPr>
        <p:spPr>
          <a:xfrm>
            <a:off x="3187929" y="246529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34%</a:t>
            </a:r>
            <a:endParaRPr sz="900"/>
          </a:p>
        </p:txBody>
      </p:sp>
      <p:sp>
        <p:nvSpPr>
          <p:cNvPr id="316" name="Google Shape;316;p31"/>
          <p:cNvSpPr txBox="1"/>
          <p:nvPr/>
        </p:nvSpPr>
        <p:spPr>
          <a:xfrm>
            <a:off x="4074874" y="17074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56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17" name="Google Shape;317;p31"/>
          <p:cNvSpPr txBox="1"/>
          <p:nvPr/>
        </p:nvSpPr>
        <p:spPr>
          <a:xfrm>
            <a:off x="4318276" y="161424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58%</a:t>
            </a:r>
            <a:endParaRPr sz="900"/>
          </a:p>
        </p:txBody>
      </p:sp>
      <p:sp>
        <p:nvSpPr>
          <p:cNvPr id="318" name="Google Shape;318;p31"/>
          <p:cNvSpPr txBox="1"/>
          <p:nvPr/>
        </p:nvSpPr>
        <p:spPr>
          <a:xfrm>
            <a:off x="4561677" y="165563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57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19" name="Google Shape;319;p31"/>
          <p:cNvSpPr txBox="1"/>
          <p:nvPr/>
        </p:nvSpPr>
        <p:spPr>
          <a:xfrm>
            <a:off x="5544876" y="112003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71%</a:t>
            </a:r>
            <a:endParaRPr sz="900"/>
          </a:p>
        </p:txBody>
      </p:sp>
      <p:sp>
        <p:nvSpPr>
          <p:cNvPr id="320" name="Google Shape;320;p31"/>
          <p:cNvSpPr txBox="1"/>
          <p:nvPr/>
        </p:nvSpPr>
        <p:spPr>
          <a:xfrm>
            <a:off x="5766076" y="121103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69%</a:t>
            </a:r>
            <a:endParaRPr sz="900"/>
          </a:p>
        </p:txBody>
      </p:sp>
      <p:sp>
        <p:nvSpPr>
          <p:cNvPr id="321" name="Google Shape;321;p31"/>
          <p:cNvSpPr txBox="1"/>
          <p:nvPr/>
        </p:nvSpPr>
        <p:spPr>
          <a:xfrm>
            <a:off x="6002076" y="112743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71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22" name="Google Shape;322;p31"/>
          <p:cNvSpPr txBox="1"/>
          <p:nvPr/>
        </p:nvSpPr>
        <p:spPr>
          <a:xfrm>
            <a:off x="7054075" y="2670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96%</a:t>
            </a:r>
            <a:endParaRPr sz="900"/>
          </a:p>
        </p:txBody>
      </p:sp>
      <p:sp>
        <p:nvSpPr>
          <p:cNvPr id="323" name="Google Shape;323;p31"/>
          <p:cNvSpPr txBox="1"/>
          <p:nvPr/>
        </p:nvSpPr>
        <p:spPr>
          <a:xfrm>
            <a:off x="7290076" y="43423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93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24" name="Google Shape;324;p31"/>
          <p:cNvSpPr txBox="1"/>
          <p:nvPr/>
        </p:nvSpPr>
        <p:spPr>
          <a:xfrm>
            <a:off x="7533477" y="27443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96%</a:t>
            </a:r>
            <a:endParaRPr sz="900"/>
          </a:p>
        </p:txBody>
      </p:sp>
      <p:sp>
        <p:nvSpPr>
          <p:cNvPr id="325" name="Google Shape;325;p31"/>
          <p:cNvSpPr txBox="1"/>
          <p:nvPr/>
        </p:nvSpPr>
        <p:spPr>
          <a:xfrm>
            <a:off x="1420422" y="2508451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33%</a:t>
            </a:r>
            <a:endParaRPr sz="900"/>
          </a:p>
        </p:txBody>
      </p:sp>
      <p:sp>
        <p:nvSpPr>
          <p:cNvPr id="326" name="Google Shape;326;p31"/>
          <p:cNvSpPr txBox="1"/>
          <p:nvPr/>
        </p:nvSpPr>
        <p:spPr>
          <a:xfrm>
            <a:off x="1651276" y="18598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51%</a:t>
            </a:r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1435750" y="404338"/>
            <a:ext cx="2105700" cy="631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Acurácia dos modelos treinados com imagens </a:t>
            </a:r>
            <a:r>
              <a:rPr b="1" lang="en">
                <a:solidFill>
                  <a:schemeClr val="lt2"/>
                </a:solidFill>
              </a:rPr>
              <a:t>com ruído de 0,001.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4" name="Google Shape;334;p32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2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2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2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2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2"/>
          <p:cNvSpPr/>
          <p:nvPr/>
        </p:nvSpPr>
        <p:spPr>
          <a:xfrm>
            <a:off x="1572775" y="2694725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1810825" y="2719600"/>
            <a:ext cx="233700" cy="121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2048875" y="2096525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2868575" y="2694725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3106625" y="2432250"/>
            <a:ext cx="233700" cy="150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3344675" y="2163275"/>
            <a:ext cx="233700" cy="177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4240600" y="1607325"/>
            <a:ext cx="233700" cy="232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4478625" y="1861150"/>
            <a:ext cx="233700" cy="207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4716675" y="1538050"/>
            <a:ext cx="233700" cy="239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5688800" y="1296825"/>
            <a:ext cx="233700" cy="263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5926850" y="1931900"/>
            <a:ext cx="233700" cy="20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164875" y="1250724"/>
            <a:ext cx="233700" cy="268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2"/>
          <p:cNvCxnSpPr/>
          <p:nvPr/>
        </p:nvCxnSpPr>
        <p:spPr>
          <a:xfrm>
            <a:off x="952500" y="3652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2"/>
          <p:cNvSpPr/>
          <p:nvPr/>
        </p:nvSpPr>
        <p:spPr>
          <a:xfrm>
            <a:off x="7212800" y="574750"/>
            <a:ext cx="233700" cy="33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7450850" y="836275"/>
            <a:ext cx="233700" cy="309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7688875" y="503250"/>
            <a:ext cx="233700" cy="34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1572775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KNN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2868575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DT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4240575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SVM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5688800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MLP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7212800" y="3946325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CNN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1580176" y="303372"/>
            <a:ext cx="1976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Imagens sem ruído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Imagens com ruído de 0.01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Imagens com ruído de 0.001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1524550" y="464053"/>
            <a:ext cx="1110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1524561" y="664453"/>
            <a:ext cx="111000" cy="11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1524561" y="869576"/>
            <a:ext cx="111000" cy="11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 txBox="1"/>
          <p:nvPr/>
        </p:nvSpPr>
        <p:spPr>
          <a:xfrm>
            <a:off x="2718076" y="2462034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34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65" name="Google Shape;365;p32"/>
          <p:cNvSpPr txBox="1"/>
          <p:nvPr/>
        </p:nvSpPr>
        <p:spPr>
          <a:xfrm>
            <a:off x="2942335" y="2190093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43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66" name="Google Shape;366;p32"/>
          <p:cNvSpPr txBox="1"/>
          <p:nvPr/>
        </p:nvSpPr>
        <p:spPr>
          <a:xfrm>
            <a:off x="3187929" y="193189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50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67" name="Google Shape;367;p32"/>
          <p:cNvSpPr txBox="1"/>
          <p:nvPr/>
        </p:nvSpPr>
        <p:spPr>
          <a:xfrm>
            <a:off x="4089676" y="1373032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66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68" name="Google Shape;368;p32"/>
          <p:cNvSpPr txBox="1"/>
          <p:nvPr/>
        </p:nvSpPr>
        <p:spPr>
          <a:xfrm>
            <a:off x="4318276" y="16312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58%</a:t>
            </a:r>
            <a:endParaRPr sz="900"/>
          </a:p>
        </p:txBody>
      </p:sp>
      <p:sp>
        <p:nvSpPr>
          <p:cNvPr id="369" name="Google Shape;369;p32"/>
          <p:cNvSpPr txBox="1"/>
          <p:nvPr/>
        </p:nvSpPr>
        <p:spPr>
          <a:xfrm>
            <a:off x="4546876" y="1296832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68%</a:t>
            </a:r>
            <a:endParaRPr sz="900"/>
          </a:p>
        </p:txBody>
      </p:sp>
      <p:sp>
        <p:nvSpPr>
          <p:cNvPr id="370" name="Google Shape;370;p32"/>
          <p:cNvSpPr txBox="1"/>
          <p:nvPr/>
        </p:nvSpPr>
        <p:spPr>
          <a:xfrm>
            <a:off x="5537476" y="105863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72%</a:t>
            </a:r>
            <a:endParaRPr sz="900"/>
          </a:p>
        </p:txBody>
      </p:sp>
      <p:sp>
        <p:nvSpPr>
          <p:cNvPr id="371" name="Google Shape;371;p32"/>
          <p:cNvSpPr txBox="1"/>
          <p:nvPr/>
        </p:nvSpPr>
        <p:spPr>
          <a:xfrm>
            <a:off x="5766076" y="169044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56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72" name="Google Shape;372;p32"/>
          <p:cNvSpPr txBox="1"/>
          <p:nvPr/>
        </p:nvSpPr>
        <p:spPr>
          <a:xfrm>
            <a:off x="6002076" y="1026843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76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73" name="Google Shape;373;p32"/>
          <p:cNvSpPr txBox="1"/>
          <p:nvPr/>
        </p:nvSpPr>
        <p:spPr>
          <a:xfrm>
            <a:off x="7511275" y="2670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96%</a:t>
            </a:r>
            <a:endParaRPr sz="900"/>
          </a:p>
        </p:txBody>
      </p:sp>
      <p:sp>
        <p:nvSpPr>
          <p:cNvPr id="374" name="Google Shape;374;p32"/>
          <p:cNvSpPr txBox="1"/>
          <p:nvPr/>
        </p:nvSpPr>
        <p:spPr>
          <a:xfrm>
            <a:off x="7290076" y="60143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91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75" name="Google Shape;375;p32"/>
          <p:cNvSpPr txBox="1"/>
          <p:nvPr/>
        </p:nvSpPr>
        <p:spPr>
          <a:xfrm>
            <a:off x="7054075" y="3358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95%</a:t>
            </a:r>
            <a:endParaRPr sz="900"/>
          </a:p>
        </p:txBody>
      </p:sp>
      <p:sp>
        <p:nvSpPr>
          <p:cNvPr id="376" name="Google Shape;376;p32"/>
          <p:cNvSpPr txBox="1"/>
          <p:nvPr/>
        </p:nvSpPr>
        <p:spPr>
          <a:xfrm>
            <a:off x="1420422" y="2432251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35%</a:t>
            </a:r>
            <a:endParaRPr sz="900"/>
          </a:p>
        </p:txBody>
      </p:sp>
      <p:sp>
        <p:nvSpPr>
          <p:cNvPr id="377" name="Google Shape;377;p32"/>
          <p:cNvSpPr txBox="1"/>
          <p:nvPr/>
        </p:nvSpPr>
        <p:spPr>
          <a:xfrm>
            <a:off x="1651276" y="24768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33</a:t>
            </a: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%</a:t>
            </a:r>
            <a:endParaRPr sz="900"/>
          </a:p>
        </p:txBody>
      </p:sp>
      <p:sp>
        <p:nvSpPr>
          <p:cNvPr id="378" name="Google Shape;378;p32"/>
          <p:cNvSpPr txBox="1"/>
          <p:nvPr/>
        </p:nvSpPr>
        <p:spPr>
          <a:xfrm>
            <a:off x="1879876" y="1859835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51%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idx="4294967295" type="ctrTitle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MELHOR MODELO</a:t>
            </a:r>
            <a:endParaRPr b="1" sz="4200"/>
          </a:p>
        </p:txBody>
      </p:sp>
      <p:sp>
        <p:nvSpPr>
          <p:cNvPr id="384" name="Google Shape;384;p33"/>
          <p:cNvSpPr txBox="1"/>
          <p:nvPr>
            <p:ph idx="4294967295" type="subTitle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CNN treinado por imagens com ruído de 0,001</a:t>
            </a:r>
            <a:endParaRPr sz="1800"/>
          </a:p>
        </p:txBody>
      </p:sp>
      <p:sp>
        <p:nvSpPr>
          <p:cNvPr id="385" name="Google Shape;385;p33"/>
          <p:cNvSpPr txBox="1"/>
          <p:nvPr>
            <p:ph idx="4294967295" type="ctrTitle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0.985</a:t>
            </a:r>
            <a:endParaRPr b="1" sz="4800"/>
          </a:p>
        </p:txBody>
      </p:sp>
      <p:sp>
        <p:nvSpPr>
          <p:cNvPr id="386" name="Google Shape;386;p33"/>
          <p:cNvSpPr txBox="1"/>
          <p:nvPr>
            <p:ph idx="4294967295" type="subTitle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AUC médio</a:t>
            </a:r>
            <a:endParaRPr b="1" sz="1800"/>
          </a:p>
        </p:txBody>
      </p:sp>
      <p:sp>
        <p:nvSpPr>
          <p:cNvPr id="387" name="Google Shape;387;p33"/>
          <p:cNvSpPr txBox="1"/>
          <p:nvPr>
            <p:ph idx="4294967295" type="ctrTitle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94%</a:t>
            </a:r>
            <a:endParaRPr b="1" sz="4800"/>
          </a:p>
        </p:txBody>
      </p:sp>
      <p:sp>
        <p:nvSpPr>
          <p:cNvPr id="388" name="Google Shape;388;p33"/>
          <p:cNvSpPr txBox="1"/>
          <p:nvPr>
            <p:ph idx="4294967295" type="subTitle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Acurácia média</a:t>
            </a:r>
            <a:endParaRPr b="1" sz="1800"/>
          </a:p>
        </p:txBody>
      </p:sp>
      <p:sp>
        <p:nvSpPr>
          <p:cNvPr id="389" name="Google Shape;389;p3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REFERÊNCIAS</a:t>
            </a:r>
            <a:endParaRPr sz="2400"/>
          </a:p>
        </p:txBody>
      </p:sp>
      <p:sp>
        <p:nvSpPr>
          <p:cNvPr id="397" name="Google Shape;397;p34"/>
          <p:cNvSpPr txBox="1"/>
          <p:nvPr/>
        </p:nvSpPr>
        <p:spPr>
          <a:xfrm>
            <a:off x="1165475" y="949600"/>
            <a:ext cx="72492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Quicksand"/>
              <a:buChar char="-"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DUBEY, Sarvesh. </a:t>
            </a:r>
            <a:r>
              <a:rPr b="1"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Alzheimer's Dataset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2020. Disponível em: </a:t>
            </a:r>
            <a:r>
              <a:rPr lang="en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https://www.kaggle.com/datasets/tourist55/alzheimers-dataset-4-class-of-images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Acesso em: 20 abr. 2022.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Quicksand"/>
              <a:buChar char="-"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GAION, João Pedro de Barros Fernandes. </a:t>
            </a:r>
            <a:r>
              <a:rPr b="1"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Doença de Alzheimer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 saiba mais sobre a principal causa de demência no mundo. saiba mais sobre a principal causa de demência no mundo. 2020. Disponível em: </a:t>
            </a:r>
            <a:r>
              <a:rPr lang="en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https://www.informasus.ufscar.br/doenca-de-alzheimer-saiba-mais-sobre-a-principal-causa-de-demencia-no-mundo/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Acesso em: 20 abr. 2022.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Quicksand"/>
              <a:buChar char="-"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ALZHEIMER'S ASSOCIATION. </a:t>
            </a:r>
            <a:r>
              <a:rPr b="1"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Alzheimer e demência no Brasil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20--?. Disponível em: </a:t>
            </a:r>
            <a:r>
              <a:rPr lang="en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https://www.alz.org/br/demencia-alzheimer-brasil.asp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Acesso em: 20 abr. 2022.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Quicksand"/>
              <a:buChar char="-"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NAZARÉ, Thiago Santana de, et. al. </a:t>
            </a:r>
            <a:r>
              <a:rPr b="1"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Deep Convolutional Neural Networks and Noisy Images.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Disponível em: </a:t>
            </a:r>
            <a:r>
              <a:rPr lang="en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https://sites.icmc.usp.br/moacir/papers/Nazare_CIARP2017_DNN-Noise.pdf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Acesso em: 22 abr. 2022.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Quicksand"/>
              <a:buChar char="-"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PADOVESE, Bruno Tavares. </a:t>
            </a:r>
            <a:r>
              <a:rPr b="1"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Suporte ao Diagnóstico da Doença de Alzheimer a partir de imagens de Ressonância Magnética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Disponível em: </a:t>
            </a:r>
            <a:r>
              <a:rPr lang="en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7"/>
              </a:rPr>
              <a:t>https://repositorio.unesp.br/bitstream/handle/11449/151042/padovese_bt_me_sjrp.pdf?sequence=3&amp;isAllowed=y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Acesso em: 25 maio 2022.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Quicksand"/>
              <a:buChar char="-"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SALEHI, Ahmad Waleed; BAGLAT, Preety; SHARMA, Brij Bhushan; GUPTA, Gaurav; UPADHYA, Ankita. </a:t>
            </a:r>
            <a:r>
              <a:rPr b="1"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CNN Model: Earlier Diagnosis and Classification of Alzheimer Disease using MRI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2019. 6 f. Shoolini University, Solan, 2019. Disponível em: </a:t>
            </a:r>
            <a:r>
              <a:rPr lang="en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8"/>
              </a:rPr>
              <a:t>https://ieeexplore.ieee.org/document/9215402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Acesso em: 30 junho 2022.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idx="4294967295" type="ctrTitle"/>
          </p:nvPr>
        </p:nvSpPr>
        <p:spPr>
          <a:xfrm>
            <a:off x="1336100" y="2119425"/>
            <a:ext cx="340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Obrigado pela atenção!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404" name="Google Shape;404;p35"/>
          <p:cNvSpPr txBox="1"/>
          <p:nvPr>
            <p:ph idx="4294967295" type="subTitle"/>
          </p:nvPr>
        </p:nvSpPr>
        <p:spPr>
          <a:xfrm>
            <a:off x="1336100" y="2414475"/>
            <a:ext cx="31581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PERGUNTAS?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405" name="Google Shape;405;p3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Relevância e modelos estudados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RELEVÂNCIA DO TEMA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Doença de Alzheimer</a:t>
            </a:r>
            <a:r>
              <a:rPr lang="en" sz="2400"/>
              <a:t>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70% dos casos de demência no mundo.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Diagnóstico complexo.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400"/>
              <a:buChar char="◦"/>
            </a:pPr>
            <a:r>
              <a:rPr lang="en" sz="2400">
                <a:solidFill>
                  <a:schemeClr val="lt2"/>
                </a:solidFill>
              </a:rPr>
              <a:t>Casos irão dobrar até 2030 e triplicar até 2050. </a:t>
            </a:r>
            <a:endParaRPr sz="2400"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PROJETO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Classificação de imagens de ressonância magnética</a:t>
            </a:r>
            <a:r>
              <a:rPr lang="en" sz="2400"/>
              <a:t>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Bases de dados com 6400 imagens.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128x128.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400"/>
              <a:buChar char="◦"/>
            </a:pPr>
            <a:r>
              <a:rPr lang="en" sz="2400">
                <a:solidFill>
                  <a:schemeClr val="lt2"/>
                </a:solidFill>
              </a:rPr>
              <a:t>Grayscale</a:t>
            </a:r>
            <a:r>
              <a:rPr lang="en" sz="2400">
                <a:solidFill>
                  <a:schemeClr val="lt2"/>
                </a:solidFill>
              </a:rPr>
              <a:t>. </a:t>
            </a:r>
            <a:endParaRPr sz="2400"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017675" y="2837225"/>
            <a:ext cx="2005800" cy="19149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12527" l="14271" r="5004" t="5753"/>
          <a:stretch/>
        </p:blipFill>
        <p:spPr>
          <a:xfrm>
            <a:off x="6154020" y="2937919"/>
            <a:ext cx="1732985" cy="171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MODELOS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K-Nearest Neighbors (</a:t>
            </a:r>
            <a:r>
              <a:rPr b="1" lang="en" sz="2400"/>
              <a:t>KNN</a:t>
            </a:r>
            <a:r>
              <a:rPr lang="en" sz="2400"/>
              <a:t>).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Decision Tree (</a:t>
            </a:r>
            <a:r>
              <a:rPr b="1" lang="en" sz="2400"/>
              <a:t>DT</a:t>
            </a:r>
            <a:r>
              <a:rPr lang="en" sz="2400"/>
              <a:t>).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Support Vector Machine (</a:t>
            </a:r>
            <a:r>
              <a:rPr b="1" lang="en" sz="2400"/>
              <a:t>SVM</a:t>
            </a:r>
            <a:r>
              <a:rPr lang="en" sz="2400"/>
              <a:t>).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Multilayer Perceptron (</a:t>
            </a:r>
            <a:r>
              <a:rPr b="1" lang="en" sz="2400"/>
              <a:t>MLP</a:t>
            </a:r>
            <a:r>
              <a:rPr lang="en" sz="2400"/>
              <a:t>).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Convolutional Neural Network (</a:t>
            </a:r>
            <a:r>
              <a:rPr b="1" lang="en" sz="2400"/>
              <a:t>CNN</a:t>
            </a:r>
            <a:r>
              <a:rPr lang="en" sz="2400"/>
              <a:t>).</a:t>
            </a:r>
            <a:endParaRPr sz="2400"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4294967295" type="ctrTitle"/>
          </p:nvPr>
        </p:nvSpPr>
        <p:spPr>
          <a:xfrm>
            <a:off x="2057400" y="1991900"/>
            <a:ext cx="6771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DESENVOLVIMENTO</a:t>
            </a:r>
            <a:endParaRPr sz="5400"/>
          </a:p>
        </p:txBody>
      </p:sp>
      <p:sp>
        <p:nvSpPr>
          <p:cNvPr id="116" name="Google Shape;116;p18"/>
          <p:cNvSpPr txBox="1"/>
          <p:nvPr>
            <p:ph idx="4294967295" type="subTitle"/>
          </p:nvPr>
        </p:nvSpPr>
        <p:spPr>
          <a:xfrm>
            <a:off x="2104425" y="2869137"/>
            <a:ext cx="602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Conjunto de dados e Pré-processamento </a:t>
            </a:r>
            <a:endParaRPr sz="2300"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33182" y="2179263"/>
            <a:ext cx="824549" cy="784817"/>
            <a:chOff x="596350" y="929175"/>
            <a:chExt cx="407950" cy="497475"/>
          </a:xfrm>
        </p:grpSpPr>
        <p:sp>
          <p:nvSpPr>
            <p:cNvPr id="119" name="Google Shape;119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Conjunto de dados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Conjuntos de treino e teste, Classes e Distribuição das imagens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CONJUNTO DE TREINO E TESTE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165500" y="1158075"/>
            <a:ext cx="34821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Classes</a:t>
            </a:r>
            <a:r>
              <a:rPr b="1" lang="en" sz="2000"/>
              <a:t>: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Non Demented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Very Mild Demented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>
                <a:solidFill>
                  <a:schemeClr val="lt2"/>
                </a:solidFill>
              </a:rPr>
              <a:t>Mild Demented 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>
                <a:solidFill>
                  <a:schemeClr val="lt2"/>
                </a:solidFill>
              </a:rPr>
              <a:t>Moderated Demented 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058300" y="1158075"/>
            <a:ext cx="3341700" cy="1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Ruído Gaussiano: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Sem ruído.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Com ruído de 0,01.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>
                <a:solidFill>
                  <a:schemeClr val="lt2"/>
                </a:solidFill>
              </a:rPr>
              <a:t>Com ruído de 0,001.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