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1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304606-9C07-465D-98B6-E13639A6866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0E0881-309A-47BD-B009-D40E2DF4D9C2}">
      <dgm:prSet/>
      <dgm:spPr/>
      <dgm:t>
        <a:bodyPr/>
        <a:lstStyle/>
        <a:p>
          <a:pPr>
            <a:defRPr b="1"/>
          </a:pPr>
          <a:r>
            <a:rPr lang="es-ES"/>
            <a:t>Aplicamos las primeras transformaciones:</a:t>
          </a:r>
          <a:endParaRPr lang="en-US"/>
        </a:p>
      </dgm:t>
    </dgm:pt>
    <dgm:pt modelId="{72E6B46D-240D-458A-B3D0-01EAD0B0159B}" type="parTrans" cxnId="{993722C1-0D56-4CE8-AC2D-B0C307F40950}">
      <dgm:prSet/>
      <dgm:spPr/>
      <dgm:t>
        <a:bodyPr/>
        <a:lstStyle/>
        <a:p>
          <a:endParaRPr lang="en-US"/>
        </a:p>
      </dgm:t>
    </dgm:pt>
    <dgm:pt modelId="{7C60E7F8-6978-4D2A-A107-DB7FB26087A4}" type="sibTrans" cxnId="{993722C1-0D56-4CE8-AC2D-B0C307F40950}">
      <dgm:prSet/>
      <dgm:spPr/>
      <dgm:t>
        <a:bodyPr/>
        <a:lstStyle/>
        <a:p>
          <a:endParaRPr lang="en-US"/>
        </a:p>
      </dgm:t>
    </dgm:pt>
    <dgm:pt modelId="{7F0AE819-C3EC-4E9E-B1A2-494862FE3B98}">
      <dgm:prSet/>
      <dgm:spPr/>
      <dgm:t>
        <a:bodyPr/>
        <a:lstStyle/>
        <a:p>
          <a:r>
            <a:rPr lang="es-ES" baseline="0"/>
            <a:t>Transformamos host_since en antiguedad_host</a:t>
          </a:r>
          <a:endParaRPr lang="en-US"/>
        </a:p>
      </dgm:t>
    </dgm:pt>
    <dgm:pt modelId="{A37EDD12-24E3-466F-B838-441A46E47FF6}" type="parTrans" cxnId="{545CA1C2-5271-4984-8538-C5CE1FE5CCF5}">
      <dgm:prSet/>
      <dgm:spPr/>
      <dgm:t>
        <a:bodyPr/>
        <a:lstStyle/>
        <a:p>
          <a:endParaRPr lang="en-US"/>
        </a:p>
      </dgm:t>
    </dgm:pt>
    <dgm:pt modelId="{25D8546A-C529-4F61-9102-E883B7ED7F43}" type="sibTrans" cxnId="{545CA1C2-5271-4984-8538-C5CE1FE5CCF5}">
      <dgm:prSet/>
      <dgm:spPr/>
      <dgm:t>
        <a:bodyPr/>
        <a:lstStyle/>
        <a:p>
          <a:endParaRPr lang="en-US"/>
        </a:p>
      </dgm:t>
    </dgm:pt>
    <dgm:pt modelId="{D54C749D-DD71-4B4D-B6F6-FBD534386B84}">
      <dgm:prSet/>
      <dgm:spPr/>
      <dgm:t>
        <a:bodyPr/>
        <a:lstStyle/>
        <a:p>
          <a:r>
            <a:rPr lang="es-ES" baseline="0"/>
            <a:t>host_is_superhost lo convertimos en 0 y 1</a:t>
          </a:r>
          <a:endParaRPr lang="en-US"/>
        </a:p>
      </dgm:t>
    </dgm:pt>
    <dgm:pt modelId="{B58DA0F2-815C-43AC-906E-7BA351644AA4}" type="parTrans" cxnId="{3AFA12C4-FD48-421D-BAF4-1C130A12CEA8}">
      <dgm:prSet/>
      <dgm:spPr/>
      <dgm:t>
        <a:bodyPr/>
        <a:lstStyle/>
        <a:p>
          <a:endParaRPr lang="en-US"/>
        </a:p>
      </dgm:t>
    </dgm:pt>
    <dgm:pt modelId="{1F852221-08B9-4C3C-9FFE-44E1CB27CF6B}" type="sibTrans" cxnId="{3AFA12C4-FD48-421D-BAF4-1C130A12CEA8}">
      <dgm:prSet/>
      <dgm:spPr/>
      <dgm:t>
        <a:bodyPr/>
        <a:lstStyle/>
        <a:p>
          <a:endParaRPr lang="en-US"/>
        </a:p>
      </dgm:t>
    </dgm:pt>
    <dgm:pt modelId="{F4583D47-C4DD-4C18-8519-F85FDD7EC403}">
      <dgm:prSet/>
      <dgm:spPr/>
      <dgm:t>
        <a:bodyPr/>
        <a:lstStyle/>
        <a:p>
          <a:r>
            <a:rPr lang="es-ES" baseline="0"/>
            <a:t>host_identity_verified lo convertimos en 0 y 1</a:t>
          </a:r>
          <a:endParaRPr lang="en-US"/>
        </a:p>
      </dgm:t>
    </dgm:pt>
    <dgm:pt modelId="{8464B230-4892-43A1-B856-CFE1EFF30D98}" type="parTrans" cxnId="{9B98EFC6-2F01-4839-9C44-B5F32B49A61A}">
      <dgm:prSet/>
      <dgm:spPr/>
      <dgm:t>
        <a:bodyPr/>
        <a:lstStyle/>
        <a:p>
          <a:endParaRPr lang="en-US"/>
        </a:p>
      </dgm:t>
    </dgm:pt>
    <dgm:pt modelId="{7C8C0A7A-6EC4-4FCC-960C-C00B5CFC4ED6}" type="sibTrans" cxnId="{9B98EFC6-2F01-4839-9C44-B5F32B49A61A}">
      <dgm:prSet/>
      <dgm:spPr/>
      <dgm:t>
        <a:bodyPr/>
        <a:lstStyle/>
        <a:p>
          <a:endParaRPr lang="en-US"/>
        </a:p>
      </dgm:t>
    </dgm:pt>
    <dgm:pt modelId="{2ED2B7F9-7849-4347-9B38-507714DCC10F}">
      <dgm:prSet/>
      <dgm:spPr/>
      <dgm:t>
        <a:bodyPr/>
        <a:lstStyle/>
        <a:p>
          <a:r>
            <a:rPr lang="es-ES" baseline="0"/>
            <a:t>Limpiamos el signo de moneda en el campo precio</a:t>
          </a:r>
          <a:endParaRPr lang="en-US"/>
        </a:p>
      </dgm:t>
    </dgm:pt>
    <dgm:pt modelId="{153ED5CD-BB61-4775-8EF9-78FF381A83D5}" type="parTrans" cxnId="{83CB4687-A0A8-46DE-A35A-817C679BE642}">
      <dgm:prSet/>
      <dgm:spPr/>
      <dgm:t>
        <a:bodyPr/>
        <a:lstStyle/>
        <a:p>
          <a:endParaRPr lang="en-US"/>
        </a:p>
      </dgm:t>
    </dgm:pt>
    <dgm:pt modelId="{739F16AB-AB38-4D5E-8529-8A32B20010DA}" type="sibTrans" cxnId="{83CB4687-A0A8-46DE-A35A-817C679BE642}">
      <dgm:prSet/>
      <dgm:spPr/>
      <dgm:t>
        <a:bodyPr/>
        <a:lstStyle/>
        <a:p>
          <a:endParaRPr lang="en-US"/>
        </a:p>
      </dgm:t>
    </dgm:pt>
    <dgm:pt modelId="{9AFB7BD6-AD5F-42D3-B576-92E343CC0114}">
      <dgm:prSet/>
      <dgm:spPr/>
      <dgm:t>
        <a:bodyPr/>
        <a:lstStyle/>
        <a:p>
          <a:pPr>
            <a:defRPr b="1"/>
          </a:pPr>
          <a:r>
            <a:rPr lang="es-ES"/>
            <a:t>Complementamos la información de localidad usando “Geocoding API” de Google a partir de los datos de Latitud y Longitud, ya que los datos de vecindario en los datos originales son de pobre calidad.</a:t>
          </a:r>
          <a:endParaRPr lang="en-US"/>
        </a:p>
      </dgm:t>
    </dgm:pt>
    <dgm:pt modelId="{E9F5A0BF-BA91-4914-B4A0-536913249DDE}" type="parTrans" cxnId="{AE7B91D0-B92D-4481-9BB5-DD6564679D38}">
      <dgm:prSet/>
      <dgm:spPr/>
      <dgm:t>
        <a:bodyPr/>
        <a:lstStyle/>
        <a:p>
          <a:endParaRPr lang="en-US"/>
        </a:p>
      </dgm:t>
    </dgm:pt>
    <dgm:pt modelId="{9D3B68BB-0AFF-4F55-806E-D4D54083E408}" type="sibTrans" cxnId="{AE7B91D0-B92D-4481-9BB5-DD6564679D38}">
      <dgm:prSet/>
      <dgm:spPr/>
      <dgm:t>
        <a:bodyPr/>
        <a:lstStyle/>
        <a:p>
          <a:endParaRPr lang="en-US"/>
        </a:p>
      </dgm:t>
    </dgm:pt>
    <dgm:pt modelId="{3739770E-88CC-44F9-AB57-90367E2FE97F}">
      <dgm:prSet/>
      <dgm:spPr/>
      <dgm:t>
        <a:bodyPr/>
        <a:lstStyle/>
        <a:p>
          <a:pPr>
            <a:defRPr b="1"/>
          </a:pPr>
          <a:r>
            <a:rPr lang="es-ES"/>
            <a:t>Separamos el listado de “Amenities” en columnas binarias individuales</a:t>
          </a:r>
          <a:endParaRPr lang="en-US"/>
        </a:p>
      </dgm:t>
    </dgm:pt>
    <dgm:pt modelId="{2853BDA7-F9C0-49D1-96A3-1B2B8E383456}" type="parTrans" cxnId="{7D6DABDF-7D3C-451D-BBF7-5AD175D53ADB}">
      <dgm:prSet/>
      <dgm:spPr/>
      <dgm:t>
        <a:bodyPr/>
        <a:lstStyle/>
        <a:p>
          <a:endParaRPr lang="en-US"/>
        </a:p>
      </dgm:t>
    </dgm:pt>
    <dgm:pt modelId="{7AEB1130-A757-4F09-8FE2-47675F9DCD69}" type="sibTrans" cxnId="{7D6DABDF-7D3C-451D-BBF7-5AD175D53ADB}">
      <dgm:prSet/>
      <dgm:spPr/>
      <dgm:t>
        <a:bodyPr/>
        <a:lstStyle/>
        <a:p>
          <a:endParaRPr lang="en-US"/>
        </a:p>
      </dgm:t>
    </dgm:pt>
    <dgm:pt modelId="{880A1F12-F727-46AF-9A70-2FF39A263730}" type="pres">
      <dgm:prSet presAssocID="{3D304606-9C07-465D-98B6-E13639A68664}" presName="root" presStyleCnt="0">
        <dgm:presLayoutVars>
          <dgm:dir/>
          <dgm:resizeHandles val="exact"/>
        </dgm:presLayoutVars>
      </dgm:prSet>
      <dgm:spPr/>
    </dgm:pt>
    <dgm:pt modelId="{976C5564-6D27-4090-872F-A8D567600A7C}" type="pres">
      <dgm:prSet presAssocID="{E40E0881-309A-47BD-B009-D40E2DF4D9C2}" presName="compNode" presStyleCnt="0"/>
      <dgm:spPr/>
    </dgm:pt>
    <dgm:pt modelId="{7D48369E-58E4-4225-A166-41AC39D2BC8C}" type="pres">
      <dgm:prSet presAssocID="{E40E0881-309A-47BD-B009-D40E2DF4D9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idor"/>
        </a:ext>
      </dgm:extLst>
    </dgm:pt>
    <dgm:pt modelId="{A17A2C77-7028-4A33-B5AE-1021FB029290}" type="pres">
      <dgm:prSet presAssocID="{E40E0881-309A-47BD-B009-D40E2DF4D9C2}" presName="iconSpace" presStyleCnt="0"/>
      <dgm:spPr/>
    </dgm:pt>
    <dgm:pt modelId="{9C8DC5F6-15D4-4794-A82F-B4AE931D353C}" type="pres">
      <dgm:prSet presAssocID="{E40E0881-309A-47BD-B009-D40E2DF4D9C2}" presName="parTx" presStyleLbl="revTx" presStyleIdx="0" presStyleCnt="6">
        <dgm:presLayoutVars>
          <dgm:chMax val="0"/>
          <dgm:chPref val="0"/>
        </dgm:presLayoutVars>
      </dgm:prSet>
      <dgm:spPr/>
    </dgm:pt>
    <dgm:pt modelId="{24101E75-821F-4261-B1EE-FD15D75534BE}" type="pres">
      <dgm:prSet presAssocID="{E40E0881-309A-47BD-B009-D40E2DF4D9C2}" presName="txSpace" presStyleCnt="0"/>
      <dgm:spPr/>
    </dgm:pt>
    <dgm:pt modelId="{19859319-CFD9-47B0-B31B-6AD47C74E1AF}" type="pres">
      <dgm:prSet presAssocID="{E40E0881-309A-47BD-B009-D40E2DF4D9C2}" presName="desTx" presStyleLbl="revTx" presStyleIdx="1" presStyleCnt="6">
        <dgm:presLayoutVars/>
      </dgm:prSet>
      <dgm:spPr/>
    </dgm:pt>
    <dgm:pt modelId="{A3F5C24D-0117-4B20-8E88-FAFD05C21F82}" type="pres">
      <dgm:prSet presAssocID="{7C60E7F8-6978-4D2A-A107-DB7FB26087A4}" presName="sibTrans" presStyleCnt="0"/>
      <dgm:spPr/>
    </dgm:pt>
    <dgm:pt modelId="{9008DE0C-D3A5-4888-B23D-ED0457A1A037}" type="pres">
      <dgm:prSet presAssocID="{9AFB7BD6-AD5F-42D3-B576-92E343CC0114}" presName="compNode" presStyleCnt="0"/>
      <dgm:spPr/>
    </dgm:pt>
    <dgm:pt modelId="{4DD48198-47B4-48A6-8262-A43131BDAC27}" type="pres">
      <dgm:prSet presAssocID="{9AFB7BD6-AD5F-42D3-B576-92E343CC011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DE4BCF2A-2B04-4244-B75F-2FD56B8D287C}" type="pres">
      <dgm:prSet presAssocID="{9AFB7BD6-AD5F-42D3-B576-92E343CC0114}" presName="iconSpace" presStyleCnt="0"/>
      <dgm:spPr/>
    </dgm:pt>
    <dgm:pt modelId="{15471633-32A4-4D5C-A80D-255434918FAA}" type="pres">
      <dgm:prSet presAssocID="{9AFB7BD6-AD5F-42D3-B576-92E343CC0114}" presName="parTx" presStyleLbl="revTx" presStyleIdx="2" presStyleCnt="6">
        <dgm:presLayoutVars>
          <dgm:chMax val="0"/>
          <dgm:chPref val="0"/>
        </dgm:presLayoutVars>
      </dgm:prSet>
      <dgm:spPr/>
    </dgm:pt>
    <dgm:pt modelId="{07A8FDBB-29FD-4E71-87B3-FC30BF924490}" type="pres">
      <dgm:prSet presAssocID="{9AFB7BD6-AD5F-42D3-B576-92E343CC0114}" presName="txSpace" presStyleCnt="0"/>
      <dgm:spPr/>
    </dgm:pt>
    <dgm:pt modelId="{7792E1F4-8B1D-48C0-9CF1-A3B71BECB17C}" type="pres">
      <dgm:prSet presAssocID="{9AFB7BD6-AD5F-42D3-B576-92E343CC0114}" presName="desTx" presStyleLbl="revTx" presStyleIdx="3" presStyleCnt="6">
        <dgm:presLayoutVars/>
      </dgm:prSet>
      <dgm:spPr/>
    </dgm:pt>
    <dgm:pt modelId="{80ED0694-26E4-402D-8982-13392E6EA977}" type="pres">
      <dgm:prSet presAssocID="{9D3B68BB-0AFF-4F55-806E-D4D54083E408}" presName="sibTrans" presStyleCnt="0"/>
      <dgm:spPr/>
    </dgm:pt>
    <dgm:pt modelId="{DAA14F6A-31EA-4B77-9EA6-1C172BAF0805}" type="pres">
      <dgm:prSet presAssocID="{3739770E-88CC-44F9-AB57-90367E2FE97F}" presName="compNode" presStyleCnt="0"/>
      <dgm:spPr/>
    </dgm:pt>
    <dgm:pt modelId="{3C1E602E-C22F-4341-9466-9C742C27E3D9}" type="pres">
      <dgm:prSet presAssocID="{3739770E-88CC-44F9-AB57-90367E2FE97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E9D58A58-0906-4BC6-9E54-6C822D641FF6}" type="pres">
      <dgm:prSet presAssocID="{3739770E-88CC-44F9-AB57-90367E2FE97F}" presName="iconSpace" presStyleCnt="0"/>
      <dgm:spPr/>
    </dgm:pt>
    <dgm:pt modelId="{10839B54-CBB5-47A6-91C0-62D8B8B0352A}" type="pres">
      <dgm:prSet presAssocID="{3739770E-88CC-44F9-AB57-90367E2FE97F}" presName="parTx" presStyleLbl="revTx" presStyleIdx="4" presStyleCnt="6">
        <dgm:presLayoutVars>
          <dgm:chMax val="0"/>
          <dgm:chPref val="0"/>
        </dgm:presLayoutVars>
      </dgm:prSet>
      <dgm:spPr/>
    </dgm:pt>
    <dgm:pt modelId="{475B00B3-109A-465E-B27F-92C45EE2EE5A}" type="pres">
      <dgm:prSet presAssocID="{3739770E-88CC-44F9-AB57-90367E2FE97F}" presName="txSpace" presStyleCnt="0"/>
      <dgm:spPr/>
    </dgm:pt>
    <dgm:pt modelId="{235624EF-F8EB-4934-A82B-F577DE4962C5}" type="pres">
      <dgm:prSet presAssocID="{3739770E-88CC-44F9-AB57-90367E2FE97F}" presName="desTx" presStyleLbl="revTx" presStyleIdx="5" presStyleCnt="6">
        <dgm:presLayoutVars/>
      </dgm:prSet>
      <dgm:spPr/>
    </dgm:pt>
  </dgm:ptLst>
  <dgm:cxnLst>
    <dgm:cxn modelId="{0F26E227-9409-4C6D-A344-623DCFDBA6DE}" type="presOf" srcId="{7F0AE819-C3EC-4E9E-B1A2-494862FE3B98}" destId="{19859319-CFD9-47B0-B31B-6AD47C74E1AF}" srcOrd="0" destOrd="0" presId="urn:microsoft.com/office/officeart/2018/5/layout/CenteredIconLabelDescriptionList"/>
    <dgm:cxn modelId="{41DBB064-7695-4A99-A8B3-5E7B82A387A9}" type="presOf" srcId="{D54C749D-DD71-4B4D-B6F6-FBD534386B84}" destId="{19859319-CFD9-47B0-B31B-6AD47C74E1AF}" srcOrd="0" destOrd="1" presId="urn:microsoft.com/office/officeart/2018/5/layout/CenteredIconLabelDescriptionList"/>
    <dgm:cxn modelId="{432FE06A-9E0E-4F1D-81CE-EFFD3ED17CD9}" type="presOf" srcId="{9AFB7BD6-AD5F-42D3-B576-92E343CC0114}" destId="{15471633-32A4-4D5C-A80D-255434918FAA}" srcOrd="0" destOrd="0" presId="urn:microsoft.com/office/officeart/2018/5/layout/CenteredIconLabelDescriptionList"/>
    <dgm:cxn modelId="{A284B782-8589-42FB-8785-29F5D7631D8F}" type="presOf" srcId="{3739770E-88CC-44F9-AB57-90367E2FE97F}" destId="{10839B54-CBB5-47A6-91C0-62D8B8B0352A}" srcOrd="0" destOrd="0" presId="urn:microsoft.com/office/officeart/2018/5/layout/CenteredIconLabelDescriptionList"/>
    <dgm:cxn modelId="{83CB4687-A0A8-46DE-A35A-817C679BE642}" srcId="{E40E0881-309A-47BD-B009-D40E2DF4D9C2}" destId="{2ED2B7F9-7849-4347-9B38-507714DCC10F}" srcOrd="3" destOrd="0" parTransId="{153ED5CD-BB61-4775-8EF9-78FF381A83D5}" sibTransId="{739F16AB-AB38-4D5E-8529-8A32B20010DA}"/>
    <dgm:cxn modelId="{840FEC9F-442D-4ED6-A699-9945A5077B08}" type="presOf" srcId="{2ED2B7F9-7849-4347-9B38-507714DCC10F}" destId="{19859319-CFD9-47B0-B31B-6AD47C74E1AF}" srcOrd="0" destOrd="3" presId="urn:microsoft.com/office/officeart/2018/5/layout/CenteredIconLabelDescriptionList"/>
    <dgm:cxn modelId="{D650C5A8-6C75-4D0E-8BED-F99A6378BCCC}" type="presOf" srcId="{3D304606-9C07-465D-98B6-E13639A68664}" destId="{880A1F12-F727-46AF-9A70-2FF39A263730}" srcOrd="0" destOrd="0" presId="urn:microsoft.com/office/officeart/2018/5/layout/CenteredIconLabelDescriptionList"/>
    <dgm:cxn modelId="{ABAE80AE-FA20-4700-BA9F-D1E9350BB21E}" type="presOf" srcId="{F4583D47-C4DD-4C18-8519-F85FDD7EC403}" destId="{19859319-CFD9-47B0-B31B-6AD47C74E1AF}" srcOrd="0" destOrd="2" presId="urn:microsoft.com/office/officeart/2018/5/layout/CenteredIconLabelDescriptionList"/>
    <dgm:cxn modelId="{993722C1-0D56-4CE8-AC2D-B0C307F40950}" srcId="{3D304606-9C07-465D-98B6-E13639A68664}" destId="{E40E0881-309A-47BD-B009-D40E2DF4D9C2}" srcOrd="0" destOrd="0" parTransId="{72E6B46D-240D-458A-B3D0-01EAD0B0159B}" sibTransId="{7C60E7F8-6978-4D2A-A107-DB7FB26087A4}"/>
    <dgm:cxn modelId="{545CA1C2-5271-4984-8538-C5CE1FE5CCF5}" srcId="{E40E0881-309A-47BD-B009-D40E2DF4D9C2}" destId="{7F0AE819-C3EC-4E9E-B1A2-494862FE3B98}" srcOrd="0" destOrd="0" parTransId="{A37EDD12-24E3-466F-B838-441A46E47FF6}" sibTransId="{25D8546A-C529-4F61-9102-E883B7ED7F43}"/>
    <dgm:cxn modelId="{3AFA12C4-FD48-421D-BAF4-1C130A12CEA8}" srcId="{E40E0881-309A-47BD-B009-D40E2DF4D9C2}" destId="{D54C749D-DD71-4B4D-B6F6-FBD534386B84}" srcOrd="1" destOrd="0" parTransId="{B58DA0F2-815C-43AC-906E-7BA351644AA4}" sibTransId="{1F852221-08B9-4C3C-9FFE-44E1CB27CF6B}"/>
    <dgm:cxn modelId="{9B98EFC6-2F01-4839-9C44-B5F32B49A61A}" srcId="{E40E0881-309A-47BD-B009-D40E2DF4D9C2}" destId="{F4583D47-C4DD-4C18-8519-F85FDD7EC403}" srcOrd="2" destOrd="0" parTransId="{8464B230-4892-43A1-B856-CFE1EFF30D98}" sibTransId="{7C8C0A7A-6EC4-4FCC-960C-C00B5CFC4ED6}"/>
    <dgm:cxn modelId="{DB080ACD-6BCA-4697-B606-B2B161840EC2}" type="presOf" srcId="{E40E0881-309A-47BD-B009-D40E2DF4D9C2}" destId="{9C8DC5F6-15D4-4794-A82F-B4AE931D353C}" srcOrd="0" destOrd="0" presId="urn:microsoft.com/office/officeart/2018/5/layout/CenteredIconLabelDescriptionList"/>
    <dgm:cxn modelId="{AE7B91D0-B92D-4481-9BB5-DD6564679D38}" srcId="{3D304606-9C07-465D-98B6-E13639A68664}" destId="{9AFB7BD6-AD5F-42D3-B576-92E343CC0114}" srcOrd="1" destOrd="0" parTransId="{E9F5A0BF-BA91-4914-B4A0-536913249DDE}" sibTransId="{9D3B68BB-0AFF-4F55-806E-D4D54083E408}"/>
    <dgm:cxn modelId="{7D6DABDF-7D3C-451D-BBF7-5AD175D53ADB}" srcId="{3D304606-9C07-465D-98B6-E13639A68664}" destId="{3739770E-88CC-44F9-AB57-90367E2FE97F}" srcOrd="2" destOrd="0" parTransId="{2853BDA7-F9C0-49D1-96A3-1B2B8E383456}" sibTransId="{7AEB1130-A757-4F09-8FE2-47675F9DCD69}"/>
    <dgm:cxn modelId="{029F18AA-C2B9-4190-B9A2-8E78B41A7275}" type="presParOf" srcId="{880A1F12-F727-46AF-9A70-2FF39A263730}" destId="{976C5564-6D27-4090-872F-A8D567600A7C}" srcOrd="0" destOrd="0" presId="urn:microsoft.com/office/officeart/2018/5/layout/CenteredIconLabelDescriptionList"/>
    <dgm:cxn modelId="{2A1C86C0-3AC9-4F9D-B6BE-FA9694E06A12}" type="presParOf" srcId="{976C5564-6D27-4090-872F-A8D567600A7C}" destId="{7D48369E-58E4-4225-A166-41AC39D2BC8C}" srcOrd="0" destOrd="0" presId="urn:microsoft.com/office/officeart/2018/5/layout/CenteredIconLabelDescriptionList"/>
    <dgm:cxn modelId="{55004265-4084-45B4-91BC-8B927D0E7CB2}" type="presParOf" srcId="{976C5564-6D27-4090-872F-A8D567600A7C}" destId="{A17A2C77-7028-4A33-B5AE-1021FB029290}" srcOrd="1" destOrd="0" presId="urn:microsoft.com/office/officeart/2018/5/layout/CenteredIconLabelDescriptionList"/>
    <dgm:cxn modelId="{CAAF5316-D820-47D1-8218-D394CEB47600}" type="presParOf" srcId="{976C5564-6D27-4090-872F-A8D567600A7C}" destId="{9C8DC5F6-15D4-4794-A82F-B4AE931D353C}" srcOrd="2" destOrd="0" presId="urn:microsoft.com/office/officeart/2018/5/layout/CenteredIconLabelDescriptionList"/>
    <dgm:cxn modelId="{D668E637-5CD0-4755-A975-1EDE92968462}" type="presParOf" srcId="{976C5564-6D27-4090-872F-A8D567600A7C}" destId="{24101E75-821F-4261-B1EE-FD15D75534BE}" srcOrd="3" destOrd="0" presId="urn:microsoft.com/office/officeart/2018/5/layout/CenteredIconLabelDescriptionList"/>
    <dgm:cxn modelId="{BC8D1A92-865E-4BE4-9F47-7A9D26FC534A}" type="presParOf" srcId="{976C5564-6D27-4090-872F-A8D567600A7C}" destId="{19859319-CFD9-47B0-B31B-6AD47C74E1AF}" srcOrd="4" destOrd="0" presId="urn:microsoft.com/office/officeart/2018/5/layout/CenteredIconLabelDescriptionList"/>
    <dgm:cxn modelId="{8E3BACCF-69A9-4FD4-A6DF-002FE2C03442}" type="presParOf" srcId="{880A1F12-F727-46AF-9A70-2FF39A263730}" destId="{A3F5C24D-0117-4B20-8E88-FAFD05C21F82}" srcOrd="1" destOrd="0" presId="urn:microsoft.com/office/officeart/2018/5/layout/CenteredIconLabelDescriptionList"/>
    <dgm:cxn modelId="{BA37985B-0788-4DA2-A4D3-264521D96210}" type="presParOf" srcId="{880A1F12-F727-46AF-9A70-2FF39A263730}" destId="{9008DE0C-D3A5-4888-B23D-ED0457A1A037}" srcOrd="2" destOrd="0" presId="urn:microsoft.com/office/officeart/2018/5/layout/CenteredIconLabelDescriptionList"/>
    <dgm:cxn modelId="{1A0F4454-D8C8-4F89-BB0E-41062DCD4FC6}" type="presParOf" srcId="{9008DE0C-D3A5-4888-B23D-ED0457A1A037}" destId="{4DD48198-47B4-48A6-8262-A43131BDAC27}" srcOrd="0" destOrd="0" presId="urn:microsoft.com/office/officeart/2018/5/layout/CenteredIconLabelDescriptionList"/>
    <dgm:cxn modelId="{4ADA241B-7F81-4D2D-B4C0-59EBC25EDBB4}" type="presParOf" srcId="{9008DE0C-D3A5-4888-B23D-ED0457A1A037}" destId="{DE4BCF2A-2B04-4244-B75F-2FD56B8D287C}" srcOrd="1" destOrd="0" presId="urn:microsoft.com/office/officeart/2018/5/layout/CenteredIconLabelDescriptionList"/>
    <dgm:cxn modelId="{322A4127-3AA2-45DB-818F-FECB5B868DC1}" type="presParOf" srcId="{9008DE0C-D3A5-4888-B23D-ED0457A1A037}" destId="{15471633-32A4-4D5C-A80D-255434918FAA}" srcOrd="2" destOrd="0" presId="urn:microsoft.com/office/officeart/2018/5/layout/CenteredIconLabelDescriptionList"/>
    <dgm:cxn modelId="{1706552E-6F37-4772-BF6B-5BEEC6A70B5C}" type="presParOf" srcId="{9008DE0C-D3A5-4888-B23D-ED0457A1A037}" destId="{07A8FDBB-29FD-4E71-87B3-FC30BF924490}" srcOrd="3" destOrd="0" presId="urn:microsoft.com/office/officeart/2018/5/layout/CenteredIconLabelDescriptionList"/>
    <dgm:cxn modelId="{F40B00A2-DEF8-46B0-A9F9-CEE1E0EF95FA}" type="presParOf" srcId="{9008DE0C-D3A5-4888-B23D-ED0457A1A037}" destId="{7792E1F4-8B1D-48C0-9CF1-A3B71BECB17C}" srcOrd="4" destOrd="0" presId="urn:microsoft.com/office/officeart/2018/5/layout/CenteredIconLabelDescriptionList"/>
    <dgm:cxn modelId="{E76E03A1-56EC-4720-9E61-9EBD244E57A1}" type="presParOf" srcId="{880A1F12-F727-46AF-9A70-2FF39A263730}" destId="{80ED0694-26E4-402D-8982-13392E6EA977}" srcOrd="3" destOrd="0" presId="urn:microsoft.com/office/officeart/2018/5/layout/CenteredIconLabelDescriptionList"/>
    <dgm:cxn modelId="{FDA895F2-0315-4C2D-8074-F5A2063892D4}" type="presParOf" srcId="{880A1F12-F727-46AF-9A70-2FF39A263730}" destId="{DAA14F6A-31EA-4B77-9EA6-1C172BAF0805}" srcOrd="4" destOrd="0" presId="urn:microsoft.com/office/officeart/2018/5/layout/CenteredIconLabelDescriptionList"/>
    <dgm:cxn modelId="{1AB809B5-E291-48EA-9A48-313F55B599D1}" type="presParOf" srcId="{DAA14F6A-31EA-4B77-9EA6-1C172BAF0805}" destId="{3C1E602E-C22F-4341-9466-9C742C27E3D9}" srcOrd="0" destOrd="0" presId="urn:microsoft.com/office/officeart/2018/5/layout/CenteredIconLabelDescriptionList"/>
    <dgm:cxn modelId="{DE547491-0BC2-4CEE-9DA9-6CAB53CC9317}" type="presParOf" srcId="{DAA14F6A-31EA-4B77-9EA6-1C172BAF0805}" destId="{E9D58A58-0906-4BC6-9E54-6C822D641FF6}" srcOrd="1" destOrd="0" presId="urn:microsoft.com/office/officeart/2018/5/layout/CenteredIconLabelDescriptionList"/>
    <dgm:cxn modelId="{9BFBBEBE-6EA3-45D4-8F84-45D5AF8A73BB}" type="presParOf" srcId="{DAA14F6A-31EA-4B77-9EA6-1C172BAF0805}" destId="{10839B54-CBB5-47A6-91C0-62D8B8B0352A}" srcOrd="2" destOrd="0" presId="urn:microsoft.com/office/officeart/2018/5/layout/CenteredIconLabelDescriptionList"/>
    <dgm:cxn modelId="{782E54DB-AA7B-4CCD-8DF7-C820C418F7E0}" type="presParOf" srcId="{DAA14F6A-31EA-4B77-9EA6-1C172BAF0805}" destId="{475B00B3-109A-465E-B27F-92C45EE2EE5A}" srcOrd="3" destOrd="0" presId="urn:microsoft.com/office/officeart/2018/5/layout/CenteredIconLabelDescriptionList"/>
    <dgm:cxn modelId="{61F9A78C-CBC3-4C87-8095-149EE660A7AC}" type="presParOf" srcId="{DAA14F6A-31EA-4B77-9EA6-1C172BAF0805}" destId="{235624EF-F8EB-4934-A82B-F577DE4962C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48369E-58E4-4225-A166-41AC39D2BC8C}">
      <dsp:nvSpPr>
        <dsp:cNvPr id="0" name=""/>
        <dsp:cNvSpPr/>
      </dsp:nvSpPr>
      <dsp:spPr>
        <a:xfrm>
          <a:off x="942619" y="0"/>
          <a:ext cx="1000628" cy="9722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DC5F6-15D4-4794-A82F-B4AE931D353C}">
      <dsp:nvSpPr>
        <dsp:cNvPr id="0" name=""/>
        <dsp:cNvSpPr/>
      </dsp:nvSpPr>
      <dsp:spPr>
        <a:xfrm>
          <a:off x="13464" y="1110994"/>
          <a:ext cx="2858939" cy="127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400" kern="1200"/>
            <a:t>Aplicamos las primeras transformaciones:</a:t>
          </a:r>
          <a:endParaRPr lang="en-US" sz="1400" kern="1200"/>
        </a:p>
      </dsp:txBody>
      <dsp:txXfrm>
        <a:off x="13464" y="1110994"/>
        <a:ext cx="2858939" cy="1271506"/>
      </dsp:txXfrm>
    </dsp:sp>
    <dsp:sp modelId="{19859319-CFD9-47B0-B31B-6AD47C74E1AF}">
      <dsp:nvSpPr>
        <dsp:cNvPr id="0" name=""/>
        <dsp:cNvSpPr/>
      </dsp:nvSpPr>
      <dsp:spPr>
        <a:xfrm>
          <a:off x="13464" y="2447041"/>
          <a:ext cx="2858939" cy="877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baseline="0"/>
            <a:t>Transformamos host_since en antiguedad_host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baseline="0"/>
            <a:t>host_is_superhost lo convertimos en 0 y 1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baseline="0"/>
            <a:t>host_identity_verified lo convertimos en 0 y 1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baseline="0"/>
            <a:t>Limpiamos el signo de moneda en el campo precio</a:t>
          </a:r>
          <a:endParaRPr lang="en-US" sz="1100" kern="1200"/>
        </a:p>
      </dsp:txBody>
      <dsp:txXfrm>
        <a:off x="13464" y="2447041"/>
        <a:ext cx="2858939" cy="877452"/>
      </dsp:txXfrm>
    </dsp:sp>
    <dsp:sp modelId="{4DD48198-47B4-48A6-8262-A43131BDAC27}">
      <dsp:nvSpPr>
        <dsp:cNvPr id="0" name=""/>
        <dsp:cNvSpPr/>
      </dsp:nvSpPr>
      <dsp:spPr>
        <a:xfrm>
          <a:off x="4301873" y="0"/>
          <a:ext cx="1000628" cy="9722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71633-32A4-4D5C-A80D-255434918FAA}">
      <dsp:nvSpPr>
        <dsp:cNvPr id="0" name=""/>
        <dsp:cNvSpPr/>
      </dsp:nvSpPr>
      <dsp:spPr>
        <a:xfrm>
          <a:off x="3372717" y="1110994"/>
          <a:ext cx="2858939" cy="127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400" kern="1200"/>
            <a:t>Complementamos la información de localidad usando “Geocoding API” de Google a partir de los datos de Latitud y Longitud, ya que los datos de vecindario en los datos originales son de pobre calidad.</a:t>
          </a:r>
          <a:endParaRPr lang="en-US" sz="1400" kern="1200"/>
        </a:p>
      </dsp:txBody>
      <dsp:txXfrm>
        <a:off x="3372717" y="1110994"/>
        <a:ext cx="2858939" cy="1271506"/>
      </dsp:txXfrm>
    </dsp:sp>
    <dsp:sp modelId="{7792E1F4-8B1D-48C0-9CF1-A3B71BECB17C}">
      <dsp:nvSpPr>
        <dsp:cNvPr id="0" name=""/>
        <dsp:cNvSpPr/>
      </dsp:nvSpPr>
      <dsp:spPr>
        <a:xfrm>
          <a:off x="3372717" y="2447041"/>
          <a:ext cx="2858939" cy="877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E602E-C22F-4341-9466-9C742C27E3D9}">
      <dsp:nvSpPr>
        <dsp:cNvPr id="0" name=""/>
        <dsp:cNvSpPr/>
      </dsp:nvSpPr>
      <dsp:spPr>
        <a:xfrm>
          <a:off x="7661126" y="0"/>
          <a:ext cx="1000628" cy="9722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39B54-CBB5-47A6-91C0-62D8B8B0352A}">
      <dsp:nvSpPr>
        <dsp:cNvPr id="0" name=""/>
        <dsp:cNvSpPr/>
      </dsp:nvSpPr>
      <dsp:spPr>
        <a:xfrm>
          <a:off x="6731971" y="1110994"/>
          <a:ext cx="2858939" cy="127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400" kern="1200"/>
            <a:t>Separamos el listado de “Amenities” en columnas binarias individuales</a:t>
          </a:r>
          <a:endParaRPr lang="en-US" sz="1400" kern="1200"/>
        </a:p>
      </dsp:txBody>
      <dsp:txXfrm>
        <a:off x="6731971" y="1110994"/>
        <a:ext cx="2858939" cy="1271506"/>
      </dsp:txXfrm>
    </dsp:sp>
    <dsp:sp modelId="{235624EF-F8EB-4934-A82B-F577DE4962C5}">
      <dsp:nvSpPr>
        <dsp:cNvPr id="0" name=""/>
        <dsp:cNvSpPr/>
      </dsp:nvSpPr>
      <dsp:spPr>
        <a:xfrm>
          <a:off x="6731971" y="2447041"/>
          <a:ext cx="2858939" cy="877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D3E3-945E-4571-81EC-C40213B56BCF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EDDA921-2B18-4D24-B9D3-792EDE8CF1FA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04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D3E3-945E-4571-81EC-C40213B56BCF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A921-2B18-4D24-B9D3-792EDE8CF1FA}" type="slidenum">
              <a:rPr lang="en-US" smtClean="0"/>
              <a:t>‹Nº›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42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D3E3-945E-4571-81EC-C40213B56BCF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A921-2B18-4D24-B9D3-792EDE8CF1FA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17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D3E3-945E-4571-81EC-C40213B56BCF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A921-2B18-4D24-B9D3-792EDE8CF1FA}" type="slidenum">
              <a:rPr lang="en-US" smtClean="0"/>
              <a:t>‹Nº›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12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D3E3-945E-4571-81EC-C40213B56BCF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A921-2B18-4D24-B9D3-792EDE8CF1FA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19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D3E3-945E-4571-81EC-C40213B56BCF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A921-2B18-4D24-B9D3-792EDE8CF1FA}" type="slidenum">
              <a:rPr lang="en-US" smtClean="0"/>
              <a:t>‹Nº›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69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D3E3-945E-4571-81EC-C40213B56BCF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A921-2B18-4D24-B9D3-792EDE8CF1FA}" type="slidenum">
              <a:rPr lang="en-US" smtClean="0"/>
              <a:t>‹Nº›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25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D3E3-945E-4571-81EC-C40213B56BCF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A921-2B18-4D24-B9D3-792EDE8CF1FA}" type="slidenum">
              <a:rPr lang="en-US" smtClean="0"/>
              <a:t>‹Nº›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70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D3E3-945E-4571-81EC-C40213B56BCF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A921-2B18-4D24-B9D3-792EDE8CF1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8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D3E3-945E-4571-81EC-C40213B56BCF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A921-2B18-4D24-B9D3-792EDE8CF1FA}" type="slidenum">
              <a:rPr lang="en-US" smtClean="0"/>
              <a:t>‹Nº›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86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6EAD3E3-945E-4571-81EC-C40213B56BCF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A921-2B18-4D24-B9D3-792EDE8CF1FA}" type="slidenum">
              <a:rPr lang="en-US" smtClean="0"/>
              <a:t>‹Nº›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2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AD3E3-945E-4571-81EC-C40213B56BCF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EDDA921-2B18-4D24-B9D3-792EDE8CF1FA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07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insideairbnb.com/get-the-data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E29233-6144-47C0-823B-6046B6B6E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US" sz="5600">
                <a:solidFill>
                  <a:srgbClr val="454545"/>
                </a:solidFill>
              </a:rPr>
              <a:t>KeepCoding Bootcamp - Big Data &amp; Machine Learning 5 Edición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34C3DF-5425-45D3-88C3-B48661188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300">
                <a:solidFill>
                  <a:schemeClr val="accent1"/>
                </a:solidFill>
              </a:rPr>
              <a:t>Proyecto Final</a:t>
            </a:r>
          </a:p>
          <a:p>
            <a:pPr algn="ctr">
              <a:lnSpc>
                <a:spcPct val="110000"/>
              </a:lnSpc>
            </a:pPr>
            <a:r>
              <a:rPr lang="en-US" sz="1300">
                <a:solidFill>
                  <a:schemeClr val="accent1"/>
                </a:solidFill>
              </a:rPr>
              <a:t>Presentado por Claudia Sánchez</a:t>
            </a:r>
          </a:p>
        </p:txBody>
      </p:sp>
      <p:pic>
        <p:nvPicPr>
          <p:cNvPr id="21" name="Picture 17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458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010C4-8021-4E48-B19D-A5B5733FB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Paso 2: Build and train models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3BFFCF-F1D3-4D17-98F7-86276653C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58849" cy="3450613"/>
          </a:xfrm>
        </p:spPr>
        <p:txBody>
          <a:bodyPr>
            <a:normAutofit/>
          </a:bodyPr>
          <a:lstStyle/>
          <a:p>
            <a:r>
              <a:rPr lang="es-US" dirty="0"/>
              <a:t>Creamos modelos iniciales de regresión, usando los datos de entrenamiento:</a:t>
            </a:r>
          </a:p>
          <a:p>
            <a:endParaRPr lang="es-US" dirty="0"/>
          </a:p>
          <a:p>
            <a:endParaRPr lang="es-US" dirty="0"/>
          </a:p>
          <a:p>
            <a:endParaRPr lang="es-US" dirty="0"/>
          </a:p>
          <a:p>
            <a:endParaRPr lang="es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C65FA4-631C-444F-89AA-F891363CC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9823" y="2012810"/>
            <a:ext cx="4948659" cy="3453535"/>
            <a:chOff x="7807230" y="2012810"/>
            <a:chExt cx="3251252" cy="34598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53C58CC-6818-48FD-9CE0-B43BF88B7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B2694E9-2175-4647-803A-3AD63554C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838BB74D-442C-4D4F-BCD7-7F2A7B920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145522"/>
              </p:ext>
            </p:extLst>
          </p:nvPr>
        </p:nvGraphicFramePr>
        <p:xfrm>
          <a:off x="6277257" y="3062089"/>
          <a:ext cx="4613874" cy="13486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54998">
                  <a:extLst>
                    <a:ext uri="{9D8B030D-6E8A-4147-A177-3AD203B41FA5}">
                      <a16:colId xmlns:a16="http://schemas.microsoft.com/office/drawing/2014/main" val="2998847742"/>
                    </a:ext>
                  </a:extLst>
                </a:gridCol>
                <a:gridCol w="679438">
                  <a:extLst>
                    <a:ext uri="{9D8B030D-6E8A-4147-A177-3AD203B41FA5}">
                      <a16:colId xmlns:a16="http://schemas.microsoft.com/office/drawing/2014/main" val="797424815"/>
                    </a:ext>
                  </a:extLst>
                </a:gridCol>
                <a:gridCol w="679438">
                  <a:extLst>
                    <a:ext uri="{9D8B030D-6E8A-4147-A177-3AD203B41FA5}">
                      <a16:colId xmlns:a16="http://schemas.microsoft.com/office/drawing/2014/main" val="3628472831"/>
                    </a:ext>
                  </a:extLst>
                </a:gridCol>
              </a:tblGrid>
              <a:tr h="269732">
                <a:tc>
                  <a:txBody>
                    <a:bodyPr/>
                    <a:lstStyle/>
                    <a:p>
                      <a:pPr algn="ctr"/>
                      <a:r>
                        <a:rPr lang="es-US" sz="1200"/>
                        <a:t>Modelo</a:t>
                      </a:r>
                    </a:p>
                  </a:txBody>
                  <a:tcPr marL="61303" marR="61303" marT="30651" marB="306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200"/>
                        <a:t>RMSE</a:t>
                      </a:r>
                    </a:p>
                  </a:txBody>
                  <a:tcPr marL="61303" marR="61303" marT="30651" marB="306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200"/>
                        <a:t>MAE</a:t>
                      </a:r>
                    </a:p>
                  </a:txBody>
                  <a:tcPr marL="61303" marR="61303" marT="30651" marB="30651"/>
                </a:tc>
                <a:extLst>
                  <a:ext uri="{0D108BD9-81ED-4DB2-BD59-A6C34878D82A}">
                    <a16:rowId xmlns:a16="http://schemas.microsoft.com/office/drawing/2014/main" val="1479064072"/>
                  </a:ext>
                </a:extLst>
              </a:tr>
              <a:tr h="2697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</a:rPr>
                        <a:t>LinearRegression()</a:t>
                      </a:r>
                      <a:endParaRPr lang="en-US" sz="12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303" marR="61303" marT="30651" marB="3065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</a:rPr>
                        <a:t>$28.81</a:t>
                      </a:r>
                      <a:endParaRPr lang="es-US" sz="1200"/>
                    </a:p>
                  </a:txBody>
                  <a:tcPr marL="61303" marR="61303" marT="30651" marB="3065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</a:rPr>
                        <a:t>$20.13</a:t>
                      </a:r>
                      <a:endParaRPr lang="es-US" sz="1200"/>
                    </a:p>
                  </a:txBody>
                  <a:tcPr marL="61303" marR="61303" marT="30651" marB="30651"/>
                </a:tc>
                <a:extLst>
                  <a:ext uri="{0D108BD9-81ED-4DB2-BD59-A6C34878D82A}">
                    <a16:rowId xmlns:a16="http://schemas.microsoft.com/office/drawing/2014/main" val="4227743985"/>
                  </a:ext>
                </a:extLst>
              </a:tr>
              <a:tr h="2697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DecisionTreeRegressor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()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303" marR="61303" marT="30651" marB="3065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$2.49</a:t>
                      </a:r>
                      <a:endParaRPr lang="es-US" sz="1200" dirty="0">
                        <a:highlight>
                          <a:srgbClr val="FFFF00"/>
                        </a:highlight>
                      </a:endParaRPr>
                    </a:p>
                  </a:txBody>
                  <a:tcPr marL="61303" marR="61303" marT="30651" marB="3065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$0.18</a:t>
                      </a:r>
                      <a:endParaRPr lang="es-US" sz="1200" dirty="0">
                        <a:highlight>
                          <a:srgbClr val="FFFF00"/>
                        </a:highlight>
                      </a:endParaRPr>
                    </a:p>
                  </a:txBody>
                  <a:tcPr marL="61303" marR="61303" marT="30651" marB="30651"/>
                </a:tc>
                <a:extLst>
                  <a:ext uri="{0D108BD9-81ED-4DB2-BD59-A6C34878D82A}">
                    <a16:rowId xmlns:a16="http://schemas.microsoft.com/office/drawing/2014/main" val="3812292174"/>
                  </a:ext>
                </a:extLst>
              </a:tr>
              <a:tr h="2697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RandomForestRegressor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(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n_estimators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=100)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303" marR="61303" marT="30651" marB="3065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</a:rPr>
                        <a:t>$10.42</a:t>
                      </a:r>
                      <a:endParaRPr lang="es-US" sz="1200"/>
                    </a:p>
                  </a:txBody>
                  <a:tcPr marL="61303" marR="61303" marT="30651" marB="3065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</a:rPr>
                        <a:t>$6.92</a:t>
                      </a:r>
                      <a:endParaRPr lang="es-US" sz="1200"/>
                    </a:p>
                  </a:txBody>
                  <a:tcPr marL="61303" marR="61303" marT="30651" marB="30651"/>
                </a:tc>
                <a:extLst>
                  <a:ext uri="{0D108BD9-81ED-4DB2-BD59-A6C34878D82A}">
                    <a16:rowId xmlns:a16="http://schemas.microsoft.com/office/drawing/2014/main" val="202687476"/>
                  </a:ext>
                </a:extLst>
              </a:tr>
              <a:tr h="2697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</a:rPr>
                        <a:t>SVR(kernel="linear")</a:t>
                      </a:r>
                      <a:endParaRPr lang="en-US" sz="12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303" marR="61303" marT="30651" marB="3065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</a:rPr>
                        <a:t>$29.89</a:t>
                      </a:r>
                      <a:endParaRPr lang="es-US" sz="1200"/>
                    </a:p>
                  </a:txBody>
                  <a:tcPr marL="61303" marR="61303" marT="30651" marB="3065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$19.38</a:t>
                      </a:r>
                      <a:endParaRPr lang="es-US" sz="1200" dirty="0"/>
                    </a:p>
                  </a:txBody>
                  <a:tcPr marL="61303" marR="61303" marT="30651" marB="30651"/>
                </a:tc>
                <a:extLst>
                  <a:ext uri="{0D108BD9-81ED-4DB2-BD59-A6C34878D82A}">
                    <a16:rowId xmlns:a16="http://schemas.microsoft.com/office/drawing/2014/main" val="3048243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087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010C4-8021-4E48-B19D-A5B5733FB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Paso 2: Build and train models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3BFFCF-F1D3-4D17-98F7-86276653C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/>
              <a:t>Verificamos esos resultados con los datos de </a:t>
            </a:r>
            <a:r>
              <a:rPr lang="es-US" dirty="0" err="1"/>
              <a:t>Validation</a:t>
            </a:r>
            <a:endParaRPr lang="es-US" dirty="0"/>
          </a:p>
          <a:p>
            <a:endParaRPr lang="es-US" dirty="0"/>
          </a:p>
          <a:p>
            <a:endParaRPr lang="es-US" dirty="0"/>
          </a:p>
          <a:p>
            <a:endParaRPr lang="es-US" dirty="0"/>
          </a:p>
          <a:p>
            <a:endParaRPr lang="es-US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838BB74D-442C-4D4F-BCD7-7F2A7B920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721680"/>
              </p:ext>
            </p:extLst>
          </p:nvPr>
        </p:nvGraphicFramePr>
        <p:xfrm>
          <a:off x="1660525" y="2501900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925">
                  <a:extLst>
                    <a:ext uri="{9D8B030D-6E8A-4147-A177-3AD203B41FA5}">
                      <a16:colId xmlns:a16="http://schemas.microsoft.com/office/drawing/2014/main" val="299884774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797424815"/>
                    </a:ext>
                  </a:extLst>
                </a:gridCol>
                <a:gridCol w="1692274">
                  <a:extLst>
                    <a:ext uri="{9D8B030D-6E8A-4147-A177-3AD203B41FA5}">
                      <a16:colId xmlns:a16="http://schemas.microsoft.com/office/drawing/2014/main" val="3628472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064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LinearRegression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$29.29</a:t>
                      </a:r>
                      <a:endParaRPr lang="es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$20.71</a:t>
                      </a:r>
                      <a:endParaRPr lang="es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74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DecisionTreeRegressor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$38.52</a:t>
                      </a:r>
                      <a:endParaRPr lang="es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$25.46</a:t>
                      </a:r>
                      <a:endParaRPr lang="es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29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RandomForestRegressor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$27.46</a:t>
                      </a:r>
                      <a:endParaRPr lang="es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$18.86</a:t>
                      </a:r>
                      <a:endParaRPr lang="es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SVR(kernel="linear")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$29.98</a:t>
                      </a:r>
                      <a:endParaRPr lang="es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$20.09</a:t>
                      </a:r>
                      <a:endParaRPr lang="es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243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386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010C4-8021-4E48-B19D-A5B5733FB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Paso 2: Build and train models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3BFFCF-F1D3-4D17-98F7-86276653C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/>
              <a:t>Ejecutamos </a:t>
            </a:r>
            <a:r>
              <a:rPr lang="es-US" dirty="0" err="1"/>
              <a:t>GridSearch</a:t>
            </a:r>
            <a:r>
              <a:rPr lang="es-US" dirty="0"/>
              <a:t> para determinar los hiper parámetros óptimos y entrenamos nuevamente:</a:t>
            </a:r>
          </a:p>
          <a:p>
            <a:endParaRPr lang="es-US" dirty="0"/>
          </a:p>
          <a:p>
            <a:endParaRPr lang="es-US" dirty="0"/>
          </a:p>
          <a:p>
            <a:endParaRPr lang="es-US" dirty="0"/>
          </a:p>
          <a:p>
            <a:endParaRPr lang="es-US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838BB74D-442C-4D4F-BCD7-7F2A7B920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816958"/>
              </p:ext>
            </p:extLst>
          </p:nvPr>
        </p:nvGraphicFramePr>
        <p:xfrm>
          <a:off x="1523999" y="2756788"/>
          <a:ext cx="986536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1">
                  <a:extLst>
                    <a:ext uri="{9D8B030D-6E8A-4147-A177-3AD203B41FA5}">
                      <a16:colId xmlns:a16="http://schemas.microsoft.com/office/drawing/2014/main" val="2998847742"/>
                    </a:ext>
                  </a:extLst>
                </a:gridCol>
                <a:gridCol w="3371850">
                  <a:extLst>
                    <a:ext uri="{9D8B030D-6E8A-4147-A177-3AD203B41FA5}">
                      <a16:colId xmlns:a16="http://schemas.microsoft.com/office/drawing/2014/main" val="797424815"/>
                    </a:ext>
                  </a:extLst>
                </a:gridCol>
                <a:gridCol w="4131310">
                  <a:extLst>
                    <a:ext uri="{9D8B030D-6E8A-4147-A177-3AD203B41FA5}">
                      <a16:colId xmlns:a16="http://schemas.microsoft.com/office/drawing/2014/main" val="3628472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bg1"/>
                          </a:solidFill>
                        </a:rPr>
                        <a:t>Métrica \ 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DecisionTreeRegressor</a:t>
                      </a:r>
                      <a:r>
                        <a:rPr lang="en-US" sz="18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8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RandomForestRegressor</a:t>
                      </a:r>
                      <a:r>
                        <a:rPr lang="pt-BR" sz="18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800" b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pt-BR" sz="18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=41, </a:t>
                      </a:r>
                      <a:r>
                        <a:rPr lang="pt-BR" sz="1800" b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pt-BR" sz="18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064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dirty="0"/>
                        <a:t>RMSE 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$28.03</a:t>
                      </a:r>
                      <a:endParaRPr lang="es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$27.01</a:t>
                      </a:r>
                      <a:endParaRPr lang="es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71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US" dirty="0"/>
                        <a:t>MAE 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$19.40</a:t>
                      </a:r>
                      <a:endParaRPr lang="es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$18.96</a:t>
                      </a:r>
                      <a:endParaRPr lang="es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481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dirty="0"/>
                        <a:t>RMSE </a:t>
                      </a:r>
                      <a:r>
                        <a:rPr lang="es-US" dirty="0" err="1"/>
                        <a:t>Validation</a:t>
                      </a:r>
                      <a:endParaRPr lang="es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$30.84</a:t>
                      </a:r>
                      <a:endParaRPr lang="es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$29.45</a:t>
                      </a:r>
                      <a:endParaRPr lang="es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291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US" dirty="0"/>
                        <a:t>MAE </a:t>
                      </a:r>
                      <a:r>
                        <a:rPr lang="es-US" dirty="0" err="1"/>
                        <a:t>Validation</a:t>
                      </a:r>
                      <a:endParaRPr lang="es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$21.85</a:t>
                      </a:r>
                      <a:endParaRPr lang="es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$20.97</a:t>
                      </a:r>
                      <a:endParaRPr lang="es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16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dirty="0"/>
                        <a:t>RMSE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$29.91</a:t>
                      </a:r>
                      <a:endParaRPr lang="es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$28.65</a:t>
                      </a:r>
                      <a:endParaRPr lang="es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47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dirty="0"/>
                        <a:t>MAE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$20.85</a:t>
                      </a:r>
                      <a:endParaRPr lang="es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$20.11</a:t>
                      </a:r>
                      <a:endParaRPr lang="es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322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833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32886-1971-4223-BFDE-E7B7644F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Paso 3: Deploy and predict</a:t>
            </a:r>
          </a:p>
        </p:txBody>
      </p:sp>
      <p:pic>
        <p:nvPicPr>
          <p:cNvPr id="7" name="Marcador de contenido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5EE1E7E3-730C-429E-B52C-6C463FF0C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09" y="1895475"/>
            <a:ext cx="10851159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2271F04F-CD75-4D98-8F2C-6FB89EA95EAF}"/>
              </a:ext>
            </a:extLst>
          </p:cNvPr>
          <p:cNvSpPr/>
          <p:nvPr/>
        </p:nvSpPr>
        <p:spPr>
          <a:xfrm>
            <a:off x="7953375" y="1481137"/>
            <a:ext cx="3667125" cy="4895850"/>
          </a:xfrm>
          <a:custGeom>
            <a:avLst/>
            <a:gdLst>
              <a:gd name="connsiteX0" fmla="*/ 0 w 3667125"/>
              <a:gd name="connsiteY0" fmla="*/ 0 h 4895850"/>
              <a:gd name="connsiteX1" fmla="*/ 523875 w 3667125"/>
              <a:gd name="connsiteY1" fmla="*/ 0 h 4895850"/>
              <a:gd name="connsiteX2" fmla="*/ 1121093 w 3667125"/>
              <a:gd name="connsiteY2" fmla="*/ 0 h 4895850"/>
              <a:gd name="connsiteX3" fmla="*/ 1644968 w 3667125"/>
              <a:gd name="connsiteY3" fmla="*/ 0 h 4895850"/>
              <a:gd name="connsiteX4" fmla="*/ 2132171 w 3667125"/>
              <a:gd name="connsiteY4" fmla="*/ 0 h 4895850"/>
              <a:gd name="connsiteX5" fmla="*/ 2729389 w 3667125"/>
              <a:gd name="connsiteY5" fmla="*/ 0 h 4895850"/>
              <a:gd name="connsiteX6" fmla="*/ 3179921 w 3667125"/>
              <a:gd name="connsiteY6" fmla="*/ 0 h 4895850"/>
              <a:gd name="connsiteX7" fmla="*/ 3667125 w 3667125"/>
              <a:gd name="connsiteY7" fmla="*/ 0 h 4895850"/>
              <a:gd name="connsiteX8" fmla="*/ 3667125 w 3667125"/>
              <a:gd name="connsiteY8" fmla="*/ 592942 h 4895850"/>
              <a:gd name="connsiteX9" fmla="*/ 3667125 w 3667125"/>
              <a:gd name="connsiteY9" fmla="*/ 1087967 h 4895850"/>
              <a:gd name="connsiteX10" fmla="*/ 3667125 w 3667125"/>
              <a:gd name="connsiteY10" fmla="*/ 1729867 h 4895850"/>
              <a:gd name="connsiteX11" fmla="*/ 3667125 w 3667125"/>
              <a:gd name="connsiteY11" fmla="*/ 2126975 h 4895850"/>
              <a:gd name="connsiteX12" fmla="*/ 3667125 w 3667125"/>
              <a:gd name="connsiteY12" fmla="*/ 2573041 h 4895850"/>
              <a:gd name="connsiteX13" fmla="*/ 3667125 w 3667125"/>
              <a:gd name="connsiteY13" fmla="*/ 3165983 h 4895850"/>
              <a:gd name="connsiteX14" fmla="*/ 3667125 w 3667125"/>
              <a:gd name="connsiteY14" fmla="*/ 3563091 h 4895850"/>
              <a:gd name="connsiteX15" fmla="*/ 3667125 w 3667125"/>
              <a:gd name="connsiteY15" fmla="*/ 3960199 h 4895850"/>
              <a:gd name="connsiteX16" fmla="*/ 3667125 w 3667125"/>
              <a:gd name="connsiteY16" fmla="*/ 4406265 h 4895850"/>
              <a:gd name="connsiteX17" fmla="*/ 3667125 w 3667125"/>
              <a:gd name="connsiteY17" fmla="*/ 4895850 h 4895850"/>
              <a:gd name="connsiteX18" fmla="*/ 3216593 w 3667125"/>
              <a:gd name="connsiteY18" fmla="*/ 4895850 h 4895850"/>
              <a:gd name="connsiteX19" fmla="*/ 2656046 w 3667125"/>
              <a:gd name="connsiteY19" fmla="*/ 4895850 h 4895850"/>
              <a:gd name="connsiteX20" fmla="*/ 2205514 w 3667125"/>
              <a:gd name="connsiteY20" fmla="*/ 4895850 h 4895850"/>
              <a:gd name="connsiteX21" fmla="*/ 1791653 w 3667125"/>
              <a:gd name="connsiteY21" fmla="*/ 4895850 h 4895850"/>
              <a:gd name="connsiteX22" fmla="*/ 1194435 w 3667125"/>
              <a:gd name="connsiteY22" fmla="*/ 4895850 h 4895850"/>
              <a:gd name="connsiteX23" fmla="*/ 743903 w 3667125"/>
              <a:gd name="connsiteY23" fmla="*/ 4895850 h 4895850"/>
              <a:gd name="connsiteX24" fmla="*/ 0 w 3667125"/>
              <a:gd name="connsiteY24" fmla="*/ 4895850 h 4895850"/>
              <a:gd name="connsiteX25" fmla="*/ 0 w 3667125"/>
              <a:gd name="connsiteY25" fmla="*/ 4449784 h 4895850"/>
              <a:gd name="connsiteX26" fmla="*/ 0 w 3667125"/>
              <a:gd name="connsiteY26" fmla="*/ 4003717 h 4895850"/>
              <a:gd name="connsiteX27" fmla="*/ 0 w 3667125"/>
              <a:gd name="connsiteY27" fmla="*/ 3508693 h 4895850"/>
              <a:gd name="connsiteX28" fmla="*/ 0 w 3667125"/>
              <a:gd name="connsiteY28" fmla="*/ 3111585 h 4895850"/>
              <a:gd name="connsiteX29" fmla="*/ 0 w 3667125"/>
              <a:gd name="connsiteY29" fmla="*/ 2616560 h 4895850"/>
              <a:gd name="connsiteX30" fmla="*/ 0 w 3667125"/>
              <a:gd name="connsiteY30" fmla="*/ 1974660 h 4895850"/>
              <a:gd name="connsiteX31" fmla="*/ 0 w 3667125"/>
              <a:gd name="connsiteY31" fmla="*/ 1381718 h 4895850"/>
              <a:gd name="connsiteX32" fmla="*/ 0 w 3667125"/>
              <a:gd name="connsiteY32" fmla="*/ 886693 h 4895850"/>
              <a:gd name="connsiteX33" fmla="*/ 0 w 3667125"/>
              <a:gd name="connsiteY33" fmla="*/ 0 h 489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667125" h="4895850" extrusionOk="0">
                <a:moveTo>
                  <a:pt x="0" y="0"/>
                </a:moveTo>
                <a:cubicBezTo>
                  <a:pt x="189683" y="-693"/>
                  <a:pt x="301890" y="27987"/>
                  <a:pt x="523875" y="0"/>
                </a:cubicBezTo>
                <a:cubicBezTo>
                  <a:pt x="745860" y="-27987"/>
                  <a:pt x="882527" y="70219"/>
                  <a:pt x="1121093" y="0"/>
                </a:cubicBezTo>
                <a:cubicBezTo>
                  <a:pt x="1359659" y="-70219"/>
                  <a:pt x="1496681" y="19754"/>
                  <a:pt x="1644968" y="0"/>
                </a:cubicBezTo>
                <a:cubicBezTo>
                  <a:pt x="1793256" y="-19754"/>
                  <a:pt x="1921515" y="35184"/>
                  <a:pt x="2132171" y="0"/>
                </a:cubicBezTo>
                <a:cubicBezTo>
                  <a:pt x="2342827" y="-35184"/>
                  <a:pt x="2600061" y="12754"/>
                  <a:pt x="2729389" y="0"/>
                </a:cubicBezTo>
                <a:cubicBezTo>
                  <a:pt x="2858717" y="-12754"/>
                  <a:pt x="2979009" y="47326"/>
                  <a:pt x="3179921" y="0"/>
                </a:cubicBezTo>
                <a:cubicBezTo>
                  <a:pt x="3380833" y="-47326"/>
                  <a:pt x="3552578" y="22406"/>
                  <a:pt x="3667125" y="0"/>
                </a:cubicBezTo>
                <a:cubicBezTo>
                  <a:pt x="3696694" y="204084"/>
                  <a:pt x="3646313" y="464589"/>
                  <a:pt x="3667125" y="592942"/>
                </a:cubicBezTo>
                <a:cubicBezTo>
                  <a:pt x="3687937" y="721295"/>
                  <a:pt x="3620237" y="913197"/>
                  <a:pt x="3667125" y="1087967"/>
                </a:cubicBezTo>
                <a:cubicBezTo>
                  <a:pt x="3714013" y="1262738"/>
                  <a:pt x="3610505" y="1591170"/>
                  <a:pt x="3667125" y="1729867"/>
                </a:cubicBezTo>
                <a:cubicBezTo>
                  <a:pt x="3723745" y="1868564"/>
                  <a:pt x="3647701" y="2006630"/>
                  <a:pt x="3667125" y="2126975"/>
                </a:cubicBezTo>
                <a:cubicBezTo>
                  <a:pt x="3686549" y="2247320"/>
                  <a:pt x="3632956" y="2454213"/>
                  <a:pt x="3667125" y="2573041"/>
                </a:cubicBezTo>
                <a:cubicBezTo>
                  <a:pt x="3701294" y="2691869"/>
                  <a:pt x="3607288" y="2914089"/>
                  <a:pt x="3667125" y="3165983"/>
                </a:cubicBezTo>
                <a:cubicBezTo>
                  <a:pt x="3726962" y="3417877"/>
                  <a:pt x="3633707" y="3423168"/>
                  <a:pt x="3667125" y="3563091"/>
                </a:cubicBezTo>
                <a:cubicBezTo>
                  <a:pt x="3700543" y="3703014"/>
                  <a:pt x="3634100" y="3779815"/>
                  <a:pt x="3667125" y="3960199"/>
                </a:cubicBezTo>
                <a:cubicBezTo>
                  <a:pt x="3700150" y="4140583"/>
                  <a:pt x="3635503" y="4230101"/>
                  <a:pt x="3667125" y="4406265"/>
                </a:cubicBezTo>
                <a:cubicBezTo>
                  <a:pt x="3698747" y="4582429"/>
                  <a:pt x="3642604" y="4734667"/>
                  <a:pt x="3667125" y="4895850"/>
                </a:cubicBezTo>
                <a:cubicBezTo>
                  <a:pt x="3460565" y="4940454"/>
                  <a:pt x="3425903" y="4881260"/>
                  <a:pt x="3216593" y="4895850"/>
                </a:cubicBezTo>
                <a:cubicBezTo>
                  <a:pt x="3007283" y="4910440"/>
                  <a:pt x="2867956" y="4860388"/>
                  <a:pt x="2656046" y="4895850"/>
                </a:cubicBezTo>
                <a:cubicBezTo>
                  <a:pt x="2444136" y="4931312"/>
                  <a:pt x="2390341" y="4842265"/>
                  <a:pt x="2205514" y="4895850"/>
                </a:cubicBezTo>
                <a:cubicBezTo>
                  <a:pt x="2020687" y="4949435"/>
                  <a:pt x="1932817" y="4881781"/>
                  <a:pt x="1791653" y="4895850"/>
                </a:cubicBezTo>
                <a:cubicBezTo>
                  <a:pt x="1650489" y="4909919"/>
                  <a:pt x="1426027" y="4872813"/>
                  <a:pt x="1194435" y="4895850"/>
                </a:cubicBezTo>
                <a:cubicBezTo>
                  <a:pt x="962843" y="4918887"/>
                  <a:pt x="861651" y="4893165"/>
                  <a:pt x="743903" y="4895850"/>
                </a:cubicBezTo>
                <a:cubicBezTo>
                  <a:pt x="626155" y="4898535"/>
                  <a:pt x="247300" y="4879476"/>
                  <a:pt x="0" y="4895850"/>
                </a:cubicBezTo>
                <a:cubicBezTo>
                  <a:pt x="-32031" y="4740437"/>
                  <a:pt x="52664" y="4638541"/>
                  <a:pt x="0" y="4449784"/>
                </a:cubicBezTo>
                <a:cubicBezTo>
                  <a:pt x="-52664" y="4261027"/>
                  <a:pt x="19737" y="4114901"/>
                  <a:pt x="0" y="4003717"/>
                </a:cubicBezTo>
                <a:cubicBezTo>
                  <a:pt x="-19737" y="3892533"/>
                  <a:pt x="10519" y="3706955"/>
                  <a:pt x="0" y="3508693"/>
                </a:cubicBezTo>
                <a:cubicBezTo>
                  <a:pt x="-10519" y="3310431"/>
                  <a:pt x="13457" y="3211587"/>
                  <a:pt x="0" y="3111585"/>
                </a:cubicBezTo>
                <a:cubicBezTo>
                  <a:pt x="-13457" y="3011583"/>
                  <a:pt x="32317" y="2738498"/>
                  <a:pt x="0" y="2616560"/>
                </a:cubicBezTo>
                <a:cubicBezTo>
                  <a:pt x="-32317" y="2494622"/>
                  <a:pt x="10687" y="2182733"/>
                  <a:pt x="0" y="1974660"/>
                </a:cubicBezTo>
                <a:cubicBezTo>
                  <a:pt x="-10687" y="1766587"/>
                  <a:pt x="17744" y="1569699"/>
                  <a:pt x="0" y="1381718"/>
                </a:cubicBezTo>
                <a:cubicBezTo>
                  <a:pt x="-17744" y="1193737"/>
                  <a:pt x="19814" y="1008914"/>
                  <a:pt x="0" y="886693"/>
                </a:cubicBezTo>
                <a:cubicBezTo>
                  <a:pt x="-19814" y="764473"/>
                  <a:pt x="15146" y="439967"/>
                  <a:pt x="0" y="0"/>
                </a:cubicBezTo>
                <a:close/>
              </a:path>
            </a:pathLst>
          </a:custGeom>
          <a:noFill/>
          <a:ln>
            <a:solidFill>
              <a:srgbClr val="B71E42"/>
            </a:solidFill>
            <a:extLst>
              <a:ext uri="{C807C97D-BFC1-408E-A445-0C87EB9F89A2}">
                <ask:lineSketchStyleProps xmlns:ask="http://schemas.microsoft.com/office/drawing/2018/sketchyshapes" sd="14607304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235750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E66FC-DEBD-45E4-848B-B119F36AD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Paso 3: Deploy and predict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F9D877-D850-497B-903E-59EBA5698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/>
              <a:t>Finalmente para su uso y presentación hacemos el </a:t>
            </a:r>
            <a:r>
              <a:rPr lang="es-US" dirty="0" err="1"/>
              <a:t>deploy</a:t>
            </a:r>
            <a:r>
              <a:rPr lang="es-US" dirty="0"/>
              <a:t> del modelo en </a:t>
            </a:r>
            <a:r>
              <a:rPr lang="es-US" dirty="0" err="1"/>
              <a:t>TabPy</a:t>
            </a:r>
            <a:r>
              <a:rPr lang="es-US" dirty="0"/>
              <a:t> para que pueda ser consumido desde una interfaz amigable como la que presenta </a:t>
            </a:r>
            <a:r>
              <a:rPr lang="es-US" dirty="0" err="1"/>
              <a:t>tableau</a:t>
            </a:r>
            <a:r>
              <a:rPr lang="es-US" dirty="0"/>
              <a:t>, proporcionando los parámetros de entrada que el modelo necesita para realizar su predicción.</a:t>
            </a:r>
          </a:p>
        </p:txBody>
      </p:sp>
    </p:spTree>
    <p:extLst>
      <p:ext uri="{BB962C8B-B14F-4D97-AF65-F5344CB8AC3E}">
        <p14:creationId xmlns:p14="http://schemas.microsoft.com/office/powerpoint/2010/main" val="2094164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6E6531A-0776-43BA-A852-5FB5C7753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6085" y="533400"/>
            <a:ext cx="9079832" cy="5077326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C5273F-2B84-46BF-A94F-1A20E13B3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605" y="763203"/>
            <a:ext cx="8622792" cy="461772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357D3F1-4AEC-4AAA-B825-5E50A2A4D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467" y="1247835"/>
            <a:ext cx="5723068" cy="364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15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42705-7396-4FC0-9E2C-B49A54EE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5F452C-272D-4FFF-B6D8-5C385BA07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/>
              <a:t>Se ha ejecutado de principio a fin el proceso de creación de un modelo de machine </a:t>
            </a:r>
            <a:r>
              <a:rPr lang="es-US" dirty="0" err="1"/>
              <a:t>learning</a:t>
            </a:r>
            <a:r>
              <a:rPr lang="es-US" dirty="0"/>
              <a:t> que brinde una solución a un problema real.</a:t>
            </a:r>
          </a:p>
          <a:p>
            <a:r>
              <a:rPr lang="es-US" dirty="0"/>
              <a:t>Se ha combinado el </a:t>
            </a:r>
            <a:r>
              <a:rPr lang="es-US" dirty="0" err="1"/>
              <a:t>datasource</a:t>
            </a:r>
            <a:r>
              <a:rPr lang="es-US" dirty="0"/>
              <a:t> base con la API de </a:t>
            </a:r>
            <a:r>
              <a:rPr lang="es-US" dirty="0" err="1"/>
              <a:t>Geolocalizacion</a:t>
            </a:r>
            <a:r>
              <a:rPr lang="es-US" dirty="0"/>
              <a:t> de Google para complementar los datos</a:t>
            </a:r>
          </a:p>
          <a:p>
            <a:r>
              <a:rPr lang="es-US" dirty="0"/>
              <a:t>Y finalmente se ha desplegado el modelo en </a:t>
            </a:r>
            <a:r>
              <a:rPr lang="es-US" dirty="0" err="1"/>
              <a:t>TabPy</a:t>
            </a:r>
            <a:r>
              <a:rPr lang="es-US" dirty="0"/>
              <a:t> Server para ser consumido </a:t>
            </a:r>
            <a:r>
              <a:rPr lang="es-US" dirty="0" err="1"/>
              <a:t>via</a:t>
            </a:r>
            <a:r>
              <a:rPr lang="es-US" dirty="0"/>
              <a:t> </a:t>
            </a:r>
            <a:r>
              <a:rPr lang="es-US" dirty="0" err="1"/>
              <a:t>tableau</a:t>
            </a:r>
            <a:r>
              <a:rPr lang="es-US" dirty="0"/>
              <a:t> desktop</a:t>
            </a:r>
          </a:p>
        </p:txBody>
      </p:sp>
    </p:spTree>
    <p:extLst>
      <p:ext uri="{BB962C8B-B14F-4D97-AF65-F5344CB8AC3E}">
        <p14:creationId xmlns:p14="http://schemas.microsoft.com/office/powerpoint/2010/main" val="265969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4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8907C8-026D-40DA-8809-7DE62808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Predictor de </a:t>
            </a:r>
            <a:r>
              <a:rPr lang="en-US" sz="4800" dirty="0" err="1"/>
              <a:t>precios</a:t>
            </a:r>
            <a:r>
              <a:rPr lang="en-US" sz="4800" dirty="0"/>
              <a:t> Airbnb</a:t>
            </a:r>
          </a:p>
        </p:txBody>
      </p:sp>
      <p:cxnSp>
        <p:nvCxnSpPr>
          <p:cNvPr id="30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4643EE5-685B-4A1F-8B95-165BDCDA4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5313" b="2"/>
          <a:stretch/>
        </p:blipFill>
        <p:spPr>
          <a:xfrm>
            <a:off x="6094411" y="1173780"/>
            <a:ext cx="4960442" cy="39243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70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3D0A5-4263-4BDD-9C03-2FA4E90FD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895E5C-E82C-4C22-90A7-C5FBFF585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El </a:t>
            </a:r>
            <a:r>
              <a:rPr lang="en-US" sz="2000" dirty="0" err="1"/>
              <a:t>objetivo</a:t>
            </a:r>
            <a:r>
              <a:rPr lang="en-US" sz="2000" dirty="0"/>
              <a:t> </a:t>
            </a:r>
            <a:r>
              <a:rPr lang="en-US" sz="2000" dirty="0" err="1"/>
              <a:t>planteado</a:t>
            </a:r>
            <a:r>
              <a:rPr lang="en-US" sz="2000" dirty="0"/>
              <a:t> es </a:t>
            </a:r>
            <a:r>
              <a:rPr lang="en-US" sz="2000" dirty="0" err="1"/>
              <a:t>predecir</a:t>
            </a:r>
            <a:r>
              <a:rPr lang="en-US" sz="2000" dirty="0"/>
              <a:t> el </a:t>
            </a:r>
            <a:r>
              <a:rPr lang="en-US" sz="2000" dirty="0" err="1"/>
              <a:t>precio</a:t>
            </a:r>
            <a:r>
              <a:rPr lang="en-US" sz="2000" dirty="0"/>
              <a:t> por </a:t>
            </a:r>
            <a:r>
              <a:rPr lang="en-US" sz="2000" dirty="0" err="1"/>
              <a:t>noche</a:t>
            </a:r>
            <a:r>
              <a:rPr lang="en-US" sz="2000" dirty="0"/>
              <a:t> de </a:t>
            </a:r>
            <a:r>
              <a:rPr lang="en-US" sz="2000" dirty="0" err="1"/>
              <a:t>alojamiento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un </a:t>
            </a:r>
            <a:r>
              <a:rPr lang="en-US" sz="2000" dirty="0" err="1"/>
              <a:t>servicio</a:t>
            </a:r>
            <a:r>
              <a:rPr lang="en-US" sz="2000" dirty="0"/>
              <a:t> Airbnb y </a:t>
            </a:r>
            <a:r>
              <a:rPr lang="en-US" sz="2000" dirty="0" err="1"/>
              <a:t>mostrar</a:t>
            </a:r>
            <a:r>
              <a:rPr lang="en-US" sz="2000" dirty="0"/>
              <a:t> los </a:t>
            </a:r>
            <a:r>
              <a:rPr lang="en-US" sz="2000" dirty="0" err="1"/>
              <a:t>resultados</a:t>
            </a:r>
            <a:r>
              <a:rPr lang="en-US" sz="2000" dirty="0"/>
              <a:t> </a:t>
            </a:r>
            <a:r>
              <a:rPr lang="en-US" sz="2000" dirty="0" err="1"/>
              <a:t>usando</a:t>
            </a:r>
            <a:r>
              <a:rPr lang="en-US" sz="2000" dirty="0"/>
              <a:t> Tableau y sus components de </a:t>
            </a:r>
            <a:r>
              <a:rPr lang="en-US" sz="2000" dirty="0" err="1"/>
              <a:t>analitica</a:t>
            </a:r>
            <a:r>
              <a:rPr lang="en-US" sz="2000" dirty="0"/>
              <a:t> </a:t>
            </a:r>
            <a:r>
              <a:rPr lang="en-US" sz="2000" dirty="0" err="1"/>
              <a:t>avanzada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TabPy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6B0486-F68B-4999-9D8C-A6CB1BC9EA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1" r="1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8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32886-1971-4223-BFDE-E7B7644F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Metodologia</a:t>
            </a:r>
            <a:endParaRPr lang="en-US" dirty="0"/>
          </a:p>
        </p:txBody>
      </p:sp>
      <p:pic>
        <p:nvPicPr>
          <p:cNvPr id="7" name="Marcador de contenido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5EE1E7E3-730C-429E-B52C-6C463FF0C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09" y="1895475"/>
            <a:ext cx="10851159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55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32886-1971-4223-BFDE-E7B7644F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Paso 1: Prepare data</a:t>
            </a:r>
          </a:p>
        </p:txBody>
      </p:sp>
      <p:pic>
        <p:nvPicPr>
          <p:cNvPr id="7" name="Marcador de contenido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5EE1E7E3-730C-429E-B52C-6C463FF0C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09" y="1895475"/>
            <a:ext cx="10851159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2271F04F-CD75-4D98-8F2C-6FB89EA95EAF}"/>
              </a:ext>
            </a:extLst>
          </p:cNvPr>
          <p:cNvSpPr/>
          <p:nvPr/>
        </p:nvSpPr>
        <p:spPr>
          <a:xfrm>
            <a:off x="161925" y="1457325"/>
            <a:ext cx="5172075" cy="4943475"/>
          </a:xfrm>
          <a:custGeom>
            <a:avLst/>
            <a:gdLst>
              <a:gd name="connsiteX0" fmla="*/ 0 w 5172075"/>
              <a:gd name="connsiteY0" fmla="*/ 0 h 4943475"/>
              <a:gd name="connsiteX1" fmla="*/ 574675 w 5172075"/>
              <a:gd name="connsiteY1" fmla="*/ 0 h 4943475"/>
              <a:gd name="connsiteX2" fmla="*/ 1252792 w 5172075"/>
              <a:gd name="connsiteY2" fmla="*/ 0 h 4943475"/>
              <a:gd name="connsiteX3" fmla="*/ 1827466 w 5172075"/>
              <a:gd name="connsiteY3" fmla="*/ 0 h 4943475"/>
              <a:gd name="connsiteX4" fmla="*/ 2350421 w 5172075"/>
              <a:gd name="connsiteY4" fmla="*/ 0 h 4943475"/>
              <a:gd name="connsiteX5" fmla="*/ 3028537 w 5172075"/>
              <a:gd name="connsiteY5" fmla="*/ 0 h 4943475"/>
              <a:gd name="connsiteX6" fmla="*/ 3499771 w 5172075"/>
              <a:gd name="connsiteY6" fmla="*/ 0 h 4943475"/>
              <a:gd name="connsiteX7" fmla="*/ 3971004 w 5172075"/>
              <a:gd name="connsiteY7" fmla="*/ 0 h 4943475"/>
              <a:gd name="connsiteX8" fmla="*/ 4597400 w 5172075"/>
              <a:gd name="connsiteY8" fmla="*/ 0 h 4943475"/>
              <a:gd name="connsiteX9" fmla="*/ 5172075 w 5172075"/>
              <a:gd name="connsiteY9" fmla="*/ 0 h 4943475"/>
              <a:gd name="connsiteX10" fmla="*/ 5172075 w 5172075"/>
              <a:gd name="connsiteY10" fmla="*/ 598710 h 4943475"/>
              <a:gd name="connsiteX11" fmla="*/ 5172075 w 5172075"/>
              <a:gd name="connsiteY11" fmla="*/ 999680 h 4943475"/>
              <a:gd name="connsiteX12" fmla="*/ 5172075 w 5172075"/>
              <a:gd name="connsiteY12" fmla="*/ 1450086 h 4943475"/>
              <a:gd name="connsiteX13" fmla="*/ 5172075 w 5172075"/>
              <a:gd name="connsiteY13" fmla="*/ 2048796 h 4943475"/>
              <a:gd name="connsiteX14" fmla="*/ 5172075 w 5172075"/>
              <a:gd name="connsiteY14" fmla="*/ 2449767 h 4943475"/>
              <a:gd name="connsiteX15" fmla="*/ 5172075 w 5172075"/>
              <a:gd name="connsiteY15" fmla="*/ 2850737 h 4943475"/>
              <a:gd name="connsiteX16" fmla="*/ 5172075 w 5172075"/>
              <a:gd name="connsiteY16" fmla="*/ 3301143 h 4943475"/>
              <a:gd name="connsiteX17" fmla="*/ 5172075 w 5172075"/>
              <a:gd name="connsiteY17" fmla="*/ 3850418 h 4943475"/>
              <a:gd name="connsiteX18" fmla="*/ 5172075 w 5172075"/>
              <a:gd name="connsiteY18" fmla="*/ 4300823 h 4943475"/>
              <a:gd name="connsiteX19" fmla="*/ 5172075 w 5172075"/>
              <a:gd name="connsiteY19" fmla="*/ 4943475 h 4943475"/>
              <a:gd name="connsiteX20" fmla="*/ 4545679 w 5172075"/>
              <a:gd name="connsiteY20" fmla="*/ 4943475 h 4943475"/>
              <a:gd name="connsiteX21" fmla="*/ 4126167 w 5172075"/>
              <a:gd name="connsiteY21" fmla="*/ 4943475 h 4943475"/>
              <a:gd name="connsiteX22" fmla="*/ 3448050 w 5172075"/>
              <a:gd name="connsiteY22" fmla="*/ 4943475 h 4943475"/>
              <a:gd name="connsiteX23" fmla="*/ 2976817 w 5172075"/>
              <a:gd name="connsiteY23" fmla="*/ 4943475 h 4943475"/>
              <a:gd name="connsiteX24" fmla="*/ 2350421 w 5172075"/>
              <a:gd name="connsiteY24" fmla="*/ 4943475 h 4943475"/>
              <a:gd name="connsiteX25" fmla="*/ 1879187 w 5172075"/>
              <a:gd name="connsiteY25" fmla="*/ 4943475 h 4943475"/>
              <a:gd name="connsiteX26" fmla="*/ 1356233 w 5172075"/>
              <a:gd name="connsiteY26" fmla="*/ 4943475 h 4943475"/>
              <a:gd name="connsiteX27" fmla="*/ 833279 w 5172075"/>
              <a:gd name="connsiteY27" fmla="*/ 4943475 h 4943475"/>
              <a:gd name="connsiteX28" fmla="*/ 0 w 5172075"/>
              <a:gd name="connsiteY28" fmla="*/ 4943475 h 4943475"/>
              <a:gd name="connsiteX29" fmla="*/ 0 w 5172075"/>
              <a:gd name="connsiteY29" fmla="*/ 4295331 h 4943475"/>
              <a:gd name="connsiteX30" fmla="*/ 0 w 5172075"/>
              <a:gd name="connsiteY30" fmla="*/ 3647186 h 4943475"/>
              <a:gd name="connsiteX31" fmla="*/ 0 w 5172075"/>
              <a:gd name="connsiteY31" fmla="*/ 3048476 h 4943475"/>
              <a:gd name="connsiteX32" fmla="*/ 0 w 5172075"/>
              <a:gd name="connsiteY32" fmla="*/ 2548636 h 4943475"/>
              <a:gd name="connsiteX33" fmla="*/ 0 w 5172075"/>
              <a:gd name="connsiteY33" fmla="*/ 1999361 h 4943475"/>
              <a:gd name="connsiteX34" fmla="*/ 0 w 5172075"/>
              <a:gd name="connsiteY34" fmla="*/ 1400651 h 4943475"/>
              <a:gd name="connsiteX35" fmla="*/ 0 w 5172075"/>
              <a:gd name="connsiteY35" fmla="*/ 950246 h 4943475"/>
              <a:gd name="connsiteX36" fmla="*/ 0 w 5172075"/>
              <a:gd name="connsiteY36" fmla="*/ 0 h 494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172075" h="4943475" extrusionOk="0">
                <a:moveTo>
                  <a:pt x="0" y="0"/>
                </a:moveTo>
                <a:cubicBezTo>
                  <a:pt x="177679" y="-45651"/>
                  <a:pt x="417156" y="6270"/>
                  <a:pt x="574675" y="0"/>
                </a:cubicBezTo>
                <a:cubicBezTo>
                  <a:pt x="732194" y="-6270"/>
                  <a:pt x="1025608" y="50557"/>
                  <a:pt x="1252792" y="0"/>
                </a:cubicBezTo>
                <a:cubicBezTo>
                  <a:pt x="1479976" y="-50557"/>
                  <a:pt x="1587526" y="11036"/>
                  <a:pt x="1827466" y="0"/>
                </a:cubicBezTo>
                <a:cubicBezTo>
                  <a:pt x="2067406" y="-11036"/>
                  <a:pt x="2204049" y="15450"/>
                  <a:pt x="2350421" y="0"/>
                </a:cubicBezTo>
                <a:cubicBezTo>
                  <a:pt x="2496793" y="-15450"/>
                  <a:pt x="2735827" y="26712"/>
                  <a:pt x="3028537" y="0"/>
                </a:cubicBezTo>
                <a:cubicBezTo>
                  <a:pt x="3321247" y="-26712"/>
                  <a:pt x="3398202" y="17534"/>
                  <a:pt x="3499771" y="0"/>
                </a:cubicBezTo>
                <a:cubicBezTo>
                  <a:pt x="3601340" y="-17534"/>
                  <a:pt x="3741684" y="24539"/>
                  <a:pt x="3971004" y="0"/>
                </a:cubicBezTo>
                <a:cubicBezTo>
                  <a:pt x="4200324" y="-24539"/>
                  <a:pt x="4378072" y="67983"/>
                  <a:pt x="4597400" y="0"/>
                </a:cubicBezTo>
                <a:cubicBezTo>
                  <a:pt x="4816728" y="-67983"/>
                  <a:pt x="4962828" y="38444"/>
                  <a:pt x="5172075" y="0"/>
                </a:cubicBezTo>
                <a:cubicBezTo>
                  <a:pt x="5234627" y="259731"/>
                  <a:pt x="5155901" y="332100"/>
                  <a:pt x="5172075" y="598710"/>
                </a:cubicBezTo>
                <a:cubicBezTo>
                  <a:pt x="5188249" y="865320"/>
                  <a:pt x="5149328" y="899760"/>
                  <a:pt x="5172075" y="999680"/>
                </a:cubicBezTo>
                <a:cubicBezTo>
                  <a:pt x="5194822" y="1099600"/>
                  <a:pt x="5163661" y="1313179"/>
                  <a:pt x="5172075" y="1450086"/>
                </a:cubicBezTo>
                <a:cubicBezTo>
                  <a:pt x="5180489" y="1586993"/>
                  <a:pt x="5155673" y="1906885"/>
                  <a:pt x="5172075" y="2048796"/>
                </a:cubicBezTo>
                <a:cubicBezTo>
                  <a:pt x="5188477" y="2190707"/>
                  <a:pt x="5163795" y="2249965"/>
                  <a:pt x="5172075" y="2449767"/>
                </a:cubicBezTo>
                <a:cubicBezTo>
                  <a:pt x="5180355" y="2649569"/>
                  <a:pt x="5133908" y="2753902"/>
                  <a:pt x="5172075" y="2850737"/>
                </a:cubicBezTo>
                <a:cubicBezTo>
                  <a:pt x="5210242" y="2947572"/>
                  <a:pt x="5170261" y="3187860"/>
                  <a:pt x="5172075" y="3301143"/>
                </a:cubicBezTo>
                <a:cubicBezTo>
                  <a:pt x="5173889" y="3414426"/>
                  <a:pt x="5148545" y="3583258"/>
                  <a:pt x="5172075" y="3850418"/>
                </a:cubicBezTo>
                <a:cubicBezTo>
                  <a:pt x="5195605" y="4117579"/>
                  <a:pt x="5128751" y="4076628"/>
                  <a:pt x="5172075" y="4300823"/>
                </a:cubicBezTo>
                <a:cubicBezTo>
                  <a:pt x="5215399" y="4525019"/>
                  <a:pt x="5127291" y="4712347"/>
                  <a:pt x="5172075" y="4943475"/>
                </a:cubicBezTo>
                <a:cubicBezTo>
                  <a:pt x="4901120" y="4944097"/>
                  <a:pt x="4782637" y="4901899"/>
                  <a:pt x="4545679" y="4943475"/>
                </a:cubicBezTo>
                <a:cubicBezTo>
                  <a:pt x="4308721" y="4985051"/>
                  <a:pt x="4334321" y="4893797"/>
                  <a:pt x="4126167" y="4943475"/>
                </a:cubicBezTo>
                <a:cubicBezTo>
                  <a:pt x="3918013" y="4993153"/>
                  <a:pt x="3684930" y="4886259"/>
                  <a:pt x="3448050" y="4943475"/>
                </a:cubicBezTo>
                <a:cubicBezTo>
                  <a:pt x="3211170" y="5000691"/>
                  <a:pt x="3118548" y="4887332"/>
                  <a:pt x="2976817" y="4943475"/>
                </a:cubicBezTo>
                <a:cubicBezTo>
                  <a:pt x="2835086" y="4999618"/>
                  <a:pt x="2656704" y="4940097"/>
                  <a:pt x="2350421" y="4943475"/>
                </a:cubicBezTo>
                <a:cubicBezTo>
                  <a:pt x="2044138" y="4946853"/>
                  <a:pt x="2060401" y="4904238"/>
                  <a:pt x="1879187" y="4943475"/>
                </a:cubicBezTo>
                <a:cubicBezTo>
                  <a:pt x="1697973" y="4982712"/>
                  <a:pt x="1540988" y="4937112"/>
                  <a:pt x="1356233" y="4943475"/>
                </a:cubicBezTo>
                <a:cubicBezTo>
                  <a:pt x="1171478" y="4949838"/>
                  <a:pt x="1014497" y="4921280"/>
                  <a:pt x="833279" y="4943475"/>
                </a:cubicBezTo>
                <a:cubicBezTo>
                  <a:pt x="652061" y="4965670"/>
                  <a:pt x="394392" y="4941225"/>
                  <a:pt x="0" y="4943475"/>
                </a:cubicBezTo>
                <a:cubicBezTo>
                  <a:pt x="-28499" y="4678805"/>
                  <a:pt x="39928" y="4617013"/>
                  <a:pt x="0" y="4295331"/>
                </a:cubicBezTo>
                <a:cubicBezTo>
                  <a:pt x="-39928" y="3973649"/>
                  <a:pt x="65365" y="3783484"/>
                  <a:pt x="0" y="3647186"/>
                </a:cubicBezTo>
                <a:cubicBezTo>
                  <a:pt x="-65365" y="3510889"/>
                  <a:pt x="40355" y="3290793"/>
                  <a:pt x="0" y="3048476"/>
                </a:cubicBezTo>
                <a:cubicBezTo>
                  <a:pt x="-40355" y="2806159"/>
                  <a:pt x="55905" y="2710682"/>
                  <a:pt x="0" y="2548636"/>
                </a:cubicBezTo>
                <a:cubicBezTo>
                  <a:pt x="-55905" y="2386590"/>
                  <a:pt x="12418" y="2150530"/>
                  <a:pt x="0" y="1999361"/>
                </a:cubicBezTo>
                <a:cubicBezTo>
                  <a:pt x="-12418" y="1848193"/>
                  <a:pt x="27275" y="1631219"/>
                  <a:pt x="0" y="1400651"/>
                </a:cubicBezTo>
                <a:cubicBezTo>
                  <a:pt x="-27275" y="1170083"/>
                  <a:pt x="50441" y="1093171"/>
                  <a:pt x="0" y="950246"/>
                </a:cubicBezTo>
                <a:cubicBezTo>
                  <a:pt x="-50441" y="807322"/>
                  <a:pt x="9868" y="317219"/>
                  <a:pt x="0" y="0"/>
                </a:cubicBezTo>
                <a:close/>
              </a:path>
            </a:pathLst>
          </a:custGeom>
          <a:noFill/>
          <a:ln>
            <a:solidFill>
              <a:srgbClr val="B71E42"/>
            </a:solidFill>
            <a:extLst>
              <a:ext uri="{C807C97D-BFC1-408E-A445-0C87EB9F89A2}">
                <ask:lineSketchStyleProps xmlns:ask="http://schemas.microsoft.com/office/drawing/2018/sketchyshapes" sd="14607304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6389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97DB7-568A-4ED5-A9DE-CB7811D7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Paso 1: Prepare data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78FA94-1DF7-4F60-B57A-3805B4D79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Como punto de partida obtenemos el dataset a usar para entrenar nuestro modelo:</a:t>
            </a:r>
          </a:p>
          <a:p>
            <a:pPr lvl="1"/>
            <a:r>
              <a:rPr lang="en-US"/>
              <a:t>Usamos el ultimo dataset publicado por Airbnb en el portal </a:t>
            </a:r>
            <a:r>
              <a:rPr lang="en-US">
                <a:hlinkClick r:id="rId2"/>
              </a:rPr>
              <a:t>http://insideairbnb.com/get-the-data.html</a:t>
            </a:r>
            <a:endParaRPr lang="en-US"/>
          </a:p>
          <a:p>
            <a:pPr lvl="1"/>
            <a:r>
              <a:rPr lang="en-US"/>
              <a:t>Luego de la exploracion inicial determinamos con que columnas iniciar nuestro analisis:</a:t>
            </a:r>
          </a:p>
          <a:p>
            <a:pPr marL="457200" lvl="1" indent="0">
              <a:buNone/>
            </a:pPr>
            <a:r>
              <a:rPr lang="en-US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["host_since" ,"host_is_superhost" ,"host_listings_count" ,"host_identity_verified" ,"number_of_reviews" ,"review_scores_rating" ,"neighbourhood" ,"neighbourhood_cleansed" ,"neighbourhood_group_cleansed" ,"latitude" ,"longitude" ,"property_type" ,"room_type" ,"accommodates" ,"bathrooms" ,"bathrooms_text" ,"bedrooms" ,"beds" ,"amenities", "price"]</a:t>
            </a:r>
            <a:endParaRPr lang="en-US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50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97DB7-568A-4ED5-A9DE-CB7811D7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Paso 1: Prepare data</a:t>
            </a:r>
          </a:p>
        </p:txBody>
      </p:sp>
      <p:graphicFrame>
        <p:nvGraphicFramePr>
          <p:cNvPr id="15" name="Marcador de contenido 2">
            <a:extLst>
              <a:ext uri="{FF2B5EF4-FFF2-40B4-BE49-F238E27FC236}">
                <a16:creationId xmlns:a16="http://schemas.microsoft.com/office/drawing/2014/main" id="{568B57BE-D395-4B71-B54D-B26607897A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517930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151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21E97DB7-568A-4ED5-A9DE-CB7811D7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Paso 1: Prepare data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BCF549-0DE1-4404-A986-71D567BB2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1581" y="2015732"/>
            <a:ext cx="4172212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Imputamos</a:t>
            </a:r>
            <a:r>
              <a:rPr lang="en-US" dirty="0"/>
              <a:t> los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faltantes</a:t>
            </a:r>
            <a:r>
              <a:rPr lang="en-US" dirty="0"/>
              <a:t>:</a:t>
            </a:r>
          </a:p>
          <a:p>
            <a:r>
              <a:rPr lang="en-US" dirty="0"/>
              <a:t>Para variables </a:t>
            </a:r>
            <a:r>
              <a:rPr lang="en-US" dirty="0" err="1"/>
              <a:t>categoricas</a:t>
            </a:r>
            <a:r>
              <a:rPr lang="en-US" dirty="0"/>
              <a:t> </a:t>
            </a:r>
            <a:r>
              <a:rPr lang="en-US" dirty="0" err="1"/>
              <a:t>usamos</a:t>
            </a:r>
            <a:r>
              <a:rPr lang="en-US" dirty="0"/>
              <a:t> el valor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frecuente</a:t>
            </a:r>
            <a:r>
              <a:rPr lang="en-US" dirty="0"/>
              <a:t>, </a:t>
            </a:r>
            <a:r>
              <a:rPr lang="en-US" dirty="0" err="1"/>
              <a:t>mientras</a:t>
            </a:r>
            <a:r>
              <a:rPr lang="en-US" dirty="0"/>
              <a:t> que para variables </a:t>
            </a:r>
            <a:r>
              <a:rPr lang="en-US" dirty="0" err="1"/>
              <a:t>numéricas</a:t>
            </a:r>
            <a:r>
              <a:rPr lang="en-US" dirty="0"/>
              <a:t> </a:t>
            </a:r>
            <a:r>
              <a:rPr lang="en-US" dirty="0" err="1"/>
              <a:t>usamos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promedio</a:t>
            </a:r>
            <a:endParaRPr lang="en-US" dirty="0"/>
          </a:p>
          <a:p>
            <a:endParaRPr lang="en-US" dirty="0"/>
          </a:p>
        </p:txBody>
      </p:sp>
      <p:pic>
        <p:nvPicPr>
          <p:cNvPr id="16" name="Marcador de contenido 15">
            <a:extLst>
              <a:ext uri="{FF2B5EF4-FFF2-40B4-BE49-F238E27FC236}">
                <a16:creationId xmlns:a16="http://schemas.microsoft.com/office/drawing/2014/main" id="{D9F3D716-94C4-4249-8631-064F182012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79977" y="1943751"/>
            <a:ext cx="4960442" cy="133931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>
            <a:extLst>
              <a:ext uri="{FF2B5EF4-FFF2-40B4-BE49-F238E27FC236}">
                <a16:creationId xmlns:a16="http://schemas.microsoft.com/office/drawing/2014/main" id="{9F779380-E43C-4DA8-A370-534D4E09B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899" y="3891333"/>
            <a:ext cx="7569200" cy="193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4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32886-1971-4223-BFDE-E7B7644F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Paso 2: Build and train models</a:t>
            </a:r>
          </a:p>
        </p:txBody>
      </p:sp>
      <p:pic>
        <p:nvPicPr>
          <p:cNvPr id="7" name="Marcador de contenido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5EE1E7E3-730C-429E-B52C-6C463FF0C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09" y="1895475"/>
            <a:ext cx="10851159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2271F04F-CD75-4D98-8F2C-6FB89EA95EAF}"/>
              </a:ext>
            </a:extLst>
          </p:cNvPr>
          <p:cNvSpPr/>
          <p:nvPr/>
        </p:nvSpPr>
        <p:spPr>
          <a:xfrm>
            <a:off x="4924425" y="1571625"/>
            <a:ext cx="3667125" cy="4895850"/>
          </a:xfrm>
          <a:custGeom>
            <a:avLst/>
            <a:gdLst>
              <a:gd name="connsiteX0" fmla="*/ 0 w 3667125"/>
              <a:gd name="connsiteY0" fmla="*/ 0 h 4895850"/>
              <a:gd name="connsiteX1" fmla="*/ 523875 w 3667125"/>
              <a:gd name="connsiteY1" fmla="*/ 0 h 4895850"/>
              <a:gd name="connsiteX2" fmla="*/ 1121093 w 3667125"/>
              <a:gd name="connsiteY2" fmla="*/ 0 h 4895850"/>
              <a:gd name="connsiteX3" fmla="*/ 1644968 w 3667125"/>
              <a:gd name="connsiteY3" fmla="*/ 0 h 4895850"/>
              <a:gd name="connsiteX4" fmla="*/ 2132171 w 3667125"/>
              <a:gd name="connsiteY4" fmla="*/ 0 h 4895850"/>
              <a:gd name="connsiteX5" fmla="*/ 2729389 w 3667125"/>
              <a:gd name="connsiteY5" fmla="*/ 0 h 4895850"/>
              <a:gd name="connsiteX6" fmla="*/ 3179921 w 3667125"/>
              <a:gd name="connsiteY6" fmla="*/ 0 h 4895850"/>
              <a:gd name="connsiteX7" fmla="*/ 3667125 w 3667125"/>
              <a:gd name="connsiteY7" fmla="*/ 0 h 4895850"/>
              <a:gd name="connsiteX8" fmla="*/ 3667125 w 3667125"/>
              <a:gd name="connsiteY8" fmla="*/ 592942 h 4895850"/>
              <a:gd name="connsiteX9" fmla="*/ 3667125 w 3667125"/>
              <a:gd name="connsiteY9" fmla="*/ 1087967 h 4895850"/>
              <a:gd name="connsiteX10" fmla="*/ 3667125 w 3667125"/>
              <a:gd name="connsiteY10" fmla="*/ 1729867 h 4895850"/>
              <a:gd name="connsiteX11" fmla="*/ 3667125 w 3667125"/>
              <a:gd name="connsiteY11" fmla="*/ 2126975 h 4895850"/>
              <a:gd name="connsiteX12" fmla="*/ 3667125 w 3667125"/>
              <a:gd name="connsiteY12" fmla="*/ 2573041 h 4895850"/>
              <a:gd name="connsiteX13" fmla="*/ 3667125 w 3667125"/>
              <a:gd name="connsiteY13" fmla="*/ 3165983 h 4895850"/>
              <a:gd name="connsiteX14" fmla="*/ 3667125 w 3667125"/>
              <a:gd name="connsiteY14" fmla="*/ 3563091 h 4895850"/>
              <a:gd name="connsiteX15" fmla="*/ 3667125 w 3667125"/>
              <a:gd name="connsiteY15" fmla="*/ 3960199 h 4895850"/>
              <a:gd name="connsiteX16" fmla="*/ 3667125 w 3667125"/>
              <a:gd name="connsiteY16" fmla="*/ 4406265 h 4895850"/>
              <a:gd name="connsiteX17" fmla="*/ 3667125 w 3667125"/>
              <a:gd name="connsiteY17" fmla="*/ 4895850 h 4895850"/>
              <a:gd name="connsiteX18" fmla="*/ 3216593 w 3667125"/>
              <a:gd name="connsiteY18" fmla="*/ 4895850 h 4895850"/>
              <a:gd name="connsiteX19" fmla="*/ 2656046 w 3667125"/>
              <a:gd name="connsiteY19" fmla="*/ 4895850 h 4895850"/>
              <a:gd name="connsiteX20" fmla="*/ 2205514 w 3667125"/>
              <a:gd name="connsiteY20" fmla="*/ 4895850 h 4895850"/>
              <a:gd name="connsiteX21" fmla="*/ 1791653 w 3667125"/>
              <a:gd name="connsiteY21" fmla="*/ 4895850 h 4895850"/>
              <a:gd name="connsiteX22" fmla="*/ 1194435 w 3667125"/>
              <a:gd name="connsiteY22" fmla="*/ 4895850 h 4895850"/>
              <a:gd name="connsiteX23" fmla="*/ 743903 w 3667125"/>
              <a:gd name="connsiteY23" fmla="*/ 4895850 h 4895850"/>
              <a:gd name="connsiteX24" fmla="*/ 0 w 3667125"/>
              <a:gd name="connsiteY24" fmla="*/ 4895850 h 4895850"/>
              <a:gd name="connsiteX25" fmla="*/ 0 w 3667125"/>
              <a:gd name="connsiteY25" fmla="*/ 4449784 h 4895850"/>
              <a:gd name="connsiteX26" fmla="*/ 0 w 3667125"/>
              <a:gd name="connsiteY26" fmla="*/ 4003717 h 4895850"/>
              <a:gd name="connsiteX27" fmla="*/ 0 w 3667125"/>
              <a:gd name="connsiteY27" fmla="*/ 3508693 h 4895850"/>
              <a:gd name="connsiteX28" fmla="*/ 0 w 3667125"/>
              <a:gd name="connsiteY28" fmla="*/ 3111585 h 4895850"/>
              <a:gd name="connsiteX29" fmla="*/ 0 w 3667125"/>
              <a:gd name="connsiteY29" fmla="*/ 2616560 h 4895850"/>
              <a:gd name="connsiteX30" fmla="*/ 0 w 3667125"/>
              <a:gd name="connsiteY30" fmla="*/ 1974660 h 4895850"/>
              <a:gd name="connsiteX31" fmla="*/ 0 w 3667125"/>
              <a:gd name="connsiteY31" fmla="*/ 1381718 h 4895850"/>
              <a:gd name="connsiteX32" fmla="*/ 0 w 3667125"/>
              <a:gd name="connsiteY32" fmla="*/ 886693 h 4895850"/>
              <a:gd name="connsiteX33" fmla="*/ 0 w 3667125"/>
              <a:gd name="connsiteY33" fmla="*/ 0 h 489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667125" h="4895850" extrusionOk="0">
                <a:moveTo>
                  <a:pt x="0" y="0"/>
                </a:moveTo>
                <a:cubicBezTo>
                  <a:pt x="189683" y="-693"/>
                  <a:pt x="301890" y="27987"/>
                  <a:pt x="523875" y="0"/>
                </a:cubicBezTo>
                <a:cubicBezTo>
                  <a:pt x="745860" y="-27987"/>
                  <a:pt x="882527" y="70219"/>
                  <a:pt x="1121093" y="0"/>
                </a:cubicBezTo>
                <a:cubicBezTo>
                  <a:pt x="1359659" y="-70219"/>
                  <a:pt x="1496681" y="19754"/>
                  <a:pt x="1644968" y="0"/>
                </a:cubicBezTo>
                <a:cubicBezTo>
                  <a:pt x="1793256" y="-19754"/>
                  <a:pt x="1921515" y="35184"/>
                  <a:pt x="2132171" y="0"/>
                </a:cubicBezTo>
                <a:cubicBezTo>
                  <a:pt x="2342827" y="-35184"/>
                  <a:pt x="2600061" y="12754"/>
                  <a:pt x="2729389" y="0"/>
                </a:cubicBezTo>
                <a:cubicBezTo>
                  <a:pt x="2858717" y="-12754"/>
                  <a:pt x="2979009" y="47326"/>
                  <a:pt x="3179921" y="0"/>
                </a:cubicBezTo>
                <a:cubicBezTo>
                  <a:pt x="3380833" y="-47326"/>
                  <a:pt x="3552578" y="22406"/>
                  <a:pt x="3667125" y="0"/>
                </a:cubicBezTo>
                <a:cubicBezTo>
                  <a:pt x="3696694" y="204084"/>
                  <a:pt x="3646313" y="464589"/>
                  <a:pt x="3667125" y="592942"/>
                </a:cubicBezTo>
                <a:cubicBezTo>
                  <a:pt x="3687937" y="721295"/>
                  <a:pt x="3620237" y="913197"/>
                  <a:pt x="3667125" y="1087967"/>
                </a:cubicBezTo>
                <a:cubicBezTo>
                  <a:pt x="3714013" y="1262738"/>
                  <a:pt x="3610505" y="1591170"/>
                  <a:pt x="3667125" y="1729867"/>
                </a:cubicBezTo>
                <a:cubicBezTo>
                  <a:pt x="3723745" y="1868564"/>
                  <a:pt x="3647701" y="2006630"/>
                  <a:pt x="3667125" y="2126975"/>
                </a:cubicBezTo>
                <a:cubicBezTo>
                  <a:pt x="3686549" y="2247320"/>
                  <a:pt x="3632956" y="2454213"/>
                  <a:pt x="3667125" y="2573041"/>
                </a:cubicBezTo>
                <a:cubicBezTo>
                  <a:pt x="3701294" y="2691869"/>
                  <a:pt x="3607288" y="2914089"/>
                  <a:pt x="3667125" y="3165983"/>
                </a:cubicBezTo>
                <a:cubicBezTo>
                  <a:pt x="3726962" y="3417877"/>
                  <a:pt x="3633707" y="3423168"/>
                  <a:pt x="3667125" y="3563091"/>
                </a:cubicBezTo>
                <a:cubicBezTo>
                  <a:pt x="3700543" y="3703014"/>
                  <a:pt x="3634100" y="3779815"/>
                  <a:pt x="3667125" y="3960199"/>
                </a:cubicBezTo>
                <a:cubicBezTo>
                  <a:pt x="3700150" y="4140583"/>
                  <a:pt x="3635503" y="4230101"/>
                  <a:pt x="3667125" y="4406265"/>
                </a:cubicBezTo>
                <a:cubicBezTo>
                  <a:pt x="3698747" y="4582429"/>
                  <a:pt x="3642604" y="4734667"/>
                  <a:pt x="3667125" y="4895850"/>
                </a:cubicBezTo>
                <a:cubicBezTo>
                  <a:pt x="3460565" y="4940454"/>
                  <a:pt x="3425903" y="4881260"/>
                  <a:pt x="3216593" y="4895850"/>
                </a:cubicBezTo>
                <a:cubicBezTo>
                  <a:pt x="3007283" y="4910440"/>
                  <a:pt x="2867956" y="4860388"/>
                  <a:pt x="2656046" y="4895850"/>
                </a:cubicBezTo>
                <a:cubicBezTo>
                  <a:pt x="2444136" y="4931312"/>
                  <a:pt x="2390341" y="4842265"/>
                  <a:pt x="2205514" y="4895850"/>
                </a:cubicBezTo>
                <a:cubicBezTo>
                  <a:pt x="2020687" y="4949435"/>
                  <a:pt x="1932817" y="4881781"/>
                  <a:pt x="1791653" y="4895850"/>
                </a:cubicBezTo>
                <a:cubicBezTo>
                  <a:pt x="1650489" y="4909919"/>
                  <a:pt x="1426027" y="4872813"/>
                  <a:pt x="1194435" y="4895850"/>
                </a:cubicBezTo>
                <a:cubicBezTo>
                  <a:pt x="962843" y="4918887"/>
                  <a:pt x="861651" y="4893165"/>
                  <a:pt x="743903" y="4895850"/>
                </a:cubicBezTo>
                <a:cubicBezTo>
                  <a:pt x="626155" y="4898535"/>
                  <a:pt x="247300" y="4879476"/>
                  <a:pt x="0" y="4895850"/>
                </a:cubicBezTo>
                <a:cubicBezTo>
                  <a:pt x="-32031" y="4740437"/>
                  <a:pt x="52664" y="4638541"/>
                  <a:pt x="0" y="4449784"/>
                </a:cubicBezTo>
                <a:cubicBezTo>
                  <a:pt x="-52664" y="4261027"/>
                  <a:pt x="19737" y="4114901"/>
                  <a:pt x="0" y="4003717"/>
                </a:cubicBezTo>
                <a:cubicBezTo>
                  <a:pt x="-19737" y="3892533"/>
                  <a:pt x="10519" y="3706955"/>
                  <a:pt x="0" y="3508693"/>
                </a:cubicBezTo>
                <a:cubicBezTo>
                  <a:pt x="-10519" y="3310431"/>
                  <a:pt x="13457" y="3211587"/>
                  <a:pt x="0" y="3111585"/>
                </a:cubicBezTo>
                <a:cubicBezTo>
                  <a:pt x="-13457" y="3011583"/>
                  <a:pt x="32317" y="2738498"/>
                  <a:pt x="0" y="2616560"/>
                </a:cubicBezTo>
                <a:cubicBezTo>
                  <a:pt x="-32317" y="2494622"/>
                  <a:pt x="10687" y="2182733"/>
                  <a:pt x="0" y="1974660"/>
                </a:cubicBezTo>
                <a:cubicBezTo>
                  <a:pt x="-10687" y="1766587"/>
                  <a:pt x="17744" y="1569699"/>
                  <a:pt x="0" y="1381718"/>
                </a:cubicBezTo>
                <a:cubicBezTo>
                  <a:pt x="-17744" y="1193737"/>
                  <a:pt x="19814" y="1008914"/>
                  <a:pt x="0" y="886693"/>
                </a:cubicBezTo>
                <a:cubicBezTo>
                  <a:pt x="-19814" y="764473"/>
                  <a:pt x="15146" y="439967"/>
                  <a:pt x="0" y="0"/>
                </a:cubicBezTo>
                <a:close/>
              </a:path>
            </a:pathLst>
          </a:custGeom>
          <a:noFill/>
          <a:ln>
            <a:solidFill>
              <a:srgbClr val="B71E42"/>
            </a:solidFill>
            <a:extLst>
              <a:ext uri="{C807C97D-BFC1-408E-A445-0C87EB9F89A2}">
                <ask:lineSketchStyleProps xmlns:ask="http://schemas.microsoft.com/office/drawing/2018/sketchyshapes" sd="14607304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682436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634</Words>
  <Application>Microsoft Office PowerPoint</Application>
  <PresentationFormat>Panorámica</PresentationFormat>
  <Paragraphs>95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Courier New</vt:lpstr>
      <vt:lpstr>Gill Sans MT</vt:lpstr>
      <vt:lpstr>Galería</vt:lpstr>
      <vt:lpstr>KeepCoding Bootcamp - Big Data &amp; Machine Learning 5 Edición</vt:lpstr>
      <vt:lpstr>Predictor de precios Airbnb</vt:lpstr>
      <vt:lpstr>Objetivo</vt:lpstr>
      <vt:lpstr>Metodologia</vt:lpstr>
      <vt:lpstr>Paso 1: Prepare data</vt:lpstr>
      <vt:lpstr>Paso 1: Prepare data</vt:lpstr>
      <vt:lpstr>Paso 1: Prepare data</vt:lpstr>
      <vt:lpstr>Paso 1: Prepare data</vt:lpstr>
      <vt:lpstr>Paso 2: Build and train models</vt:lpstr>
      <vt:lpstr>Paso 2: Build and train models</vt:lpstr>
      <vt:lpstr>Paso 2: Build and train models</vt:lpstr>
      <vt:lpstr>Paso 2: Build and train models</vt:lpstr>
      <vt:lpstr>Paso 3: Deploy and predict</vt:lpstr>
      <vt:lpstr>Paso 3: Deploy and predict</vt:lpstr>
      <vt:lpstr>Presentación de PowerPoint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KeepCoding Bootcamp - Big Data &amp; Machine Learning 5 Edición</dc:title>
  <dc:creator>Claudia</dc:creator>
  <cp:lastModifiedBy>Claudia</cp:lastModifiedBy>
  <cp:revision>3</cp:revision>
  <dcterms:created xsi:type="dcterms:W3CDTF">2020-09-09T22:18:10Z</dcterms:created>
  <dcterms:modified xsi:type="dcterms:W3CDTF">2020-09-09T22:34:53Z</dcterms:modified>
</cp:coreProperties>
</file>