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5" r:id="rId4"/>
    <p:sldMasterId id="2147483657" r:id="rId5"/>
    <p:sldMasterId id="2147483658" r:id="rId6"/>
    <p:sldMasterId id="2147483659" r:id="rId7"/>
    <p:sldMasterId id="2147483660" r:id="rId8"/>
    <p:sldMasterId id="2147483661" r:id="rId9"/>
  </p:sldMasterIdLst>
  <p:sldIdLst>
    <p:sldId id="256" r:id="rId10"/>
    <p:sldId id="257" r:id="rId11"/>
    <p:sldId id="263" r:id="rId12"/>
    <p:sldId id="265" r:id="rId13"/>
    <p:sldId id="264" r:id="rId14"/>
    <p:sldId id="269" r:id="rId15"/>
    <p:sldId id="266" r:id="rId16"/>
    <p:sldId id="277" r:id="rId17"/>
    <p:sldId id="278" r:id="rId18"/>
    <p:sldId id="279" r:id="rId19"/>
    <p:sldId id="271" r:id="rId20"/>
    <p:sldId id="281" r:id="rId21"/>
    <p:sldId id="282" r:id="rId22"/>
    <p:sldId id="287" r:id="rId23"/>
    <p:sldId id="270" r:id="rId24"/>
    <p:sldId id="272" r:id="rId25"/>
    <p:sldId id="273" r:id="rId26"/>
    <p:sldId id="274" r:id="rId27"/>
    <p:sldId id="275" r:id="rId28"/>
    <p:sldId id="283" r:id="rId29"/>
    <p:sldId id="276" r:id="rId30"/>
    <p:sldId id="284" r:id="rId31"/>
    <p:sldId id="286" r:id="rId32"/>
    <p:sldId id="285" r:id="rId33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FFFFFF"/>
        </a:solidFill>
        <a:latin typeface="Gill Sans" charset="0"/>
        <a:ea typeface="Heiti SC Light" charset="0"/>
        <a:cs typeface="Heiti SC Light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413" y="-9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1543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79809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63664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2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05183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787061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8752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80270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92232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71676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62650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5455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53161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34609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11291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1639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97883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636504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1513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56304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14819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16693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379904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526312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618974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0931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96086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2634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10535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2684685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809980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03985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8286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410864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48307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38924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0321917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6247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035550" y="1524000"/>
            <a:ext cx="1466850" cy="668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5000" y="1524000"/>
            <a:ext cx="4248150" cy="668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9281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372532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03777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9089861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8674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3995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2302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35692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697392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0530673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15321520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3021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042556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913240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1239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1367659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3658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926602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936134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787675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489212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3371990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54219866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876111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035550" y="1524000"/>
            <a:ext cx="1466850" cy="668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5000" y="1524000"/>
            <a:ext cx="4248150" cy="668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05479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367500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650603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740469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682193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864348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530561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72553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187374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6152549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88107221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49032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10040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098112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38220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2387018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4044992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73888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10430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816115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002657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6591209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8611753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323912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69332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8147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Gill Sans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9511766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485009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4756232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988706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65052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571618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431401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3086002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2085544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14017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949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单击此处编辑母版标题样式</a:t>
            </a:r>
            <a:endParaRPr lang="en-US" altLang="zh-CN" smtClean="0">
              <a:sym typeface="Gill San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Gill Sans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Gill Sans" charset="0"/>
              </a:rPr>
              <a:t>第二级</a:t>
            </a:r>
          </a:p>
          <a:p>
            <a:pPr lvl="2"/>
            <a:r>
              <a:rPr lang="zh-CN" altLang="en-US" smtClean="0">
                <a:sym typeface="Gill Sans" charset="0"/>
              </a:rPr>
              <a:t>第三级</a:t>
            </a:r>
          </a:p>
          <a:p>
            <a:pPr lvl="3"/>
            <a:r>
              <a:rPr lang="zh-CN" altLang="en-US" smtClean="0">
                <a:sym typeface="Gill Sans" charset="0"/>
              </a:rPr>
              <a:t>第四级</a:t>
            </a:r>
          </a:p>
          <a:p>
            <a:pPr lvl="4"/>
            <a:r>
              <a:rPr lang="zh-CN" altLang="en-US" smtClean="0">
                <a:sym typeface="Gill Sans" charset="0"/>
              </a:rPr>
              <a:t>第五级</a:t>
            </a:r>
            <a:endParaRPr lang="en-US" altLang="zh-CN" smtClean="0">
              <a:sym typeface="Gill Sans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1" fontAlgn="base" hangingPunct="1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1" fontAlgn="base" hangingPunct="1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1" fontAlgn="base" hangingPunct="1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1" fontAlgn="base" hangingPunct="1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1" fontAlgn="base" hangingPunct="1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5240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9022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5240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9022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基于</a:t>
            </a:r>
            <a:r>
              <a:rPr lang="en-US" altLang="zh-CN" smtClean="0">
                <a:ea typeface="宋体" charset="-122"/>
              </a:rPr>
              <a:t>Node.js</a:t>
            </a:r>
            <a:r>
              <a:rPr lang="zh-CN" altLang="en-US" smtClean="0">
                <a:ea typeface="宋体" charset="-122"/>
              </a:rPr>
              <a:t>的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zh-CN" altLang="en-US" smtClean="0">
                <a:ea typeface="宋体" charset="-122"/>
              </a:rPr>
              <a:t>数据库中间层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46188" y="6316663"/>
            <a:ext cx="10464800" cy="11303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mtClean="0">
                <a:ea typeface="宋体" charset="-122"/>
              </a:rPr>
              <a:t>王达心</a:t>
            </a:r>
            <a:endParaRPr lang="en-US" altLang="zh-CN" smtClean="0">
              <a:ea typeface="宋体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mtClean="0">
                <a:ea typeface="宋体" charset="-122"/>
              </a:rPr>
              <a:t>2013.4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ea typeface="宋体" charset="-122"/>
              </a:rPr>
              <a:t>更好地利用</a:t>
            </a:r>
            <a:r>
              <a:rPr lang="en-US" altLang="zh-CN" dirty="0" smtClean="0">
                <a:ea typeface="宋体" charset="-122"/>
              </a:rPr>
              <a:t>NUMA</a:t>
            </a:r>
            <a:r>
              <a:rPr lang="zh-CN" altLang="en-US" dirty="0" smtClean="0">
                <a:ea typeface="宋体" charset="-122"/>
              </a:rPr>
              <a:t>？</a:t>
            </a:r>
          </a:p>
        </p:txBody>
      </p:sp>
      <p:pic>
        <p:nvPicPr>
          <p:cNvPr id="1026" name="Picture 2" descr="http://ifeve.com/wp-content/uploads/2013/02/MemoryHeirarch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08" y="1924471"/>
            <a:ext cx="10715052" cy="741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058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a typeface="宋体" charset="-122"/>
              </a:rPr>
              <a:t>平滑重载</a:t>
            </a:r>
            <a:r>
              <a:rPr lang="en-US" altLang="zh-CN" dirty="0">
                <a:ea typeface="宋体" charset="-122"/>
              </a:rPr>
              <a:t>/</a:t>
            </a:r>
            <a:r>
              <a:rPr lang="zh-CN" altLang="en-US" dirty="0">
                <a:ea typeface="宋体" charset="-122"/>
              </a:rPr>
              <a:t>重启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1270000" y="2139950"/>
            <a:ext cx="10464800" cy="6913314"/>
          </a:xfrm>
        </p:spPr>
        <p:txBody>
          <a:bodyPr>
            <a:normAutofit/>
          </a:bodyPr>
          <a:lstStyle/>
          <a:p>
            <a:pPr marL="236538" lvl="1" indent="-236538">
              <a:spcBef>
                <a:spcPts val="1200"/>
              </a:spcBef>
              <a:buFontTx/>
              <a:buChar char="•"/>
            </a:pPr>
            <a:r>
              <a:rPr lang="zh-CN" altLang="en-US" dirty="0" smtClean="0">
                <a:ea typeface="宋体" charset="-122"/>
              </a:rPr>
              <a:t>重载配置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endParaRPr lang="en-US" altLang="zh-CN" dirty="0" smtClean="0">
              <a:ea typeface="宋体" charset="-122"/>
            </a:endParaRPr>
          </a:p>
          <a:p>
            <a:pPr marL="236538" lvl="1" indent="-236538">
              <a:spcBef>
                <a:spcPts val="1200"/>
              </a:spcBef>
              <a:buFontTx/>
              <a:buChar char="•"/>
            </a:pPr>
            <a:r>
              <a:rPr lang="zh-CN" altLang="en-US" dirty="0" smtClean="0">
                <a:ea typeface="宋体" charset="-122"/>
              </a:rPr>
              <a:t>重载代码？</a:t>
            </a:r>
            <a:endParaRPr lang="en-US" altLang="zh-CN" dirty="0" smtClean="0">
              <a:ea typeface="宋体" charset="-122"/>
            </a:endParaRPr>
          </a:p>
          <a:p>
            <a:pPr marL="236538" lvl="1" indent="-236538">
              <a:spcBef>
                <a:spcPts val="1200"/>
              </a:spcBef>
              <a:buFontTx/>
              <a:buChar char="•"/>
            </a:pPr>
            <a:r>
              <a:rPr lang="zh-CN" altLang="en-US" dirty="0">
                <a:ea typeface="宋体" charset="-122"/>
              </a:rPr>
              <a:t>重</a:t>
            </a:r>
            <a:r>
              <a:rPr lang="zh-CN" altLang="en-US" dirty="0" smtClean="0">
                <a:ea typeface="宋体" charset="-122"/>
              </a:rPr>
              <a:t>启进程</a:t>
            </a:r>
            <a:endParaRPr lang="en-US" altLang="zh-CN" dirty="0" smtClean="0">
              <a:ea typeface="宋体" charset="-122"/>
            </a:endParaRPr>
          </a:p>
          <a:p>
            <a:pPr marL="681038" lvl="2" indent="-236538">
              <a:spcBef>
                <a:spcPts val="1200"/>
              </a:spcBef>
              <a:buFontTx/>
              <a:buChar char="•"/>
            </a:pPr>
            <a:r>
              <a:rPr lang="en-US" altLang="zh-CN" dirty="0" smtClean="0">
                <a:ea typeface="宋体" charset="-122"/>
              </a:rPr>
              <a:t>Node cluster</a:t>
            </a:r>
          </a:p>
          <a:p>
            <a:pPr marL="681038" lvl="2" indent="-236538">
              <a:spcBef>
                <a:spcPts val="1200"/>
              </a:spcBef>
              <a:buFontTx/>
              <a:buChar char="•"/>
            </a:pPr>
            <a:r>
              <a:rPr lang="zh-CN" altLang="en-US" dirty="0" smtClean="0">
                <a:ea typeface="宋体" charset="-122"/>
              </a:rPr>
              <a:t>处理完客户端</a:t>
            </a:r>
            <a:r>
              <a:rPr lang="en-US" altLang="zh-CN" dirty="0" smtClean="0">
                <a:ea typeface="宋体" charset="-122"/>
              </a:rPr>
              <a:t>+</a:t>
            </a:r>
            <a:r>
              <a:rPr lang="zh-CN" altLang="en-US" dirty="0" smtClean="0">
                <a:ea typeface="宋体" charset="-122"/>
              </a:rPr>
              <a:t>服务端请求再退出</a:t>
            </a:r>
            <a:endParaRPr lang="en-US" altLang="zh-CN" dirty="0" smtClean="0">
              <a:ea typeface="宋体" charset="-122"/>
            </a:endParaRPr>
          </a:p>
          <a:p>
            <a:pPr marL="681038" lvl="2" indent="-236538">
              <a:spcBef>
                <a:spcPts val="1200"/>
              </a:spcBef>
              <a:buFontTx/>
              <a:buChar char="•"/>
            </a:pPr>
            <a:r>
              <a:rPr lang="zh-CN" altLang="en-US" dirty="0" smtClean="0">
                <a:ea typeface="宋体" charset="-122"/>
              </a:rPr>
              <a:t>先起新进程，再退</a:t>
            </a:r>
            <a:r>
              <a:rPr lang="zh-CN" altLang="en-US" dirty="0">
                <a:ea typeface="宋体" charset="-122"/>
              </a:rPr>
              <a:t>旧</a:t>
            </a:r>
            <a:r>
              <a:rPr lang="zh-CN" altLang="en-US" dirty="0" smtClean="0">
                <a:ea typeface="宋体" charset="-122"/>
              </a:rPr>
              <a:t>进程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23479" y="3364632"/>
            <a:ext cx="8959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 smtClean="0"/>
              <a:t>delete </a:t>
            </a:r>
            <a:r>
              <a:rPr lang="en-US" altLang="zh-CN" sz="3600" dirty="0" err="1"/>
              <a:t>require.cache</a:t>
            </a:r>
            <a:r>
              <a:rPr lang="en-US" altLang="zh-CN" sz="3600" dirty="0"/>
              <a:t>[</a:t>
            </a:r>
            <a:r>
              <a:rPr lang="en-US" altLang="zh-CN" sz="3600" dirty="0" err="1"/>
              <a:t>logger_conf_path</a:t>
            </a:r>
            <a:r>
              <a:rPr lang="en-US" altLang="zh-CN" sz="3600" dirty="0"/>
              <a:t>];</a:t>
            </a:r>
          </a:p>
          <a:p>
            <a:pPr algn="l"/>
            <a:r>
              <a:rPr lang="en-US" altLang="zh-CN" sz="3600" dirty="0" err="1" smtClean="0"/>
              <a:t>var</a:t>
            </a:r>
            <a:r>
              <a:rPr lang="en-US" altLang="zh-CN" sz="3600" dirty="0" smtClean="0"/>
              <a:t> </a:t>
            </a:r>
            <a:r>
              <a:rPr lang="en-US" altLang="zh-CN" sz="3600" dirty="0" err="1"/>
              <a:t>log_conf</a:t>
            </a:r>
            <a:r>
              <a:rPr lang="en-US" altLang="zh-CN" sz="3600" dirty="0"/>
              <a:t> = require(</a:t>
            </a:r>
            <a:r>
              <a:rPr lang="en-US" altLang="zh-CN" sz="3600" dirty="0" err="1"/>
              <a:t>logger_conf_path</a:t>
            </a:r>
            <a:r>
              <a:rPr lang="en-US" altLang="zh-CN" sz="3600" dirty="0" smtClean="0"/>
              <a:t>);</a:t>
            </a:r>
            <a:endParaRPr lang="en-US" altLang="zh-CN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charset="-122"/>
              </a:rPr>
              <a:t>Performance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1270000" y="2139950"/>
            <a:ext cx="10464800" cy="63436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ts val="3000"/>
              </a:spcBef>
              <a:defRPr/>
            </a:pPr>
            <a:r>
              <a:rPr lang="en-US" altLang="zh-CN" sz="3600" dirty="0">
                <a:ea typeface="宋体" charset="-122"/>
              </a:rPr>
              <a:t>Environment:</a:t>
            </a:r>
          </a:p>
          <a:p>
            <a:pPr lvl="1" eaLnBrk="1" hangingPunct="1">
              <a:spcBef>
                <a:spcPts val="3000"/>
              </a:spcBef>
              <a:defRPr/>
            </a:pPr>
            <a:r>
              <a:rPr lang="en-US" altLang="zh-CN" sz="3200" dirty="0">
                <a:ea typeface="宋体" charset="-122"/>
              </a:rPr>
              <a:t>CPU</a:t>
            </a:r>
            <a:r>
              <a:rPr lang="zh-CN" altLang="en-US" sz="3200" dirty="0" smtClean="0">
                <a:ea typeface="宋体" charset="-122"/>
              </a:rPr>
              <a:t>：</a:t>
            </a:r>
            <a:r>
              <a:rPr lang="en-US" altLang="zh-CN" sz="3200" dirty="0">
                <a:ea typeface="宋体" charset="-122"/>
              </a:rPr>
              <a:t>E5645 @ 2.40GHz 2 </a:t>
            </a:r>
            <a:r>
              <a:rPr lang="en-US" altLang="zh-CN" sz="3200" dirty="0" smtClean="0">
                <a:ea typeface="宋体" charset="-122"/>
              </a:rPr>
              <a:t>* 6 (</a:t>
            </a:r>
            <a:r>
              <a:rPr lang="en-US" altLang="zh-CN" sz="3200" dirty="0" err="1" smtClean="0">
                <a:ea typeface="宋体" charset="-122"/>
              </a:rPr>
              <a:t>multiprocess</a:t>
            </a:r>
            <a:r>
              <a:rPr lang="en-US" altLang="zh-CN" sz="3200" dirty="0" smtClean="0">
                <a:ea typeface="宋体" charset="-122"/>
              </a:rPr>
              <a:t>)</a:t>
            </a:r>
            <a:endParaRPr lang="en-US" altLang="zh-CN" sz="3200" dirty="0">
              <a:ea typeface="宋体" charset="-122"/>
            </a:endParaRPr>
          </a:p>
          <a:p>
            <a:pPr lvl="1" eaLnBrk="1" hangingPunct="1">
              <a:spcBef>
                <a:spcPts val="3000"/>
              </a:spcBef>
              <a:defRPr/>
            </a:pPr>
            <a:r>
              <a:rPr lang="en-US" altLang="zh-CN" sz="3200" dirty="0" smtClean="0">
                <a:ea typeface="宋体" charset="-122"/>
              </a:rPr>
              <a:t>Linux</a:t>
            </a:r>
            <a:r>
              <a:rPr lang="zh-CN" altLang="en-US" sz="3200" dirty="0" smtClean="0">
                <a:ea typeface="宋体" charset="-122"/>
              </a:rPr>
              <a:t> </a:t>
            </a:r>
            <a:r>
              <a:rPr lang="en-US" altLang="zh-CN" sz="3200" dirty="0">
                <a:ea typeface="宋体" charset="-122"/>
              </a:rPr>
              <a:t>kernel</a:t>
            </a:r>
            <a:r>
              <a:rPr lang="zh-CN" altLang="en-US" sz="3200" dirty="0">
                <a:ea typeface="宋体" charset="-122"/>
              </a:rPr>
              <a:t>：</a:t>
            </a:r>
            <a:r>
              <a:rPr lang="en-US" altLang="zh-CN" sz="3200" dirty="0">
                <a:ea typeface="宋体" charset="-122"/>
              </a:rPr>
              <a:t>2.6.30</a:t>
            </a:r>
          </a:p>
          <a:p>
            <a:pPr lvl="1" eaLnBrk="1" hangingPunct="1">
              <a:spcBef>
                <a:spcPts val="3000"/>
              </a:spcBef>
              <a:defRPr/>
            </a:pPr>
            <a:r>
              <a:rPr lang="en-US" altLang="zh-CN" sz="3200" dirty="0">
                <a:ea typeface="宋体" charset="-122"/>
              </a:rPr>
              <a:t>node.js</a:t>
            </a:r>
            <a:r>
              <a:rPr lang="zh-CN" altLang="en-US" sz="3200" dirty="0">
                <a:ea typeface="宋体" charset="-122"/>
              </a:rPr>
              <a:t> </a:t>
            </a:r>
            <a:r>
              <a:rPr lang="en-US" altLang="zh-CN" sz="3200" dirty="0">
                <a:ea typeface="宋体" charset="-122"/>
              </a:rPr>
              <a:t>version</a:t>
            </a:r>
            <a:r>
              <a:rPr lang="zh-CN" altLang="en-US" sz="3200" dirty="0">
                <a:ea typeface="宋体" charset="-122"/>
              </a:rPr>
              <a:t>：</a:t>
            </a:r>
            <a:r>
              <a:rPr lang="en-US" altLang="zh-CN" sz="3200" dirty="0" smtClean="0">
                <a:ea typeface="宋体" charset="-122"/>
              </a:rPr>
              <a:t>0.8.7</a:t>
            </a:r>
          </a:p>
          <a:p>
            <a:pPr lvl="1" eaLnBrk="1" hangingPunct="1">
              <a:spcBef>
                <a:spcPts val="3000"/>
              </a:spcBef>
              <a:defRPr/>
            </a:pPr>
            <a:r>
              <a:rPr lang="en-US" altLang="zh-CN" sz="3200" dirty="0" smtClean="0">
                <a:ea typeface="宋体" charset="-122"/>
              </a:rPr>
              <a:t>single </a:t>
            </a:r>
            <a:r>
              <a:rPr lang="en-US" altLang="zh-CN" sz="3200" dirty="0" err="1" smtClean="0">
                <a:ea typeface="宋体" charset="-122"/>
              </a:rPr>
              <a:t>kv</a:t>
            </a:r>
            <a:r>
              <a:rPr lang="en-US" altLang="zh-CN" sz="3200" dirty="0" smtClean="0">
                <a:ea typeface="宋体" charset="-122"/>
              </a:rPr>
              <a:t> query</a:t>
            </a:r>
            <a:endParaRPr lang="en-US" altLang="zh-CN" sz="3200" dirty="0">
              <a:ea typeface="宋体" charset="-122"/>
            </a:endParaRPr>
          </a:p>
          <a:p>
            <a:pPr eaLnBrk="1" hangingPunct="1">
              <a:spcBef>
                <a:spcPts val="3000"/>
              </a:spcBef>
              <a:defRPr/>
            </a:pPr>
            <a:r>
              <a:rPr lang="en-US" altLang="zh-CN" sz="3600" dirty="0" smtClean="0">
                <a:ea typeface="宋体" charset="-122"/>
              </a:rPr>
              <a:t>QPS(Long </a:t>
            </a:r>
            <a:r>
              <a:rPr lang="en-US" altLang="zh-CN" sz="3600" dirty="0">
                <a:ea typeface="宋体" charset="-122"/>
              </a:rPr>
              <a:t>Connection</a:t>
            </a:r>
            <a:r>
              <a:rPr lang="en-US" altLang="zh-CN" sz="3600" dirty="0" smtClean="0">
                <a:ea typeface="宋体" charset="-122"/>
              </a:rPr>
              <a:t>): 100K</a:t>
            </a:r>
            <a:endParaRPr lang="en-US" altLang="zh-CN" sz="3600" dirty="0">
              <a:ea typeface="宋体" charset="-122"/>
            </a:endParaRPr>
          </a:p>
          <a:p>
            <a:pPr eaLnBrk="1" hangingPunct="1">
              <a:spcBef>
                <a:spcPts val="3000"/>
              </a:spcBef>
              <a:defRPr/>
            </a:pPr>
            <a:r>
              <a:rPr lang="en-US" altLang="zh-CN" sz="3600" dirty="0" smtClean="0">
                <a:ea typeface="宋体" charset="-122"/>
              </a:rPr>
              <a:t>Resource </a:t>
            </a:r>
            <a:r>
              <a:rPr lang="en-US" altLang="zh-CN" sz="3600" dirty="0">
                <a:ea typeface="宋体" charset="-122"/>
              </a:rPr>
              <a:t>consumption</a:t>
            </a:r>
          </a:p>
          <a:p>
            <a:pPr lvl="1" eaLnBrk="1" hangingPunct="1">
              <a:spcBef>
                <a:spcPts val="3000"/>
              </a:spcBef>
              <a:defRPr/>
            </a:pPr>
            <a:r>
              <a:rPr lang="en-US" altLang="zh-CN" sz="3200" dirty="0" err="1">
                <a:ea typeface="宋体" charset="-122"/>
              </a:rPr>
              <a:t>cpu</a:t>
            </a:r>
            <a:r>
              <a:rPr lang="en-US" altLang="zh-CN" sz="3200" dirty="0">
                <a:ea typeface="宋体" charset="-122"/>
              </a:rPr>
              <a:t> idle: </a:t>
            </a:r>
            <a:r>
              <a:rPr lang="en-US" altLang="zh-CN" sz="3200" dirty="0" smtClean="0">
                <a:ea typeface="宋体" charset="-122"/>
              </a:rPr>
              <a:t>~0</a:t>
            </a:r>
            <a:r>
              <a:rPr lang="en-US" altLang="zh-CN" sz="3200" dirty="0">
                <a:ea typeface="宋体" charset="-122"/>
              </a:rPr>
              <a:t>%, </a:t>
            </a:r>
            <a:r>
              <a:rPr lang="en-US" altLang="zh-CN" sz="3200" dirty="0" err="1">
                <a:ea typeface="宋体" charset="-122"/>
              </a:rPr>
              <a:t>mem</a:t>
            </a:r>
            <a:r>
              <a:rPr lang="en-US" altLang="zh-CN" sz="3200" dirty="0">
                <a:ea typeface="宋体" charset="-122"/>
              </a:rPr>
              <a:t>: </a:t>
            </a:r>
            <a:r>
              <a:rPr lang="en-US" altLang="zh-CN" sz="3200" dirty="0" smtClean="0">
                <a:ea typeface="宋体" charset="-122"/>
              </a:rPr>
              <a:t>70MB/process</a:t>
            </a:r>
            <a:endParaRPr lang="zh-CN" altLang="en-US" sz="48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061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ea typeface="宋体" charset="-122"/>
              </a:rPr>
              <a:t>开发效率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1270000" y="2139950"/>
            <a:ext cx="10464800" cy="6343650"/>
          </a:xfrm>
        </p:spPr>
        <p:txBody>
          <a:bodyPr/>
          <a:lstStyle/>
          <a:p>
            <a:pPr marL="236538" lvl="1" indent="-236538">
              <a:buFontTx/>
              <a:buChar char="•"/>
            </a:pPr>
            <a:r>
              <a:rPr lang="zh-CN" altLang="en-US" dirty="0" smtClean="0">
                <a:ea typeface="宋体" charset="-122"/>
              </a:rPr>
              <a:t>代码行数</a:t>
            </a:r>
            <a:endParaRPr lang="en-US" altLang="zh-CN" dirty="0" smtClean="0">
              <a:ea typeface="宋体" charset="-122"/>
            </a:endParaRPr>
          </a:p>
          <a:p>
            <a:pPr marL="236538" lvl="1" indent="-236538">
              <a:buFontTx/>
              <a:buChar char="•"/>
            </a:pPr>
            <a:r>
              <a:rPr lang="zh-CN" altLang="en-US" dirty="0" smtClean="0">
                <a:ea typeface="宋体" charset="-122"/>
              </a:rPr>
              <a:t>开发时间</a:t>
            </a:r>
            <a:endParaRPr lang="en-US" altLang="zh-CN" dirty="0" smtClean="0">
              <a:ea typeface="宋体" charset="-122"/>
            </a:endParaRPr>
          </a:p>
          <a:p>
            <a:pPr marL="236538" lvl="1" indent="-236538">
              <a:buFontTx/>
              <a:buChar char="•"/>
            </a:pPr>
            <a:r>
              <a:rPr lang="zh-CN" altLang="en-US" dirty="0">
                <a:ea typeface="宋体" charset="-122"/>
              </a:rPr>
              <a:t>服务</a:t>
            </a:r>
            <a:r>
              <a:rPr lang="zh-CN" altLang="en-US" dirty="0" smtClean="0">
                <a:ea typeface="宋体" charset="-122"/>
              </a:rPr>
              <a:t>稳定性</a:t>
            </a:r>
            <a:endParaRPr lang="en-US" altLang="zh-CN" dirty="0" smtClean="0">
              <a:ea typeface="宋体" charset="-122"/>
            </a:endParaRPr>
          </a:p>
          <a:p>
            <a:pPr marL="236538" lvl="1" indent="-236538">
              <a:buFontTx/>
              <a:buChar char="•"/>
            </a:pPr>
            <a:r>
              <a:rPr lang="zh-CN" altLang="en-US" dirty="0" smtClean="0">
                <a:ea typeface="宋体" charset="-122"/>
              </a:rPr>
              <a:t>性能分析和优化</a:t>
            </a:r>
          </a:p>
        </p:txBody>
      </p:sp>
    </p:spTree>
    <p:extLst>
      <p:ext uri="{BB962C8B-B14F-4D97-AF65-F5344CB8AC3E}">
        <p14:creationId xmlns:p14="http://schemas.microsoft.com/office/powerpoint/2010/main" val="913783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0" eaLnBrk="1" hangingPunct="1"/>
            <a:r>
              <a:rPr lang="en-US" altLang="zh-CN" dirty="0">
                <a:ea typeface="宋体" charset="-122"/>
              </a:rPr>
              <a:t>What’s the problem?</a:t>
            </a:r>
          </a:p>
          <a:p>
            <a:pPr marL="889000" eaLnBrk="1" hangingPunct="1"/>
            <a:r>
              <a:rPr lang="en-US" altLang="zh-CN" dirty="0">
                <a:ea typeface="宋体" charset="-122"/>
              </a:rPr>
              <a:t>Challenges</a:t>
            </a:r>
          </a:p>
          <a:p>
            <a:pPr marL="889000" eaLnBrk="1" hangingPunct="1"/>
            <a:r>
              <a:rPr lang="en-US" altLang="zh-CN" dirty="0">
                <a:ea typeface="宋体" charset="-122"/>
              </a:rPr>
              <a:t>Why Node.js?</a:t>
            </a:r>
          </a:p>
          <a:p>
            <a:pPr marL="889000" eaLnBrk="1" hangingPunct="1"/>
            <a:r>
              <a:rPr lang="en-US" altLang="zh-CN" dirty="0">
                <a:solidFill>
                  <a:srgbClr val="FFFF00"/>
                </a:solidFill>
                <a:ea typeface="宋体" charset="-122"/>
              </a:rPr>
              <a:t>Experiences on </a:t>
            </a:r>
            <a:r>
              <a:rPr lang="en-US" altLang="zh-CN" dirty="0" smtClean="0">
                <a:solidFill>
                  <a:srgbClr val="FFFF00"/>
                </a:solidFill>
                <a:ea typeface="宋体" charset="-122"/>
              </a:rPr>
              <a:t>Node.js</a:t>
            </a:r>
            <a:endParaRPr lang="en-US" altLang="zh-CN" dirty="0">
              <a:solidFill>
                <a:srgbClr val="FFFF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645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charset="-122"/>
              </a:rPr>
              <a:t>GC issues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1270000" y="2139950"/>
            <a:ext cx="10464800" cy="6343650"/>
          </a:xfrm>
        </p:spPr>
        <p:txBody>
          <a:bodyPr/>
          <a:lstStyle/>
          <a:p>
            <a:pPr marL="236538" lvl="1" indent="-236538">
              <a:buFontTx/>
              <a:buChar char="•"/>
            </a:pPr>
            <a:r>
              <a:rPr lang="en-US" altLang="zh-CN" dirty="0" smtClean="0">
                <a:ea typeface="宋体" charset="-122"/>
              </a:rPr>
              <a:t>--</a:t>
            </a:r>
            <a:r>
              <a:rPr lang="en-US" altLang="zh-CN" dirty="0" err="1" smtClean="0">
                <a:ea typeface="宋体" charset="-122"/>
              </a:rPr>
              <a:t>trace_gc</a:t>
            </a:r>
            <a:endParaRPr lang="en-US" altLang="zh-CN" dirty="0" smtClean="0">
              <a:ea typeface="宋体" charset="-122"/>
            </a:endParaRPr>
          </a:p>
          <a:p>
            <a:pPr marL="681038" lvl="2" indent="-236538">
              <a:buFontTx/>
              <a:buChar char="•"/>
            </a:pPr>
            <a:r>
              <a:rPr lang="en-US" altLang="zh-CN" dirty="0" smtClean="0">
                <a:ea typeface="宋体" charset="-122"/>
              </a:rPr>
              <a:t>70MB, no more than 3ms</a:t>
            </a:r>
          </a:p>
          <a:p>
            <a:pPr marL="236538" lvl="1" indent="-236538">
              <a:buFontTx/>
              <a:buChar char="•"/>
            </a:pPr>
            <a:r>
              <a:rPr lang="en-US" altLang="zh-CN" dirty="0" smtClean="0">
                <a:ea typeface="宋体" charset="-122"/>
              </a:rPr>
              <a:t>Idle notification</a:t>
            </a:r>
          </a:p>
          <a:p>
            <a:pPr marL="681038" lvl="2" indent="-236538">
              <a:buFontTx/>
              <a:buChar char="•"/>
            </a:pPr>
            <a:r>
              <a:rPr lang="en-US" altLang="zh-CN" dirty="0" smtClean="0">
                <a:ea typeface="宋体" charset="-122"/>
              </a:rPr>
              <a:t>Deprecated since v0.10</a:t>
            </a:r>
          </a:p>
          <a:p>
            <a:pPr marL="236538" lvl="1" indent="-236538">
              <a:buFontTx/>
              <a:buChar char="•"/>
            </a:pPr>
            <a:r>
              <a:rPr lang="en-US" altLang="zh-CN" dirty="0" smtClean="0">
                <a:ea typeface="宋体" charset="-122"/>
              </a:rPr>
              <a:t>--</a:t>
            </a:r>
            <a:r>
              <a:rPr lang="en-US" altLang="zh-CN" dirty="0" err="1" smtClean="0">
                <a:ea typeface="宋体" charset="-122"/>
              </a:rPr>
              <a:t>max_old_space_size</a:t>
            </a: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异步写性能问题</a:t>
            </a:r>
          </a:p>
        </p:txBody>
      </p:sp>
      <p:sp>
        <p:nvSpPr>
          <p:cNvPr id="2" name="AutoShape 2" descr="http://note.youdao.com/yws/res/2455/9C3A5EFBEF384FAAB06625285B34758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844" y="2788568"/>
            <a:ext cx="10552140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ea typeface="宋体" charset="-122"/>
              </a:rPr>
              <a:t>多进程负载均衡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1270000" y="2139950"/>
            <a:ext cx="10464800" cy="6343650"/>
          </a:xfrm>
        </p:spPr>
        <p:txBody>
          <a:bodyPr/>
          <a:lstStyle/>
          <a:p>
            <a:pPr marL="236538" lvl="1" indent="-236538">
              <a:buFontTx/>
              <a:buChar char="•"/>
            </a:pPr>
            <a:r>
              <a:rPr lang="en-US" altLang="zh-CN" dirty="0" smtClean="0">
                <a:ea typeface="宋体" charset="-122"/>
              </a:rPr>
              <a:t>Cluster module</a:t>
            </a:r>
          </a:p>
          <a:p>
            <a:pPr marL="236538" lvl="1" indent="-236538">
              <a:buFontTx/>
              <a:buChar char="•"/>
            </a:pPr>
            <a:r>
              <a:rPr lang="zh-CN" altLang="en-US" dirty="0" smtClean="0">
                <a:ea typeface="宋体" charset="-122"/>
              </a:rPr>
              <a:t>长连接</a:t>
            </a:r>
            <a:endParaRPr lang="en-US" altLang="zh-CN" dirty="0" smtClean="0">
              <a:ea typeface="宋体" charset="-122"/>
            </a:endParaRPr>
          </a:p>
          <a:p>
            <a:pPr marL="236538" lvl="1" indent="-236538">
              <a:buFontTx/>
              <a:buChar char="•"/>
            </a:pPr>
            <a:r>
              <a:rPr lang="en-US" altLang="zh-CN" dirty="0" err="1" smtClean="0">
                <a:ea typeface="宋体" charset="-122"/>
              </a:rPr>
              <a:t>process.send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dirty="0" err="1" smtClean="0">
                <a:ea typeface="宋体" charset="-122"/>
              </a:rPr>
              <a:t>msg</a:t>
            </a:r>
            <a:r>
              <a:rPr lang="en-US" altLang="zh-CN" dirty="0" smtClean="0">
                <a:ea typeface="宋体" charset="-122"/>
              </a:rPr>
              <a:t>, handle);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ea typeface="宋体" charset="-122"/>
              </a:rPr>
              <a:t>零零碎碎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1270000" y="2139950"/>
            <a:ext cx="10464800" cy="6343650"/>
          </a:xfrm>
        </p:spPr>
        <p:txBody>
          <a:bodyPr>
            <a:normAutofit lnSpcReduction="10000"/>
          </a:bodyPr>
          <a:lstStyle/>
          <a:p>
            <a:pPr marL="236538" lvl="1" indent="-236538">
              <a:spcBef>
                <a:spcPts val="1200"/>
              </a:spcBef>
              <a:buFontTx/>
              <a:buChar char="•"/>
            </a:pPr>
            <a:r>
              <a:rPr lang="zh-CN" altLang="en-US" sz="4400" dirty="0" smtClean="0">
                <a:ea typeface="宋体" charset="-122"/>
              </a:rPr>
              <a:t>能直接用</a:t>
            </a:r>
            <a:r>
              <a:rPr lang="en-US" altLang="zh-CN" sz="4400" dirty="0" smtClean="0">
                <a:ea typeface="宋体" charset="-122"/>
              </a:rPr>
              <a:t>Buffer</a:t>
            </a:r>
            <a:r>
              <a:rPr lang="zh-CN" altLang="en-US" sz="4400" dirty="0" smtClean="0">
                <a:ea typeface="宋体" charset="-122"/>
              </a:rPr>
              <a:t>的就不转换成</a:t>
            </a:r>
            <a:r>
              <a:rPr lang="en-US" altLang="zh-CN" sz="4400" dirty="0" smtClean="0">
                <a:ea typeface="宋体" charset="-122"/>
              </a:rPr>
              <a:t>string</a:t>
            </a:r>
          </a:p>
          <a:p>
            <a:pPr marL="236538" lvl="1" indent="-236538">
              <a:spcBef>
                <a:spcPts val="1200"/>
              </a:spcBef>
              <a:buFontTx/>
              <a:buChar char="•"/>
            </a:pPr>
            <a:r>
              <a:rPr lang="zh-CN" altLang="en-US" sz="4400" dirty="0" smtClean="0">
                <a:ea typeface="宋体" charset="-122"/>
              </a:rPr>
              <a:t>能用</a:t>
            </a:r>
            <a:r>
              <a:rPr lang="en-US" altLang="zh-CN" sz="4400" dirty="0" smtClean="0">
                <a:ea typeface="宋体" charset="-122"/>
              </a:rPr>
              <a:t>’binary’</a:t>
            </a:r>
            <a:r>
              <a:rPr lang="zh-CN" altLang="en-US" sz="4400" dirty="0" smtClean="0">
                <a:ea typeface="宋体" charset="-122"/>
              </a:rPr>
              <a:t>编码的</a:t>
            </a:r>
            <a:r>
              <a:rPr lang="en-US" altLang="zh-CN" sz="4400" dirty="0" smtClean="0">
                <a:ea typeface="宋体" charset="-122"/>
              </a:rPr>
              <a:t>string</a:t>
            </a:r>
            <a:r>
              <a:rPr lang="zh-CN" altLang="en-US" sz="4400" dirty="0" smtClean="0">
                <a:ea typeface="宋体" charset="-122"/>
              </a:rPr>
              <a:t>就不用默认</a:t>
            </a:r>
            <a:r>
              <a:rPr lang="en-US" altLang="zh-CN" sz="4400" dirty="0" smtClean="0">
                <a:ea typeface="宋体" charset="-122"/>
              </a:rPr>
              <a:t>utf8</a:t>
            </a:r>
          </a:p>
          <a:p>
            <a:pPr marL="236538" lvl="1" indent="-236538">
              <a:spcBef>
                <a:spcPts val="1200"/>
              </a:spcBef>
              <a:buFontTx/>
              <a:buChar char="•"/>
            </a:pPr>
            <a:r>
              <a:rPr lang="zh-CN" altLang="en-US" dirty="0" smtClean="0">
                <a:ea typeface="宋体" charset="-122"/>
              </a:rPr>
              <a:t>多用</a:t>
            </a:r>
            <a:r>
              <a:rPr lang="en-US" altLang="zh-CN" dirty="0" smtClean="0">
                <a:ea typeface="宋体" charset="-122"/>
              </a:rPr>
              <a:t>domain</a:t>
            </a:r>
            <a:r>
              <a:rPr lang="zh-CN" altLang="en-US" dirty="0" smtClean="0">
                <a:ea typeface="宋体" charset="-122"/>
              </a:rPr>
              <a:t>，少用</a:t>
            </a:r>
            <a:r>
              <a:rPr lang="en-US" altLang="zh-CN" dirty="0" smtClean="0">
                <a:ea typeface="宋体" charset="-122"/>
              </a:rPr>
              <a:t>try-catch</a:t>
            </a:r>
          </a:p>
          <a:p>
            <a:pPr marL="236538" lvl="1" indent="-236538">
              <a:spcBef>
                <a:spcPts val="1200"/>
              </a:spcBef>
              <a:buFontTx/>
              <a:buChar char="•"/>
            </a:pPr>
            <a:r>
              <a:rPr lang="zh-CN" altLang="en-US" dirty="0" smtClean="0">
                <a:ea typeface="宋体" charset="-122"/>
              </a:rPr>
              <a:t>监控</a:t>
            </a:r>
            <a:r>
              <a:rPr lang="en-US" altLang="zh-CN" dirty="0" smtClean="0">
                <a:ea typeface="宋体" charset="-122"/>
              </a:rPr>
              <a:t>CPU</a:t>
            </a:r>
            <a:r>
              <a:rPr lang="zh-CN" altLang="en-US" dirty="0" smtClean="0">
                <a:ea typeface="宋体" charset="-122"/>
              </a:rPr>
              <a:t>空闲（单核）和内存增长</a:t>
            </a:r>
            <a:endParaRPr lang="en-US" altLang="zh-CN" dirty="0" smtClean="0">
              <a:ea typeface="宋体" charset="-122"/>
            </a:endParaRPr>
          </a:p>
          <a:p>
            <a:pPr marL="236538" lvl="1" indent="-236538">
              <a:spcBef>
                <a:spcPts val="1200"/>
              </a:spcBef>
              <a:buFontTx/>
              <a:buChar char="•"/>
            </a:pPr>
            <a:r>
              <a:rPr lang="en-US" altLang="zh-CN" dirty="0" smtClean="0">
                <a:ea typeface="宋体" charset="-122"/>
              </a:rPr>
              <a:t>V8</a:t>
            </a:r>
            <a:r>
              <a:rPr lang="zh-CN" altLang="en-US" dirty="0" smtClean="0">
                <a:ea typeface="宋体" charset="-122"/>
              </a:rPr>
              <a:t>特性</a:t>
            </a:r>
            <a:endParaRPr lang="en-US" altLang="zh-CN" dirty="0" smtClean="0">
              <a:ea typeface="宋体" charset="-122"/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/>
              <a:t>闭包未使用的外部变量</a:t>
            </a:r>
            <a:r>
              <a:rPr lang="zh-CN" altLang="en-US" dirty="0"/>
              <a:t>不需要回收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变量作用域深度与访问速度无关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try-catch</a:t>
            </a:r>
            <a:r>
              <a:rPr lang="zh-CN" altLang="en-US" dirty="0"/>
              <a:t>影响</a:t>
            </a:r>
            <a:r>
              <a:rPr lang="zh-CN" altLang="en-US" dirty="0" smtClean="0"/>
              <a:t>优化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Test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1270000" y="2139950"/>
            <a:ext cx="10464800" cy="6343650"/>
          </a:xfrm>
        </p:spPr>
        <p:txBody>
          <a:bodyPr/>
          <a:lstStyle/>
          <a:p>
            <a:pPr marL="236538" lvl="1" indent="-236538">
              <a:buFontTx/>
              <a:buChar char="•"/>
            </a:pPr>
            <a:r>
              <a:rPr lang="en-US" altLang="zh-CN" smtClean="0">
                <a:ea typeface="宋体" charset="-122"/>
              </a:rPr>
              <a:t>Mocha + Sinon</a:t>
            </a:r>
          </a:p>
          <a:p>
            <a:pPr marL="236538" lvl="1" indent="-236538">
              <a:buFontTx/>
              <a:buChar char="•"/>
            </a:pPr>
            <a:r>
              <a:rPr lang="en-US" altLang="zh-CN" smtClean="0">
                <a:ea typeface="宋体" charset="-122"/>
              </a:rPr>
              <a:t>jscoverage</a:t>
            </a:r>
          </a:p>
          <a:p>
            <a:pPr marL="236538" lvl="1" indent="-236538">
              <a:buFontTx/>
              <a:buChar char="•"/>
            </a:pPr>
            <a:r>
              <a:rPr lang="en-US" altLang="zh-CN" smtClean="0">
                <a:ea typeface="宋体" charset="-122"/>
              </a:rPr>
              <a:t>ut + ft -&gt; coverage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Overview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89000" eaLnBrk="1" hangingPunct="1"/>
            <a:r>
              <a:rPr lang="en-US" altLang="zh-CN" dirty="0" smtClean="0">
                <a:ea typeface="宋体" charset="-122"/>
              </a:rPr>
              <a:t>What’s the problem?</a:t>
            </a:r>
          </a:p>
          <a:p>
            <a:pPr marL="889000" eaLnBrk="1" hangingPunct="1"/>
            <a:r>
              <a:rPr lang="en-US" altLang="zh-CN" dirty="0" smtClean="0">
                <a:ea typeface="宋体" charset="-122"/>
              </a:rPr>
              <a:t>Challenges</a:t>
            </a:r>
          </a:p>
          <a:p>
            <a:pPr marL="889000" eaLnBrk="1" hangingPunct="1"/>
            <a:r>
              <a:rPr lang="en-US" altLang="zh-CN" dirty="0" smtClean="0">
                <a:ea typeface="宋体" charset="-122"/>
              </a:rPr>
              <a:t>Why Node.js?</a:t>
            </a:r>
          </a:p>
          <a:p>
            <a:pPr marL="889000" eaLnBrk="1" hangingPunct="1"/>
            <a:r>
              <a:rPr lang="en-US" altLang="zh-CN" dirty="0" smtClean="0">
                <a:ea typeface="宋体" charset="-122"/>
              </a:rPr>
              <a:t>Experiences on Node.js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en-US" altLang="zh-CN" b="1" smtClean="0">
                <a:ea typeface="宋体" charset="-122"/>
              </a:rPr>
              <a:t>Performance Profiling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1270000" y="2139950"/>
            <a:ext cx="10464800" cy="6343650"/>
          </a:xfrm>
        </p:spPr>
        <p:txBody>
          <a:bodyPr anchor="ctr" anchorCtr="0"/>
          <a:lstStyle/>
          <a:p>
            <a:pPr marL="236538" lvl="1" indent="-236538">
              <a:buFontTx/>
              <a:buChar char="•"/>
            </a:pPr>
            <a:r>
              <a:rPr lang="en-US" altLang="zh-CN" sz="4400" dirty="0" smtClean="0">
                <a:ea typeface="宋体" charset="-122"/>
              </a:rPr>
              <a:t>node-</a:t>
            </a:r>
            <a:r>
              <a:rPr lang="en-US" altLang="zh-CN" sz="4400" dirty="0" err="1" smtClean="0">
                <a:ea typeface="宋体" charset="-122"/>
              </a:rPr>
              <a:t>webkit</a:t>
            </a:r>
            <a:r>
              <a:rPr lang="en-US" altLang="zh-CN" sz="4400" dirty="0" smtClean="0">
                <a:ea typeface="宋体" charset="-122"/>
              </a:rPr>
              <a:t>-agent</a:t>
            </a:r>
          </a:p>
          <a:p>
            <a:pPr marL="444500" lvl="2" indent="0">
              <a:buNone/>
            </a:pPr>
            <a:r>
              <a:rPr lang="en-US" altLang="zh-CN" sz="4400" dirty="0" smtClean="0">
                <a:ea typeface="宋体" charset="-122"/>
              </a:rPr>
              <a:t>1. require(‘node-</a:t>
            </a:r>
            <a:r>
              <a:rPr lang="en-US" altLang="zh-CN" sz="4400" dirty="0" err="1" smtClean="0">
                <a:ea typeface="宋体" charset="-122"/>
              </a:rPr>
              <a:t>webkit</a:t>
            </a:r>
            <a:r>
              <a:rPr lang="en-US" altLang="zh-CN" sz="4400" dirty="0" smtClean="0">
                <a:ea typeface="宋体" charset="-122"/>
              </a:rPr>
              <a:t>-agent’);</a:t>
            </a:r>
          </a:p>
          <a:p>
            <a:pPr marL="444500" lvl="2" indent="0">
              <a:buNone/>
            </a:pPr>
            <a:r>
              <a:rPr lang="en-US" altLang="zh-CN" sz="4400" dirty="0" smtClean="0">
                <a:ea typeface="宋体" charset="-122"/>
              </a:rPr>
              <a:t>2. kill -sigusr2 </a:t>
            </a:r>
            <a:r>
              <a:rPr lang="en-US" altLang="zh-CN" sz="4400" dirty="0" err="1" smtClean="0">
                <a:ea typeface="宋体" charset="-122"/>
              </a:rPr>
              <a:t>process_id</a:t>
            </a:r>
            <a:endParaRPr lang="en-US" altLang="zh-CN" sz="4400" dirty="0" smtClean="0">
              <a:ea typeface="宋体" charset="-122"/>
            </a:endParaRPr>
          </a:p>
          <a:p>
            <a:pPr marL="444500" lvl="2" indent="0">
              <a:buNone/>
            </a:pPr>
            <a:r>
              <a:rPr lang="en-US" altLang="zh-CN" sz="4400" dirty="0" smtClean="0">
                <a:ea typeface="宋体" charset="-122"/>
              </a:rPr>
              <a:t>3. open in chrome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" name="AutoShape 2" descr="http://note.youdao.com/yws/res/2058/452640828B064BAC917293FED6221DF4"/>
          <p:cNvSpPr>
            <a:spLocks noChangeAspect="1" noChangeArrowheads="1"/>
          </p:cNvSpPr>
          <p:nvPr/>
        </p:nvSpPr>
        <p:spPr bwMode="auto">
          <a:xfrm>
            <a:off x="155575" y="-1995488"/>
            <a:ext cx="702945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://note.youdao.com/yws/res/2058/452640828B064BAC917293FED6221DF4"/>
          <p:cNvSpPr>
            <a:spLocks noChangeAspect="1" noChangeArrowheads="1"/>
          </p:cNvSpPr>
          <p:nvPr/>
        </p:nvSpPr>
        <p:spPr bwMode="auto">
          <a:xfrm>
            <a:off x="307975" y="-1843088"/>
            <a:ext cx="702945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http://note.youdao.com/yws/res/2058/452640828B064BAC917293FED6221DF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211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>
          <a:xfrm>
            <a:off x="918380" y="8219752"/>
            <a:ext cx="11703050" cy="1625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atinLnBrk="1"/>
            <a:r>
              <a:rPr lang="en-US" altLang="zh-CN" b="1" dirty="0" smtClean="0">
                <a:ea typeface="宋体" charset="-122"/>
              </a:rPr>
              <a:t>CPU Profiling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2" name="AutoShape 2" descr="http://note.youdao.com/yws/res/2058/452640828B064BAC917293FED6221DF4"/>
          <p:cNvSpPr>
            <a:spLocks noChangeAspect="1" noChangeArrowheads="1"/>
          </p:cNvSpPr>
          <p:nvPr/>
        </p:nvSpPr>
        <p:spPr bwMode="auto">
          <a:xfrm>
            <a:off x="155575" y="-1995488"/>
            <a:ext cx="702945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://note.youdao.com/yws/res/2058/452640828B064BAC917293FED6221DF4"/>
          <p:cNvSpPr>
            <a:spLocks noChangeAspect="1" noChangeArrowheads="1"/>
          </p:cNvSpPr>
          <p:nvPr/>
        </p:nvSpPr>
        <p:spPr bwMode="auto">
          <a:xfrm>
            <a:off x="307975" y="-1843088"/>
            <a:ext cx="702945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http://note.youdao.com/yws/res/2058/452640828B064BAC917293FED6221DF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62" y="916360"/>
            <a:ext cx="12192000" cy="724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744" y="7757120"/>
            <a:ext cx="11703050" cy="1625600"/>
          </a:xfrm>
        </p:spPr>
        <p:txBody>
          <a:bodyPr/>
          <a:lstStyle/>
          <a:p>
            <a:r>
              <a:rPr lang="en-US" altLang="zh-CN" dirty="0" smtClean="0"/>
              <a:t>Heap snapshots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6" y="1132384"/>
            <a:ext cx="12589155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94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</a:t>
            </a:r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00" y="2356520"/>
            <a:ext cx="10464800" cy="6127080"/>
          </a:xfrm>
        </p:spPr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语言发展受限于浏览器</a:t>
            </a:r>
            <a:endParaRPr lang="en-US" altLang="zh-CN" dirty="0" smtClean="0"/>
          </a:p>
          <a:p>
            <a:r>
              <a:rPr lang="zh-CN" altLang="en-US" dirty="0" smtClean="0"/>
              <a:t>异步复杂度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核利用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048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24" y="3030538"/>
            <a:ext cx="11360323" cy="3646462"/>
          </a:xfrm>
        </p:spPr>
        <p:txBody>
          <a:bodyPr/>
          <a:lstStyle/>
          <a:p>
            <a:pPr algn="l"/>
            <a:r>
              <a:rPr lang="en-US" altLang="zh-CN" sz="6600" dirty="0" err="1" smtClean="0"/>
              <a:t>process.on</a:t>
            </a:r>
            <a:r>
              <a:rPr lang="en-US" altLang="zh-CN" sz="6600" dirty="0" smtClean="0"/>
              <a:t>(‘exit’, function () {</a:t>
            </a:r>
            <a:br>
              <a:rPr lang="en-US" altLang="zh-CN" sz="6600" dirty="0" smtClean="0"/>
            </a:br>
            <a:r>
              <a:rPr lang="en-US" altLang="zh-CN" sz="6600" dirty="0"/>
              <a:t> </a:t>
            </a:r>
            <a:r>
              <a:rPr lang="en-US" altLang="zh-CN" sz="6600" dirty="0" smtClean="0"/>
              <a:t>   console.log(‘Q&amp;A’);</a:t>
            </a:r>
            <a:r>
              <a:rPr lang="en-US" altLang="zh-CN" sz="6600" dirty="0"/>
              <a:t/>
            </a:r>
            <a:br>
              <a:rPr lang="en-US" altLang="zh-CN" sz="6600" dirty="0"/>
            </a:br>
            <a:r>
              <a:rPr lang="en-US" altLang="zh-CN" sz="6600" dirty="0" smtClean="0"/>
              <a:t>});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1038" y="7037040"/>
            <a:ext cx="9102725" cy="983010"/>
          </a:xfrm>
        </p:spPr>
        <p:txBody>
          <a:bodyPr/>
          <a:lstStyle/>
          <a:p>
            <a:r>
              <a:rPr lang="en-US" altLang="zh-CN" sz="4400" dirty="0" smtClean="0"/>
              <a:t>@daxin11</a:t>
            </a:r>
            <a:endParaRPr lang="zh-CN" alt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76" y="7181056"/>
            <a:ext cx="734566" cy="59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095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What’s the problem?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读写分离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分库分表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DB</a:t>
            </a:r>
            <a:r>
              <a:rPr lang="zh-CN" altLang="en-US" dirty="0" smtClean="0">
                <a:ea typeface="宋体" charset="-122"/>
              </a:rPr>
              <a:t>虚拟化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DB</a:t>
            </a:r>
            <a:r>
              <a:rPr lang="zh-CN" altLang="en-US" dirty="0" smtClean="0">
                <a:ea typeface="宋体" charset="-122"/>
              </a:rPr>
              <a:t>保护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…</a:t>
            </a: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8800" b="1" smtClean="0">
                <a:latin typeface="Times New Roman" pitchFamily="18" charset="0"/>
                <a:ea typeface="宋体" charset="-122"/>
              </a:rPr>
              <a:t>Architecture</a:t>
            </a:r>
            <a:endParaRPr lang="zh-CN" altLang="en-US" smtClean="0">
              <a:ea typeface="宋体" charset="-122"/>
            </a:endParaRPr>
          </a:p>
        </p:txBody>
      </p:sp>
      <p:pic>
        <p:nvPicPr>
          <p:cNvPr id="1638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7904" y="2203657"/>
            <a:ext cx="8784976" cy="7353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Challenges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10K+ Connections</a:t>
            </a:r>
          </a:p>
          <a:p>
            <a:r>
              <a:rPr lang="en-US" altLang="zh-CN" dirty="0" smtClean="0">
                <a:ea typeface="宋体" charset="-122"/>
              </a:rPr>
              <a:t>Stability</a:t>
            </a:r>
          </a:p>
          <a:p>
            <a:r>
              <a:rPr lang="en-US" altLang="zh-CN" dirty="0" smtClean="0">
                <a:ea typeface="宋体" charset="-122"/>
              </a:rPr>
              <a:t>Fast Development</a:t>
            </a:r>
          </a:p>
          <a:p>
            <a:r>
              <a:rPr lang="en-US" altLang="zh-CN" dirty="0" smtClean="0">
                <a:ea typeface="宋体" charset="-122"/>
              </a:rPr>
              <a:t>Compatibility</a:t>
            </a:r>
          </a:p>
          <a:p>
            <a:r>
              <a:rPr lang="en-US" altLang="zh-CN" dirty="0"/>
              <a:t>Flexible configuration</a:t>
            </a: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ea typeface="宋体" charset="-122"/>
              </a:rPr>
              <a:t>Why Node.js?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00" y="2139950"/>
            <a:ext cx="10464800" cy="6343650"/>
          </a:xfrm>
        </p:spPr>
        <p:txBody>
          <a:bodyPr>
            <a:normAutofit/>
          </a:bodyPr>
          <a:lstStyle/>
          <a:p>
            <a:pPr marL="236538" lvl="1" indent="-236538">
              <a:lnSpc>
                <a:spcPct val="80000"/>
              </a:lnSpc>
              <a:buFontTx/>
              <a:buChar char="•"/>
            </a:pPr>
            <a:r>
              <a:rPr lang="en-US" altLang="zh-CN" sz="3200" dirty="0" smtClean="0">
                <a:ea typeface="宋体" charset="-122"/>
              </a:rPr>
              <a:t>High Performance for highly concurrent I/O</a:t>
            </a:r>
          </a:p>
          <a:p>
            <a:pPr marL="236538" lvl="1" indent="-236538">
              <a:lnSpc>
                <a:spcPct val="80000"/>
              </a:lnSpc>
              <a:buFontTx/>
              <a:buChar char="•"/>
            </a:pPr>
            <a:r>
              <a:rPr lang="en-US" altLang="zh-CN" sz="3200" dirty="0" smtClean="0">
                <a:ea typeface="宋体" charset="-122"/>
              </a:rPr>
              <a:t>Interface of </a:t>
            </a:r>
            <a:r>
              <a:rPr lang="en-US" altLang="zh-CN" sz="3200" dirty="0" err="1" smtClean="0">
                <a:ea typeface="宋体" charset="-122"/>
              </a:rPr>
              <a:t>Javascript</a:t>
            </a:r>
            <a:r>
              <a:rPr lang="en-US" altLang="zh-CN" sz="3200" dirty="0" smtClean="0">
                <a:ea typeface="宋体" charset="-122"/>
              </a:rPr>
              <a:t>, heart of C++</a:t>
            </a:r>
          </a:p>
          <a:p>
            <a:pPr marL="236538" lvl="1" indent="-236538">
              <a:lnSpc>
                <a:spcPct val="80000"/>
              </a:lnSpc>
              <a:buFontTx/>
              <a:buChar char="•"/>
            </a:pPr>
            <a:r>
              <a:rPr lang="en-US" altLang="zh-CN" sz="3200" dirty="0" smtClean="0">
                <a:ea typeface="宋体" charset="-122"/>
              </a:rPr>
              <a:t>Everything Non-block</a:t>
            </a:r>
          </a:p>
          <a:p>
            <a:pPr marL="236538" lvl="1" indent="-236538">
              <a:lnSpc>
                <a:spcPct val="80000"/>
              </a:lnSpc>
              <a:buFontTx/>
              <a:buChar char="•"/>
            </a:pPr>
            <a:r>
              <a:rPr lang="en-US" altLang="zh-CN" sz="3200" dirty="0" smtClean="0">
                <a:ea typeface="宋体" charset="-122"/>
              </a:rPr>
              <a:t>No Lock</a:t>
            </a:r>
          </a:p>
          <a:p>
            <a:pPr marL="236538" lvl="1" indent="-236538">
              <a:lnSpc>
                <a:spcPct val="80000"/>
              </a:lnSpc>
              <a:buFontTx/>
              <a:buChar char="•"/>
            </a:pPr>
            <a:r>
              <a:rPr lang="en-US" altLang="zh-CN" sz="3200" dirty="0" smtClean="0">
                <a:ea typeface="宋体" charset="-122"/>
              </a:rPr>
              <a:t>Various modules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>
                <a:ea typeface="宋体" charset="-122"/>
              </a:rPr>
              <a:t>高并发服务解决方案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多线程</a:t>
            </a:r>
            <a:r>
              <a:rPr lang="en-US" altLang="zh-CN" dirty="0" smtClean="0">
                <a:ea typeface="宋体" charset="-122"/>
              </a:rPr>
              <a:t>+</a:t>
            </a:r>
            <a:r>
              <a:rPr lang="zh-CN" altLang="en-US" dirty="0" smtClean="0">
                <a:ea typeface="宋体" charset="-122"/>
              </a:rPr>
              <a:t>同步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开多少线程合适？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CPU_NUM /(1 - </a:t>
            </a:r>
            <a:r>
              <a:rPr lang="zh-CN" altLang="en-US" dirty="0" smtClean="0">
                <a:ea typeface="宋体" charset="-122"/>
              </a:rPr>
              <a:t>等待耗时占比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pPr lvl="1"/>
            <a:r>
              <a:rPr lang="zh-CN" altLang="en-US" dirty="0">
                <a:ea typeface="宋体" charset="-122"/>
              </a:rPr>
              <a:t>不</a:t>
            </a:r>
            <a:r>
              <a:rPr lang="zh-CN" altLang="en-US" dirty="0" smtClean="0">
                <a:ea typeface="宋体" charset="-122"/>
              </a:rPr>
              <a:t>怕死，就怕慢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异步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/>
              <a:t>轻量级线程</a:t>
            </a:r>
            <a:endParaRPr lang="zh-CN" altLang="en-US" b="1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ea typeface="宋体" charset="-122"/>
              </a:rPr>
              <a:t>简化异步复杂度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9792" y="1852464"/>
            <a:ext cx="10873208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err="1" smtClean="0"/>
              <a:t>ClassA.prototype.process_req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= function (</a:t>
            </a:r>
            <a:r>
              <a:rPr lang="en-US" altLang="zh-CN" sz="3200" dirty="0" err="1"/>
              <a:t>req</a:t>
            </a:r>
            <a:r>
              <a:rPr lang="en-US" altLang="zh-CN" sz="3200" dirty="0"/>
              <a:t>, res) {</a:t>
            </a:r>
          </a:p>
          <a:p>
            <a:pPr algn="l"/>
            <a:r>
              <a:rPr lang="en-US" altLang="zh-CN" sz="3200" dirty="0"/>
              <a:t>    ...</a:t>
            </a:r>
          </a:p>
          <a:p>
            <a:pPr algn="l"/>
            <a:r>
              <a:rPr lang="en-US" altLang="zh-CN" sz="3200" dirty="0"/>
              <a:t>    if (failed) {</a:t>
            </a:r>
          </a:p>
          <a:p>
            <a:pPr algn="l"/>
            <a:r>
              <a:rPr lang="en-US" altLang="zh-CN" sz="3200" dirty="0"/>
              <a:t>        if (</a:t>
            </a:r>
            <a:r>
              <a:rPr lang="en-US" altLang="zh-CN" sz="3200" dirty="0" err="1"/>
              <a:t>this.retried</a:t>
            </a:r>
            <a:r>
              <a:rPr lang="en-US" altLang="zh-CN" sz="3200" dirty="0"/>
              <a:t>) {</a:t>
            </a:r>
          </a:p>
          <a:p>
            <a:pPr algn="l"/>
            <a:r>
              <a:rPr lang="en-US" altLang="zh-CN" sz="3200" dirty="0"/>
              <a:t>            </a:t>
            </a:r>
            <a:r>
              <a:rPr lang="en-US" altLang="zh-CN" sz="3200" dirty="0" err="1"/>
              <a:t>res.send</a:t>
            </a:r>
            <a:r>
              <a:rPr lang="en-US" altLang="zh-CN" sz="3200" dirty="0"/>
              <a:t>(error);</a:t>
            </a:r>
          </a:p>
          <a:p>
            <a:pPr algn="l"/>
            <a:r>
              <a:rPr lang="en-US" altLang="zh-CN" sz="3200" dirty="0"/>
              <a:t>            return;</a:t>
            </a:r>
          </a:p>
          <a:p>
            <a:pPr algn="l"/>
            <a:r>
              <a:rPr lang="en-US" altLang="zh-CN" sz="3200" dirty="0"/>
              <a:t>        }</a:t>
            </a:r>
          </a:p>
          <a:p>
            <a:pPr algn="l"/>
            <a:r>
              <a:rPr lang="en-US" altLang="zh-CN" sz="3200" dirty="0"/>
              <a:t>        </a:t>
            </a:r>
            <a:r>
              <a:rPr lang="en-US" altLang="zh-CN" sz="3200" dirty="0" err="1"/>
              <a:t>this.retried</a:t>
            </a:r>
            <a:r>
              <a:rPr lang="en-US" altLang="zh-CN" sz="3200" dirty="0"/>
              <a:t> = true;</a:t>
            </a:r>
          </a:p>
          <a:p>
            <a:pPr algn="l"/>
            <a:r>
              <a:rPr lang="en-US" altLang="zh-CN" sz="3200" dirty="0"/>
              <a:t>        </a:t>
            </a:r>
            <a:r>
              <a:rPr lang="en-US" altLang="zh-CN" sz="3200" dirty="0" err="1"/>
              <a:t>var</a:t>
            </a:r>
            <a:r>
              <a:rPr lang="en-US" altLang="zh-CN" sz="3200" dirty="0"/>
              <a:t> self = this;</a:t>
            </a:r>
          </a:p>
          <a:p>
            <a:pPr algn="l"/>
            <a:r>
              <a:rPr lang="en-US" altLang="zh-CN" sz="3200" dirty="0"/>
              <a:t>        </a:t>
            </a:r>
            <a:r>
              <a:rPr lang="en-US" altLang="zh-CN" sz="3200" dirty="0" err="1"/>
              <a:t>setTimeout</a:t>
            </a:r>
            <a:r>
              <a:rPr lang="en-US" altLang="zh-CN" sz="3200" dirty="0"/>
              <a:t>(function () {</a:t>
            </a:r>
          </a:p>
          <a:p>
            <a:pPr algn="l"/>
            <a:r>
              <a:rPr lang="en-US" altLang="zh-CN" sz="3200" dirty="0"/>
              <a:t>            </a:t>
            </a:r>
            <a:r>
              <a:rPr lang="en-US" altLang="zh-CN" sz="3200" dirty="0" err="1"/>
              <a:t>self.process_req</a:t>
            </a:r>
            <a:r>
              <a:rPr lang="en-US" altLang="zh-CN" sz="3200" dirty="0"/>
              <a:t>(</a:t>
            </a:r>
            <a:r>
              <a:rPr lang="en-US" altLang="zh-CN" sz="3200" dirty="0" err="1"/>
              <a:t>req</a:t>
            </a:r>
            <a:r>
              <a:rPr lang="en-US" altLang="zh-CN" sz="3200" dirty="0"/>
              <a:t>, res);</a:t>
            </a:r>
          </a:p>
          <a:p>
            <a:pPr algn="l"/>
            <a:r>
              <a:rPr lang="en-US" altLang="zh-CN" sz="3200" dirty="0"/>
              <a:t>        }, 1000);</a:t>
            </a:r>
          </a:p>
          <a:p>
            <a:pPr algn="l"/>
            <a:r>
              <a:rPr lang="en-US" altLang="zh-CN" sz="3200" dirty="0"/>
              <a:t>        return;</a:t>
            </a:r>
          </a:p>
          <a:p>
            <a:pPr algn="l"/>
            <a:r>
              <a:rPr lang="en-US" altLang="zh-CN" sz="3200" dirty="0"/>
              <a:t>    }</a:t>
            </a:r>
          </a:p>
          <a:p>
            <a:pPr algn="l"/>
            <a:r>
              <a:rPr lang="en-US" altLang="zh-CN" sz="3200" dirty="0"/>
              <a:t>    </a:t>
            </a:r>
            <a:r>
              <a:rPr lang="en-US" altLang="zh-CN" sz="3200" dirty="0" err="1"/>
              <a:t>res.send</a:t>
            </a:r>
            <a:r>
              <a:rPr lang="en-US" altLang="zh-CN" sz="3200" dirty="0"/>
              <a:t>(result);</a:t>
            </a:r>
          </a:p>
          <a:p>
            <a:pPr algn="l"/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61818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ea typeface="宋体" charset="-122"/>
              </a:rPr>
              <a:t>简化异步复杂度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9792" y="2212504"/>
            <a:ext cx="108732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/>
              <a:t>        </a:t>
            </a:r>
            <a:r>
              <a:rPr lang="en-US" altLang="zh-CN" sz="3200" dirty="0" err="1"/>
              <a:t>var</a:t>
            </a:r>
            <a:r>
              <a:rPr lang="en-US" altLang="zh-CN" sz="3200" dirty="0"/>
              <a:t> self = this;</a:t>
            </a:r>
          </a:p>
          <a:p>
            <a:pPr algn="l"/>
            <a:r>
              <a:rPr lang="en-US" altLang="zh-CN" sz="3200" dirty="0"/>
              <a:t>        </a:t>
            </a:r>
            <a:r>
              <a:rPr lang="en-US" altLang="zh-CN" sz="3200" dirty="0" err="1"/>
              <a:t>setTimeout</a:t>
            </a:r>
            <a:r>
              <a:rPr lang="en-US" altLang="zh-CN" sz="3200" dirty="0"/>
              <a:t>(function () {</a:t>
            </a:r>
          </a:p>
          <a:p>
            <a:pPr algn="l"/>
            <a:r>
              <a:rPr lang="en-US" altLang="zh-CN" sz="3200" dirty="0"/>
              <a:t>            </a:t>
            </a:r>
            <a:r>
              <a:rPr lang="en-US" altLang="zh-CN" sz="3200" dirty="0" err="1"/>
              <a:t>self.process_req</a:t>
            </a:r>
            <a:r>
              <a:rPr lang="en-US" altLang="zh-CN" sz="3200" dirty="0"/>
              <a:t>(</a:t>
            </a:r>
            <a:r>
              <a:rPr lang="en-US" altLang="zh-CN" sz="3200" dirty="0" err="1"/>
              <a:t>req</a:t>
            </a:r>
            <a:r>
              <a:rPr lang="en-US" altLang="zh-CN" sz="3200" dirty="0"/>
              <a:t>, res);</a:t>
            </a:r>
          </a:p>
          <a:p>
            <a:pPr algn="l"/>
            <a:r>
              <a:rPr lang="en-US" altLang="zh-CN" sz="3200" dirty="0"/>
              <a:t>        }, 1000</a:t>
            </a:r>
            <a:r>
              <a:rPr lang="en-US" altLang="zh-CN" sz="3200" dirty="0" smtClean="0"/>
              <a:t>);</a:t>
            </a:r>
          </a:p>
          <a:p>
            <a:pPr algn="l"/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 smtClean="0"/>
              <a:t>-&gt;</a:t>
            </a:r>
          </a:p>
          <a:p>
            <a:pPr algn="l"/>
            <a:endParaRPr lang="en-US" altLang="zh-CN" sz="3200" dirty="0"/>
          </a:p>
          <a:p>
            <a:pPr algn="l"/>
            <a:r>
              <a:rPr lang="en-US" altLang="zh-CN" sz="3200" dirty="0"/>
              <a:t>        </a:t>
            </a:r>
            <a:r>
              <a:rPr lang="en-US" altLang="zh-CN" sz="3200" dirty="0" err="1"/>
              <a:t>setTimeout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this.processReq.bind</a:t>
            </a:r>
            <a:r>
              <a:rPr lang="en-US" altLang="zh-CN" sz="3200" dirty="0"/>
              <a:t>(this, </a:t>
            </a:r>
            <a:r>
              <a:rPr lang="en-US" altLang="zh-CN" sz="3200" dirty="0" err="1"/>
              <a:t>req</a:t>
            </a:r>
            <a:r>
              <a:rPr lang="en-US" altLang="zh-CN" sz="3200" dirty="0"/>
              <a:t>, res), 1000);</a:t>
            </a:r>
          </a:p>
          <a:p>
            <a:pPr algn="l"/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29278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于Node.js的数据库中间层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标题与项目符号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项目符号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项目符号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项目符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照片 - 垂直倒影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垂直倒影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照片 - 垂直倒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标题 - 居中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 - 居中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 - 居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照片 - 垂直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垂直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照片 - 垂直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标题与项目符号 - 2 栏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2 栏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- 2 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标题与项目符号 - 右对齐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右对齐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项目符号 - 右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标题、项目符号与照片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、项目符号与照片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>
                <a:alpha val="84999"/>
              </a:srgbClr>
            </a:gs>
            <a:gs pos="100000">
              <a:srgbClr val="0B3280">
                <a:alpha val="8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、项目符号与照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基于Node.js的数据库中间层</Template>
  <TotalTime>409</TotalTime>
  <Pages>0</Pages>
  <Words>332</Words>
  <Characters>0</Characters>
  <Application>Microsoft Office PowerPoint</Application>
  <PresentationFormat>自定义</PresentationFormat>
  <Lines>0</Lines>
  <Paragraphs>123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9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基于Node.js的数据库中间层</vt:lpstr>
      <vt:lpstr>标题与项目符号</vt:lpstr>
      <vt:lpstr>项目符号</vt:lpstr>
      <vt:lpstr>照片 - 垂直倒影</vt:lpstr>
      <vt:lpstr>标题 - 居中</vt:lpstr>
      <vt:lpstr>照片 - 垂直</vt:lpstr>
      <vt:lpstr>标题与项目符号 - 2 栏</vt:lpstr>
      <vt:lpstr>标题与项目符号 - 右对齐</vt:lpstr>
      <vt:lpstr>标题、项目符号与照片</vt:lpstr>
      <vt:lpstr>基于Node.js的 数据库中间层</vt:lpstr>
      <vt:lpstr>Overview</vt:lpstr>
      <vt:lpstr>What’s the problem?</vt:lpstr>
      <vt:lpstr>Architecture</vt:lpstr>
      <vt:lpstr>Challenges</vt:lpstr>
      <vt:lpstr>Why Node.js?</vt:lpstr>
      <vt:lpstr>高并发服务解决方案</vt:lpstr>
      <vt:lpstr>简化异步复杂度</vt:lpstr>
      <vt:lpstr>简化异步复杂度</vt:lpstr>
      <vt:lpstr>更好地利用NUMA？</vt:lpstr>
      <vt:lpstr>平滑重载/重启</vt:lpstr>
      <vt:lpstr>Performance</vt:lpstr>
      <vt:lpstr>开发效率</vt:lpstr>
      <vt:lpstr>PowerPoint 演示文稿</vt:lpstr>
      <vt:lpstr>GC issues</vt:lpstr>
      <vt:lpstr>异步写性能问题</vt:lpstr>
      <vt:lpstr>多进程负载均衡</vt:lpstr>
      <vt:lpstr>零零碎碎</vt:lpstr>
      <vt:lpstr>Test</vt:lpstr>
      <vt:lpstr>Performance Profiling</vt:lpstr>
      <vt:lpstr>CPU Profiling</vt:lpstr>
      <vt:lpstr>Heap snapshots</vt:lpstr>
      <vt:lpstr>一些缺点</vt:lpstr>
      <vt:lpstr>process.on(‘exit’, function () {     console.log(‘Q&amp;A’); });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基于Node.js的 数据库中间层</dc:title>
  <dc:creator>小乔</dc:creator>
  <cp:lastModifiedBy>sina</cp:lastModifiedBy>
  <cp:revision>55</cp:revision>
  <dcterms:created xsi:type="dcterms:W3CDTF">2013-04-05T01:45:29Z</dcterms:created>
  <dcterms:modified xsi:type="dcterms:W3CDTF">2013-04-22T04:03:19Z</dcterms:modified>
</cp:coreProperties>
</file>