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5" r:id="rId2"/>
    <p:sldMasterId id="2147483726" r:id="rId3"/>
    <p:sldMasterId id="2147483727" r:id="rId4"/>
    <p:sldMasterId id="2147483728" r:id="rId5"/>
    <p:sldMasterId id="2147483795" r:id="rId6"/>
  </p:sldMasterIdLst>
  <p:notesMasterIdLst>
    <p:notesMasterId r:id="rId40"/>
  </p:notesMasterIdLst>
  <p:sldIdLst>
    <p:sldId id="371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0061" autoAdjust="0"/>
  </p:normalViewPr>
  <p:slideViewPr>
    <p:cSldViewPr>
      <p:cViewPr>
        <p:scale>
          <a:sx n="100" d="100"/>
          <a:sy n="100" d="100"/>
        </p:scale>
        <p:origin x="-1864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A43B-3B19-4D34-8E6E-6E3D59D86B91}" type="datetimeFigureOut">
              <a:rPr lang="zh-CN" altLang="en-US" smtClean="0"/>
              <a:pPr/>
              <a:t>13-11-9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01CA5-1FBD-4016-8AFD-E740FDA3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7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A46DA6-8053-47F4-A123-C57F71005612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1C07E-CC8A-4F3C-A412-A48E57107BF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205B74-A5AE-4790-9443-15B95A40C555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9CA90-8ECA-40DD-9055-8087E9BA233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607509-B4DB-4A11-8FF3-C7A63C7D019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32ECD-1276-4F9F-9A69-C54F9B6A4B1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D46AE9-BEE6-4C27-BDFD-66CE12C86AF6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8F50E-8A73-42AB-8D27-F7EA79DE260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24D536-1261-492F-81D0-3042DA40DC9F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B420D-3EC3-4742-97C8-6E6B608D979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A4864-B2B1-4932-912C-9F604A9A3813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9BE3F-1713-4761-97CD-2C7E69AB0D7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5DFCA-2BC5-43C6-8AC8-E9C0E587BA51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10D70-1197-407F-A70D-40B404648D7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019EE9-FFA6-4AD3-8C94-6D96182F76A5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F2F6A-4F7D-4217-B78E-6B29B77D2EA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C8B3E-ADBB-449D-96B7-9819A6A7D6D7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7D364-A034-4640-942A-03FD98BD22F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699EFF-1787-47E3-A79C-FFDDB6A8C03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8C29C-A426-40C4-A25F-7F63F657C06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DC4769-BB9B-4E91-AD98-081E0B0207BB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E18B1-F5BC-490A-B9DC-C260494D1A0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C1565-0E99-4BD2-98B7-1716E8779C66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CA981-0DEF-40D4-88CF-0F4D0A3E9EB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DADAF-57CD-4107-9585-31012991382E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21678-8B7E-41B9-8B0F-E4DA73F98F7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2CED0D-A822-49A0-A15B-98FBBC6983A9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B9BEE-C4E0-462C-8DED-F98CAE70722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456AFE-7B08-44A7-BA98-951A4462708E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2C793-F2F2-44F3-8466-D1DAEB532DB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C06F8B-99F4-4D0A-936C-D9B4AA8C03A2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E84D3-DE74-4214-AFC5-F17B0FBA07D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5814E-C929-46B1-BAF4-3A2E69049161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663E6-77B0-4E36-BE56-345FACCA0E7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C634FB-2747-4D54-9818-7E7439245110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BEBC3-29B2-4182-916C-B541D021806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CAAAC-D379-4D70-ADB0-BAADEA2AB3D3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6F425-4EB0-437A-B55C-D3EF07591DA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69DEE7-9768-47C3-865B-301E65CCC801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FDE81-582A-4B40-B753-6C3FAC0F523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9CEF03-0774-486C-AEAC-ADB6567AAA64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5B20F-A8B0-4D46-9BAB-2719B38F90C7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6C9A44-D144-4021-A94E-D9C3703204CB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3F366-5A18-4627-BB28-7A1CDEFF784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6ED0B-9F16-47CB-A81C-2CF7FD0AA0FC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E3129-4EA8-4640-91AF-3245C4CCBC4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8FEE29-13B7-45FC-AA00-5531C01CBABD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CAB7-55D2-466C-A866-7BE655FE89A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6C50B-2822-44CC-9C88-274D77FE0307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979A0-8E78-4F18-9E6A-7941C42B38C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3FF40-0EAE-4756-A098-C61A5923C1B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2BDCD-EF49-4E1F-B09E-B9EA58D2DDF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7A8969-2103-4472-909D-75D449F1E4F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5720-0638-4440-856D-237C7BBB883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6EDD31-768B-44C5-A657-74F490C81DB3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05481-9DB5-4250-82DA-02E6F35B6FA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884029-465A-427C-9264-3630E0035827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AFA58-5554-43C7-AA56-83FCB0036C4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308EC2-531E-485E-9D7F-F03C5E276317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B14EC-6E96-40F8-BE6A-A6852CD6BD4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A7CED-E361-4492-A37F-A5DBE6367F8F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F6F72-82C0-4170-843D-8EE7CA51048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CBED7-62A6-435E-9701-D8448EA1530C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65C26-AFD8-460D-94F6-B1E9A0395A6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1932F1-AA35-4C7D-A6F3-6439FC6A59CA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D7B82-153B-4F6F-8196-2B68E4F3E1B7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DDB75D-CA07-45E1-BA16-07EDD48B65F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EF809-0403-476D-973D-7EE6895594D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DD6FF3-CD8D-45FF-AD0A-4B12CF30E74C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1C718-708C-4239-AD03-0BEF6303A8A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5A5D57-3BF3-4D54-B541-D81D2F14AFC9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F6E6F-FB49-4B2C-BB0A-931DBC471F6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641397-2927-4685-914C-F1C89C8AA23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E3911-07A7-4E4C-9E4B-A95F232ABDE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777DE5-5D42-495C-86FA-2B296E0933F1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B281D-774F-4F32-8CB4-1EBF5E9AEAA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707246-558E-4B54-BA2B-4B6232F27EDD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34A8F-4EA5-4636-8BF6-268E7B1E3CC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6F267-CC02-4ACC-B8AB-9AC847CF6046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9FCCE-F302-4377-855C-7F770871B90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10E938-EA0A-434D-B5D3-CF90EDB4C07D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F6D30-C9A0-4DFA-9092-F4730CD3851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48683E-CD89-460C-9E78-DD3527D9A05B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C537F-F2B3-4F3A-BC56-54FBBDD816A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43C810-CB85-4B5B-81DA-9FB313DA53E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E5035-A360-480B-8031-FB45399EB0E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8AE4C-0379-411A-84D0-996C91709DEC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33272-560B-4C71-B2DE-BBDEEC404E3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8463B-5B70-4362-939B-DA1B75DB13F7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CE176-1BBA-465A-A0AD-87F66D85762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DB65A-6A55-42D7-B9DC-7B97AF728446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38664-7F4D-428B-B930-44B766C7517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C4E303-020D-4A74-A257-D3709F97C990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9839B-93B6-4016-ADDB-04D1CE8A5DB9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12359C-05DD-414D-8BED-F5E0C6512E84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F0782-4092-4BAF-8623-8F9189FB2DE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8E8E8D-0585-4F95-9BD0-C0E38E4E42CF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ADE2D-69FF-4368-A2EB-72A5525EF5B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66DE5-A6C6-4E51-A27E-E7279EA6A7EC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92A03-E857-4BD1-9D05-CBDB2B277500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AD734-674F-4532-AA25-FE3CC9687303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0A3DC-24F0-42BA-9505-E26B9139B2C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3418C-6493-479D-906F-3E4A524C2E40}" type="datetimeFigureOut">
              <a:rPr lang="zh-CN" altLang="en-US">
                <a:solidFill>
                  <a:srgbClr val="696464"/>
                </a:solidFill>
              </a:rPr>
              <a:pPr/>
              <a:t>13-11-9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A48E4-143E-4FB9-9EB2-D58450E11A95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393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9F756-DE4C-4725-8931-BE6D62140DAC}" type="datetimeFigureOut">
              <a:rPr lang="zh-CN" altLang="en-US">
                <a:solidFill>
                  <a:srgbClr val="696464"/>
                </a:solidFill>
              </a:rPr>
              <a:pPr/>
              <a:t>13-11-9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8D3AF-FE34-4307-A867-BB1420575889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62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C28219-2C88-4E93-B498-7899DBDE6048}" type="datetimeFigureOut">
              <a:rPr lang="zh-CN" altLang="en-US">
                <a:solidFill>
                  <a:srgbClr val="696464"/>
                </a:solidFill>
              </a:rPr>
              <a:pPr/>
              <a:t>13-11-9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647DE-7FC7-4896-9A69-94836C8C31EF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290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4AA22-0F49-45BB-933F-609D70ED752E}" type="datetimeFigureOut">
              <a:rPr lang="zh-CN" altLang="en-US">
                <a:solidFill>
                  <a:srgbClr val="696464"/>
                </a:solidFill>
              </a:rPr>
              <a:pPr/>
              <a:t>13-11-9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FD7E0-A627-4EB3-BD4E-2371B012BF8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BCAC4A-5622-4D3F-AE95-109E6F053600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DAAEE-BBAF-4EAE-B396-4E781FAFED4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410CC-C43E-4B5D-9837-F0C5F7979424}" type="datetimeFigureOut">
              <a:rPr lang="zh-CN" altLang="en-US">
                <a:solidFill>
                  <a:srgbClr val="696464"/>
                </a:solidFill>
              </a:rPr>
              <a:pPr/>
              <a:t>13-11-9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03115-E325-4F26-A0B5-654734490D7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321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69A9CF-E05E-4F1C-8CDF-CD9ACE1A5D92}" type="datetimeFigureOut">
              <a:rPr lang="zh-CN" altLang="en-US">
                <a:solidFill>
                  <a:srgbClr val="696464"/>
                </a:solidFill>
              </a:rPr>
              <a:pPr/>
              <a:t>13-11-9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86989-0528-49F6-8468-C3802FC69F09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757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32B5B-37D8-4F64-85AA-160B09B3B78A}" type="datetimeFigureOut">
              <a:rPr lang="zh-CN" altLang="en-US">
                <a:solidFill>
                  <a:srgbClr val="696464"/>
                </a:solidFill>
              </a:rPr>
              <a:pPr/>
              <a:t>13-11-9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CDE8D-01A5-4EC8-8444-8805AD93B60A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45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588AD-1BBC-4572-96A6-B988F0C2FFE8}" type="datetimeFigureOut">
              <a:rPr lang="zh-CN" altLang="en-US">
                <a:solidFill>
                  <a:srgbClr val="696464"/>
                </a:solidFill>
              </a:rPr>
              <a:pPr/>
              <a:t>13-11-9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E205C-F589-4B49-8C91-212F57A0DCDB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206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BD4C3-E704-4705-B585-16FBBF1FA71E}" type="datetimeFigureOut">
              <a:rPr lang="zh-CN" altLang="en-US">
                <a:solidFill>
                  <a:srgbClr val="696464"/>
                </a:solidFill>
              </a:rPr>
              <a:pPr/>
              <a:t>13-11-9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4EC0D-195E-40B9-BEC7-23752166BC24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80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271CF6-2DE8-4E5E-830A-F0C337F5BB2D}" type="datetimeFigureOut">
              <a:rPr lang="zh-CN" altLang="en-US">
                <a:solidFill>
                  <a:srgbClr val="696464"/>
                </a:solidFill>
              </a:rPr>
              <a:pPr/>
              <a:t>13-11-9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10B2B-FA3E-45EA-A9B5-B1E714FBDC96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136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AA7CED-AB3B-4CBF-B7D3-EFA119DE8AA7}" type="datetimeFigureOut">
              <a:rPr lang="zh-CN" altLang="en-US">
                <a:solidFill>
                  <a:srgbClr val="696464"/>
                </a:solidFill>
              </a:rPr>
              <a:pPr/>
              <a:t>13-11-9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C7961-9111-4101-8AAC-8254A85B04B6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3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29E21A-275C-40C3-9FCA-8F576C0C300E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0A6A9-9B6A-4713-A603-3FF8EED8ABB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AA7A2-F94C-41DD-BA39-3B8D7A15DF00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18AFB-5D9A-4511-96D0-B3C21117A69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83D79-DD1F-48F7-B5BC-324C30FF656A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8FC41-ADE0-45D1-9CED-DE63F764CA3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2.jpeg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1027" name="圆角矩形 7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1028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30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6FC3EB6F-E9A7-469B-8659-91AB1B7C8D36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103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32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535A5C40-EB46-4F8E-8111-EE6F8D4172C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3075" name="圆角矩形 7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pic>
        <p:nvPicPr>
          <p:cNvPr id="3076" name="Picture 10" descr="u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72375" y="285750"/>
            <a:ext cx="1171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8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22C1F913-924D-41B4-A366-FA41E16110D2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308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308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4EF22B81-4EAB-418D-9671-DB3D6F9782A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60325" y="60325"/>
            <a:ext cx="9028113" cy="6711950"/>
            <a:chOff x="0" y="0"/>
            <a:chExt cx="5687" cy="4228"/>
          </a:xfrm>
        </p:grpSpPr>
        <p:pic>
          <p:nvPicPr>
            <p:cNvPr id="4100" name="圆角矩形 10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5687" cy="4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64" y="67"/>
              <a:ext cx="5556" cy="4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b="0">
                <a:solidFill>
                  <a:srgbClr val="FFFFFF"/>
                </a:solidFill>
                <a:latin typeface="Perpetua" pitchFamily="18" charset="0"/>
              </a:endParaRPr>
            </a:p>
          </p:txBody>
        </p:sp>
      </p:grpSp>
      <p:sp>
        <p:nvSpPr>
          <p:cNvPr id="4102" name="矩形 11"/>
          <p:cNvSpPr>
            <a:spLocks noChangeArrowheads="1"/>
          </p:cNvSpPr>
          <p:nvPr/>
        </p:nvSpPr>
        <p:spPr bwMode="auto"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4103" name="矩形 12"/>
          <p:cNvSpPr>
            <a:spLocks noChangeArrowheads="1"/>
          </p:cNvSpPr>
          <p:nvPr/>
        </p:nvSpPr>
        <p:spPr bwMode="auto">
          <a:xfrm>
            <a:off x="69850" y="2341563"/>
            <a:ext cx="9013825" cy="46037"/>
          </a:xfrm>
          <a:prstGeom prst="rect">
            <a:avLst/>
          </a:prstGeom>
          <a:solidFill>
            <a:srgbClr val="E6B1A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4104" name="矩形 14"/>
          <p:cNvSpPr>
            <a:spLocks noChangeArrowheads="1"/>
          </p:cNvSpPr>
          <p:nvPr/>
        </p:nvSpPr>
        <p:spPr bwMode="auto">
          <a:xfrm>
            <a:off x="68263" y="2468563"/>
            <a:ext cx="9015412" cy="46037"/>
          </a:xfrm>
          <a:prstGeom prst="rect">
            <a:avLst/>
          </a:prstGeom>
          <a:solidFill>
            <a:srgbClr val="91848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4105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06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10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757BF78B-7A44-4485-9E9F-9185D6120E82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410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0100" y="6172200"/>
            <a:ext cx="400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410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98431193-41E6-4098-9658-52D4A2E581E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5123" name="圆角矩形 7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5124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5125" name="圆角矩形 10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5126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512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A46F9158-1AE0-4E4A-8EB1-77A5AD5132A8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512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13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4018CD93-7191-42F9-8F0F-143DC744771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6147" name="圆角矩形 7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148" name="矩形 9"/>
          <p:cNvSpPr>
            <a:spLocks noChangeArrowheads="1"/>
          </p:cNvSpPr>
          <p:nvPr/>
        </p:nvSpPr>
        <p:spPr bwMode="auto"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149" name="矩形 10"/>
          <p:cNvSpPr>
            <a:spLocks noChangeArrowheads="1"/>
          </p:cNvSpPr>
          <p:nvPr/>
        </p:nvSpPr>
        <p:spPr bwMode="auto">
          <a:xfrm>
            <a:off x="68263" y="4649788"/>
            <a:ext cx="9007475" cy="46037"/>
          </a:xfrm>
          <a:prstGeom prst="rect">
            <a:avLst/>
          </a:prstGeom>
          <a:solidFill>
            <a:srgbClr val="E6B1A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150" name="矩形 11"/>
          <p:cNvSpPr>
            <a:spLocks noChangeArrowheads="1"/>
          </p:cNvSpPr>
          <p:nvPr/>
        </p:nvSpPr>
        <p:spPr bwMode="auto">
          <a:xfrm>
            <a:off x="68263" y="4773613"/>
            <a:ext cx="9007475" cy="47625"/>
          </a:xfrm>
          <a:prstGeom prst="rect">
            <a:avLst/>
          </a:prstGeom>
          <a:solidFill>
            <a:srgbClr val="91848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151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6152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615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04B93EC1-B4BF-4F1C-AD72-C0DC14AF9021}" type="datetimeFigureOut">
              <a:rPr lang="zh-CN" altLang="en-US"/>
              <a:pPr/>
              <a:t>13-11-9</a:t>
            </a:fld>
            <a:endParaRPr lang="en-US"/>
          </a:p>
        </p:txBody>
      </p:sp>
      <p:sp>
        <p:nvSpPr>
          <p:cNvPr id="615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15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F1F04E72-B11B-4B06-A962-F674FE5379D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2051" name="圆角矩形 10"/>
          <p:cNvSpPr>
            <a:spLocks noChangeArrowheads="1"/>
          </p:cNvSpPr>
          <p:nvPr/>
        </p:nvSpPr>
        <p:spPr bwMode="auto">
          <a:xfrm>
            <a:off x="65088" y="69850"/>
            <a:ext cx="9013825" cy="6691313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2052" name="矩形 11"/>
          <p:cNvSpPr>
            <a:spLocks noChangeArrowheads="1"/>
          </p:cNvSpPr>
          <p:nvPr/>
        </p:nvSpPr>
        <p:spPr bwMode="auto"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2053" name="矩形 12"/>
          <p:cNvSpPr>
            <a:spLocks noChangeArrowheads="1"/>
          </p:cNvSpPr>
          <p:nvPr/>
        </p:nvSpPr>
        <p:spPr bwMode="auto"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2054" name="矩形 14"/>
          <p:cNvSpPr>
            <a:spLocks noChangeArrowheads="1"/>
          </p:cNvSpPr>
          <p:nvPr/>
        </p:nvSpPr>
        <p:spPr bwMode="auto">
          <a:xfrm>
            <a:off x="63500" y="2976563"/>
            <a:ext cx="9020175" cy="111125"/>
          </a:xfrm>
          <a:prstGeom prst="rect">
            <a:avLst/>
          </a:prstGeom>
          <a:solidFill>
            <a:srgbClr val="91848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latin typeface="Perpetua" pitchFamily="18" charset="0"/>
            </a:endParaRPr>
          </a:p>
        </p:txBody>
      </p:sp>
      <p:pic>
        <p:nvPicPr>
          <p:cNvPr id="2055" name="Picture 10" descr="u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25" y="285750"/>
            <a:ext cx="1171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8" name="日期占位符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fld id="{A335EC48-E6B9-41CA-B6C1-5B94641AFAD3}" type="datetimeFigureOut">
              <a:rPr lang="zh-CN" altLang="en-US">
                <a:solidFill>
                  <a:srgbClr val="696464"/>
                </a:solidFill>
              </a:rPr>
              <a:pPr/>
              <a:t>13-11-9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2059" name="页脚占位符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2060" name="灯片编号占位符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fld id="{AF0DCFEB-C3B2-423C-B316-F04B8A51232B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6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numbcoder/node-redis-failover" TargetMode="Externa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506538"/>
            <a:ext cx="8229600" cy="1470025"/>
          </a:xfrm>
        </p:spPr>
        <p:txBody>
          <a:bodyPr anchor="ctr"/>
          <a:lstStyle/>
          <a:p>
            <a:pPr algn="ctr" eaLnBrk="1" hangingPunct="1"/>
            <a:r>
              <a:rPr lang="en-US" altLang="zh-CN" dirty="0">
                <a:solidFill>
                  <a:schemeClr val="bg1"/>
                </a:solidFill>
              </a:rPr>
              <a:t>m</a:t>
            </a:r>
            <a:r>
              <a:rPr lang="en-US" altLang="zh-CN" dirty="0" smtClean="0">
                <a:solidFill>
                  <a:schemeClr val="bg1"/>
                </a:solidFill>
              </a:rPr>
              <a:t>essage push based on </a:t>
            </a:r>
            <a:r>
              <a:rPr lang="en-US" altLang="zh-CN" dirty="0" err="1" smtClean="0">
                <a:solidFill>
                  <a:schemeClr val="bg1"/>
                </a:solidFill>
              </a:rPr>
              <a:t>pomelo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798152" y="5229201"/>
            <a:ext cx="531035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rgbClr val="000000"/>
                </a:solidFill>
                <a:ea typeface="微软雅黑" pitchFamily="34" charset="-122"/>
              </a:rPr>
              <a:t>	Liu </a:t>
            </a:r>
            <a:r>
              <a:rPr lang="en-US" altLang="zh-CN" b="0" dirty="0" err="1" smtClean="0">
                <a:solidFill>
                  <a:srgbClr val="000000"/>
                </a:solidFill>
                <a:ea typeface="微软雅黑" pitchFamily="34" charset="-122"/>
              </a:rPr>
              <a:t>Weijun</a:t>
            </a:r>
            <a:r>
              <a:rPr lang="en-US" altLang="zh-CN" b="0" dirty="0">
                <a:solidFill>
                  <a:srgbClr val="000000"/>
                </a:solidFill>
                <a:ea typeface="微软雅黑" pitchFamily="34" charset="-122"/>
              </a:rPr>
              <a:t>	</a:t>
            </a:r>
            <a:endParaRPr lang="en-US" altLang="zh-CN" b="0" dirty="0" smtClean="0">
              <a:solidFill>
                <a:srgbClr val="000000"/>
              </a:solidFill>
              <a:ea typeface="微软雅黑" pitchFamily="34" charset="-122"/>
            </a:endParaRPr>
          </a:p>
          <a:p>
            <a:r>
              <a:rPr lang="en-US" altLang="zh-CN" b="0" dirty="0">
                <a:solidFill>
                  <a:srgbClr val="000000"/>
                </a:solidFill>
                <a:ea typeface="微软雅黑" pitchFamily="34" charset="-122"/>
              </a:rPr>
              <a:t>	</a:t>
            </a:r>
            <a:r>
              <a:rPr lang="en-US" altLang="zh-CN" b="0" dirty="0" smtClean="0">
                <a:solidFill>
                  <a:srgbClr val="000000"/>
                </a:solidFill>
                <a:ea typeface="微软雅黑" pitchFamily="34" charset="-122"/>
              </a:rPr>
              <a:t>@</a:t>
            </a:r>
            <a:r>
              <a:rPr lang="zh-CN" altLang="en-US" b="0" dirty="0" smtClean="0">
                <a:solidFill>
                  <a:srgbClr val="000000"/>
                </a:solidFill>
                <a:ea typeface="微软雅黑" pitchFamily="34" charset="-122"/>
              </a:rPr>
              <a:t>衣兜里的东西</a:t>
            </a:r>
            <a:endParaRPr lang="en-US" altLang="zh-CN" b="0" dirty="0" smtClean="0">
              <a:solidFill>
                <a:srgbClr val="000000"/>
              </a:solidFill>
              <a:ea typeface="微软雅黑" pitchFamily="34" charset="-122"/>
            </a:endParaRPr>
          </a:p>
          <a:p>
            <a:r>
              <a:rPr lang="en-US" altLang="zh-CN" b="0" dirty="0">
                <a:solidFill>
                  <a:srgbClr val="000000"/>
                </a:solidFill>
                <a:ea typeface="微软雅黑" pitchFamily="34" charset="-122"/>
              </a:rPr>
              <a:t>	</a:t>
            </a:r>
            <a:r>
              <a:rPr lang="en-US" altLang="zh-CN" b="0" dirty="0" smtClean="0">
                <a:solidFill>
                  <a:srgbClr val="000000"/>
                </a:solidFill>
                <a:ea typeface="微软雅黑" pitchFamily="34" charset="-122"/>
              </a:rPr>
              <a:t>@</a:t>
            </a:r>
            <a:r>
              <a:rPr lang="en-US" altLang="zh-CN" b="0" dirty="0" smtClean="0"/>
              <a:t>https</a:t>
            </a:r>
            <a:r>
              <a:rPr lang="en-US" altLang="zh-CN" b="0" dirty="0"/>
              <a:t>://github.com/halfblood369</a:t>
            </a:r>
            <a:endParaRPr lang="en-US" altLang="zh-CN" b="0" dirty="0" smtClean="0">
              <a:solidFill>
                <a:srgbClr val="0000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60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772400" cy="1143000"/>
          </a:xfrm>
        </p:spPr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altLang="zh-CN" sz="3000" b="1" dirty="0" err="1" smtClean="0"/>
              <a:t>Redis</a:t>
            </a:r>
            <a:r>
              <a:rPr lang="en-US" altLang="zh-CN" sz="1600" b="1" dirty="0"/>
              <a:t>(</a:t>
            </a:r>
            <a:r>
              <a:rPr lang="en-US" altLang="zh-CN" sz="2000" dirty="0">
                <a:hlinkClick r:id="rId2"/>
              </a:rPr>
              <a:t>https://github.com/numbcoder/node-redis-failover</a:t>
            </a:r>
            <a:r>
              <a:rPr lang="en-US" altLang="zh-CN" sz="1600" b="1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b="1" dirty="0"/>
              <a:t>master-slave</a:t>
            </a:r>
          </a:p>
          <a:p>
            <a:pPr lvl="1"/>
            <a:r>
              <a:rPr lang="en-US" altLang="zh-CN" b="1" dirty="0" smtClean="0"/>
              <a:t>high availability</a:t>
            </a:r>
            <a:endParaRPr lang="en-US" altLang="zh-CN" b="1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65" y="3383607"/>
            <a:ext cx="4777283" cy="299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92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Receiver</a:t>
            </a:r>
          </a:p>
          <a:p>
            <a:pPr lvl="1"/>
            <a:r>
              <a:rPr lang="en-US" altLang="zh-CN" sz="2800" dirty="0" smtClean="0"/>
              <a:t>Receive message</a:t>
            </a:r>
          </a:p>
          <a:p>
            <a:pPr lvl="1"/>
            <a:r>
              <a:rPr lang="en-US" altLang="zh-CN" sz="2800" dirty="0" smtClean="0"/>
              <a:t>Schedule message</a:t>
            </a:r>
          </a:p>
          <a:p>
            <a:r>
              <a:rPr lang="en-US" altLang="zh-CN" sz="3200" dirty="0" err="1" smtClean="0"/>
              <a:t>apnsMaster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Schedule </a:t>
            </a:r>
            <a:r>
              <a:rPr lang="en-US" altLang="zh-CN" sz="2800" dirty="0" err="1" smtClean="0"/>
              <a:t>ios</a:t>
            </a:r>
            <a:r>
              <a:rPr lang="en-US" altLang="zh-CN" sz="2800" dirty="0" smtClean="0"/>
              <a:t> message</a:t>
            </a:r>
          </a:p>
          <a:p>
            <a:r>
              <a:rPr lang="en-US" altLang="zh-CN" sz="3200" dirty="0" err="1" smtClean="0"/>
              <a:t>Apns</a:t>
            </a:r>
            <a:endParaRPr lang="en-US" altLang="zh-CN" sz="3200" dirty="0"/>
          </a:p>
          <a:p>
            <a:pPr lvl="1"/>
            <a:r>
              <a:rPr lang="en-US" altLang="zh-CN" sz="2800" dirty="0" smtClean="0"/>
              <a:t>Maintain </a:t>
            </a:r>
            <a:r>
              <a:rPr lang="en-US" altLang="zh-CN" sz="2800" dirty="0" err="1" smtClean="0"/>
              <a:t>connetion</a:t>
            </a:r>
            <a:r>
              <a:rPr lang="en-US" altLang="zh-CN" sz="2800" dirty="0" smtClean="0"/>
              <a:t> with APNS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714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Connector</a:t>
            </a:r>
          </a:p>
          <a:p>
            <a:pPr lvl="1"/>
            <a:r>
              <a:rPr lang="en-US" altLang="zh-CN" sz="2800" dirty="0" smtClean="0"/>
              <a:t>Maintain long-connection with client</a:t>
            </a:r>
          </a:p>
          <a:p>
            <a:pPr lvl="1"/>
            <a:r>
              <a:rPr lang="en-US" altLang="zh-CN" sz="2800" dirty="0" smtClean="0"/>
              <a:t>Deliver message to target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client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/>
              <a:t>Android/</a:t>
            </a:r>
            <a:r>
              <a:rPr lang="en-US" altLang="zh-CN" sz="2800" dirty="0" err="1" smtClean="0"/>
              <a:t>iOS</a:t>
            </a:r>
            <a:r>
              <a:rPr lang="en-US" altLang="zh-CN" sz="2800" dirty="0" smtClean="0"/>
              <a:t>/web</a:t>
            </a:r>
          </a:p>
          <a:p>
            <a:pPr lvl="1"/>
            <a:r>
              <a:rPr lang="en-US" altLang="zh-CN" sz="2800" dirty="0" smtClean="0"/>
              <a:t>Mqtt/socket.io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2261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4861"/>
            <a:ext cx="6480720" cy="594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17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8389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73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Products </a:t>
            </a:r>
            <a:r>
              <a:rPr lang="en-US" altLang="zh-CN" sz="3200" dirty="0" smtClean="0"/>
              <a:t>online</a:t>
            </a:r>
          </a:p>
          <a:p>
            <a:r>
              <a:rPr lang="zh-CN" altLang="zh-CN" sz="3200" dirty="0" smtClean="0"/>
              <a:t>Framework</a:t>
            </a:r>
            <a:endParaRPr lang="en-US" altLang="zh-CN" sz="3200" dirty="0" smtClean="0"/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zh-CN" altLang="zh-CN" sz="3200" dirty="0" smtClean="0"/>
              <a:t>Performance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69508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sz="3200" dirty="0" smtClean="0"/>
              <a:t>Real-time --- long </a:t>
            </a:r>
            <a:r>
              <a:rPr lang="en-US" altLang="zh-CN" sz="3200" dirty="0" err="1" smtClean="0"/>
              <a:t>connetion</a:t>
            </a:r>
            <a:endParaRPr lang="en-US" altLang="zh-CN" sz="3200" dirty="0" smtClean="0"/>
          </a:p>
          <a:p>
            <a:r>
              <a:rPr lang="en-US" altLang="zh-CN" sz="3200" dirty="0" smtClean="0"/>
              <a:t>Reliability </a:t>
            </a:r>
            <a:r>
              <a:rPr lang="en-US" altLang="zh-CN" sz="3200" dirty="0"/>
              <a:t>--- </a:t>
            </a:r>
            <a:r>
              <a:rPr lang="en-US" altLang="zh-CN" sz="3200" dirty="0" smtClean="0"/>
              <a:t>distributed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multi-node </a:t>
            </a:r>
          </a:p>
          <a:p>
            <a:r>
              <a:rPr lang="en-US" altLang="zh-CN" sz="3200" dirty="0" smtClean="0"/>
              <a:t>Dynamic extensions</a:t>
            </a:r>
          </a:p>
          <a:p>
            <a:r>
              <a:rPr lang="en-US" altLang="zh-CN" sz="3200" dirty="0" smtClean="0"/>
              <a:t>Broadcast message</a:t>
            </a:r>
          </a:p>
          <a:p>
            <a:r>
              <a:rPr lang="en-US" altLang="zh-CN" sz="3200" dirty="0" smtClean="0"/>
              <a:t>Offline message</a:t>
            </a:r>
          </a:p>
          <a:p>
            <a:r>
              <a:rPr lang="en-US" altLang="zh-CN" sz="3200" dirty="0"/>
              <a:t>Dynamic </a:t>
            </a:r>
            <a:r>
              <a:rPr lang="en-US" altLang="zh-CN" sz="3200" dirty="0" smtClean="0"/>
              <a:t>heartbeat</a:t>
            </a:r>
          </a:p>
          <a:p>
            <a:r>
              <a:rPr lang="en-US" altLang="zh-CN" sz="3200" dirty="0" smtClean="0"/>
              <a:t>Multiplex link</a:t>
            </a:r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887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Long</a:t>
            </a:r>
            <a:r>
              <a:rPr lang="en-US" altLang="zh-CN" sz="2800" dirty="0" smtClean="0"/>
              <a:t> </a:t>
            </a:r>
            <a:r>
              <a:rPr lang="en-US" altLang="zh-CN" sz="3200" dirty="0" smtClean="0"/>
              <a:t>connection</a:t>
            </a:r>
          </a:p>
          <a:p>
            <a:endParaRPr lang="en-US" altLang="zh-CN" sz="2800" dirty="0" smtClean="0"/>
          </a:p>
          <a:p>
            <a:pPr lvl="1"/>
            <a:r>
              <a:rPr lang="en-US" altLang="zh-CN" sz="2800" dirty="0" smtClean="0"/>
              <a:t>Android/</a:t>
            </a:r>
            <a:r>
              <a:rPr lang="en-US" altLang="zh-CN" sz="2800" dirty="0" err="1" smtClean="0"/>
              <a:t>iOS</a:t>
            </a:r>
            <a:r>
              <a:rPr lang="en-US" altLang="zh-CN" sz="2800" dirty="0" smtClean="0"/>
              <a:t> </a:t>
            </a:r>
          </a:p>
          <a:p>
            <a:pPr marL="457200" lvl="1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</a:p>
          <a:p>
            <a:pPr lvl="1"/>
            <a:r>
              <a:rPr lang="en-US" altLang="zh-CN" sz="2800" dirty="0" smtClean="0"/>
              <a:t>Web</a:t>
            </a:r>
          </a:p>
          <a:p>
            <a:pPr lvl="1"/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487070" y="2204864"/>
            <a:ext cx="29652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1" indent="0">
              <a:buNone/>
            </a:pPr>
            <a:r>
              <a:rPr lang="en-US" altLang="zh-CN" sz="60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altLang="zh-CN" sz="60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MQTT</a:t>
            </a:r>
            <a:endParaRPr lang="en-US" altLang="zh-CN" sz="600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776" y="3429000"/>
            <a:ext cx="28956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06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Reliability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65312"/>
            <a:ext cx="7772400" cy="4572000"/>
          </a:xfrm>
        </p:spPr>
        <p:txBody>
          <a:bodyPr/>
          <a:lstStyle/>
          <a:p>
            <a:r>
              <a:rPr lang="en-US" altLang="zh-CN" sz="3200" dirty="0" smtClean="0"/>
              <a:t>Multi-node</a:t>
            </a:r>
          </a:p>
          <a:p>
            <a:endParaRPr lang="en-US" altLang="zh-CN" sz="3200" dirty="0"/>
          </a:p>
          <a:p>
            <a:r>
              <a:rPr lang="en-US" altLang="zh-CN" sz="3200" dirty="0"/>
              <a:t>D</a:t>
            </a:r>
            <a:r>
              <a:rPr lang="en-US" altLang="zh-CN" sz="3200" dirty="0" smtClean="0"/>
              <a:t>istributed</a:t>
            </a:r>
            <a:r>
              <a:rPr lang="zh-CN" altLang="en-US" sz="3200" dirty="0" smtClean="0"/>
              <a:t>、</a:t>
            </a:r>
            <a:r>
              <a:rPr lang="en-US" altLang="zh-CN" sz="3200" dirty="0"/>
              <a:t>Stateless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942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9552" y="1052736"/>
            <a:ext cx="6984776" cy="5184576"/>
            <a:chOff x="539552" y="1052736"/>
            <a:chExt cx="6984776" cy="5184576"/>
          </a:xfrm>
        </p:grpSpPr>
        <p:sp>
          <p:nvSpPr>
            <p:cNvPr id="5" name="矩形 22"/>
            <p:cNvSpPr/>
            <p:nvPr/>
          </p:nvSpPr>
          <p:spPr bwMode="auto">
            <a:xfrm>
              <a:off x="1979712" y="5661248"/>
              <a:ext cx="129614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979712" y="1484784"/>
              <a:ext cx="223224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123728" y="1628800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148064" y="1484784"/>
              <a:ext cx="1944216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07704" y="3212976"/>
              <a:ext cx="5184576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下箭头 9"/>
            <p:cNvSpPr/>
            <p:nvPr/>
          </p:nvSpPr>
          <p:spPr bwMode="auto">
            <a:xfrm>
              <a:off x="2987824" y="1052736"/>
              <a:ext cx="144016" cy="36004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文本框 7"/>
            <p:cNvSpPr txBox="1"/>
            <p:nvPr/>
          </p:nvSpPr>
          <p:spPr>
            <a:xfrm>
              <a:off x="1907704" y="1074222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0" dirty="0" smtClean="0"/>
                <a:t>AMQP</a:t>
              </a:r>
              <a:endParaRPr kumimoji="1" lang="zh-CN" altLang="en-US" sz="1600" b="0" dirty="0"/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2123728" y="170080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4355976" y="1988840"/>
              <a:ext cx="648072" cy="144016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211960" y="155679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publish</a:t>
              </a:r>
              <a:endParaRPr kumimoji="1" lang="zh-CN" altLang="en-US" dirty="0"/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3059832" y="2708920"/>
              <a:ext cx="144016" cy="50405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508104" y="1556792"/>
              <a:ext cx="151216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文本框 24"/>
            <p:cNvSpPr txBox="1"/>
            <p:nvPr/>
          </p:nvSpPr>
          <p:spPr>
            <a:xfrm>
              <a:off x="5508104" y="1628800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APNS publisher</a:t>
              </a:r>
            </a:p>
            <a:p>
              <a:endParaRPr kumimoji="1" lang="zh-CN" altLang="en-US" dirty="0"/>
            </a:p>
          </p:txBody>
        </p:sp>
        <p:sp>
          <p:nvSpPr>
            <p:cNvPr id="18" name="文本框 25"/>
            <p:cNvSpPr txBox="1"/>
            <p:nvPr/>
          </p:nvSpPr>
          <p:spPr>
            <a:xfrm>
              <a:off x="3203848" y="2852936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Channel push, socket </a:t>
              </a:r>
              <a:endParaRPr kumimoji="1" lang="zh-CN" altLang="en-US" sz="1400" dirty="0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123728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文本框 27"/>
            <p:cNvSpPr txBox="1"/>
            <p:nvPr/>
          </p:nvSpPr>
          <p:spPr>
            <a:xfrm>
              <a:off x="2123728" y="350100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Connector</a:t>
              </a:r>
              <a:endParaRPr kumimoji="1" lang="zh-CN" altLang="en-US" sz="1400" dirty="0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923928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文本框 29"/>
            <p:cNvSpPr txBox="1"/>
            <p:nvPr/>
          </p:nvSpPr>
          <p:spPr>
            <a:xfrm>
              <a:off x="3923928" y="350100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Connector</a:t>
              </a:r>
              <a:endParaRPr kumimoji="1" lang="zh-CN" altLang="en-US" sz="1400" dirty="0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652120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文本框 31"/>
            <p:cNvSpPr txBox="1"/>
            <p:nvPr/>
          </p:nvSpPr>
          <p:spPr>
            <a:xfrm>
              <a:off x="5652120" y="3501008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/>
                <a:t>Connector</a:t>
              </a:r>
              <a:endParaRPr kumimoji="1" lang="zh-CN" altLang="en-US" sz="1600" dirty="0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779912" y="5661248"/>
              <a:ext cx="129614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文本框 33"/>
            <p:cNvSpPr txBox="1"/>
            <p:nvPr/>
          </p:nvSpPr>
          <p:spPr>
            <a:xfrm>
              <a:off x="3995936" y="5661248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Android client</a:t>
              </a:r>
              <a:endParaRPr kumimoji="1" lang="zh-CN" altLang="en-US" sz="1400" dirty="0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652120" y="5661248"/>
              <a:ext cx="1080120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5652120" y="5785519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iOS</a:t>
              </a:r>
              <a:r>
                <a:rPr kumimoji="1" lang="en-US" altLang="zh-CN" sz="1400" dirty="0" smtClean="0"/>
                <a:t> client</a:t>
              </a:r>
              <a:endParaRPr kumimoji="1" lang="zh-CN" altLang="en-US" sz="1400" dirty="0"/>
            </a:p>
          </p:txBody>
        </p:sp>
        <p:sp>
          <p:nvSpPr>
            <p:cNvPr id="29" name="下箭头 28"/>
            <p:cNvSpPr/>
            <p:nvPr/>
          </p:nvSpPr>
          <p:spPr bwMode="auto">
            <a:xfrm>
              <a:off x="6300192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" name="文本框 39"/>
            <p:cNvSpPr txBox="1"/>
            <p:nvPr/>
          </p:nvSpPr>
          <p:spPr>
            <a:xfrm>
              <a:off x="4644008" y="5157192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mqtt</a:t>
              </a:r>
              <a:endParaRPr kumimoji="1" lang="zh-CN" altLang="en-US" sz="1400" dirty="0" smtClean="0"/>
            </a:p>
            <a:p>
              <a:endParaRPr kumimoji="1" lang="zh-CN" altLang="en-US" sz="1400" b="0" dirty="0"/>
            </a:p>
          </p:txBody>
        </p:sp>
        <p:sp>
          <p:nvSpPr>
            <p:cNvPr id="31" name="文本框 41"/>
            <p:cNvSpPr txBox="1"/>
            <p:nvPr/>
          </p:nvSpPr>
          <p:spPr>
            <a:xfrm>
              <a:off x="6372200" y="5157192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mqtt</a:t>
              </a:r>
              <a:endParaRPr kumimoji="1" lang="zh-CN" altLang="en-US" sz="1400" dirty="0"/>
            </a:p>
          </p:txBody>
        </p:sp>
        <p:sp>
          <p:nvSpPr>
            <p:cNvPr id="32" name="上箭头 31"/>
            <p:cNvSpPr/>
            <p:nvPr/>
          </p:nvSpPr>
          <p:spPr bwMode="auto">
            <a:xfrm>
              <a:off x="5868144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3" name="手杖形箭头 32"/>
            <p:cNvSpPr/>
            <p:nvPr/>
          </p:nvSpPr>
          <p:spPr bwMode="auto">
            <a:xfrm rot="5400000">
              <a:off x="5292080" y="3789040"/>
              <a:ext cx="4032448" cy="432048"/>
            </a:xfrm>
            <a:prstGeom prst="uturnArrow">
              <a:avLst>
                <a:gd name="adj1" fmla="val 25000"/>
                <a:gd name="adj2" fmla="val 25000"/>
                <a:gd name="adj3" fmla="val 28713"/>
                <a:gd name="adj4" fmla="val 43750"/>
                <a:gd name="adj5" fmla="val 10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上箭头 33"/>
            <p:cNvSpPr/>
            <p:nvPr/>
          </p:nvSpPr>
          <p:spPr bwMode="auto">
            <a:xfrm>
              <a:off x="4067944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磁盘 54"/>
            <p:cNvSpPr/>
            <p:nvPr/>
          </p:nvSpPr>
          <p:spPr bwMode="auto">
            <a:xfrm>
              <a:off x="539552" y="2492896"/>
              <a:ext cx="936104" cy="936104"/>
            </a:xfrm>
            <a:prstGeom prst="flowChartMagneticDisk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文本框 21"/>
            <p:cNvSpPr txBox="1"/>
            <p:nvPr/>
          </p:nvSpPr>
          <p:spPr>
            <a:xfrm>
              <a:off x="611560" y="2833772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Redis</a:t>
              </a:r>
              <a:r>
                <a:rPr kumimoji="1" lang="en-US" altLang="zh-CN" sz="1400" dirty="0" smtClean="0"/>
                <a:t>,</a:t>
              </a:r>
            </a:p>
            <a:p>
              <a:r>
                <a:rPr kumimoji="1" lang="en-US" altLang="zh-CN" sz="1400" dirty="0" smtClean="0"/>
                <a:t>Device</a:t>
              </a:r>
              <a:endParaRPr kumimoji="1" lang="zh-CN" altLang="en-US" sz="1400" dirty="0"/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1907704" y="4509120"/>
              <a:ext cx="5256584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	             </a:t>
              </a: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LVS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3275856" y="2204864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123728" y="2204864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275856" y="1628800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文本框 9"/>
            <p:cNvSpPr txBox="1"/>
            <p:nvPr/>
          </p:nvSpPr>
          <p:spPr>
            <a:xfrm>
              <a:off x="2123728" y="220486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3275856" y="170080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43" name="文本框 9"/>
            <p:cNvSpPr txBox="1"/>
            <p:nvPr/>
          </p:nvSpPr>
          <p:spPr>
            <a:xfrm>
              <a:off x="3275856" y="2215897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8104" y="2060848"/>
              <a:ext cx="151216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文本框 24"/>
            <p:cNvSpPr txBox="1"/>
            <p:nvPr/>
          </p:nvSpPr>
          <p:spPr>
            <a:xfrm>
              <a:off x="5508104" y="208291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APNS publisher</a:t>
              </a:r>
            </a:p>
            <a:p>
              <a:endParaRPr kumimoji="1" lang="zh-CN" altLang="en-US" dirty="0"/>
            </a:p>
          </p:txBody>
        </p:sp>
        <p:sp>
          <p:nvSpPr>
            <p:cNvPr id="46" name="上下箭头 45"/>
            <p:cNvSpPr/>
            <p:nvPr/>
          </p:nvSpPr>
          <p:spPr bwMode="auto">
            <a:xfrm>
              <a:off x="3059832" y="4077072"/>
              <a:ext cx="144016" cy="432048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上下箭头 46"/>
            <p:cNvSpPr/>
            <p:nvPr/>
          </p:nvSpPr>
          <p:spPr bwMode="auto">
            <a:xfrm>
              <a:off x="5364088" y="4077072"/>
              <a:ext cx="144016" cy="432048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8" name="左右箭头 47"/>
            <p:cNvSpPr/>
            <p:nvPr/>
          </p:nvSpPr>
          <p:spPr bwMode="auto">
            <a:xfrm rot="20060250">
              <a:off x="1221392" y="2213623"/>
              <a:ext cx="751602" cy="202217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" name="左右箭头 48"/>
            <p:cNvSpPr/>
            <p:nvPr/>
          </p:nvSpPr>
          <p:spPr bwMode="auto">
            <a:xfrm rot="2018632">
              <a:off x="1122333" y="3548261"/>
              <a:ext cx="751602" cy="202217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下箭头 49"/>
            <p:cNvSpPr/>
            <p:nvPr/>
          </p:nvSpPr>
          <p:spPr bwMode="auto">
            <a:xfrm>
              <a:off x="4499992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1" name="文本框 33"/>
            <p:cNvSpPr txBox="1"/>
            <p:nvPr/>
          </p:nvSpPr>
          <p:spPr>
            <a:xfrm>
              <a:off x="2123728" y="5785519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Web client</a:t>
              </a:r>
              <a:endParaRPr kumimoji="1" lang="zh-CN" altLang="en-US" sz="1400" dirty="0"/>
            </a:p>
          </p:txBody>
        </p:sp>
        <p:sp>
          <p:nvSpPr>
            <p:cNvPr id="52" name="上箭头 32"/>
            <p:cNvSpPr/>
            <p:nvPr/>
          </p:nvSpPr>
          <p:spPr bwMode="auto">
            <a:xfrm>
              <a:off x="2195736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" name="下箭头 48"/>
            <p:cNvSpPr/>
            <p:nvPr/>
          </p:nvSpPr>
          <p:spPr bwMode="auto">
            <a:xfrm>
              <a:off x="2555776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文本框 39"/>
            <p:cNvSpPr txBox="1"/>
            <p:nvPr/>
          </p:nvSpPr>
          <p:spPr>
            <a:xfrm>
              <a:off x="2699792" y="5157192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zh-CN" sz="1400" dirty="0" err="1"/>
                <a:t>s</a:t>
              </a:r>
              <a:r>
                <a:rPr kumimoji="1" lang="en-US" altLang="zh-CN" sz="1400" dirty="0" err="1" smtClean="0"/>
                <a:t>ocket.io</a:t>
              </a:r>
              <a:endParaRPr kumimoji="1" lang="zh-CN" altLang="en-US" sz="1400" dirty="0" smtClean="0"/>
            </a:p>
            <a:p>
              <a:endParaRPr kumimoji="1" lang="zh-CN" altLang="en-US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56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message push?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Push message to client by long-connection between push-server and client.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12976"/>
            <a:ext cx="471950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58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29816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Dynamic </a:t>
            </a:r>
            <a:r>
              <a:rPr lang="en-US" altLang="zh-CN" dirty="0"/>
              <a:t>extensions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809328"/>
            <a:ext cx="7772400" cy="4572000"/>
          </a:xfrm>
        </p:spPr>
        <p:txBody>
          <a:bodyPr/>
          <a:lstStyle/>
          <a:p>
            <a:r>
              <a:rPr lang="en-US" altLang="zh-CN" sz="2800" b="0" dirty="0" err="1">
                <a:solidFill>
                  <a:prstClr val="black"/>
                </a:solidFill>
                <a:latin typeface="Calibri"/>
                <a:ea typeface="宋体"/>
              </a:rPr>
              <a:t>pomelo</a:t>
            </a:r>
            <a:r>
              <a:rPr lang="en-US" altLang="zh-CN" sz="2800" b="0" dirty="0">
                <a:solidFill>
                  <a:prstClr val="black"/>
                </a:solidFill>
                <a:latin typeface="Calibri"/>
                <a:ea typeface="宋体"/>
              </a:rPr>
              <a:t> add host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/>
              </a:rPr>
              <a:t>=</a:t>
            </a:r>
            <a:r>
              <a:rPr lang="en-US" altLang="zh-CN" sz="2800" b="0" dirty="0">
                <a:solidFill>
                  <a:prstClr val="black"/>
                </a:solidFill>
                <a:latin typeface="Calibri"/>
                <a:ea typeface="宋体"/>
              </a:rPr>
              <a:t>[host] port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/>
              </a:rPr>
              <a:t>=</a:t>
            </a:r>
            <a:r>
              <a:rPr lang="en-US" altLang="zh-CN" sz="2800" b="0" dirty="0">
                <a:solidFill>
                  <a:prstClr val="black"/>
                </a:solidFill>
                <a:latin typeface="Calibri"/>
                <a:ea typeface="宋体"/>
              </a:rPr>
              <a:t>[port] id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/>
              </a:rPr>
              <a:t>=</a:t>
            </a:r>
            <a:r>
              <a:rPr lang="en-US" altLang="zh-CN" sz="2800" b="0" dirty="0">
                <a:solidFill>
                  <a:prstClr val="black"/>
                </a:solidFill>
                <a:latin typeface="Calibri"/>
                <a:ea typeface="宋体"/>
              </a:rPr>
              <a:t>[id] </a:t>
            </a:r>
            <a:r>
              <a:rPr lang="en-US" altLang="zh-CN" sz="2800" b="0" dirty="0" err="1">
                <a:solidFill>
                  <a:prstClr val="black"/>
                </a:solidFill>
                <a:latin typeface="Calibri"/>
                <a:ea typeface="宋体"/>
              </a:rPr>
              <a:t>serverType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/>
              </a:rPr>
              <a:t>=</a:t>
            </a:r>
            <a:r>
              <a:rPr lang="en-US" altLang="zh-CN" sz="2800" b="0" dirty="0">
                <a:solidFill>
                  <a:prstClr val="black"/>
                </a:solidFill>
                <a:latin typeface="Calibri"/>
                <a:ea typeface="宋体"/>
              </a:rPr>
              <a:t>[</a:t>
            </a:r>
            <a:r>
              <a:rPr lang="en-US" altLang="zh-CN" sz="2800" b="0" dirty="0" err="1">
                <a:solidFill>
                  <a:prstClr val="black"/>
                </a:solidFill>
                <a:latin typeface="Calibri"/>
                <a:ea typeface="宋体"/>
              </a:rPr>
              <a:t>serverType</a:t>
            </a:r>
            <a:r>
              <a:rPr lang="en-US" altLang="zh-CN" sz="2800" b="0" dirty="0" smtClean="0">
                <a:solidFill>
                  <a:prstClr val="black"/>
                </a:solidFill>
                <a:latin typeface="Calibri"/>
                <a:ea typeface="宋体"/>
              </a:rPr>
              <a:t>]</a:t>
            </a:r>
          </a:p>
          <a:p>
            <a:endParaRPr lang="en-US" altLang="zh-CN" sz="2800" b="0" dirty="0">
              <a:solidFill>
                <a:prstClr val="black"/>
              </a:solidFill>
              <a:latin typeface="Calibri"/>
              <a:ea typeface="宋体"/>
            </a:endParaRPr>
          </a:p>
          <a:p>
            <a:r>
              <a:rPr lang="en-US" altLang="zh-CN" sz="2800" b="0" dirty="0">
                <a:solidFill>
                  <a:prstClr val="black"/>
                </a:solidFill>
                <a:latin typeface="Calibri"/>
                <a:ea typeface="宋体"/>
              </a:rPr>
              <a:t>node app.js </a:t>
            </a:r>
            <a:r>
              <a:rPr lang="en-US" altLang="zh-CN" sz="2800" b="0" dirty="0" err="1">
                <a:solidFill>
                  <a:prstClr val="black"/>
                </a:solidFill>
                <a:latin typeface="Calibri"/>
                <a:ea typeface="宋体"/>
              </a:rPr>
              <a:t>env</a:t>
            </a:r>
            <a:r>
              <a:rPr lang="en-US" altLang="zh-CN" sz="2800" b="0" dirty="0">
                <a:solidFill>
                  <a:prstClr val="black"/>
                </a:solidFill>
                <a:latin typeface="Calibri"/>
                <a:ea typeface="宋体"/>
              </a:rPr>
              <a:t>=production host=[host] port=[port] id=[id] </a:t>
            </a:r>
            <a:r>
              <a:rPr lang="en-US" altLang="zh-CN" sz="2800" b="0" dirty="0" err="1">
                <a:solidFill>
                  <a:prstClr val="black"/>
                </a:solidFill>
                <a:latin typeface="Calibri"/>
                <a:ea typeface="宋体"/>
              </a:rPr>
              <a:t>serverType</a:t>
            </a:r>
            <a:r>
              <a:rPr lang="en-US" altLang="zh-CN" sz="2800" b="0" dirty="0">
                <a:solidFill>
                  <a:prstClr val="black"/>
                </a:solidFill>
                <a:latin typeface="Calibri"/>
                <a:ea typeface="宋体"/>
              </a:rPr>
              <a:t>=[</a:t>
            </a:r>
            <a:r>
              <a:rPr lang="en-US" altLang="zh-CN" sz="2800" b="0" dirty="0" err="1">
                <a:solidFill>
                  <a:prstClr val="black"/>
                </a:solidFill>
                <a:latin typeface="Calibri"/>
                <a:ea typeface="宋体"/>
              </a:rPr>
              <a:t>serverType</a:t>
            </a:r>
            <a:r>
              <a:rPr lang="en-US" altLang="zh-CN" sz="2800" b="0" dirty="0">
                <a:solidFill>
                  <a:prstClr val="black"/>
                </a:solidFill>
                <a:latin typeface="Calibri"/>
                <a:ea typeface="宋体"/>
              </a:rPr>
              <a:t>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80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629816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Broadcast </a:t>
            </a:r>
            <a:r>
              <a:rPr lang="en-US" altLang="zh-CN" dirty="0"/>
              <a:t>message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23317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 smtClean="0"/>
          </a:p>
          <a:p>
            <a:r>
              <a:rPr lang="en-US" altLang="zh-CN" sz="3200" dirty="0" smtClean="0"/>
              <a:t>Slow</a:t>
            </a:r>
          </a:p>
          <a:p>
            <a:r>
              <a:rPr lang="en-US" altLang="zh-CN" sz="3200" dirty="0" smtClean="0"/>
              <a:t>High </a:t>
            </a:r>
            <a:r>
              <a:rPr lang="en-US" altLang="zh-CN" sz="3200" dirty="0" err="1" smtClean="0"/>
              <a:t>cpu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pPr marL="3657600" lvl="8" indent="0">
              <a:buNone/>
            </a:pPr>
            <a:r>
              <a:rPr lang="en-US" altLang="zh-CN" sz="3200" dirty="0"/>
              <a:t>	 </a:t>
            </a:r>
            <a:r>
              <a:rPr lang="en-US" altLang="zh-CN" sz="3200" dirty="0" smtClean="0"/>
              <a:t>         </a:t>
            </a:r>
            <a:endParaRPr lang="en-US" altLang="zh-CN" sz="3200" dirty="0" smtClean="0"/>
          </a:p>
          <a:p>
            <a:pPr marL="3657600" lvl="8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	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Single-Threaded</a:t>
            </a:r>
            <a:endParaRPr lang="en-US" altLang="zh-CN" sz="3200" dirty="0"/>
          </a:p>
          <a:p>
            <a:pPr lvl="8"/>
            <a:endParaRPr lang="zh-CN" altLang="en-US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84784"/>
            <a:ext cx="316835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63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9552" y="692696"/>
            <a:ext cx="6984776" cy="5184576"/>
            <a:chOff x="539552" y="1052736"/>
            <a:chExt cx="6984776" cy="5184576"/>
          </a:xfrm>
        </p:grpSpPr>
        <p:sp>
          <p:nvSpPr>
            <p:cNvPr id="5" name="矩形 22"/>
            <p:cNvSpPr/>
            <p:nvPr/>
          </p:nvSpPr>
          <p:spPr bwMode="auto">
            <a:xfrm>
              <a:off x="1979712" y="5661248"/>
              <a:ext cx="129614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979712" y="1484784"/>
              <a:ext cx="223224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123728" y="1628800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148064" y="1484784"/>
              <a:ext cx="1944216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07704" y="3212976"/>
              <a:ext cx="5184576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下箭头 9"/>
            <p:cNvSpPr/>
            <p:nvPr/>
          </p:nvSpPr>
          <p:spPr bwMode="auto">
            <a:xfrm>
              <a:off x="2987824" y="1052736"/>
              <a:ext cx="144016" cy="36004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文本框 7"/>
            <p:cNvSpPr txBox="1"/>
            <p:nvPr/>
          </p:nvSpPr>
          <p:spPr>
            <a:xfrm>
              <a:off x="1907704" y="1074222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0" dirty="0" smtClean="0"/>
                <a:t>AMQP</a:t>
              </a:r>
              <a:endParaRPr kumimoji="1" lang="zh-CN" altLang="en-US" sz="1600" b="0" dirty="0"/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2123728" y="170080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4355976" y="1988840"/>
              <a:ext cx="648072" cy="144016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211960" y="155679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publish</a:t>
              </a:r>
              <a:endParaRPr kumimoji="1" lang="zh-CN" altLang="en-US" dirty="0"/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3059832" y="2708920"/>
              <a:ext cx="144016" cy="50405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508104" y="1556792"/>
              <a:ext cx="151216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文本框 24"/>
            <p:cNvSpPr txBox="1"/>
            <p:nvPr/>
          </p:nvSpPr>
          <p:spPr>
            <a:xfrm>
              <a:off x="5508104" y="1628800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APNS publisher</a:t>
              </a:r>
            </a:p>
            <a:p>
              <a:endParaRPr kumimoji="1" lang="zh-CN" altLang="en-US" dirty="0"/>
            </a:p>
          </p:txBody>
        </p:sp>
        <p:sp>
          <p:nvSpPr>
            <p:cNvPr id="18" name="文本框 25"/>
            <p:cNvSpPr txBox="1"/>
            <p:nvPr/>
          </p:nvSpPr>
          <p:spPr>
            <a:xfrm>
              <a:off x="3203848" y="2852936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Channel push, socket </a:t>
              </a:r>
              <a:endParaRPr kumimoji="1" lang="zh-CN" altLang="en-US" sz="1400" dirty="0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123728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文本框 27"/>
            <p:cNvSpPr txBox="1"/>
            <p:nvPr/>
          </p:nvSpPr>
          <p:spPr>
            <a:xfrm>
              <a:off x="2123728" y="350100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Connector</a:t>
              </a:r>
              <a:endParaRPr kumimoji="1" lang="zh-CN" altLang="en-US" sz="1400" dirty="0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923928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文本框 29"/>
            <p:cNvSpPr txBox="1"/>
            <p:nvPr/>
          </p:nvSpPr>
          <p:spPr>
            <a:xfrm>
              <a:off x="3923928" y="350100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Connector</a:t>
              </a:r>
              <a:endParaRPr kumimoji="1" lang="zh-CN" altLang="en-US" sz="1400" dirty="0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652120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文本框 31"/>
            <p:cNvSpPr txBox="1"/>
            <p:nvPr/>
          </p:nvSpPr>
          <p:spPr>
            <a:xfrm>
              <a:off x="5652120" y="3501008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/>
                <a:t>Connector</a:t>
              </a:r>
              <a:endParaRPr kumimoji="1" lang="zh-CN" altLang="en-US" sz="1600" dirty="0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779912" y="5661248"/>
              <a:ext cx="129614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文本框 33"/>
            <p:cNvSpPr txBox="1"/>
            <p:nvPr/>
          </p:nvSpPr>
          <p:spPr>
            <a:xfrm>
              <a:off x="3995936" y="5661248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Android client</a:t>
              </a:r>
              <a:endParaRPr kumimoji="1" lang="zh-CN" altLang="en-US" sz="1400" dirty="0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652120" y="5661248"/>
              <a:ext cx="1080120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5652120" y="5785519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iOS</a:t>
              </a:r>
              <a:r>
                <a:rPr kumimoji="1" lang="en-US" altLang="zh-CN" sz="1400" dirty="0" smtClean="0"/>
                <a:t> client</a:t>
              </a:r>
              <a:endParaRPr kumimoji="1" lang="zh-CN" altLang="en-US" sz="1400" dirty="0"/>
            </a:p>
          </p:txBody>
        </p:sp>
        <p:sp>
          <p:nvSpPr>
            <p:cNvPr id="29" name="下箭头 28"/>
            <p:cNvSpPr/>
            <p:nvPr/>
          </p:nvSpPr>
          <p:spPr bwMode="auto">
            <a:xfrm>
              <a:off x="6300192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" name="文本框 39"/>
            <p:cNvSpPr txBox="1"/>
            <p:nvPr/>
          </p:nvSpPr>
          <p:spPr>
            <a:xfrm>
              <a:off x="4644008" y="5157192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mqtt</a:t>
              </a:r>
              <a:endParaRPr kumimoji="1" lang="zh-CN" altLang="en-US" sz="1400" dirty="0" smtClean="0"/>
            </a:p>
            <a:p>
              <a:endParaRPr kumimoji="1" lang="zh-CN" altLang="en-US" sz="1400" b="0" dirty="0"/>
            </a:p>
          </p:txBody>
        </p:sp>
        <p:sp>
          <p:nvSpPr>
            <p:cNvPr id="31" name="文本框 41"/>
            <p:cNvSpPr txBox="1"/>
            <p:nvPr/>
          </p:nvSpPr>
          <p:spPr>
            <a:xfrm>
              <a:off x="6372200" y="5157192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mqtt</a:t>
              </a:r>
              <a:endParaRPr kumimoji="1" lang="zh-CN" altLang="en-US" sz="1400" dirty="0"/>
            </a:p>
          </p:txBody>
        </p:sp>
        <p:sp>
          <p:nvSpPr>
            <p:cNvPr id="32" name="上箭头 31"/>
            <p:cNvSpPr/>
            <p:nvPr/>
          </p:nvSpPr>
          <p:spPr bwMode="auto">
            <a:xfrm>
              <a:off x="5868144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3" name="手杖形箭头 32"/>
            <p:cNvSpPr/>
            <p:nvPr/>
          </p:nvSpPr>
          <p:spPr bwMode="auto">
            <a:xfrm rot="5400000">
              <a:off x="5292080" y="3789040"/>
              <a:ext cx="4032448" cy="432048"/>
            </a:xfrm>
            <a:prstGeom prst="uturnArrow">
              <a:avLst>
                <a:gd name="adj1" fmla="val 25000"/>
                <a:gd name="adj2" fmla="val 25000"/>
                <a:gd name="adj3" fmla="val 28713"/>
                <a:gd name="adj4" fmla="val 43750"/>
                <a:gd name="adj5" fmla="val 10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上箭头 33"/>
            <p:cNvSpPr/>
            <p:nvPr/>
          </p:nvSpPr>
          <p:spPr bwMode="auto">
            <a:xfrm>
              <a:off x="4067944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磁盘 54"/>
            <p:cNvSpPr/>
            <p:nvPr/>
          </p:nvSpPr>
          <p:spPr bwMode="auto">
            <a:xfrm>
              <a:off x="539552" y="2492896"/>
              <a:ext cx="936104" cy="936104"/>
            </a:xfrm>
            <a:prstGeom prst="flowChartMagneticDisk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文本框 21"/>
            <p:cNvSpPr txBox="1"/>
            <p:nvPr/>
          </p:nvSpPr>
          <p:spPr>
            <a:xfrm>
              <a:off x="611560" y="2833772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Redis</a:t>
              </a:r>
              <a:r>
                <a:rPr kumimoji="1" lang="en-US" altLang="zh-CN" sz="1400" dirty="0" smtClean="0"/>
                <a:t>,</a:t>
              </a:r>
            </a:p>
            <a:p>
              <a:r>
                <a:rPr kumimoji="1" lang="en-US" altLang="zh-CN" sz="1400" dirty="0" smtClean="0"/>
                <a:t>Device</a:t>
              </a:r>
              <a:endParaRPr kumimoji="1" lang="zh-CN" altLang="en-US" sz="1400" dirty="0"/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1907704" y="4509120"/>
              <a:ext cx="5256584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	             </a:t>
              </a: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LVS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3275856" y="2204864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123728" y="2204864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275856" y="1628800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文本框 9"/>
            <p:cNvSpPr txBox="1"/>
            <p:nvPr/>
          </p:nvSpPr>
          <p:spPr>
            <a:xfrm>
              <a:off x="2123728" y="220486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3275856" y="170080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43" name="文本框 9"/>
            <p:cNvSpPr txBox="1"/>
            <p:nvPr/>
          </p:nvSpPr>
          <p:spPr>
            <a:xfrm>
              <a:off x="3275856" y="2215897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8104" y="2060848"/>
              <a:ext cx="151216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文本框 24"/>
            <p:cNvSpPr txBox="1"/>
            <p:nvPr/>
          </p:nvSpPr>
          <p:spPr>
            <a:xfrm>
              <a:off x="5508104" y="208291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APNS publisher</a:t>
              </a:r>
            </a:p>
            <a:p>
              <a:endParaRPr kumimoji="1" lang="zh-CN" altLang="en-US" dirty="0"/>
            </a:p>
          </p:txBody>
        </p:sp>
        <p:sp>
          <p:nvSpPr>
            <p:cNvPr id="46" name="上下箭头 45"/>
            <p:cNvSpPr/>
            <p:nvPr/>
          </p:nvSpPr>
          <p:spPr bwMode="auto">
            <a:xfrm>
              <a:off x="3059832" y="4077072"/>
              <a:ext cx="144016" cy="432048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上下箭头 46"/>
            <p:cNvSpPr/>
            <p:nvPr/>
          </p:nvSpPr>
          <p:spPr bwMode="auto">
            <a:xfrm>
              <a:off x="5364088" y="4077072"/>
              <a:ext cx="144016" cy="432048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8" name="左右箭头 47"/>
            <p:cNvSpPr/>
            <p:nvPr/>
          </p:nvSpPr>
          <p:spPr bwMode="auto">
            <a:xfrm rot="20060250">
              <a:off x="1221392" y="2213623"/>
              <a:ext cx="751602" cy="202217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" name="左右箭头 48"/>
            <p:cNvSpPr/>
            <p:nvPr/>
          </p:nvSpPr>
          <p:spPr bwMode="auto">
            <a:xfrm rot="2018632">
              <a:off x="1122333" y="3548261"/>
              <a:ext cx="751602" cy="202217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下箭头 49"/>
            <p:cNvSpPr/>
            <p:nvPr/>
          </p:nvSpPr>
          <p:spPr bwMode="auto">
            <a:xfrm>
              <a:off x="4499992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1" name="文本框 33"/>
            <p:cNvSpPr txBox="1"/>
            <p:nvPr/>
          </p:nvSpPr>
          <p:spPr>
            <a:xfrm>
              <a:off x="2123728" y="5785519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Web client</a:t>
              </a:r>
              <a:endParaRPr kumimoji="1" lang="zh-CN" altLang="en-US" sz="1400" dirty="0"/>
            </a:p>
          </p:txBody>
        </p:sp>
        <p:sp>
          <p:nvSpPr>
            <p:cNvPr id="52" name="上箭头 32"/>
            <p:cNvSpPr/>
            <p:nvPr/>
          </p:nvSpPr>
          <p:spPr bwMode="auto">
            <a:xfrm>
              <a:off x="2195736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" name="下箭头 48"/>
            <p:cNvSpPr/>
            <p:nvPr/>
          </p:nvSpPr>
          <p:spPr bwMode="auto">
            <a:xfrm>
              <a:off x="2555776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文本框 39"/>
            <p:cNvSpPr txBox="1"/>
            <p:nvPr/>
          </p:nvSpPr>
          <p:spPr>
            <a:xfrm>
              <a:off x="2699792" y="5157192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zh-CN" sz="1400" dirty="0" err="1"/>
                <a:t>s</a:t>
              </a:r>
              <a:r>
                <a:rPr kumimoji="1" lang="en-US" altLang="zh-CN" sz="1400" dirty="0" err="1" smtClean="0"/>
                <a:t>ocket.io</a:t>
              </a:r>
              <a:endParaRPr kumimoji="1" lang="zh-CN" altLang="en-US" sz="1400" dirty="0" smtClean="0"/>
            </a:p>
            <a:p>
              <a:endParaRPr kumimoji="1" lang="zh-CN" altLang="en-US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52002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Broadcast message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Create</a:t>
            </a:r>
            <a:r>
              <a:rPr lang="en-US" altLang="zh-CN" sz="2800" dirty="0" smtClean="0"/>
              <a:t> </a:t>
            </a:r>
            <a:r>
              <a:rPr lang="en-US" altLang="zh-CN" sz="3200" dirty="0" smtClean="0"/>
              <a:t>channel</a:t>
            </a:r>
          </a:p>
          <a:p>
            <a:pPr lvl="1"/>
            <a:r>
              <a:rPr lang="en-US" altLang="zh-CN" sz="2800" dirty="0" smtClean="0"/>
              <a:t>Create channel</a:t>
            </a:r>
          </a:p>
          <a:p>
            <a:pPr lvl="1"/>
            <a:r>
              <a:rPr lang="en-US" altLang="zh-CN" sz="2800" dirty="0" smtClean="0"/>
              <a:t>Filter clients</a:t>
            </a:r>
          </a:p>
          <a:p>
            <a:pPr marL="457200" lvl="1" indent="0">
              <a:buNone/>
            </a:pPr>
            <a:r>
              <a:rPr lang="en-US" altLang="zh-CN" sz="2800" dirty="0" smtClean="0"/>
              <a:t>Pressure in back-server</a:t>
            </a:r>
          </a:p>
          <a:p>
            <a:r>
              <a:rPr lang="en-US" altLang="zh-CN" sz="3200" dirty="0" smtClean="0"/>
              <a:t>Mark</a:t>
            </a:r>
            <a:r>
              <a:rPr lang="en-US" altLang="zh-CN" sz="2800" dirty="0" smtClean="0"/>
              <a:t> </a:t>
            </a:r>
            <a:r>
              <a:rPr lang="en-US" altLang="zh-CN" sz="3200" dirty="0" smtClean="0"/>
              <a:t>session</a:t>
            </a:r>
          </a:p>
          <a:p>
            <a:pPr lvl="1"/>
            <a:r>
              <a:rPr lang="en-US" altLang="zh-CN" sz="2800" dirty="0" smtClean="0"/>
              <a:t>Cover all sessions</a:t>
            </a:r>
          </a:p>
          <a:p>
            <a:pPr marL="457200" lvl="1" indent="0">
              <a:buNone/>
            </a:pPr>
            <a:r>
              <a:rPr lang="en-US" altLang="zh-CN" sz="2800" dirty="0" smtClean="0"/>
              <a:t>Pressure in front-server</a:t>
            </a:r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204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en-US" altLang="zh-CN" dirty="0"/>
              <a:t>Broadcast message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27584" y="1484784"/>
            <a:ext cx="6984776" cy="5184576"/>
            <a:chOff x="539552" y="1052736"/>
            <a:chExt cx="6984776" cy="5184576"/>
          </a:xfrm>
        </p:grpSpPr>
        <p:sp>
          <p:nvSpPr>
            <p:cNvPr id="5" name="矩形 22"/>
            <p:cNvSpPr/>
            <p:nvPr/>
          </p:nvSpPr>
          <p:spPr bwMode="auto">
            <a:xfrm>
              <a:off x="1979712" y="5661248"/>
              <a:ext cx="129614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979712" y="1484784"/>
              <a:ext cx="2232248" cy="64807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123728" y="1628800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148064" y="1484784"/>
              <a:ext cx="1944216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07704" y="3212976"/>
              <a:ext cx="5184576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下箭头 9"/>
            <p:cNvSpPr/>
            <p:nvPr/>
          </p:nvSpPr>
          <p:spPr bwMode="auto">
            <a:xfrm>
              <a:off x="2987824" y="1052736"/>
              <a:ext cx="144016" cy="36004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文本框 7"/>
            <p:cNvSpPr txBox="1"/>
            <p:nvPr/>
          </p:nvSpPr>
          <p:spPr>
            <a:xfrm>
              <a:off x="1907704" y="1074222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0" dirty="0" smtClean="0"/>
                <a:t>AMQP</a:t>
              </a:r>
              <a:endParaRPr kumimoji="1" lang="zh-CN" altLang="en-US" sz="1600" b="0" dirty="0"/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2123728" y="170080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4355976" y="1988840"/>
              <a:ext cx="648072" cy="144016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211960" y="155679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publish</a:t>
              </a:r>
              <a:endParaRPr kumimoji="1" lang="zh-CN" altLang="en-US" dirty="0"/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2195735" y="2132856"/>
              <a:ext cx="144017" cy="108012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508104" y="1556792"/>
              <a:ext cx="151216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文本框 24"/>
            <p:cNvSpPr txBox="1"/>
            <p:nvPr/>
          </p:nvSpPr>
          <p:spPr>
            <a:xfrm>
              <a:off x="5508104" y="1628800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APNS publisher</a:t>
              </a:r>
            </a:p>
            <a:p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123728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文本框 27"/>
            <p:cNvSpPr txBox="1"/>
            <p:nvPr/>
          </p:nvSpPr>
          <p:spPr>
            <a:xfrm>
              <a:off x="2123728" y="350100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Connector</a:t>
              </a:r>
              <a:endParaRPr kumimoji="1" lang="zh-CN" altLang="en-US" sz="1400" dirty="0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923928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文本框 29"/>
            <p:cNvSpPr txBox="1"/>
            <p:nvPr/>
          </p:nvSpPr>
          <p:spPr>
            <a:xfrm>
              <a:off x="3923928" y="350100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Connector</a:t>
              </a:r>
              <a:endParaRPr kumimoji="1" lang="zh-CN" altLang="en-US" sz="1400" dirty="0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652120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文本框 31"/>
            <p:cNvSpPr txBox="1"/>
            <p:nvPr/>
          </p:nvSpPr>
          <p:spPr>
            <a:xfrm>
              <a:off x="5652120" y="3501008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/>
                <a:t>Connector</a:t>
              </a:r>
              <a:endParaRPr kumimoji="1" lang="zh-CN" altLang="en-US" sz="1600" dirty="0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779912" y="5661248"/>
              <a:ext cx="129614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文本框 33"/>
            <p:cNvSpPr txBox="1"/>
            <p:nvPr/>
          </p:nvSpPr>
          <p:spPr>
            <a:xfrm>
              <a:off x="3995936" y="5661248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Android client</a:t>
              </a:r>
              <a:endParaRPr kumimoji="1" lang="zh-CN" altLang="en-US" sz="1400" dirty="0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652120" y="5661248"/>
              <a:ext cx="1080120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5652120" y="5785519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iOS</a:t>
              </a:r>
              <a:r>
                <a:rPr kumimoji="1" lang="en-US" altLang="zh-CN" sz="1400" dirty="0" smtClean="0"/>
                <a:t> client</a:t>
              </a:r>
              <a:endParaRPr kumimoji="1" lang="zh-CN" altLang="en-US" sz="1400" dirty="0"/>
            </a:p>
          </p:txBody>
        </p:sp>
        <p:sp>
          <p:nvSpPr>
            <p:cNvPr id="29" name="下箭头 28"/>
            <p:cNvSpPr/>
            <p:nvPr/>
          </p:nvSpPr>
          <p:spPr bwMode="auto">
            <a:xfrm>
              <a:off x="6300192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" name="文本框 39"/>
            <p:cNvSpPr txBox="1"/>
            <p:nvPr/>
          </p:nvSpPr>
          <p:spPr>
            <a:xfrm>
              <a:off x="4644008" y="5157192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mqtt</a:t>
              </a:r>
              <a:endParaRPr kumimoji="1" lang="zh-CN" altLang="en-US" sz="1400" dirty="0" smtClean="0"/>
            </a:p>
            <a:p>
              <a:endParaRPr kumimoji="1" lang="zh-CN" altLang="en-US" sz="1400" b="0" dirty="0"/>
            </a:p>
          </p:txBody>
        </p:sp>
        <p:sp>
          <p:nvSpPr>
            <p:cNvPr id="31" name="文本框 41"/>
            <p:cNvSpPr txBox="1"/>
            <p:nvPr/>
          </p:nvSpPr>
          <p:spPr>
            <a:xfrm>
              <a:off x="6372200" y="5157192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mqtt</a:t>
              </a:r>
              <a:endParaRPr kumimoji="1" lang="zh-CN" altLang="en-US" sz="1400" dirty="0"/>
            </a:p>
          </p:txBody>
        </p:sp>
        <p:sp>
          <p:nvSpPr>
            <p:cNvPr id="32" name="上箭头 31"/>
            <p:cNvSpPr/>
            <p:nvPr/>
          </p:nvSpPr>
          <p:spPr bwMode="auto">
            <a:xfrm>
              <a:off x="5868144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3" name="手杖形箭头 32"/>
            <p:cNvSpPr/>
            <p:nvPr/>
          </p:nvSpPr>
          <p:spPr bwMode="auto">
            <a:xfrm rot="5400000">
              <a:off x="5292080" y="3789040"/>
              <a:ext cx="4032448" cy="432048"/>
            </a:xfrm>
            <a:prstGeom prst="uturnArrow">
              <a:avLst>
                <a:gd name="adj1" fmla="val 25000"/>
                <a:gd name="adj2" fmla="val 25000"/>
                <a:gd name="adj3" fmla="val 28713"/>
                <a:gd name="adj4" fmla="val 43750"/>
                <a:gd name="adj5" fmla="val 10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上箭头 33"/>
            <p:cNvSpPr/>
            <p:nvPr/>
          </p:nvSpPr>
          <p:spPr bwMode="auto">
            <a:xfrm>
              <a:off x="4067944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磁盘 54"/>
            <p:cNvSpPr/>
            <p:nvPr/>
          </p:nvSpPr>
          <p:spPr bwMode="auto">
            <a:xfrm>
              <a:off x="539552" y="2492896"/>
              <a:ext cx="936104" cy="936104"/>
            </a:xfrm>
            <a:prstGeom prst="flowChartMagneticDisk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文本框 21"/>
            <p:cNvSpPr txBox="1"/>
            <p:nvPr/>
          </p:nvSpPr>
          <p:spPr>
            <a:xfrm>
              <a:off x="611560" y="2833772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Redis</a:t>
              </a:r>
              <a:r>
                <a:rPr kumimoji="1" lang="en-US" altLang="zh-CN" sz="1400" dirty="0" smtClean="0"/>
                <a:t>,</a:t>
              </a:r>
            </a:p>
            <a:p>
              <a:r>
                <a:rPr kumimoji="1" lang="en-US" altLang="zh-CN" sz="1400" dirty="0" smtClean="0"/>
                <a:t>Device</a:t>
              </a:r>
              <a:endParaRPr kumimoji="1" lang="zh-CN" altLang="en-US" sz="1400" dirty="0"/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1907704" y="4509120"/>
              <a:ext cx="5256584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	             </a:t>
              </a: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LVS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275856" y="1628800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3275856" y="170080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8104" y="2060848"/>
              <a:ext cx="151216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文本框 24"/>
            <p:cNvSpPr txBox="1"/>
            <p:nvPr/>
          </p:nvSpPr>
          <p:spPr>
            <a:xfrm>
              <a:off x="5508104" y="208291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APNS publisher</a:t>
              </a:r>
            </a:p>
            <a:p>
              <a:endParaRPr kumimoji="1" lang="zh-CN" altLang="en-US" dirty="0"/>
            </a:p>
          </p:txBody>
        </p:sp>
        <p:sp>
          <p:nvSpPr>
            <p:cNvPr id="46" name="上下箭头 45"/>
            <p:cNvSpPr/>
            <p:nvPr/>
          </p:nvSpPr>
          <p:spPr bwMode="auto">
            <a:xfrm>
              <a:off x="3059832" y="4077072"/>
              <a:ext cx="144016" cy="432048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上下箭头 46"/>
            <p:cNvSpPr/>
            <p:nvPr/>
          </p:nvSpPr>
          <p:spPr bwMode="auto">
            <a:xfrm>
              <a:off x="5364088" y="4077072"/>
              <a:ext cx="144016" cy="432048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8" name="左右箭头 47"/>
            <p:cNvSpPr/>
            <p:nvPr/>
          </p:nvSpPr>
          <p:spPr bwMode="auto">
            <a:xfrm rot="20060250">
              <a:off x="1221392" y="2213623"/>
              <a:ext cx="751602" cy="202217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" name="左右箭头 48"/>
            <p:cNvSpPr/>
            <p:nvPr/>
          </p:nvSpPr>
          <p:spPr bwMode="auto">
            <a:xfrm rot="2018632">
              <a:off x="1122333" y="3548261"/>
              <a:ext cx="751602" cy="202217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下箭头 49"/>
            <p:cNvSpPr/>
            <p:nvPr/>
          </p:nvSpPr>
          <p:spPr bwMode="auto">
            <a:xfrm>
              <a:off x="4499992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1" name="文本框 33"/>
            <p:cNvSpPr txBox="1"/>
            <p:nvPr/>
          </p:nvSpPr>
          <p:spPr>
            <a:xfrm>
              <a:off x="2123728" y="5785519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Web client</a:t>
              </a:r>
              <a:endParaRPr kumimoji="1" lang="zh-CN" altLang="en-US" sz="1400" dirty="0"/>
            </a:p>
          </p:txBody>
        </p:sp>
        <p:sp>
          <p:nvSpPr>
            <p:cNvPr id="52" name="上箭头 32"/>
            <p:cNvSpPr/>
            <p:nvPr/>
          </p:nvSpPr>
          <p:spPr bwMode="auto">
            <a:xfrm>
              <a:off x="2195736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" name="下箭头 48"/>
            <p:cNvSpPr/>
            <p:nvPr/>
          </p:nvSpPr>
          <p:spPr bwMode="auto">
            <a:xfrm>
              <a:off x="2555776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文本框 39"/>
            <p:cNvSpPr txBox="1"/>
            <p:nvPr/>
          </p:nvSpPr>
          <p:spPr>
            <a:xfrm>
              <a:off x="2699792" y="5157192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zh-CN" sz="1400" dirty="0" err="1"/>
                <a:t>s</a:t>
              </a:r>
              <a:r>
                <a:rPr kumimoji="1" lang="en-US" altLang="zh-CN" sz="1400" dirty="0" err="1" smtClean="0"/>
                <a:t>ocket.io</a:t>
              </a:r>
              <a:endParaRPr kumimoji="1" lang="zh-CN" altLang="en-US" sz="1400" dirty="0" smtClean="0"/>
            </a:p>
            <a:p>
              <a:endParaRPr kumimoji="1" lang="zh-CN" altLang="en-US" sz="1400" b="0" dirty="0"/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519772" y="2323909"/>
              <a:ext cx="1980220" cy="6010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627784" y="2456892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3509882" y="2456892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" name="文本框 9"/>
            <p:cNvSpPr txBox="1"/>
            <p:nvPr/>
          </p:nvSpPr>
          <p:spPr>
            <a:xfrm>
              <a:off x="2639616" y="2521929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 </a:t>
              </a:r>
              <a:r>
                <a:rPr kumimoji="1" lang="en-US" altLang="zh-CN" sz="1200" b="1" dirty="0" smtClean="0">
                  <a:solidFill>
                    <a:srgbClr val="FF0000"/>
                  </a:solidFill>
                </a:rPr>
                <a:t>filter</a:t>
              </a:r>
              <a:endParaRPr kumimoji="1"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9"/>
            <p:cNvSpPr txBox="1"/>
            <p:nvPr/>
          </p:nvSpPr>
          <p:spPr>
            <a:xfrm>
              <a:off x="3563888" y="249881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 </a:t>
              </a:r>
              <a:r>
                <a:rPr kumimoji="1" lang="en-US" altLang="zh-CN" sz="1200" b="1" dirty="0" smtClean="0">
                  <a:solidFill>
                    <a:srgbClr val="FF0000"/>
                  </a:solidFill>
                </a:rPr>
                <a:t>filter</a:t>
              </a:r>
              <a:endParaRPr kumimoji="1"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下箭头 59"/>
            <p:cNvSpPr/>
            <p:nvPr/>
          </p:nvSpPr>
          <p:spPr bwMode="auto">
            <a:xfrm>
              <a:off x="2843808" y="2158228"/>
              <a:ext cx="119844" cy="165681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" name="下箭头 60"/>
            <p:cNvSpPr/>
            <p:nvPr/>
          </p:nvSpPr>
          <p:spPr bwMode="auto">
            <a:xfrm>
              <a:off x="3660067" y="2944347"/>
              <a:ext cx="119845" cy="262661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4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73832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Offline </a:t>
            </a:r>
            <a:r>
              <a:rPr lang="en-US" altLang="zh-CN" dirty="0"/>
              <a:t>message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7320"/>
            <a:ext cx="7772400" cy="4572000"/>
          </a:xfrm>
        </p:spPr>
        <p:txBody>
          <a:bodyPr/>
          <a:lstStyle/>
          <a:p>
            <a:r>
              <a:rPr lang="en-US" altLang="zh-CN" sz="3200" dirty="0" err="1" smtClean="0"/>
              <a:t>Qos</a:t>
            </a:r>
            <a:r>
              <a:rPr lang="en-US" altLang="zh-CN" sz="3200" dirty="0" smtClean="0"/>
              <a:t> == 1</a:t>
            </a:r>
          </a:p>
          <a:p>
            <a:r>
              <a:rPr lang="en-US" altLang="zh-CN" sz="3200" dirty="0"/>
              <a:t>Expired </a:t>
            </a:r>
            <a:r>
              <a:rPr lang="en-US" altLang="zh-CN" sz="3200" dirty="0" smtClean="0"/>
              <a:t>time</a:t>
            </a:r>
          </a:p>
          <a:p>
            <a:r>
              <a:rPr lang="en-US" altLang="zh-CN" sz="3200" dirty="0" smtClean="0"/>
              <a:t>Timestamp</a:t>
            </a:r>
          </a:p>
          <a:p>
            <a:r>
              <a:rPr lang="en-US" altLang="zh-CN" sz="3200" dirty="0" smtClean="0"/>
              <a:t>Reconnect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396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9552" y="692696"/>
            <a:ext cx="6984776" cy="5184576"/>
            <a:chOff x="539552" y="1052736"/>
            <a:chExt cx="6984776" cy="5184576"/>
          </a:xfrm>
        </p:grpSpPr>
        <p:sp>
          <p:nvSpPr>
            <p:cNvPr id="5" name="矩形 22"/>
            <p:cNvSpPr/>
            <p:nvPr/>
          </p:nvSpPr>
          <p:spPr bwMode="auto">
            <a:xfrm>
              <a:off x="1979712" y="5661248"/>
              <a:ext cx="129614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979712" y="1484784"/>
              <a:ext cx="223224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123728" y="1628800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148064" y="1484784"/>
              <a:ext cx="1944216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07704" y="3212976"/>
              <a:ext cx="5184576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下箭头 9"/>
            <p:cNvSpPr/>
            <p:nvPr/>
          </p:nvSpPr>
          <p:spPr bwMode="auto">
            <a:xfrm>
              <a:off x="2987824" y="1052736"/>
              <a:ext cx="144016" cy="36004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文本框 7"/>
            <p:cNvSpPr txBox="1"/>
            <p:nvPr/>
          </p:nvSpPr>
          <p:spPr>
            <a:xfrm>
              <a:off x="1907704" y="1074222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0" dirty="0" smtClean="0"/>
                <a:t>AMQP</a:t>
              </a:r>
              <a:endParaRPr kumimoji="1" lang="zh-CN" altLang="en-US" sz="1600" b="0" dirty="0"/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2123728" y="170080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4355976" y="1988840"/>
              <a:ext cx="648072" cy="144016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211960" y="155679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publish</a:t>
              </a:r>
              <a:endParaRPr kumimoji="1" lang="zh-CN" altLang="en-US" dirty="0"/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3059832" y="2708920"/>
              <a:ext cx="144016" cy="50405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508104" y="1556792"/>
              <a:ext cx="151216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文本框 24"/>
            <p:cNvSpPr txBox="1"/>
            <p:nvPr/>
          </p:nvSpPr>
          <p:spPr>
            <a:xfrm>
              <a:off x="5508104" y="1628800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APNS publisher</a:t>
              </a:r>
            </a:p>
            <a:p>
              <a:endParaRPr kumimoji="1" lang="zh-CN" altLang="en-US" dirty="0"/>
            </a:p>
          </p:txBody>
        </p:sp>
        <p:sp>
          <p:nvSpPr>
            <p:cNvPr id="18" name="文本框 25"/>
            <p:cNvSpPr txBox="1"/>
            <p:nvPr/>
          </p:nvSpPr>
          <p:spPr>
            <a:xfrm>
              <a:off x="3203848" y="2852936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Channel push, socket </a:t>
              </a:r>
              <a:endParaRPr kumimoji="1" lang="zh-CN" altLang="en-US" sz="1400" dirty="0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123728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文本框 27"/>
            <p:cNvSpPr txBox="1"/>
            <p:nvPr/>
          </p:nvSpPr>
          <p:spPr>
            <a:xfrm>
              <a:off x="2123728" y="350100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Connector</a:t>
              </a:r>
              <a:endParaRPr kumimoji="1" lang="zh-CN" altLang="en-US" sz="1400" dirty="0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923928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文本框 29"/>
            <p:cNvSpPr txBox="1"/>
            <p:nvPr/>
          </p:nvSpPr>
          <p:spPr>
            <a:xfrm>
              <a:off x="3923928" y="350100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Connector</a:t>
              </a:r>
              <a:endParaRPr kumimoji="1" lang="zh-CN" altLang="en-US" sz="1400" dirty="0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652120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文本框 31"/>
            <p:cNvSpPr txBox="1"/>
            <p:nvPr/>
          </p:nvSpPr>
          <p:spPr>
            <a:xfrm>
              <a:off x="5652120" y="3501008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/>
                <a:t>Connector</a:t>
              </a:r>
              <a:endParaRPr kumimoji="1" lang="zh-CN" altLang="en-US" sz="1600" dirty="0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779912" y="5661248"/>
              <a:ext cx="129614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文本框 33"/>
            <p:cNvSpPr txBox="1"/>
            <p:nvPr/>
          </p:nvSpPr>
          <p:spPr>
            <a:xfrm>
              <a:off x="3995936" y="5661248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Android client</a:t>
              </a:r>
              <a:endParaRPr kumimoji="1" lang="zh-CN" altLang="en-US" sz="1400" dirty="0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652120" y="5661248"/>
              <a:ext cx="1080120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5652120" y="5785519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iOS</a:t>
              </a:r>
              <a:r>
                <a:rPr kumimoji="1" lang="en-US" altLang="zh-CN" sz="1400" dirty="0" smtClean="0"/>
                <a:t> client</a:t>
              </a:r>
              <a:endParaRPr kumimoji="1" lang="zh-CN" altLang="en-US" sz="1400" dirty="0"/>
            </a:p>
          </p:txBody>
        </p:sp>
        <p:sp>
          <p:nvSpPr>
            <p:cNvPr id="29" name="下箭头 28"/>
            <p:cNvSpPr/>
            <p:nvPr/>
          </p:nvSpPr>
          <p:spPr bwMode="auto">
            <a:xfrm>
              <a:off x="6300192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" name="文本框 39"/>
            <p:cNvSpPr txBox="1"/>
            <p:nvPr/>
          </p:nvSpPr>
          <p:spPr>
            <a:xfrm>
              <a:off x="4644008" y="5157192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mqtt</a:t>
              </a:r>
              <a:endParaRPr kumimoji="1" lang="zh-CN" altLang="en-US" sz="1400" dirty="0" smtClean="0"/>
            </a:p>
            <a:p>
              <a:endParaRPr kumimoji="1" lang="zh-CN" altLang="en-US" sz="1400" b="0" dirty="0"/>
            </a:p>
          </p:txBody>
        </p:sp>
        <p:sp>
          <p:nvSpPr>
            <p:cNvPr id="31" name="文本框 41"/>
            <p:cNvSpPr txBox="1"/>
            <p:nvPr/>
          </p:nvSpPr>
          <p:spPr>
            <a:xfrm>
              <a:off x="6372200" y="5157192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mqtt</a:t>
              </a:r>
              <a:endParaRPr kumimoji="1" lang="zh-CN" altLang="en-US" sz="1400" dirty="0"/>
            </a:p>
          </p:txBody>
        </p:sp>
        <p:sp>
          <p:nvSpPr>
            <p:cNvPr id="32" name="上箭头 31"/>
            <p:cNvSpPr/>
            <p:nvPr/>
          </p:nvSpPr>
          <p:spPr bwMode="auto">
            <a:xfrm>
              <a:off x="5868144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3" name="手杖形箭头 32"/>
            <p:cNvSpPr/>
            <p:nvPr/>
          </p:nvSpPr>
          <p:spPr bwMode="auto">
            <a:xfrm rot="5400000">
              <a:off x="5292080" y="3789040"/>
              <a:ext cx="4032448" cy="432048"/>
            </a:xfrm>
            <a:prstGeom prst="uturnArrow">
              <a:avLst>
                <a:gd name="adj1" fmla="val 25000"/>
                <a:gd name="adj2" fmla="val 25000"/>
                <a:gd name="adj3" fmla="val 28713"/>
                <a:gd name="adj4" fmla="val 43750"/>
                <a:gd name="adj5" fmla="val 10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上箭头 33"/>
            <p:cNvSpPr/>
            <p:nvPr/>
          </p:nvSpPr>
          <p:spPr bwMode="auto">
            <a:xfrm>
              <a:off x="4067944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磁盘 54"/>
            <p:cNvSpPr/>
            <p:nvPr/>
          </p:nvSpPr>
          <p:spPr bwMode="auto">
            <a:xfrm>
              <a:off x="539552" y="2492896"/>
              <a:ext cx="936104" cy="936104"/>
            </a:xfrm>
            <a:prstGeom prst="flowChartMagneticDisk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文本框 21"/>
            <p:cNvSpPr txBox="1"/>
            <p:nvPr/>
          </p:nvSpPr>
          <p:spPr>
            <a:xfrm>
              <a:off x="611560" y="2833772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Redis</a:t>
              </a:r>
              <a:r>
                <a:rPr kumimoji="1" lang="en-US" altLang="zh-CN" sz="1400" dirty="0" smtClean="0"/>
                <a:t>,</a:t>
              </a:r>
            </a:p>
            <a:p>
              <a:r>
                <a:rPr kumimoji="1" lang="en-US" altLang="zh-CN" sz="1400" dirty="0" smtClean="0"/>
                <a:t>Device</a:t>
              </a:r>
              <a:endParaRPr kumimoji="1" lang="zh-CN" altLang="en-US" sz="1400" dirty="0"/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1907704" y="4509120"/>
              <a:ext cx="5256584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	             </a:t>
              </a: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LVS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3275856" y="2204864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123728" y="2204864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275856" y="1628800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文本框 9"/>
            <p:cNvSpPr txBox="1"/>
            <p:nvPr/>
          </p:nvSpPr>
          <p:spPr>
            <a:xfrm>
              <a:off x="2123728" y="220486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3275856" y="170080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43" name="文本框 9"/>
            <p:cNvSpPr txBox="1"/>
            <p:nvPr/>
          </p:nvSpPr>
          <p:spPr>
            <a:xfrm>
              <a:off x="3275856" y="2215897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8104" y="2060848"/>
              <a:ext cx="151216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文本框 24"/>
            <p:cNvSpPr txBox="1"/>
            <p:nvPr/>
          </p:nvSpPr>
          <p:spPr>
            <a:xfrm>
              <a:off x="5508104" y="208291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APNS publisher</a:t>
              </a:r>
            </a:p>
            <a:p>
              <a:endParaRPr kumimoji="1" lang="zh-CN" altLang="en-US" dirty="0"/>
            </a:p>
          </p:txBody>
        </p:sp>
        <p:sp>
          <p:nvSpPr>
            <p:cNvPr id="46" name="上下箭头 45"/>
            <p:cNvSpPr/>
            <p:nvPr/>
          </p:nvSpPr>
          <p:spPr bwMode="auto">
            <a:xfrm>
              <a:off x="3059832" y="4077072"/>
              <a:ext cx="144016" cy="432048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上下箭头 46"/>
            <p:cNvSpPr/>
            <p:nvPr/>
          </p:nvSpPr>
          <p:spPr bwMode="auto">
            <a:xfrm>
              <a:off x="5364088" y="4077072"/>
              <a:ext cx="144016" cy="432048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8" name="左右箭头 47"/>
            <p:cNvSpPr/>
            <p:nvPr/>
          </p:nvSpPr>
          <p:spPr bwMode="auto">
            <a:xfrm rot="20060250">
              <a:off x="1221392" y="2213623"/>
              <a:ext cx="751602" cy="202217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" name="左右箭头 48"/>
            <p:cNvSpPr/>
            <p:nvPr/>
          </p:nvSpPr>
          <p:spPr bwMode="auto">
            <a:xfrm rot="2018632">
              <a:off x="1122333" y="3548261"/>
              <a:ext cx="751602" cy="202217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下箭头 49"/>
            <p:cNvSpPr/>
            <p:nvPr/>
          </p:nvSpPr>
          <p:spPr bwMode="auto">
            <a:xfrm>
              <a:off x="4499992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1" name="文本框 33"/>
            <p:cNvSpPr txBox="1"/>
            <p:nvPr/>
          </p:nvSpPr>
          <p:spPr>
            <a:xfrm>
              <a:off x="2123728" y="5785519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Web client</a:t>
              </a:r>
              <a:endParaRPr kumimoji="1" lang="zh-CN" altLang="en-US" sz="1400" dirty="0"/>
            </a:p>
          </p:txBody>
        </p:sp>
        <p:sp>
          <p:nvSpPr>
            <p:cNvPr id="52" name="上箭头 32"/>
            <p:cNvSpPr/>
            <p:nvPr/>
          </p:nvSpPr>
          <p:spPr bwMode="auto">
            <a:xfrm>
              <a:off x="2195736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" name="下箭头 48"/>
            <p:cNvSpPr/>
            <p:nvPr/>
          </p:nvSpPr>
          <p:spPr bwMode="auto">
            <a:xfrm>
              <a:off x="2555776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文本框 39"/>
            <p:cNvSpPr txBox="1"/>
            <p:nvPr/>
          </p:nvSpPr>
          <p:spPr>
            <a:xfrm>
              <a:off x="2699792" y="5157192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zh-CN" sz="1400" dirty="0" err="1"/>
                <a:t>s</a:t>
              </a:r>
              <a:r>
                <a:rPr kumimoji="1" lang="en-US" altLang="zh-CN" sz="1400" dirty="0" err="1" smtClean="0"/>
                <a:t>ocket.io</a:t>
              </a:r>
              <a:endParaRPr kumimoji="1" lang="zh-CN" altLang="en-US" sz="1400" dirty="0" smtClean="0"/>
            </a:p>
            <a:p>
              <a:endParaRPr kumimoji="1" lang="zh-CN" altLang="en-US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90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9816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Multiplex </a:t>
            </a:r>
            <a:r>
              <a:rPr lang="en-US" altLang="zh-CN" dirty="0"/>
              <a:t>link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sz="3200" dirty="0" smtClean="0"/>
              <a:t>Share one link with push-server</a:t>
            </a:r>
          </a:p>
          <a:p>
            <a:r>
              <a:rPr lang="en-US" altLang="zh-CN" sz="3200" dirty="0" smtClean="0"/>
              <a:t>Dynamic heartbeat</a:t>
            </a:r>
            <a:endParaRPr lang="zh-CN" alt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971600" y="2636912"/>
            <a:ext cx="7134680" cy="3778234"/>
            <a:chOff x="1043608" y="2747110"/>
            <a:chExt cx="7134680" cy="3778234"/>
          </a:xfrm>
        </p:grpSpPr>
        <p:sp>
          <p:nvSpPr>
            <p:cNvPr id="5" name="圆角矩形 9"/>
            <p:cNvSpPr/>
            <p:nvPr/>
          </p:nvSpPr>
          <p:spPr>
            <a:xfrm>
              <a:off x="1043608" y="2803502"/>
              <a:ext cx="2644752" cy="372184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</p:txBody>
        </p:sp>
        <p:sp>
          <p:nvSpPr>
            <p:cNvPr id="6" name="矩形 4"/>
            <p:cNvSpPr/>
            <p:nvPr/>
          </p:nvSpPr>
          <p:spPr>
            <a:xfrm>
              <a:off x="1535655" y="3053235"/>
              <a:ext cx="1683024" cy="1329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APK1</a:t>
              </a:r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7" name="矩形 7"/>
            <p:cNvSpPr/>
            <p:nvPr/>
          </p:nvSpPr>
          <p:spPr>
            <a:xfrm>
              <a:off x="1535655" y="4744982"/>
              <a:ext cx="1683024" cy="1329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APK2</a:t>
              </a:r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8" name="矩形 8"/>
            <p:cNvSpPr/>
            <p:nvPr/>
          </p:nvSpPr>
          <p:spPr>
            <a:xfrm>
              <a:off x="1966196" y="5479682"/>
              <a:ext cx="901620" cy="4253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ffectLst>
              <a:glow rad="76200">
                <a:schemeClr val="accent2"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00FF"/>
                  </a:solidFill>
                </a:rPr>
                <a:t>SDK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9" name="圆角矩形 11"/>
            <p:cNvSpPr/>
            <p:nvPr/>
          </p:nvSpPr>
          <p:spPr>
            <a:xfrm>
              <a:off x="3995889" y="4326073"/>
              <a:ext cx="1783670" cy="5075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Long connection</a:t>
              </a:r>
              <a:endParaRPr lang="zh-CN" altLang="en-US" dirty="0"/>
            </a:p>
          </p:txBody>
        </p:sp>
        <p:sp>
          <p:nvSpPr>
            <p:cNvPr id="10" name="矩形 12"/>
            <p:cNvSpPr/>
            <p:nvPr/>
          </p:nvSpPr>
          <p:spPr>
            <a:xfrm>
              <a:off x="6333112" y="2747110"/>
              <a:ext cx="1845176" cy="36654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Push-server</a:t>
              </a:r>
              <a:endParaRPr lang="zh-CN" altLang="en-US" sz="2400" dirty="0"/>
            </a:p>
          </p:txBody>
        </p:sp>
        <p:cxnSp>
          <p:nvCxnSpPr>
            <p:cNvPr id="11" name="直接箭头连接符 15"/>
            <p:cNvCxnSpPr>
              <a:stCxn id="6" idx="3"/>
              <a:endCxn id="9" idx="1"/>
            </p:cNvCxnSpPr>
            <p:nvPr/>
          </p:nvCxnSpPr>
          <p:spPr>
            <a:xfrm>
              <a:off x="3218679" y="3717850"/>
              <a:ext cx="777211" cy="86198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7"/>
            <p:cNvCxnSpPr>
              <a:stCxn id="7" idx="3"/>
              <a:endCxn id="9" idx="1"/>
            </p:cNvCxnSpPr>
            <p:nvPr/>
          </p:nvCxnSpPr>
          <p:spPr>
            <a:xfrm flipV="1">
              <a:off x="3218679" y="4579835"/>
              <a:ext cx="777211" cy="82976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21"/>
            <p:cNvCxnSpPr>
              <a:stCxn id="9" idx="3"/>
              <a:endCxn id="10" idx="1"/>
            </p:cNvCxnSpPr>
            <p:nvPr/>
          </p:nvCxnSpPr>
          <p:spPr>
            <a:xfrm>
              <a:off x="5779559" y="4579835"/>
              <a:ext cx="553553" cy="12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8"/>
            <p:cNvSpPr/>
            <p:nvPr/>
          </p:nvSpPr>
          <p:spPr>
            <a:xfrm>
              <a:off x="1968184" y="3789040"/>
              <a:ext cx="901620" cy="4253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ffectLst>
              <a:glow rad="76200">
                <a:schemeClr val="accent2"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00FF"/>
                  </a:solidFill>
                </a:rPr>
                <a:t>SDK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76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Products </a:t>
            </a:r>
            <a:r>
              <a:rPr lang="en-US" altLang="zh-CN" sz="3200" dirty="0" smtClean="0"/>
              <a:t>online</a:t>
            </a:r>
          </a:p>
          <a:p>
            <a:r>
              <a:rPr lang="zh-CN" altLang="zh-CN" sz="3200" dirty="0" smtClean="0"/>
              <a:t>Framework</a:t>
            </a:r>
            <a:endParaRPr lang="en-US" altLang="zh-CN" sz="3200" dirty="0" smtClean="0"/>
          </a:p>
          <a:p>
            <a:r>
              <a:rPr lang="en-US" altLang="zh-CN" sz="3200" dirty="0" smtClean="0"/>
              <a:t>Features</a:t>
            </a:r>
          </a:p>
          <a:p>
            <a:r>
              <a:rPr lang="zh-CN" altLang="zh-CN" sz="3200" dirty="0" smtClean="0">
                <a:solidFill>
                  <a:srgbClr val="FF0000"/>
                </a:solidFill>
              </a:rPr>
              <a:t>Performance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93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High</a:t>
            </a:r>
            <a:r>
              <a:rPr lang="en-US" altLang="zh-CN" sz="2800" dirty="0"/>
              <a:t> </a:t>
            </a:r>
            <a:r>
              <a:rPr lang="en-US" altLang="zh-CN" sz="3200" dirty="0" smtClean="0"/>
              <a:t>Concurrency</a:t>
            </a:r>
          </a:p>
          <a:p>
            <a:pPr lvl="1"/>
            <a:r>
              <a:rPr lang="en-US" altLang="zh-CN" sz="2800" dirty="0" smtClean="0"/>
              <a:t>single-process 6w~12w connections(max 30w)</a:t>
            </a:r>
          </a:p>
          <a:p>
            <a:pPr lvl="1"/>
            <a:r>
              <a:rPr lang="en-US" altLang="zh-CN" sz="2800" dirty="0" smtClean="0"/>
              <a:t>single-server 200w</a:t>
            </a:r>
          </a:p>
          <a:p>
            <a:pPr lvl="1"/>
            <a:r>
              <a:rPr lang="en-US" altLang="zh-CN" sz="2800" dirty="0"/>
              <a:t>m</a:t>
            </a:r>
            <a:r>
              <a:rPr lang="en-US" altLang="zh-CN" sz="2800" dirty="0" smtClean="0"/>
              <a:t>emory </a:t>
            </a:r>
            <a:r>
              <a:rPr lang="en-US" altLang="zh-CN" sz="2800" dirty="0"/>
              <a:t>600M</a:t>
            </a:r>
            <a:r>
              <a:rPr lang="zh-CN" altLang="en-US" sz="2800" dirty="0"/>
              <a:t>～</a:t>
            </a:r>
            <a:r>
              <a:rPr lang="en-US" altLang="zh-CN" sz="2800" dirty="0"/>
              <a:t>1.3G   </a:t>
            </a:r>
            <a:r>
              <a:rPr lang="en-US" altLang="zh-CN" sz="2800" dirty="0" smtClean="0"/>
              <a:t>(max:3G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800" dirty="0" err="1"/>
              <a:t>c</a:t>
            </a:r>
            <a:r>
              <a:rPr lang="en-US" altLang="zh-CN" sz="2800" dirty="0" err="1" smtClean="0"/>
              <a:t>pu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2</a:t>
            </a:r>
            <a:r>
              <a:rPr lang="zh-CN" altLang="en-US" sz="2800" dirty="0"/>
              <a:t>～</a:t>
            </a:r>
            <a:r>
              <a:rPr lang="en-US" altLang="zh-CN" sz="2800" dirty="0"/>
              <a:t>10% 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response time &lt; 1 second(AWS clients)</a:t>
            </a:r>
            <a:endParaRPr lang="en-US" altLang="zh-CN" sz="2800" dirty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73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pushes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93304"/>
            <a:ext cx="7772400" cy="4572000"/>
          </a:xfrm>
        </p:spPr>
        <p:txBody>
          <a:bodyPr/>
          <a:lstStyle/>
          <a:p>
            <a:r>
              <a:rPr lang="en-US" altLang="zh-CN" sz="3200" dirty="0" smtClean="0"/>
              <a:t>APNS </a:t>
            </a:r>
            <a:r>
              <a:rPr lang="en-US" altLang="zh-CN" sz="3200" dirty="0" err="1" smtClean="0"/>
              <a:t>vs</a:t>
            </a:r>
            <a:r>
              <a:rPr lang="en-US" altLang="zh-CN" sz="3200" dirty="0" smtClean="0"/>
              <a:t> GCM</a:t>
            </a:r>
          </a:p>
          <a:p>
            <a:r>
              <a:rPr lang="en-US" altLang="zh-CN" sz="3200" dirty="0" err="1" smtClean="0"/>
              <a:t>Baidu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SNDA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jpush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getui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081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54768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44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807112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7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4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50" y="1772816"/>
            <a:ext cx="774552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63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76872"/>
            <a:ext cx="24669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38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Products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online</a:t>
            </a:r>
          </a:p>
          <a:p>
            <a:r>
              <a:rPr lang="zh-CN" altLang="zh-CN" sz="3200" dirty="0"/>
              <a:t>Framework</a:t>
            </a:r>
            <a:endParaRPr lang="en-US" altLang="zh-CN" sz="3200" dirty="0"/>
          </a:p>
          <a:p>
            <a:r>
              <a:rPr lang="en-US" altLang="zh-CN" sz="3200" dirty="0"/>
              <a:t>Features</a:t>
            </a:r>
          </a:p>
          <a:p>
            <a:r>
              <a:rPr lang="zh-CN" altLang="zh-CN" sz="3200" dirty="0"/>
              <a:t>Performance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1553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8580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Products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online</a:t>
            </a:r>
            <a:r>
              <a:rPr lang="zh-CN" altLang="zh-CN" dirty="0">
                <a:solidFill>
                  <a:srgbClr val="FF0000"/>
                </a:solidFill>
              </a:rPr>
              <a:t/>
            </a:r>
            <a:br>
              <a:rPr lang="zh-CN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44616"/>
          </a:xfrm>
        </p:spPr>
        <p:txBody>
          <a:bodyPr/>
          <a:lstStyle/>
          <a:p>
            <a:r>
              <a:rPr lang="en-US" altLang="zh-CN" sz="3200" dirty="0" smtClean="0"/>
              <a:t>Products online</a:t>
            </a:r>
          </a:p>
          <a:p>
            <a:pPr lvl="1"/>
            <a:r>
              <a:rPr lang="en-US" altLang="zh-CN" dirty="0"/>
              <a:t>love.163.com</a:t>
            </a:r>
          </a:p>
          <a:p>
            <a:pPr lvl="1"/>
            <a:r>
              <a:rPr lang="en-US" altLang="zh-CN" dirty="0" smtClean="0"/>
              <a:t>music.163.com</a:t>
            </a:r>
          </a:p>
          <a:p>
            <a:r>
              <a:rPr lang="en-US" altLang="zh-CN" sz="3200" dirty="0" smtClean="0"/>
              <a:t>Products on the way </a:t>
            </a:r>
            <a:r>
              <a:rPr lang="en-US" altLang="zh-CN" dirty="0" smtClean="0"/>
              <a:t>(</a:t>
            </a:r>
            <a:r>
              <a:rPr lang="zh-CN" altLang="en-US" sz="2600" dirty="0" smtClean="0">
                <a:solidFill>
                  <a:srgbClr val="FF0000"/>
                </a:solidFill>
              </a:rPr>
              <a:t>同时在线用户千万级别！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ews.163.com </a:t>
            </a:r>
          </a:p>
          <a:p>
            <a:pPr lvl="1"/>
            <a:r>
              <a:rPr lang="en-US" altLang="zh-CN" dirty="0" smtClean="0"/>
              <a:t>note.youdao.com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ame.163.com</a:t>
            </a:r>
          </a:p>
          <a:p>
            <a:pPr lvl="1"/>
            <a:r>
              <a:rPr lang="en-US" altLang="zh-CN" dirty="0" smtClean="0"/>
              <a:t>yuehui.163.com</a:t>
            </a:r>
          </a:p>
          <a:p>
            <a:pPr lvl="1"/>
            <a:r>
              <a:rPr lang="en-US" altLang="zh-CN" dirty="0" smtClean="0"/>
              <a:t>yuedu.</a:t>
            </a:r>
            <a:r>
              <a:rPr lang="en-US" altLang="zh-CN" dirty="0"/>
              <a:t>163.com</a:t>
            </a:r>
          </a:p>
          <a:p>
            <a:pPr marL="319088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……………………………………</a:t>
            </a:r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30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Products </a:t>
            </a:r>
            <a:r>
              <a:rPr lang="en-US" altLang="zh-CN" sz="3200" dirty="0" smtClean="0"/>
              <a:t>online</a:t>
            </a:r>
          </a:p>
          <a:p>
            <a:r>
              <a:rPr lang="zh-CN" altLang="zh-CN" sz="3200" dirty="0" smtClean="0">
                <a:solidFill>
                  <a:srgbClr val="FF0000"/>
                </a:solidFill>
              </a:rPr>
              <a:t>Framework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/>
              <a:t>Features</a:t>
            </a:r>
          </a:p>
          <a:p>
            <a:r>
              <a:rPr lang="zh-CN" altLang="zh-CN" sz="3200" dirty="0" smtClean="0"/>
              <a:t>Performance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32254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772400" cy="1143000"/>
          </a:xfrm>
        </p:spPr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pic>
        <p:nvPicPr>
          <p:cNvPr id="4" name="图片 3" descr="屏幕快照 2012-11-13 下午5.31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45" y="3156302"/>
            <a:ext cx="2810407" cy="113679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80431"/>
            <a:ext cx="259228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09" y="4437112"/>
            <a:ext cx="28956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-334211" y="4365104"/>
            <a:ext cx="29652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1" indent="0">
              <a:buNone/>
            </a:pPr>
            <a:r>
              <a:rPr lang="en-US" altLang="zh-CN" sz="60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altLang="zh-CN" sz="60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MQTT</a:t>
            </a:r>
            <a:endParaRPr lang="en-US" altLang="zh-CN" sz="600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947316"/>
            <a:ext cx="2734208" cy="103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3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Framework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39552" y="1052736"/>
            <a:ext cx="6984776" cy="5184576"/>
            <a:chOff x="539552" y="1052736"/>
            <a:chExt cx="6984776" cy="5184576"/>
          </a:xfrm>
        </p:grpSpPr>
        <p:sp>
          <p:nvSpPr>
            <p:cNvPr id="4" name="矩形 22"/>
            <p:cNvSpPr/>
            <p:nvPr/>
          </p:nvSpPr>
          <p:spPr bwMode="auto">
            <a:xfrm>
              <a:off x="1979712" y="5661248"/>
              <a:ext cx="129614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979712" y="1484784"/>
              <a:ext cx="223224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123728" y="1628800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148064" y="1484784"/>
              <a:ext cx="1944216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07704" y="3212976"/>
              <a:ext cx="5184576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下箭头 8"/>
            <p:cNvSpPr/>
            <p:nvPr/>
          </p:nvSpPr>
          <p:spPr bwMode="auto">
            <a:xfrm>
              <a:off x="2987824" y="1052736"/>
              <a:ext cx="144016" cy="36004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文本框 7"/>
            <p:cNvSpPr txBox="1"/>
            <p:nvPr/>
          </p:nvSpPr>
          <p:spPr>
            <a:xfrm>
              <a:off x="1907704" y="1074222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0" dirty="0" smtClean="0"/>
                <a:t>AMQP</a:t>
              </a:r>
              <a:endParaRPr kumimoji="1" lang="zh-CN" altLang="en-US" sz="1600" b="0" dirty="0"/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123728" y="170080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4355976" y="1988840"/>
              <a:ext cx="648072" cy="144016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文本框 20"/>
            <p:cNvSpPr txBox="1"/>
            <p:nvPr/>
          </p:nvSpPr>
          <p:spPr>
            <a:xfrm>
              <a:off x="4211960" y="155679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publish</a:t>
              </a:r>
              <a:endParaRPr kumimoji="1" lang="zh-CN" altLang="en-US" dirty="0"/>
            </a:p>
          </p:txBody>
        </p:sp>
        <p:sp>
          <p:nvSpPr>
            <p:cNvPr id="14" name="下箭头 13"/>
            <p:cNvSpPr/>
            <p:nvPr/>
          </p:nvSpPr>
          <p:spPr bwMode="auto">
            <a:xfrm>
              <a:off x="3059832" y="2708920"/>
              <a:ext cx="144016" cy="50405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508104" y="1556792"/>
              <a:ext cx="151216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文本框 24"/>
            <p:cNvSpPr txBox="1"/>
            <p:nvPr/>
          </p:nvSpPr>
          <p:spPr>
            <a:xfrm>
              <a:off x="5508104" y="1628800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APNS publisher</a:t>
              </a:r>
            </a:p>
            <a:p>
              <a:endParaRPr kumimoji="1" lang="zh-CN" altLang="en-US" dirty="0"/>
            </a:p>
          </p:txBody>
        </p:sp>
        <p:sp>
          <p:nvSpPr>
            <p:cNvPr id="17" name="文本框 25"/>
            <p:cNvSpPr txBox="1"/>
            <p:nvPr/>
          </p:nvSpPr>
          <p:spPr>
            <a:xfrm>
              <a:off x="3203848" y="2852936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Channel push, socket </a:t>
              </a:r>
              <a:endParaRPr kumimoji="1" lang="zh-CN" altLang="en-US" sz="1400" dirty="0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123728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文本框 27"/>
            <p:cNvSpPr txBox="1"/>
            <p:nvPr/>
          </p:nvSpPr>
          <p:spPr>
            <a:xfrm>
              <a:off x="2123728" y="350100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Connector</a:t>
              </a:r>
              <a:endParaRPr kumimoji="1" lang="zh-CN" altLang="en-US" sz="1400" dirty="0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923928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文本框 29"/>
            <p:cNvSpPr txBox="1"/>
            <p:nvPr/>
          </p:nvSpPr>
          <p:spPr>
            <a:xfrm>
              <a:off x="3923928" y="350100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Connector</a:t>
              </a:r>
              <a:endParaRPr kumimoji="1" lang="zh-CN" altLang="en-US" sz="1400" dirty="0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652120" y="3501008"/>
              <a:ext cx="129614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文本框 31"/>
            <p:cNvSpPr txBox="1"/>
            <p:nvPr/>
          </p:nvSpPr>
          <p:spPr>
            <a:xfrm>
              <a:off x="5652120" y="3501008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/>
                <a:t>Connector</a:t>
              </a:r>
              <a:endParaRPr kumimoji="1" lang="zh-CN" altLang="en-US" sz="1600" dirty="0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779912" y="5661248"/>
              <a:ext cx="129614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文本框 33"/>
            <p:cNvSpPr txBox="1"/>
            <p:nvPr/>
          </p:nvSpPr>
          <p:spPr>
            <a:xfrm>
              <a:off x="3995936" y="5661248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Android client</a:t>
              </a:r>
              <a:endParaRPr kumimoji="1" lang="zh-CN" altLang="en-US" sz="1400" dirty="0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652120" y="5661248"/>
              <a:ext cx="1080120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文本框 37"/>
            <p:cNvSpPr txBox="1"/>
            <p:nvPr/>
          </p:nvSpPr>
          <p:spPr>
            <a:xfrm>
              <a:off x="5652120" y="5785519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iOS</a:t>
              </a:r>
              <a:r>
                <a:rPr kumimoji="1" lang="en-US" altLang="zh-CN" sz="1400" dirty="0" smtClean="0"/>
                <a:t> client</a:t>
              </a:r>
              <a:endParaRPr kumimoji="1" lang="zh-CN" altLang="en-US" sz="1400" dirty="0"/>
            </a:p>
          </p:txBody>
        </p:sp>
        <p:sp>
          <p:nvSpPr>
            <p:cNvPr id="28" name="下箭头 27"/>
            <p:cNvSpPr/>
            <p:nvPr/>
          </p:nvSpPr>
          <p:spPr bwMode="auto">
            <a:xfrm>
              <a:off x="6300192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文本框 39"/>
            <p:cNvSpPr txBox="1"/>
            <p:nvPr/>
          </p:nvSpPr>
          <p:spPr>
            <a:xfrm>
              <a:off x="4644008" y="5157192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mqtt</a:t>
              </a:r>
              <a:endParaRPr kumimoji="1" lang="zh-CN" altLang="en-US" sz="1400" dirty="0" smtClean="0"/>
            </a:p>
            <a:p>
              <a:endParaRPr kumimoji="1" lang="zh-CN" altLang="en-US" sz="1400" b="0" dirty="0"/>
            </a:p>
          </p:txBody>
        </p:sp>
        <p:sp>
          <p:nvSpPr>
            <p:cNvPr id="30" name="文本框 41"/>
            <p:cNvSpPr txBox="1"/>
            <p:nvPr/>
          </p:nvSpPr>
          <p:spPr>
            <a:xfrm>
              <a:off x="6372200" y="5157192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mqtt</a:t>
              </a:r>
              <a:endParaRPr kumimoji="1" lang="zh-CN" altLang="en-US" sz="1400" dirty="0"/>
            </a:p>
          </p:txBody>
        </p:sp>
        <p:sp>
          <p:nvSpPr>
            <p:cNvPr id="31" name="上箭头 30"/>
            <p:cNvSpPr/>
            <p:nvPr/>
          </p:nvSpPr>
          <p:spPr bwMode="auto">
            <a:xfrm>
              <a:off x="5868144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2" name="手杖形箭头 31"/>
            <p:cNvSpPr/>
            <p:nvPr/>
          </p:nvSpPr>
          <p:spPr bwMode="auto">
            <a:xfrm rot="5400000">
              <a:off x="5292080" y="3789040"/>
              <a:ext cx="4032448" cy="432048"/>
            </a:xfrm>
            <a:prstGeom prst="uturnArrow">
              <a:avLst>
                <a:gd name="adj1" fmla="val 25000"/>
                <a:gd name="adj2" fmla="val 25000"/>
                <a:gd name="adj3" fmla="val 28713"/>
                <a:gd name="adj4" fmla="val 43750"/>
                <a:gd name="adj5" fmla="val 10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3" name="上箭头 32"/>
            <p:cNvSpPr/>
            <p:nvPr/>
          </p:nvSpPr>
          <p:spPr bwMode="auto">
            <a:xfrm>
              <a:off x="4067944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磁盘 54"/>
            <p:cNvSpPr/>
            <p:nvPr/>
          </p:nvSpPr>
          <p:spPr bwMode="auto">
            <a:xfrm>
              <a:off x="539552" y="2492896"/>
              <a:ext cx="936104" cy="936104"/>
            </a:xfrm>
            <a:prstGeom prst="flowChartMagneticDisk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文本框 21"/>
            <p:cNvSpPr txBox="1"/>
            <p:nvPr/>
          </p:nvSpPr>
          <p:spPr>
            <a:xfrm>
              <a:off x="611560" y="2833772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 smtClean="0"/>
                <a:t>Redis</a:t>
              </a:r>
              <a:r>
                <a:rPr kumimoji="1" lang="en-US" altLang="zh-CN" sz="1400" dirty="0" smtClean="0"/>
                <a:t>,</a:t>
              </a:r>
            </a:p>
            <a:p>
              <a:r>
                <a:rPr kumimoji="1" lang="en-US" altLang="zh-CN" sz="1400" dirty="0" smtClean="0"/>
                <a:t>Device</a:t>
              </a:r>
              <a:endParaRPr kumimoji="1" lang="zh-CN" altLang="en-US" sz="1400" dirty="0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1907704" y="4509120"/>
              <a:ext cx="5256584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	             </a:t>
              </a: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LVS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3275856" y="2204864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123728" y="2204864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275856" y="1628800"/>
              <a:ext cx="79208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文本框 9"/>
            <p:cNvSpPr txBox="1"/>
            <p:nvPr/>
          </p:nvSpPr>
          <p:spPr>
            <a:xfrm>
              <a:off x="2123728" y="220486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41" name="文本框 9"/>
            <p:cNvSpPr txBox="1"/>
            <p:nvPr/>
          </p:nvSpPr>
          <p:spPr>
            <a:xfrm>
              <a:off x="3275856" y="170080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3275856" y="2215897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Receiver</a:t>
              </a:r>
              <a:endParaRPr kumimoji="1" lang="zh-CN" altLang="en-US" sz="1200" dirty="0"/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5508104" y="2060848"/>
              <a:ext cx="1512168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" name="文本框 24"/>
            <p:cNvSpPr txBox="1"/>
            <p:nvPr/>
          </p:nvSpPr>
          <p:spPr>
            <a:xfrm>
              <a:off x="5508104" y="208291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APNS publisher</a:t>
              </a:r>
            </a:p>
            <a:p>
              <a:endParaRPr kumimoji="1" lang="zh-CN" altLang="en-US" dirty="0"/>
            </a:p>
          </p:txBody>
        </p:sp>
        <p:sp>
          <p:nvSpPr>
            <p:cNvPr id="45" name="上下箭头 44"/>
            <p:cNvSpPr/>
            <p:nvPr/>
          </p:nvSpPr>
          <p:spPr bwMode="auto">
            <a:xfrm>
              <a:off x="3059832" y="4077072"/>
              <a:ext cx="144016" cy="432048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6" name="上下箭头 45"/>
            <p:cNvSpPr/>
            <p:nvPr/>
          </p:nvSpPr>
          <p:spPr bwMode="auto">
            <a:xfrm>
              <a:off x="5364088" y="4077072"/>
              <a:ext cx="144016" cy="432048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左右箭头 46"/>
            <p:cNvSpPr/>
            <p:nvPr/>
          </p:nvSpPr>
          <p:spPr bwMode="auto">
            <a:xfrm rot="20060250">
              <a:off x="1221392" y="2213623"/>
              <a:ext cx="751602" cy="202217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8" name="左右箭头 47"/>
            <p:cNvSpPr/>
            <p:nvPr/>
          </p:nvSpPr>
          <p:spPr bwMode="auto">
            <a:xfrm rot="2018632">
              <a:off x="1122333" y="3548261"/>
              <a:ext cx="751602" cy="202217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" name="下箭头 48"/>
            <p:cNvSpPr/>
            <p:nvPr/>
          </p:nvSpPr>
          <p:spPr bwMode="auto">
            <a:xfrm>
              <a:off x="4499992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文本框 33"/>
            <p:cNvSpPr txBox="1"/>
            <p:nvPr/>
          </p:nvSpPr>
          <p:spPr>
            <a:xfrm>
              <a:off x="2123728" y="5785519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Web client</a:t>
              </a:r>
              <a:endParaRPr kumimoji="1" lang="zh-CN" altLang="en-US" sz="1400" dirty="0"/>
            </a:p>
          </p:txBody>
        </p:sp>
        <p:sp>
          <p:nvSpPr>
            <p:cNvPr id="51" name="上箭头 32"/>
            <p:cNvSpPr/>
            <p:nvPr/>
          </p:nvSpPr>
          <p:spPr bwMode="auto">
            <a:xfrm>
              <a:off x="2195736" y="4941168"/>
              <a:ext cx="144016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" name="下箭头 48"/>
            <p:cNvSpPr/>
            <p:nvPr/>
          </p:nvSpPr>
          <p:spPr bwMode="auto">
            <a:xfrm>
              <a:off x="2555776" y="4941168"/>
              <a:ext cx="144016" cy="7200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" name="文本框 39"/>
            <p:cNvSpPr txBox="1"/>
            <p:nvPr/>
          </p:nvSpPr>
          <p:spPr>
            <a:xfrm>
              <a:off x="2699792" y="5157192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zh-CN" sz="1400" dirty="0" err="1"/>
                <a:t>s</a:t>
              </a:r>
              <a:r>
                <a:rPr kumimoji="1" lang="en-US" altLang="zh-CN" sz="1400" dirty="0" err="1" smtClean="0"/>
                <a:t>ocket.io</a:t>
              </a:r>
              <a:endParaRPr kumimoji="1" lang="zh-CN" altLang="en-US" sz="1400" dirty="0" smtClean="0"/>
            </a:p>
            <a:p>
              <a:endParaRPr kumimoji="1" lang="zh-CN" altLang="en-US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7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 smtClean="0"/>
              <a:t>Pomelo</a:t>
            </a:r>
            <a:endParaRPr lang="en-US" altLang="zh-CN" sz="3200" dirty="0" smtClean="0"/>
          </a:p>
          <a:p>
            <a:pPr lvl="1"/>
            <a:r>
              <a:rPr lang="en-US" altLang="zh-CN" sz="2800" dirty="0"/>
              <a:t>Cluster </a:t>
            </a:r>
            <a:r>
              <a:rPr lang="en-US" altLang="zh-CN" sz="2800" dirty="0" smtClean="0"/>
              <a:t>management</a:t>
            </a:r>
          </a:p>
          <a:p>
            <a:pPr lvl="1"/>
            <a:r>
              <a:rPr lang="en-US" altLang="zh-CN" sz="2800" dirty="0"/>
              <a:t>Dynamic </a:t>
            </a:r>
            <a:r>
              <a:rPr lang="en-US" altLang="zh-CN" sz="2800" dirty="0" smtClean="0"/>
              <a:t>extensions</a:t>
            </a:r>
          </a:p>
          <a:p>
            <a:pPr lvl="1"/>
            <a:r>
              <a:rPr lang="en-US" altLang="zh-CN" sz="2800" dirty="0" smtClean="0"/>
              <a:t>RPC</a:t>
            </a:r>
          </a:p>
          <a:p>
            <a:pPr lvl="1"/>
            <a:r>
              <a:rPr lang="en-US" altLang="zh-CN" sz="2800" dirty="0" smtClean="0"/>
              <a:t>Definition </a:t>
            </a:r>
            <a:r>
              <a:rPr lang="en-US" altLang="zh-CN" sz="2800" dirty="0"/>
              <a:t>of </a:t>
            </a:r>
            <a:r>
              <a:rPr lang="en-US" altLang="zh-CN" sz="2800" dirty="0" smtClean="0"/>
              <a:t>agreement</a:t>
            </a:r>
          </a:p>
          <a:p>
            <a:pPr lvl="1"/>
            <a:r>
              <a:rPr lang="en-US" altLang="zh-CN" sz="2800" dirty="0" smtClean="0"/>
              <a:t>Statistics of clients</a:t>
            </a:r>
          </a:p>
        </p:txBody>
      </p:sp>
    </p:spTree>
    <p:extLst>
      <p:ext uri="{BB962C8B-B14F-4D97-AF65-F5344CB8AC3E}">
        <p14:creationId xmlns:p14="http://schemas.microsoft.com/office/powerpoint/2010/main" val="19099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衡">
  <a:themeElements>
    <a:clrScheme name="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平衡">
  <a:themeElements>
    <a:clrScheme name="2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2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平衡">
  <a:themeElements>
    <a:clrScheme name="3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3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平衡">
  <a:themeElements>
    <a:clrScheme name="4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4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平衡">
  <a:themeElements>
    <a:clrScheme name="5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5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平衡">
  <a:themeElements>
    <a:clrScheme name="1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1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7208</TotalTime>
  <Pages>0</Pages>
  <Words>525</Words>
  <Characters>0</Characters>
  <Application>Microsoft Macintosh PowerPoint</Application>
  <DocSecurity>0</DocSecurity>
  <PresentationFormat>On-screen Show (4:3)</PresentationFormat>
  <Lines>0</Lines>
  <Paragraphs>255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平衡</vt:lpstr>
      <vt:lpstr>2_平衡</vt:lpstr>
      <vt:lpstr>3_平衡</vt:lpstr>
      <vt:lpstr>4_平衡</vt:lpstr>
      <vt:lpstr>5_平衡</vt:lpstr>
      <vt:lpstr>1_平衡</vt:lpstr>
      <vt:lpstr>message push based on pomelo</vt:lpstr>
      <vt:lpstr>What is message push?</vt:lpstr>
      <vt:lpstr>Other pushes</vt:lpstr>
      <vt:lpstr>Agenda</vt:lpstr>
      <vt:lpstr> Products online </vt:lpstr>
      <vt:lpstr>Agenda</vt:lpstr>
      <vt:lpstr>Framework</vt:lpstr>
      <vt:lpstr> Framework </vt:lpstr>
      <vt:lpstr>Framework</vt:lpstr>
      <vt:lpstr>Framework</vt:lpstr>
      <vt:lpstr>Framework</vt:lpstr>
      <vt:lpstr>Framework</vt:lpstr>
      <vt:lpstr>PowerPoint Presentation</vt:lpstr>
      <vt:lpstr>PowerPoint Presentation</vt:lpstr>
      <vt:lpstr>Agenda</vt:lpstr>
      <vt:lpstr>Features</vt:lpstr>
      <vt:lpstr>Real time</vt:lpstr>
      <vt:lpstr>Reliability </vt:lpstr>
      <vt:lpstr>PowerPoint Presentation</vt:lpstr>
      <vt:lpstr> Dynamic extensions </vt:lpstr>
      <vt:lpstr> Broadcast message </vt:lpstr>
      <vt:lpstr>PowerPoint Presentation</vt:lpstr>
      <vt:lpstr>Broadcast message</vt:lpstr>
      <vt:lpstr>Broadcast message</vt:lpstr>
      <vt:lpstr>     Offline message </vt:lpstr>
      <vt:lpstr>PowerPoint Presentation</vt:lpstr>
      <vt:lpstr> Multiplex link </vt:lpstr>
      <vt:lpstr>Agenda</vt:lpstr>
      <vt:lpstr>Performance</vt:lpstr>
      <vt:lpstr>Performance</vt:lpstr>
      <vt:lpstr>Performance</vt:lpstr>
      <vt:lpstr>Performance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AAA</dc:creator>
  <cp:lastModifiedBy>lwj</cp:lastModifiedBy>
  <cp:revision>2742</cp:revision>
  <cp:lastPrinted>1899-12-30T00:00:00Z</cp:lastPrinted>
  <dcterms:created xsi:type="dcterms:W3CDTF">2009-10-28T11:47:01Z</dcterms:created>
  <dcterms:modified xsi:type="dcterms:W3CDTF">2013-11-09T01:27:33Z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