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64" r:id="rId3"/>
    <p:sldMasterId id="2147483676" r:id="rId4"/>
    <p:sldMasterId id="2147483684" r:id="rId5"/>
  </p:sldMasterIdLst>
  <p:notesMasterIdLst>
    <p:notesMasterId r:id="rId26"/>
  </p:notesMasterIdLst>
  <p:handoutMasterIdLst>
    <p:handoutMasterId r:id="rId27"/>
  </p:handoutMasterIdLst>
  <p:sldIdLst>
    <p:sldId id="318" r:id="rId6"/>
    <p:sldId id="271" r:id="rId7"/>
    <p:sldId id="273" r:id="rId8"/>
    <p:sldId id="337" r:id="rId9"/>
    <p:sldId id="342" r:id="rId10"/>
    <p:sldId id="338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9" r:id="rId22"/>
    <p:sldId id="340" r:id="rId23"/>
    <p:sldId id="341" r:id="rId24"/>
    <p:sldId id="326" r:id="rId25"/>
  </p:sldIdLst>
  <p:sldSz cx="12190413" cy="6859588"/>
  <p:notesSz cx="6858000" cy="9144000"/>
  <p:defaultTextStyle>
    <a:defPPr>
      <a:defRPr lang="cs-CZ"/>
    </a:defPPr>
    <a:lvl1pPr marL="0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3972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7943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1915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5886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9858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23829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7801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31772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4428">
          <p15:clr>
            <a:srgbClr val="A4A3A4"/>
          </p15:clr>
        </p15:guide>
        <p15:guide id="3" orient="horz" pos="762">
          <p15:clr>
            <a:srgbClr val="A4A3A4"/>
          </p15:clr>
        </p15:guide>
        <p15:guide id="4" pos="3175">
          <p15:clr>
            <a:srgbClr val="A4A3A4"/>
          </p15:clr>
        </p15:guide>
        <p15:guide id="5" pos="180">
          <p15:clr>
            <a:srgbClr val="A4A3A4"/>
          </p15:clr>
        </p15:guide>
        <p15:guide id="6" pos="6180">
          <p15:clr>
            <a:srgbClr val="A4A3A4"/>
          </p15:clr>
        </p15:guide>
        <p15:guide id="7" orient="horz" pos="2161">
          <p15:clr>
            <a:srgbClr val="A4A3A4"/>
          </p15:clr>
        </p15:guide>
        <p15:guide id="8" orient="horz" pos="4017">
          <p15:clr>
            <a:srgbClr val="A4A3A4"/>
          </p15:clr>
        </p15:guide>
        <p15:guide id="9" orient="horz" pos="691">
          <p15:clr>
            <a:srgbClr val="A4A3A4"/>
          </p15:clr>
        </p15:guide>
        <p15:guide id="10" pos="3840">
          <p15:clr>
            <a:srgbClr val="A4A3A4"/>
          </p15:clr>
        </p15:guide>
        <p15:guide id="11" pos="218">
          <p15:clr>
            <a:srgbClr val="A4A3A4"/>
          </p15:clr>
        </p15:guide>
        <p15:guide id="12" pos="74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0F3D99"/>
    <a:srgbClr val="333333"/>
    <a:srgbClr val="2D40C6"/>
    <a:srgbClr val="002882"/>
    <a:srgbClr val="4C4C4C"/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3AC99-0112-F87B-E914-8EDE92E919DF}" v="158" dt="2022-10-03T05:04:30.090"/>
    <p1510:client id="{7E20AD7B-1787-0B8C-0804-05A8322FF41D}" v="203" dt="2022-10-03T05:25:42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62" autoAdjust="0"/>
    <p:restoredTop sz="94660"/>
  </p:normalViewPr>
  <p:slideViewPr>
    <p:cSldViewPr>
      <p:cViewPr varScale="1">
        <p:scale>
          <a:sx n="224" d="100"/>
          <a:sy n="224" d="100"/>
        </p:scale>
        <p:origin x="720" y="168"/>
      </p:cViewPr>
      <p:guideLst>
        <p:guide orient="horz" pos="2382"/>
        <p:guide orient="horz" pos="4428"/>
        <p:guide orient="horz" pos="762"/>
        <p:guide pos="3175"/>
        <p:guide pos="180"/>
        <p:guide pos="6180"/>
        <p:guide orient="horz" pos="2161"/>
        <p:guide orient="horz" pos="4017"/>
        <p:guide orient="horz" pos="691"/>
        <p:guide pos="3840"/>
        <p:guide pos="218"/>
        <p:guide pos="74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customXml" Target="../customXml/item2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35" Type="http://schemas.openxmlformats.org/officeDocument/2006/relationships/customXml" Target="../customXml/item3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1916832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r">
              <a:defRPr sz="1200"/>
            </a:lvl1pPr>
          </a:lstStyle>
          <a:p>
            <a:fld id="{BEF3CE7E-4E3F-4233-B8D2-DD54C9E0FE84}" type="slidenum">
              <a:rPr lang="cs-CZ" sz="1000" smtClean="0">
                <a:latin typeface="Arial" pitchFamily="34" charset="0"/>
                <a:cs typeface="Arial" pitchFamily="34" charset="0"/>
              </a:rPr>
              <a:t>‹#›</a:t>
            </a:fld>
            <a:endParaRPr lang="cs-CZ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9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971550"/>
            <a:ext cx="6092825" cy="3429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1052736" y="4572000"/>
            <a:ext cx="4752528" cy="3886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A3618C13-B4EE-4E2B-AD3C-9B488152EA8C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437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7943" rtl="0" eaLnBrk="1" latinLnBrk="0" hangingPunct="1">
      <a:defRPr sz="105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503972" indent="0" algn="l" defTabSz="1007943" rtl="0" eaLnBrk="1" latinLnBrk="0" hangingPunct="1">
      <a:buFont typeface="Arial" pitchFamily="34" charset="0"/>
      <a:buNone/>
      <a:defRPr sz="105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007943" algn="l" defTabSz="1007943" rtl="0" eaLnBrk="1" latinLnBrk="0" hangingPunct="1">
      <a:defRPr sz="105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511915" algn="l" defTabSz="1007943" rtl="0" eaLnBrk="1" latinLnBrk="0" hangingPunct="1">
      <a:defRPr sz="105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15886" algn="l" defTabSz="1007943" rtl="0" eaLnBrk="1" latinLnBrk="0" hangingPunct="1">
      <a:defRPr sz="105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519858" algn="l" defTabSz="100794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23829" algn="l" defTabSz="100794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27801" algn="l" defTabSz="100794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31772" algn="l" defTabSz="100794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42.png"/><Relationship Id="rId5" Type="http://schemas.openxmlformats.org/officeDocument/2006/relationships/image" Target="../media/image20.png"/><Relationship Id="rId4" Type="http://schemas.openxmlformats.org/officeDocument/2006/relationships/image" Target="../media/image4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5317" y="2645885"/>
            <a:ext cx="11519780" cy="200490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ct val="120000"/>
              </a:lnSpc>
              <a:defRPr sz="5400" b="1">
                <a:solidFill>
                  <a:srgbClr val="7B7B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97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-76790" y="1966055"/>
            <a:ext cx="11547297" cy="1173872"/>
          </a:xfrm>
          <a:noFill/>
          <a:effectLst/>
        </p:spPr>
        <p:txBody>
          <a:bodyPr wrap="square">
            <a:normAutofit/>
          </a:bodyPr>
          <a:lstStyle>
            <a:lvl1pPr marL="795520" indent="-795520">
              <a:lnSpc>
                <a:spcPts val="4500"/>
              </a:lnSpc>
              <a:buClr>
                <a:srgbClr val="00BEFF"/>
              </a:buClr>
              <a:buSzPct val="145000"/>
              <a:buFont typeface="Arial" panose="020B0604020202020204" pitchFamily="34" charset="0"/>
              <a:buChar char="■"/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9907" y="3240752"/>
            <a:ext cx="10750600" cy="384810"/>
          </a:xfrm>
        </p:spPr>
        <p:txBody>
          <a:bodyPr lIns="0" rIns="0">
            <a:spAutoFit/>
          </a:bodyPr>
          <a:lstStyle>
            <a:lvl1pPr marL="0" indent="0" algn="l">
              <a:lnSpc>
                <a:spcPts val="3000"/>
              </a:lnSpc>
              <a:buNone/>
              <a:defRPr sz="2600" baseline="0">
                <a:solidFill>
                  <a:schemeClr val="bg1"/>
                </a:solidFill>
              </a:defRPr>
            </a:lvl1pPr>
            <a:lvl2pPr marL="342858" indent="0" algn="ctr">
              <a:buNone/>
              <a:defRPr sz="1500"/>
            </a:lvl2pPr>
            <a:lvl3pPr marL="685714" indent="0" algn="ctr">
              <a:buNone/>
              <a:defRPr sz="1350"/>
            </a:lvl3pPr>
            <a:lvl4pPr marL="1028572" indent="0" algn="ctr">
              <a:buNone/>
              <a:defRPr sz="1200"/>
            </a:lvl4pPr>
            <a:lvl5pPr marL="1371429" indent="0" algn="ctr">
              <a:buNone/>
              <a:defRPr sz="1200"/>
            </a:lvl5pPr>
            <a:lvl6pPr marL="1714286" indent="0" algn="ctr">
              <a:buNone/>
              <a:defRPr sz="1200"/>
            </a:lvl6pPr>
            <a:lvl7pPr marL="2057142" indent="0" algn="ctr">
              <a:buNone/>
              <a:defRPr sz="1200"/>
            </a:lvl7pPr>
            <a:lvl8pPr marL="2400000" indent="0" algn="ctr">
              <a:buNone/>
              <a:defRPr sz="1200"/>
            </a:lvl8pPr>
            <a:lvl9pPr marL="2742858" indent="0" algn="ctr">
              <a:buNone/>
              <a:defRPr sz="1200"/>
            </a:lvl9pPr>
          </a:lstStyle>
          <a:p>
            <a:r>
              <a:rPr lang="en-US" noProof="0" dirty="0"/>
              <a:t>Click to add subtitle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7" y="5165864"/>
            <a:ext cx="3651616" cy="336983"/>
          </a:xfrm>
        </p:spPr>
        <p:txBody>
          <a:bodyPr lIns="0" rIns="0">
            <a:noAutofit/>
          </a:bodyPr>
          <a:lstStyle>
            <a:lvl1pPr marL="0" indent="0">
              <a:buNone/>
              <a:defRPr sz="1875" baseline="0">
                <a:solidFill>
                  <a:schemeClr val="bg1"/>
                </a:solidFill>
              </a:defRPr>
            </a:lvl1pPr>
            <a:lvl2pPr marL="342858" indent="0">
              <a:buNone/>
              <a:defRPr sz="1800">
                <a:solidFill>
                  <a:schemeClr val="bg1"/>
                </a:solidFill>
              </a:defRPr>
            </a:lvl2pPr>
            <a:lvl3pPr marL="685714" indent="0">
              <a:buNone/>
              <a:defRPr sz="1800">
                <a:solidFill>
                  <a:schemeClr val="bg1"/>
                </a:solidFill>
              </a:defRPr>
            </a:lvl3pPr>
            <a:lvl4pPr marL="1028572" indent="0">
              <a:buNone/>
              <a:defRPr sz="1800">
                <a:solidFill>
                  <a:schemeClr val="bg1"/>
                </a:solidFill>
              </a:defRPr>
            </a:lvl4pPr>
            <a:lvl5pPr marL="137142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7" y="5564542"/>
            <a:ext cx="3651616" cy="336983"/>
          </a:xfrm>
        </p:spPr>
        <p:txBody>
          <a:bodyPr lIns="0" rIns="0">
            <a:noAutofit/>
          </a:bodyPr>
          <a:lstStyle>
            <a:lvl1pPr marL="0" indent="0">
              <a:buNone/>
              <a:defRPr sz="1875" baseline="0">
                <a:solidFill>
                  <a:schemeClr val="bg1"/>
                </a:solidFill>
              </a:defRPr>
            </a:lvl1pPr>
            <a:lvl2pPr marL="342858" indent="0">
              <a:buNone/>
              <a:defRPr sz="1800">
                <a:solidFill>
                  <a:schemeClr val="bg1"/>
                </a:solidFill>
              </a:defRPr>
            </a:lvl2pPr>
            <a:lvl3pPr marL="685714" indent="0">
              <a:buNone/>
              <a:defRPr sz="1800">
                <a:solidFill>
                  <a:schemeClr val="bg1"/>
                </a:solidFill>
              </a:defRPr>
            </a:lvl3pPr>
            <a:lvl4pPr marL="1028572" indent="0">
              <a:buNone/>
              <a:defRPr sz="1800">
                <a:solidFill>
                  <a:schemeClr val="bg1"/>
                </a:solidFill>
              </a:defRPr>
            </a:lvl4pPr>
            <a:lvl5pPr marL="137142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Surname</a:t>
            </a:r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5"/>
          </p:nvPr>
        </p:nvSpPr>
        <p:spPr>
          <a:xfrm>
            <a:off x="719906" y="6357829"/>
            <a:ext cx="2742843" cy="365210"/>
          </a:xfrm>
        </p:spPr>
        <p:txBody>
          <a:bodyPr/>
          <a:lstStyle/>
          <a:p>
            <a:fld id="{6772A6CC-3F41-4C8C-AD90-B00785797DA3}" type="datetime1">
              <a:rPr lang="en-US" noProof="0" smtClean="0"/>
              <a:t>10/1/23</a:t>
            </a:fld>
            <a:endParaRPr lang="en-US" noProof="0" dirty="0"/>
          </a:p>
        </p:txBody>
      </p:sp>
      <p:pic>
        <p:nvPicPr>
          <p:cNvPr id="16" name="Obráze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807" y="5074038"/>
            <a:ext cx="1360623" cy="136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9594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w/o Q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-76790" y="1966055"/>
            <a:ext cx="11547297" cy="1173872"/>
          </a:xfrm>
          <a:noFill/>
          <a:effectLst/>
        </p:spPr>
        <p:txBody>
          <a:bodyPr wrap="square">
            <a:normAutofit/>
          </a:bodyPr>
          <a:lstStyle>
            <a:lvl1pPr marL="795520" indent="-795520">
              <a:lnSpc>
                <a:spcPts val="4500"/>
              </a:lnSpc>
              <a:buClr>
                <a:srgbClr val="00BEFF"/>
              </a:buClr>
              <a:buSzPct val="145000"/>
              <a:buFont typeface="Arial" panose="020B0604020202020204" pitchFamily="34" charset="0"/>
              <a:buChar char="■"/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9907" y="3240752"/>
            <a:ext cx="10750600" cy="384810"/>
          </a:xfrm>
        </p:spPr>
        <p:txBody>
          <a:bodyPr lIns="0" rIns="0">
            <a:spAutoFit/>
          </a:bodyPr>
          <a:lstStyle>
            <a:lvl1pPr marL="0" indent="0" algn="l">
              <a:lnSpc>
                <a:spcPts val="3000"/>
              </a:lnSpc>
              <a:buNone/>
              <a:defRPr sz="2600" baseline="0">
                <a:solidFill>
                  <a:schemeClr val="bg1"/>
                </a:solidFill>
              </a:defRPr>
            </a:lvl1pPr>
            <a:lvl2pPr marL="342858" indent="0" algn="ctr">
              <a:buNone/>
              <a:defRPr sz="1500"/>
            </a:lvl2pPr>
            <a:lvl3pPr marL="685714" indent="0" algn="ctr">
              <a:buNone/>
              <a:defRPr sz="1350"/>
            </a:lvl3pPr>
            <a:lvl4pPr marL="1028572" indent="0" algn="ctr">
              <a:buNone/>
              <a:defRPr sz="1200"/>
            </a:lvl4pPr>
            <a:lvl5pPr marL="1371429" indent="0" algn="ctr">
              <a:buNone/>
              <a:defRPr sz="1200"/>
            </a:lvl5pPr>
            <a:lvl6pPr marL="1714286" indent="0" algn="ctr">
              <a:buNone/>
              <a:defRPr sz="1200"/>
            </a:lvl6pPr>
            <a:lvl7pPr marL="2057142" indent="0" algn="ctr">
              <a:buNone/>
              <a:defRPr sz="1200"/>
            </a:lvl7pPr>
            <a:lvl8pPr marL="2400000" indent="0" algn="ctr">
              <a:buNone/>
              <a:defRPr sz="1200"/>
            </a:lvl8pPr>
            <a:lvl9pPr marL="2742858" indent="0" algn="ctr">
              <a:buNone/>
              <a:defRPr sz="1200"/>
            </a:lvl9pPr>
          </a:lstStyle>
          <a:p>
            <a:r>
              <a:rPr lang="en-US" noProof="0" dirty="0"/>
              <a:t>Click to add subtitle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7" y="5165864"/>
            <a:ext cx="3651616" cy="336983"/>
          </a:xfrm>
        </p:spPr>
        <p:txBody>
          <a:bodyPr lIns="0" rIns="0">
            <a:noAutofit/>
          </a:bodyPr>
          <a:lstStyle>
            <a:lvl1pPr marL="0" indent="0">
              <a:buNone/>
              <a:defRPr sz="1875" baseline="0">
                <a:solidFill>
                  <a:schemeClr val="bg1"/>
                </a:solidFill>
              </a:defRPr>
            </a:lvl1pPr>
            <a:lvl2pPr marL="342858" indent="0">
              <a:buNone/>
              <a:defRPr sz="1800">
                <a:solidFill>
                  <a:schemeClr val="bg1"/>
                </a:solidFill>
              </a:defRPr>
            </a:lvl2pPr>
            <a:lvl3pPr marL="685714" indent="0">
              <a:buNone/>
              <a:defRPr sz="1800">
                <a:solidFill>
                  <a:schemeClr val="bg1"/>
                </a:solidFill>
              </a:defRPr>
            </a:lvl3pPr>
            <a:lvl4pPr marL="1028572" indent="0">
              <a:buNone/>
              <a:defRPr sz="1800">
                <a:solidFill>
                  <a:schemeClr val="bg1"/>
                </a:solidFill>
              </a:defRPr>
            </a:lvl4pPr>
            <a:lvl5pPr marL="137142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7" y="5564542"/>
            <a:ext cx="3651616" cy="336983"/>
          </a:xfrm>
        </p:spPr>
        <p:txBody>
          <a:bodyPr lIns="0" rIns="0">
            <a:noAutofit/>
          </a:bodyPr>
          <a:lstStyle>
            <a:lvl1pPr marL="0" indent="0">
              <a:buNone/>
              <a:defRPr sz="1875" baseline="0">
                <a:solidFill>
                  <a:schemeClr val="bg1"/>
                </a:solidFill>
              </a:defRPr>
            </a:lvl1pPr>
            <a:lvl2pPr marL="342858" indent="0">
              <a:buNone/>
              <a:defRPr sz="1800">
                <a:solidFill>
                  <a:schemeClr val="bg1"/>
                </a:solidFill>
              </a:defRPr>
            </a:lvl2pPr>
            <a:lvl3pPr marL="685714" indent="0">
              <a:buNone/>
              <a:defRPr sz="1800">
                <a:solidFill>
                  <a:schemeClr val="bg1"/>
                </a:solidFill>
              </a:defRPr>
            </a:lvl3pPr>
            <a:lvl4pPr marL="1028572" indent="0">
              <a:buNone/>
              <a:defRPr sz="1800">
                <a:solidFill>
                  <a:schemeClr val="bg1"/>
                </a:solidFill>
              </a:defRPr>
            </a:lvl4pPr>
            <a:lvl5pPr marL="137142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Surname</a:t>
            </a:r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5"/>
          </p:nvPr>
        </p:nvSpPr>
        <p:spPr>
          <a:xfrm>
            <a:off x="719906" y="6357829"/>
            <a:ext cx="2742843" cy="365210"/>
          </a:xfrm>
        </p:spPr>
        <p:txBody>
          <a:bodyPr/>
          <a:lstStyle/>
          <a:p>
            <a:fld id="{DCBE0E69-711A-4C11-9C24-2566ABE92A70}" type="datetime1">
              <a:rPr lang="en-US" smtClean="0"/>
              <a:t>10/1/23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753649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, bla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2809"/>
            <a:ext cx="12190413" cy="120677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-52793" y="226527"/>
            <a:ext cx="11523300" cy="578124"/>
          </a:xfrm>
          <a:noFill/>
          <a:ln>
            <a:noFill/>
          </a:ln>
          <a:effectLst/>
        </p:spPr>
        <p:txBody>
          <a:bodyPr wrap="square" lIns="0" tIns="86400" rIns="0" bIns="28800" anchor="t" anchorCtr="0">
            <a:spAutoFit/>
          </a:bodyPr>
          <a:lstStyle>
            <a:lvl1pPr marL="579542" indent="-579542">
              <a:lnSpc>
                <a:spcPts val="3600"/>
              </a:lnSpc>
              <a:buClr>
                <a:srgbClr val="00BEFF"/>
              </a:buClr>
              <a:buSzPct val="145000"/>
              <a:buFont typeface="Arial" panose="020B0604020202020204" pitchFamily="34" charset="0"/>
              <a:buChar char="■"/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6586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Callout &quot;People&quot;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2809"/>
            <a:ext cx="12190413" cy="120677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-52794" y="226527"/>
            <a:ext cx="11523300" cy="578124"/>
          </a:xfrm>
          <a:noFill/>
          <a:ln>
            <a:noFill/>
          </a:ln>
          <a:effectLst/>
        </p:spPr>
        <p:txBody>
          <a:bodyPr wrap="square" lIns="0" tIns="86400" rIns="0" bIns="28800" anchor="t" anchorCtr="0">
            <a:spAutoFit/>
          </a:bodyPr>
          <a:lstStyle>
            <a:lvl1pPr marL="579542" indent="-579542">
              <a:lnSpc>
                <a:spcPts val="3600"/>
              </a:lnSpc>
              <a:buClr>
                <a:srgbClr val="00BEFF"/>
              </a:buClr>
              <a:buSzPct val="145000"/>
              <a:buFont typeface="Arial" panose="020B0604020202020204" pitchFamily="34" charset="0"/>
              <a:buChar char="■"/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pic>
        <p:nvPicPr>
          <p:cNvPr id="7" name="Obrázek 6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24" y="669069"/>
            <a:ext cx="4772961" cy="4671022"/>
          </a:xfrm>
          <a:prstGeom prst="rect">
            <a:avLst/>
          </a:prstGeom>
        </p:spPr>
      </p:pic>
      <p:pic>
        <p:nvPicPr>
          <p:cNvPr id="6" name="shadow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  <p:pic>
        <p:nvPicPr>
          <p:cNvPr id="4" name="symbol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  <p:pic>
        <p:nvPicPr>
          <p:cNvPr id="5" name="outline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8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ulb &quot;Idea&quot;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2809"/>
            <a:ext cx="12190413" cy="120677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-52794" y="226527"/>
            <a:ext cx="11523300" cy="578124"/>
          </a:xfrm>
          <a:noFill/>
          <a:ln>
            <a:noFill/>
          </a:ln>
          <a:effectLst/>
        </p:spPr>
        <p:txBody>
          <a:bodyPr wrap="square" lIns="0" tIns="86400" rIns="0" bIns="28800" anchor="t" anchorCtr="0">
            <a:spAutoFit/>
          </a:bodyPr>
          <a:lstStyle>
            <a:lvl1pPr marL="579542" indent="-579542">
              <a:lnSpc>
                <a:spcPts val="3600"/>
              </a:lnSpc>
              <a:buClr>
                <a:srgbClr val="00BEFF"/>
              </a:buClr>
              <a:buSzPct val="145000"/>
              <a:buFont typeface="Arial" panose="020B0604020202020204" pitchFamily="34" charset="0"/>
              <a:buChar char="■"/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cs-CZ" dirty="0"/>
          </a:p>
        </p:txBody>
      </p:sp>
      <p:pic>
        <p:nvPicPr>
          <p:cNvPr id="6" name="Obrázek 5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6" y="641782"/>
            <a:ext cx="3273410" cy="4853961"/>
          </a:xfrm>
          <a:prstGeom prst="rect">
            <a:avLst/>
          </a:prstGeom>
        </p:spPr>
      </p:pic>
      <p:pic>
        <p:nvPicPr>
          <p:cNvPr id="7" name="shadow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  <p:pic>
        <p:nvPicPr>
          <p:cNvPr id="8" name="symbol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  <p:pic>
        <p:nvPicPr>
          <p:cNvPr id="11" name="outline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4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ulb &quot;Know-how&quot;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2809"/>
            <a:ext cx="12190413" cy="120677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-52794" y="226527"/>
            <a:ext cx="11523300" cy="578124"/>
          </a:xfrm>
          <a:noFill/>
          <a:ln>
            <a:noFill/>
          </a:ln>
          <a:effectLst/>
        </p:spPr>
        <p:txBody>
          <a:bodyPr wrap="square" lIns="0" tIns="86400" rIns="0" bIns="28800" anchor="t" anchorCtr="0">
            <a:spAutoFit/>
          </a:bodyPr>
          <a:lstStyle>
            <a:lvl1pPr marL="579542" indent="-579542">
              <a:lnSpc>
                <a:spcPts val="3600"/>
              </a:lnSpc>
              <a:buClr>
                <a:srgbClr val="00BEFF"/>
              </a:buClr>
              <a:buSzPct val="145000"/>
              <a:buFont typeface="Arial" panose="020B0604020202020204" pitchFamily="34" charset="0"/>
              <a:buChar char="■"/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cs-CZ" dirty="0"/>
          </a:p>
        </p:txBody>
      </p:sp>
      <p:pic>
        <p:nvPicPr>
          <p:cNvPr id="6" name="Obrázek 5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6" y="641782"/>
            <a:ext cx="3273410" cy="4853961"/>
          </a:xfrm>
          <a:prstGeom prst="rect">
            <a:avLst/>
          </a:prstGeom>
        </p:spPr>
      </p:pic>
      <p:pic>
        <p:nvPicPr>
          <p:cNvPr id="15" name="shadow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  <p:pic>
        <p:nvPicPr>
          <p:cNvPr id="16" name="symbol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  <p:pic>
        <p:nvPicPr>
          <p:cNvPr id="17" name="outline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9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Head &quot;Planning&quot;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2809"/>
            <a:ext cx="12190413" cy="120677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-52794" y="226527"/>
            <a:ext cx="11523300" cy="578124"/>
          </a:xfrm>
          <a:noFill/>
          <a:ln>
            <a:noFill/>
          </a:ln>
          <a:effectLst/>
        </p:spPr>
        <p:txBody>
          <a:bodyPr wrap="square" lIns="0" tIns="86400" rIns="0" bIns="28800" anchor="t" anchorCtr="0">
            <a:spAutoFit/>
          </a:bodyPr>
          <a:lstStyle>
            <a:lvl1pPr marL="579542" indent="-579542">
              <a:lnSpc>
                <a:spcPts val="3600"/>
              </a:lnSpc>
              <a:buClr>
                <a:srgbClr val="00BEFF"/>
              </a:buClr>
              <a:buSzPct val="145000"/>
              <a:buFont typeface="Arial" panose="020B0604020202020204" pitchFamily="34" charset="0"/>
              <a:buChar char="■"/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cs-CZ" dirty="0"/>
          </a:p>
        </p:txBody>
      </p:sp>
      <p:pic>
        <p:nvPicPr>
          <p:cNvPr id="7" name="Obrázek 6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16" y="547265"/>
            <a:ext cx="5181374" cy="5042996"/>
          </a:xfrm>
          <a:prstGeom prst="rect">
            <a:avLst/>
          </a:prstGeom>
        </p:spPr>
      </p:pic>
      <p:pic>
        <p:nvPicPr>
          <p:cNvPr id="6" name="shadow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  <p:pic>
        <p:nvPicPr>
          <p:cNvPr id="8" name="symbol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  <p:pic>
        <p:nvPicPr>
          <p:cNvPr id="11" name="outline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1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Head &quot;Partners&quot;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2809"/>
            <a:ext cx="12190413" cy="120677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-52794" y="226527"/>
            <a:ext cx="11523300" cy="578124"/>
          </a:xfrm>
          <a:noFill/>
          <a:ln>
            <a:noFill/>
          </a:ln>
          <a:effectLst/>
        </p:spPr>
        <p:txBody>
          <a:bodyPr wrap="square" lIns="0" tIns="86400" rIns="0" bIns="28800" anchor="t" anchorCtr="0">
            <a:spAutoFit/>
          </a:bodyPr>
          <a:lstStyle>
            <a:lvl1pPr marL="579542" indent="-579542">
              <a:lnSpc>
                <a:spcPts val="3600"/>
              </a:lnSpc>
              <a:buClr>
                <a:srgbClr val="00BEFF"/>
              </a:buClr>
              <a:buSzPct val="145000"/>
              <a:buFont typeface="Arial" panose="020B0604020202020204" pitchFamily="34" charset="0"/>
              <a:buChar char="■"/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cs-CZ" dirty="0"/>
          </a:p>
        </p:txBody>
      </p:sp>
      <p:pic>
        <p:nvPicPr>
          <p:cNvPr id="7" name="Obrázek 6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16" y="547265"/>
            <a:ext cx="5181374" cy="5042996"/>
          </a:xfrm>
          <a:prstGeom prst="rect">
            <a:avLst/>
          </a:prstGeom>
        </p:spPr>
      </p:pic>
      <p:pic>
        <p:nvPicPr>
          <p:cNvPr id="12" name="shadow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  <p:pic>
        <p:nvPicPr>
          <p:cNvPr id="13" name="symbol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  <p:pic>
        <p:nvPicPr>
          <p:cNvPr id="14" name="outline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4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lobe &quot;Team&quot;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2809"/>
            <a:ext cx="12190413" cy="120677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-52794" y="226527"/>
            <a:ext cx="11523300" cy="578124"/>
          </a:xfrm>
          <a:noFill/>
          <a:ln>
            <a:noFill/>
          </a:ln>
          <a:effectLst/>
        </p:spPr>
        <p:txBody>
          <a:bodyPr wrap="square" lIns="0" tIns="86400" rIns="0" bIns="28800" anchor="t" anchorCtr="0">
            <a:spAutoFit/>
          </a:bodyPr>
          <a:lstStyle>
            <a:lvl1pPr marL="579542" indent="-579542">
              <a:lnSpc>
                <a:spcPts val="3600"/>
              </a:lnSpc>
              <a:buClr>
                <a:srgbClr val="00BEFF"/>
              </a:buClr>
              <a:buSzPct val="145000"/>
              <a:buFont typeface="Arial" panose="020B0604020202020204" pitchFamily="34" charset="0"/>
              <a:buChar char="■"/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cs-CZ" dirty="0"/>
          </a:p>
        </p:txBody>
      </p:sp>
      <p:pic>
        <p:nvPicPr>
          <p:cNvPr id="6" name="Obrázek 5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922" y="613386"/>
            <a:ext cx="5413012" cy="4750296"/>
          </a:xfrm>
          <a:prstGeom prst="rect">
            <a:avLst/>
          </a:prstGeom>
        </p:spPr>
      </p:pic>
      <p:pic>
        <p:nvPicPr>
          <p:cNvPr id="7" name="shadow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  <p:pic>
        <p:nvPicPr>
          <p:cNvPr id="8" name="symbol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  <p:pic>
        <p:nvPicPr>
          <p:cNvPr id="11" name="outline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1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lobe &quot;Experience&quot;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2809"/>
            <a:ext cx="12190413" cy="120677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-52794" y="226527"/>
            <a:ext cx="11523300" cy="578124"/>
          </a:xfrm>
          <a:noFill/>
          <a:ln>
            <a:noFill/>
          </a:ln>
          <a:effectLst/>
        </p:spPr>
        <p:txBody>
          <a:bodyPr wrap="square" lIns="0" tIns="86400" rIns="0" bIns="28800" anchor="t" anchorCtr="0">
            <a:spAutoFit/>
          </a:bodyPr>
          <a:lstStyle>
            <a:lvl1pPr marL="579542" indent="-579542">
              <a:lnSpc>
                <a:spcPts val="3600"/>
              </a:lnSpc>
              <a:buClr>
                <a:srgbClr val="00BEFF"/>
              </a:buClr>
              <a:buSzPct val="145000"/>
              <a:buFont typeface="Arial" panose="020B0604020202020204" pitchFamily="34" charset="0"/>
              <a:buChar char="■"/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cs-CZ" dirty="0"/>
          </a:p>
        </p:txBody>
      </p:sp>
      <p:pic>
        <p:nvPicPr>
          <p:cNvPr id="6" name="Obrázek 5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922" y="613386"/>
            <a:ext cx="5413012" cy="4750296"/>
          </a:xfrm>
          <a:prstGeom prst="rect">
            <a:avLst/>
          </a:prstGeom>
        </p:spPr>
      </p:pic>
      <p:pic>
        <p:nvPicPr>
          <p:cNvPr id="12" name="shadow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  <p:pic>
        <p:nvPicPr>
          <p:cNvPr id="13" name="symbol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  <p:pic>
        <p:nvPicPr>
          <p:cNvPr id="14" name="outline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5958" y="1810822"/>
            <a:ext cx="11518499" cy="1880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5400" b="1">
                <a:solidFill>
                  <a:srgbClr val="7B7B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9056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Cloud &quot;Cloud&quot;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2809"/>
            <a:ext cx="12190413" cy="120677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-52794" y="226527"/>
            <a:ext cx="11523300" cy="578124"/>
          </a:xfrm>
          <a:noFill/>
          <a:ln>
            <a:noFill/>
          </a:ln>
          <a:effectLst/>
        </p:spPr>
        <p:txBody>
          <a:bodyPr wrap="square" lIns="0" tIns="86400" rIns="0" bIns="28800" anchor="t" anchorCtr="0">
            <a:spAutoFit/>
          </a:bodyPr>
          <a:lstStyle>
            <a:lvl1pPr marL="579542" indent="-579542">
              <a:lnSpc>
                <a:spcPts val="3600"/>
              </a:lnSpc>
              <a:buClr>
                <a:srgbClr val="00BEFF"/>
              </a:buClr>
              <a:buSzPct val="145000"/>
              <a:buFont typeface="Arial" panose="020B0604020202020204" pitchFamily="34" charset="0"/>
              <a:buChar char="■"/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cs-CZ" dirty="0"/>
          </a:p>
        </p:txBody>
      </p:sp>
      <p:pic>
        <p:nvPicPr>
          <p:cNvPr id="7" name="shadow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  <p:pic>
        <p:nvPicPr>
          <p:cNvPr id="8" name="symbol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  <p:pic>
        <p:nvPicPr>
          <p:cNvPr id="11" name="outline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4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Cogwheel &quot;Solutions&quot;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2809"/>
            <a:ext cx="12190413" cy="120677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-52794" y="226527"/>
            <a:ext cx="11523300" cy="578124"/>
          </a:xfrm>
          <a:noFill/>
          <a:ln>
            <a:noFill/>
          </a:ln>
          <a:effectLst/>
        </p:spPr>
        <p:txBody>
          <a:bodyPr wrap="square" lIns="0" tIns="86400" rIns="0" bIns="28800" anchor="t" anchorCtr="0">
            <a:spAutoFit/>
          </a:bodyPr>
          <a:lstStyle>
            <a:lvl1pPr marL="579542" indent="-579542">
              <a:lnSpc>
                <a:spcPts val="3600"/>
              </a:lnSpc>
              <a:buClr>
                <a:srgbClr val="00BEFF"/>
              </a:buClr>
              <a:buSzPct val="145000"/>
              <a:buFont typeface="Arial" panose="020B0604020202020204" pitchFamily="34" charset="0"/>
              <a:buChar char="■"/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cs-CZ" dirty="0"/>
          </a:p>
        </p:txBody>
      </p:sp>
      <p:pic>
        <p:nvPicPr>
          <p:cNvPr id="7" name="shadow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  <p:pic>
        <p:nvPicPr>
          <p:cNvPr id="8" name="symbol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  <p:pic>
        <p:nvPicPr>
          <p:cNvPr id="11" name="outline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7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Coin &quot;Value&quot;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2809"/>
            <a:ext cx="12190413" cy="120677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-52794" y="226527"/>
            <a:ext cx="11523300" cy="578124"/>
          </a:xfrm>
          <a:noFill/>
          <a:ln>
            <a:noFill/>
          </a:ln>
          <a:effectLst/>
        </p:spPr>
        <p:txBody>
          <a:bodyPr wrap="square" lIns="0" tIns="86400" rIns="0" bIns="28800" anchor="t" anchorCtr="0">
            <a:spAutoFit/>
          </a:bodyPr>
          <a:lstStyle>
            <a:lvl1pPr marL="579542" indent="-579542">
              <a:lnSpc>
                <a:spcPts val="3600"/>
              </a:lnSpc>
              <a:buClr>
                <a:srgbClr val="00BEFF"/>
              </a:buClr>
              <a:buSzPct val="145000"/>
              <a:buFont typeface="Arial" panose="020B0604020202020204" pitchFamily="34" charset="0"/>
              <a:buChar char="■"/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cs-CZ" dirty="0"/>
          </a:p>
        </p:txBody>
      </p:sp>
      <p:pic>
        <p:nvPicPr>
          <p:cNvPr id="7" name="shadow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  <p:pic>
        <p:nvPicPr>
          <p:cNvPr id="8" name="symbol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  <p:pic>
        <p:nvPicPr>
          <p:cNvPr id="11" name="outline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7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Thank Yo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2809"/>
            <a:ext cx="12190413" cy="120677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-52794" y="226527"/>
            <a:ext cx="11523300" cy="578124"/>
          </a:xfrm>
          <a:noFill/>
          <a:ln>
            <a:noFill/>
          </a:ln>
          <a:effectLst/>
        </p:spPr>
        <p:txBody>
          <a:bodyPr wrap="square" lIns="0" tIns="86400" rIns="0" bIns="28800" anchor="t" anchorCtr="0">
            <a:spAutoFit/>
          </a:bodyPr>
          <a:lstStyle>
            <a:lvl1pPr marL="579542" indent="-579542">
              <a:lnSpc>
                <a:spcPts val="3600"/>
              </a:lnSpc>
              <a:buClr>
                <a:srgbClr val="00BEFF"/>
              </a:buClr>
              <a:buSzPct val="145000"/>
              <a:buFont typeface="Arial" panose="020B0604020202020204" pitchFamily="34" charset="0"/>
              <a:buChar char="■"/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r>
              <a:rPr lang="cs-CZ" noProof="0" dirty="0"/>
              <a:t> (</a:t>
            </a:r>
            <a:r>
              <a:rPr lang="en-US" dirty="0"/>
              <a:t>Thank You</a:t>
            </a:r>
            <a:r>
              <a:rPr lang="cs-CZ" dirty="0"/>
              <a:t>)</a:t>
            </a:r>
          </a:p>
        </p:txBody>
      </p:sp>
      <p:pic>
        <p:nvPicPr>
          <p:cNvPr id="7" name="Obrázek 6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748" y="583052"/>
            <a:ext cx="4779056" cy="4939331"/>
          </a:xfrm>
          <a:prstGeom prst="rect">
            <a:avLst/>
          </a:prstGeom>
        </p:spPr>
      </p:pic>
      <p:pic>
        <p:nvPicPr>
          <p:cNvPr id="6" name="shadow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  <p:pic>
        <p:nvPicPr>
          <p:cNvPr id="8" name="symbol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  <p:pic>
        <p:nvPicPr>
          <p:cNvPr id="11" name="outline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8" y="360083"/>
            <a:ext cx="6524151" cy="52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Copyright © Unicorn Systems a.s.</a:t>
            </a:r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9" name="Nadpis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 hasCustomPrompt="1"/>
          </p:nvPr>
        </p:nvSpPr>
        <p:spPr>
          <a:xfrm>
            <a:off x="479938" y="1080250"/>
            <a:ext cx="11230538" cy="5473267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78768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Copyright © Unicorn Systems a.s.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001639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Copyright © Unicorn Systems a.s.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13" hasCustomPrompt="1"/>
          </p:nvPr>
        </p:nvSpPr>
        <p:spPr>
          <a:xfrm>
            <a:off x="480422" y="1080249"/>
            <a:ext cx="5375300" cy="5473267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4" hasCustomPrompt="1"/>
          </p:nvPr>
        </p:nvSpPr>
        <p:spPr>
          <a:xfrm>
            <a:off x="6335175" y="1080249"/>
            <a:ext cx="5375300" cy="5473267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17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Copyright © Unicorn Systems a.s.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8" name="Zástupný symbol pro obsah 6"/>
          <p:cNvSpPr>
            <a:spLocks noGrp="1"/>
          </p:cNvSpPr>
          <p:nvPr>
            <p:ph sz="quarter" idx="13" hasCustomPrompt="1"/>
          </p:nvPr>
        </p:nvSpPr>
        <p:spPr>
          <a:xfrm>
            <a:off x="479363" y="1084514"/>
            <a:ext cx="11230538" cy="1620375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323968" indent="0">
              <a:lnSpc>
                <a:spcPct val="110000"/>
              </a:lnSpc>
              <a:buNone/>
              <a:defRPr sz="1800"/>
            </a:lvl2pPr>
            <a:lvl3pPr marL="719928" indent="0">
              <a:lnSpc>
                <a:spcPct val="110000"/>
              </a:lnSpc>
              <a:buNone/>
              <a:defRPr sz="1600"/>
            </a:lvl3pPr>
            <a:lvl4pPr marL="1115888" indent="0">
              <a:lnSpc>
                <a:spcPct val="110000"/>
              </a:lnSpc>
              <a:buNone/>
              <a:defRPr sz="1400"/>
            </a:lvl4pPr>
            <a:lvl5pPr marL="1511849" indent="0">
              <a:lnSpc>
                <a:spcPct val="110000"/>
              </a:lnSpc>
              <a:buNone/>
              <a:defRPr sz="12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Zástupný symbol pro text 10"/>
          <p:cNvSpPr>
            <a:spLocks noGrp="1"/>
          </p:cNvSpPr>
          <p:nvPr>
            <p:ph type="body" sz="quarter" idx="14" hasCustomPrompt="1"/>
          </p:nvPr>
        </p:nvSpPr>
        <p:spPr>
          <a:xfrm>
            <a:off x="479935" y="2880667"/>
            <a:ext cx="6839110" cy="3358065"/>
          </a:xfrm>
        </p:spPr>
        <p:txBody>
          <a:bodyPr/>
          <a:lstStyle>
            <a:lvl1pPr marL="251975" indent="-251975">
              <a:spcBef>
                <a:spcPts val="300"/>
              </a:spcBef>
              <a:spcAft>
                <a:spcPts val="500"/>
              </a:spcAft>
              <a:buClr>
                <a:srgbClr val="002D96"/>
              </a:buClr>
              <a:buSzPct val="75000"/>
              <a:buFont typeface="Wingdings" panose="05000000000000000000" pitchFamily="2" charset="2"/>
              <a:buChar char="n"/>
              <a:defRPr sz="2200" b="1"/>
            </a:lvl1pPr>
            <a:lvl2pPr marL="719928" indent="-233977">
              <a:buClr>
                <a:srgbClr val="5D6C82"/>
              </a:buClr>
              <a:buSzPct val="75000"/>
              <a:buFont typeface="Wingdings" panose="05000000000000000000" pitchFamily="2" charset="2"/>
              <a:buChar char="n"/>
              <a:defRPr sz="1800"/>
            </a:lvl2pPr>
            <a:lvl3pPr marL="1043896" indent="-251975">
              <a:buSzPct val="120000"/>
              <a:buFont typeface="Arial" panose="020B0604020202020204" pitchFamily="34" charset="0"/>
              <a:buChar char="■"/>
              <a:defRPr sz="1800"/>
            </a:lvl3pPr>
            <a:lvl4pPr marL="1367863" indent="-215978">
              <a:buSzPct val="110000"/>
              <a:buFont typeface="Arial" panose="020B0604020202020204" pitchFamily="34" charset="0"/>
              <a:buChar char="■"/>
              <a:defRPr sz="1600"/>
            </a:lvl4pPr>
            <a:lvl5pPr marL="1691831" indent="-179982">
              <a:buSzPct val="110000"/>
              <a:buFont typeface="Arial" panose="020B0604020202020204" pitchFamily="34" charset="0"/>
              <a:buChar char="■"/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0" name="Zástupný symbol pro obrázek 12"/>
          <p:cNvSpPr>
            <a:spLocks noGrp="1"/>
          </p:cNvSpPr>
          <p:nvPr>
            <p:ph type="pic" sz="quarter" idx="15" hasCustomPrompt="1"/>
          </p:nvPr>
        </p:nvSpPr>
        <p:spPr>
          <a:xfrm>
            <a:off x="8360587" y="3229723"/>
            <a:ext cx="2519672" cy="1980458"/>
          </a:xfrm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cs-CZ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8901460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19" name="Obdélník 18"/>
          <p:cNvSpPr/>
          <p:nvPr userDrawn="1"/>
        </p:nvSpPr>
        <p:spPr>
          <a:xfrm>
            <a:off x="11932446" y="6603929"/>
            <a:ext cx="255567" cy="255659"/>
          </a:xfrm>
          <a:prstGeom prst="rect">
            <a:avLst/>
          </a:prstGeom>
          <a:solidFill>
            <a:srgbClr val="0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Copyright © Unicorn Systems a.s.</a:t>
            </a:r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60998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ěžný snímek, 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54">
              <a:defRPr/>
            </a:pPr>
            <a:r>
              <a:rPr lang="cs-CZ"/>
              <a:t>Copyright </a:t>
            </a:r>
            <a:r>
              <a:rPr lang="en-US"/>
              <a:t>© </a:t>
            </a:r>
            <a:r>
              <a:rPr lang="cs-CZ"/>
              <a:t>Unicorn Systems a.s.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54">
              <a:defRPr/>
            </a:pPr>
            <a:fld id="{851BEBC6-AE21-4DEA-82CA-C5B7C0A09A9D}" type="slidenum">
              <a:rPr lang="cs-CZ" smtClean="0">
                <a:solidFill>
                  <a:srgbClr val="FFFFFF"/>
                </a:solidFill>
              </a:rPr>
              <a:pPr defTabSz="457154">
                <a:defRPr/>
              </a:pPr>
              <a:t>‹#›</a:t>
            </a:fld>
            <a:endParaRPr lang="cs-CZ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 indent="-288000">
              <a:buClr>
                <a:srgbClr val="F6BC04"/>
              </a:buClr>
              <a:buSzPct val="70000"/>
              <a:buFont typeface="Wingdings" pitchFamily="2" charset="2"/>
              <a:buChar char="n"/>
              <a:defRPr lang="cs-CZ" sz="2400" kern="1200" dirty="0" smtClean="0">
                <a:solidFill>
                  <a:srgbClr val="4C4C4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buClr>
                <a:srgbClr val="323232"/>
              </a:buClr>
              <a:defRPr/>
            </a:lvl2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  <a:p>
            <a:pPr lvl="5"/>
            <a:r>
              <a:rPr lang="cs-CZ" dirty="0"/>
              <a:t>Šestá úroveň</a:t>
            </a:r>
            <a:endParaRPr lang="en-US" dirty="0"/>
          </a:p>
          <a:p>
            <a:pPr lvl="6"/>
            <a:r>
              <a:rPr lang="cs-CZ" dirty="0"/>
              <a:t>Sedmá úroveň</a:t>
            </a:r>
            <a:endParaRPr lang="en-US" dirty="0"/>
          </a:p>
          <a:p>
            <a:pPr lvl="7"/>
            <a:r>
              <a:rPr lang="cs-CZ" dirty="0"/>
              <a:t>Osmá úroveň</a:t>
            </a:r>
            <a:endParaRPr lang="en-US" dirty="0"/>
          </a:p>
          <a:p>
            <a:pPr lvl="8"/>
            <a:r>
              <a:rPr lang="cs-CZ" dirty="0"/>
              <a:t>Devátá úroveň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Copyright © </a:t>
            </a:r>
            <a:r>
              <a:rPr lang="en-US" dirty="0"/>
              <a:t>Unicorn Top Gun Academy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6A0D-4A37-486A-B1E4-7797A7C8866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93920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657D14-9B69-1ACB-0851-A6850E1F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C3CB7CC-729B-3EDB-28A8-FC64A6AD89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Copyright © Unicorn Systems a.s.</a:t>
            </a:r>
            <a:endParaRPr lang="en-US" noProof="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4BAC66A-D259-8C40-A1EE-3B4FBB98A1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D9F267A-CED4-0F56-B082-C34A3C7A734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F279B5-95C6-4955-98E7-8DC5AFFDF942}" type="datetime1">
              <a:rPr lang="en-US" smtClean="0"/>
              <a:t>10/1/23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53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35215" y="1084287"/>
            <a:ext cx="5648066" cy="5279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2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96794" y="1084287"/>
            <a:ext cx="5667262" cy="5279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2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Copyright © </a:t>
            </a:r>
            <a:r>
              <a:rPr lang="en-US" dirty="0"/>
              <a:t>Unicorn Top Gun Academy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6A0D-4A37-486A-B1E4-7797A7C8866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012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45556" y="1084287"/>
            <a:ext cx="5650183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345556" y="1737329"/>
            <a:ext cx="5650183" cy="463979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2562" y="1084287"/>
            <a:ext cx="5671493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2562" y="1737329"/>
            <a:ext cx="5671493" cy="463979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Copyright © </a:t>
            </a:r>
            <a:r>
              <a:rPr lang="en-US" dirty="0"/>
              <a:t>Unicorn Top Gun Academy</a:t>
            </a:r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6A0D-4A37-486A-B1E4-7797A7C8866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666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Copyright © </a:t>
            </a:r>
            <a:r>
              <a:rPr lang="en-US" dirty="0"/>
              <a:t>Unicorn Top Gun Academy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6A0D-4A37-486A-B1E4-7797A7C8866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613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Copyright © </a:t>
            </a:r>
            <a:r>
              <a:rPr lang="en-US" dirty="0"/>
              <a:t>Unicorn Top Gun Academy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6A0D-4A37-486A-B1E4-7797A7C8866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880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407" y="4801712"/>
            <a:ext cx="7314248" cy="56686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407" y="612917"/>
            <a:ext cx="7314248" cy="4115753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407" y="5368581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Copyright © </a:t>
            </a:r>
            <a:r>
              <a:rPr lang="en-US" dirty="0"/>
              <a:t>Unicorn Top Gun Academy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6A0D-4A37-486A-B1E4-7797A7C8866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911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7802805" y="6551583"/>
            <a:ext cx="3860296" cy="365209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cs-CZ" dirty="0"/>
              <a:t>Copyright © </a:t>
            </a:r>
            <a:r>
              <a:rPr lang="en-US" dirty="0"/>
              <a:t>Unicorn Top Gun Academy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2408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"/>
            <a:ext cx="12189657" cy="20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6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dt="0"/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0413" cy="10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2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335958" y="261430"/>
            <a:ext cx="11518499" cy="685985"/>
          </a:xfrm>
          <a:prstGeom prst="rect">
            <a:avLst/>
          </a:prstGeom>
        </p:spPr>
        <p:txBody>
          <a:bodyPr vert="horz" lIns="100794" tIns="50397" rIns="100794" bIns="50397" rtlCol="0" anchor="ctr" anchorCtr="0">
            <a:no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35958" y="1084856"/>
            <a:ext cx="11518499" cy="5284597"/>
          </a:xfrm>
          <a:prstGeom prst="rect">
            <a:avLst/>
          </a:prstGeom>
        </p:spPr>
        <p:txBody>
          <a:bodyPr vert="horz" lIns="100794" tIns="50397" rIns="100794" bIns="50397" rtlCol="0">
            <a:no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  <a:p>
            <a:pPr lvl="5"/>
            <a:r>
              <a:rPr lang="cs-CZ" dirty="0"/>
              <a:t>Šestá úroveň</a:t>
            </a:r>
            <a:endParaRPr lang="en-US" dirty="0"/>
          </a:p>
          <a:p>
            <a:pPr lvl="6"/>
            <a:r>
              <a:rPr lang="cs-CZ" dirty="0"/>
              <a:t>Sedmá úroveň</a:t>
            </a:r>
            <a:endParaRPr lang="en-US" dirty="0"/>
          </a:p>
          <a:p>
            <a:pPr lvl="7"/>
            <a:r>
              <a:rPr lang="cs-CZ" dirty="0"/>
              <a:t>Osmá úroveň</a:t>
            </a:r>
            <a:endParaRPr lang="en-US" dirty="0"/>
          </a:p>
          <a:p>
            <a:pPr lvl="8"/>
            <a:r>
              <a:rPr lang="cs-CZ" dirty="0"/>
              <a:t>Devátá úroveň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7802805" y="6551583"/>
            <a:ext cx="3860296" cy="365209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cs-CZ" dirty="0"/>
              <a:t>Copyright © </a:t>
            </a:r>
            <a:r>
              <a:rPr lang="en-US" dirty="0"/>
              <a:t>Unicorn Top Gun Academy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1581161" y="6547965"/>
            <a:ext cx="561931" cy="365209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BA6A0D-4A37-486A-B1E4-7797A7C8866C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6898"/>
            <a:ext cx="2808312" cy="31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1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71" r:id="rId5"/>
    <p:sldLayoutId id="2147483673" r:id="rId6"/>
  </p:sldLayoutIdLst>
  <p:hf hdr="0" dt="0"/>
  <p:txStyles>
    <p:titleStyle>
      <a:lvl1pPr algn="l" defTabSz="1007943" rtl="0" eaLnBrk="1" latinLnBrk="0" hangingPunct="1">
        <a:spcBef>
          <a:spcPct val="0"/>
        </a:spcBef>
        <a:buNone/>
        <a:defRPr sz="4000" b="1" kern="1200">
          <a:solidFill>
            <a:srgbClr val="32323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288000" algn="l" defTabSz="1007943" rtl="0" eaLnBrk="1" latinLnBrk="0" hangingPunct="1">
        <a:spcBef>
          <a:spcPct val="20000"/>
        </a:spcBef>
        <a:buClr>
          <a:srgbClr val="F6BC04"/>
        </a:buClr>
        <a:buSzPct val="70000"/>
        <a:buFont typeface="Wingdings" pitchFamily="2" charset="2"/>
        <a:buChar char=""/>
        <a:defRPr lang="cs-CZ" sz="2400" kern="1200" dirty="0" smtClean="0">
          <a:solidFill>
            <a:srgbClr val="4C4C4C"/>
          </a:solidFill>
          <a:latin typeface="Arial" pitchFamily="34" charset="0"/>
          <a:ea typeface="+mn-ea"/>
          <a:cs typeface="Arial" pitchFamily="34" charset="0"/>
        </a:defRPr>
      </a:lvl1pPr>
      <a:lvl2pPr marL="864000" indent="-252000" algn="l" defTabSz="1007943" rtl="0" eaLnBrk="1" latinLnBrk="0" hangingPunct="1">
        <a:spcBef>
          <a:spcPct val="20000"/>
        </a:spcBef>
        <a:buClr>
          <a:srgbClr val="323232"/>
        </a:buClr>
        <a:buSzPct val="65000"/>
        <a:buFont typeface="Wingdings" pitchFamily="2" charset="2"/>
        <a:buChar char="n"/>
        <a:defRPr sz="2000" kern="1200">
          <a:solidFill>
            <a:srgbClr val="4C4C4C"/>
          </a:solidFill>
          <a:latin typeface="Arial" pitchFamily="34" charset="0"/>
          <a:ea typeface="+mn-ea"/>
          <a:cs typeface="Arial" pitchFamily="34" charset="0"/>
        </a:defRPr>
      </a:lvl2pPr>
      <a:lvl3pPr marL="1332000" indent="-216000" algn="l" defTabSz="1007943" rtl="0" eaLnBrk="1" latinLnBrk="0" hangingPunct="1">
        <a:spcBef>
          <a:spcPct val="20000"/>
        </a:spcBef>
        <a:buClr>
          <a:srgbClr val="878788"/>
        </a:buClr>
        <a:buSzPct val="100000"/>
        <a:buFont typeface="Wingdings" pitchFamily="2" charset="2"/>
        <a:buChar char="§"/>
        <a:defRPr sz="1800" kern="1200">
          <a:solidFill>
            <a:srgbClr val="4C4C4C"/>
          </a:solidFill>
          <a:latin typeface="Arial" pitchFamily="34" charset="0"/>
          <a:ea typeface="+mn-ea"/>
          <a:cs typeface="Arial" pitchFamily="34" charset="0"/>
        </a:defRPr>
      </a:lvl3pPr>
      <a:lvl4pPr marL="1728000" indent="-144000" algn="l" defTabSz="1007943" rtl="0" eaLnBrk="1" latinLnBrk="0" hangingPunct="1">
        <a:spcBef>
          <a:spcPct val="20000"/>
        </a:spcBef>
        <a:buClrTx/>
        <a:buSzPct val="90000"/>
        <a:buFont typeface="Wingdings" pitchFamily="2" charset="2"/>
        <a:buChar char="§"/>
        <a:defRPr sz="1600" kern="1200">
          <a:solidFill>
            <a:srgbClr val="4C4C4C"/>
          </a:solidFill>
          <a:latin typeface="Arial" pitchFamily="34" charset="0"/>
          <a:ea typeface="+mn-ea"/>
          <a:cs typeface="Arial" pitchFamily="34" charset="0"/>
        </a:defRPr>
      </a:lvl4pPr>
      <a:lvl5pPr marL="2160000" indent="-144000" algn="l" defTabSz="1007943" rtl="0" eaLnBrk="1" latinLnBrk="0" hangingPunct="1">
        <a:spcBef>
          <a:spcPct val="20000"/>
        </a:spcBef>
        <a:buClrTx/>
        <a:buSzPct val="90000"/>
        <a:buFont typeface="Wingdings" pitchFamily="2" charset="2"/>
        <a:buChar char="§"/>
        <a:defRPr sz="1400" kern="1200">
          <a:solidFill>
            <a:srgbClr val="4C4C4C"/>
          </a:solidFill>
          <a:latin typeface="Arial" pitchFamily="34" charset="0"/>
          <a:ea typeface="+mn-ea"/>
          <a:cs typeface="Arial" pitchFamily="34" charset="0"/>
        </a:defRPr>
      </a:lvl5pPr>
      <a:lvl6pPr marL="2556000" indent="-144000" algn="l" defTabSz="1007943" rtl="0" eaLnBrk="1" latinLnBrk="0" hangingPunct="1">
        <a:spcBef>
          <a:spcPct val="20000"/>
        </a:spcBef>
        <a:buClrTx/>
        <a:buSzPct val="90000"/>
        <a:buFont typeface="Wingdings" pitchFamily="2" charset="2"/>
        <a:buChar char="§"/>
        <a:defRPr sz="1400" kern="1200">
          <a:solidFill>
            <a:srgbClr val="4C4C4C"/>
          </a:solidFill>
          <a:latin typeface="Arial" pitchFamily="34" charset="0"/>
          <a:ea typeface="+mn-ea"/>
          <a:cs typeface="Arial" pitchFamily="34" charset="0"/>
        </a:defRPr>
      </a:lvl6pPr>
      <a:lvl7pPr marL="2952000" indent="-144000" algn="l" defTabSz="1007943" rtl="0" eaLnBrk="1" latinLnBrk="0" hangingPunct="1">
        <a:spcBef>
          <a:spcPct val="20000"/>
        </a:spcBef>
        <a:buClrTx/>
        <a:buSzPct val="90000"/>
        <a:buFont typeface="Wingdings" pitchFamily="2" charset="2"/>
        <a:buChar char="§"/>
        <a:defRPr sz="1400" kern="1200">
          <a:solidFill>
            <a:srgbClr val="4C4C4C"/>
          </a:solidFill>
          <a:latin typeface="Arial" pitchFamily="34" charset="0"/>
          <a:ea typeface="+mn-ea"/>
          <a:cs typeface="Arial" pitchFamily="34" charset="0"/>
        </a:defRPr>
      </a:lvl7pPr>
      <a:lvl8pPr marL="3384000" indent="-144000" algn="l" defTabSz="1007943" rtl="0" eaLnBrk="1" latinLnBrk="0" hangingPunct="1">
        <a:spcBef>
          <a:spcPct val="20000"/>
        </a:spcBef>
        <a:buClrTx/>
        <a:buSzPct val="90000"/>
        <a:buFont typeface="Wingdings" pitchFamily="2" charset="2"/>
        <a:buChar char="§"/>
        <a:defRPr sz="1400" kern="1200">
          <a:solidFill>
            <a:srgbClr val="4C4C4C"/>
          </a:solidFill>
          <a:latin typeface="Arial" pitchFamily="34" charset="0"/>
          <a:ea typeface="+mn-ea"/>
          <a:cs typeface="Arial" pitchFamily="34" charset="0"/>
        </a:defRPr>
      </a:lvl8pPr>
      <a:lvl9pPr marL="3816000" indent="-144000" algn="l" defTabSz="1007943" rtl="0" eaLnBrk="1" latinLnBrk="0" hangingPunct="1">
        <a:spcBef>
          <a:spcPct val="20000"/>
        </a:spcBef>
        <a:buClrTx/>
        <a:buSzPct val="90000"/>
        <a:buFont typeface="Wingdings" pitchFamily="2" charset="2"/>
        <a:buChar char="§"/>
        <a:defRPr sz="1400" kern="1200">
          <a:solidFill>
            <a:srgbClr val="4C4C4C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cs-CZ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7802805" y="6551583"/>
            <a:ext cx="3860296" cy="365209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cs-CZ" dirty="0"/>
              <a:t>Copyright © </a:t>
            </a:r>
            <a:r>
              <a:rPr lang="en-US" dirty="0"/>
              <a:t>Unicorn Top Gun Academy</a:t>
            </a:r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27834"/>
            <a:ext cx="12190413" cy="200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6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dt="0"/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/>
          <p:cNvSpPr/>
          <p:nvPr/>
        </p:nvSpPr>
        <p:spPr>
          <a:xfrm>
            <a:off x="11936046" y="6603929"/>
            <a:ext cx="255567" cy="255659"/>
          </a:xfrm>
          <a:prstGeom prst="rect">
            <a:avLst/>
          </a:prstGeom>
          <a:solidFill>
            <a:srgbClr val="0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938" y="2"/>
            <a:ext cx="11230538" cy="813603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add title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938" y="1080250"/>
            <a:ext cx="11230538" cy="54732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60590" y="6560639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0">
                <a:solidFill>
                  <a:srgbClr val="5D6C82"/>
                </a:solidFill>
              </a:defRPr>
            </a:lvl1pPr>
          </a:lstStyle>
          <a:p>
            <a:r>
              <a:rPr lang="en-US" noProof="0" dirty="0"/>
              <a:t>Copyright © Unicorn Systems a.s.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60456" y="6551845"/>
            <a:ext cx="404415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cxnSp>
        <p:nvCxnSpPr>
          <p:cNvPr id="8" name="Přímá spojnice 7"/>
          <p:cNvCxnSpPr/>
          <p:nvPr/>
        </p:nvCxnSpPr>
        <p:spPr>
          <a:xfrm>
            <a:off x="479937" y="842810"/>
            <a:ext cx="11710475" cy="0"/>
          </a:xfrm>
          <a:prstGeom prst="line">
            <a:avLst/>
          </a:prstGeom>
          <a:ln w="50800">
            <a:solidFill>
              <a:srgbClr val="00A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906" y="6357829"/>
            <a:ext cx="2742843" cy="36521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20F279B5-95C6-4955-98E7-8DC5AFFDF942}" type="datetime1">
              <a:rPr lang="en-US" smtClean="0"/>
              <a:t>10/1/23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367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6" r:id="rId21"/>
  </p:sldLayoutIdLst>
  <p:hf hdr="0"/>
  <p:txStyles>
    <p:titleStyle>
      <a:lvl1pPr algn="l" defTabSz="685714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2800" b="1" kern="1200" cap="none" baseline="0">
          <a:solidFill>
            <a:srgbClr val="002D96"/>
          </a:solidFill>
          <a:latin typeface="+mj-lt"/>
          <a:ea typeface="+mj-ea"/>
          <a:cs typeface="+mj-cs"/>
        </a:defRPr>
      </a:lvl1pPr>
    </p:titleStyle>
    <p:bodyStyle>
      <a:lvl1pPr marL="287971" indent="-287971" algn="l" defTabSz="685714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rgbClr val="00AFFF"/>
        </a:buClr>
        <a:buSzPct val="75000"/>
        <a:buFont typeface="Wingdings" panose="05000000000000000000" pitchFamily="2" charset="2"/>
        <a:buChar char="n"/>
        <a:defRPr sz="2400" kern="1200" baseline="0">
          <a:solidFill>
            <a:srgbClr val="536278"/>
          </a:solidFill>
          <a:latin typeface="+mn-lt"/>
          <a:ea typeface="+mn-ea"/>
          <a:cs typeface="+mn-cs"/>
        </a:defRPr>
      </a:lvl1pPr>
      <a:lvl2pPr marL="575942" indent="-251975" algn="l" defTabSz="68571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001E8C"/>
        </a:buClr>
        <a:buSzPct val="75000"/>
        <a:buFont typeface="Wingdings" panose="05000000000000000000" pitchFamily="2" charset="2"/>
        <a:buChar char="n"/>
        <a:defRPr sz="2000" kern="1200" baseline="0">
          <a:solidFill>
            <a:srgbClr val="5D6C82"/>
          </a:solidFill>
          <a:latin typeface="+mn-lt"/>
          <a:ea typeface="+mn-ea"/>
          <a:cs typeface="+mn-cs"/>
        </a:defRPr>
      </a:lvl2pPr>
      <a:lvl3pPr marL="953905" indent="-233977" algn="l" defTabSz="68571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5D6C82"/>
        </a:buClr>
        <a:buSzPct val="75000"/>
        <a:buFont typeface="Wingdings" panose="05000000000000000000" pitchFamily="2" charset="2"/>
        <a:buChar char="n"/>
        <a:defRPr sz="1800" kern="1200" baseline="0">
          <a:solidFill>
            <a:srgbClr val="5D6C82"/>
          </a:solidFill>
          <a:latin typeface="+mn-lt"/>
          <a:ea typeface="+mn-ea"/>
          <a:cs typeface="+mn-cs"/>
        </a:defRPr>
      </a:lvl3pPr>
      <a:lvl4pPr marL="1313869" indent="-197980" algn="l" defTabSz="685714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Clr>
          <a:srgbClr val="5D6C82"/>
        </a:buClr>
        <a:buSzPct val="75000"/>
        <a:buFont typeface="Wingdings" panose="05000000000000000000" pitchFamily="2" charset="2"/>
        <a:buChar char="n"/>
        <a:defRPr sz="1600" kern="1200" baseline="0">
          <a:solidFill>
            <a:srgbClr val="5D6C82"/>
          </a:solidFill>
          <a:latin typeface="+mn-lt"/>
          <a:ea typeface="+mn-ea"/>
          <a:cs typeface="+mn-cs"/>
        </a:defRPr>
      </a:lvl4pPr>
      <a:lvl5pPr marL="1691831" indent="-179982" algn="l" defTabSz="685714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Clr>
          <a:srgbClr val="5D6C82"/>
        </a:buClr>
        <a:buSzPct val="75000"/>
        <a:buFont typeface="Wingdings" panose="05000000000000000000" pitchFamily="2" charset="2"/>
        <a:buChar char="n"/>
        <a:defRPr sz="1400" kern="1200" baseline="0">
          <a:solidFill>
            <a:srgbClr val="5D6C82"/>
          </a:solidFill>
          <a:latin typeface="+mn-lt"/>
          <a:ea typeface="+mn-ea"/>
          <a:cs typeface="+mn-cs"/>
        </a:defRPr>
      </a:lvl5pPr>
      <a:lvl6pPr marL="1885714" indent="-171429" algn="l" defTabSz="6857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2" indent="-171429" algn="l" defTabSz="6857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29" indent="-171429" algn="l" defTabSz="6857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6" indent="-171429" algn="l" defTabSz="6857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6857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8" algn="l" defTabSz="6857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4" algn="l" defTabSz="6857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2" algn="l" defTabSz="6857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29" algn="l" defTabSz="6857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6" algn="l" defTabSz="6857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2" algn="l" defTabSz="6857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8" algn="l" defTabSz="6857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ith.com/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docs/language/functions/" TargetMode="Externa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terraform.io/" TargetMode="Externa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terraform.io/" TargetMode="Externa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runtwork.io/the-future-of-terraform-must-be-open-ab0b9ba65bca" TargetMode="External"/><Relationship Id="rId7" Type="http://schemas.openxmlformats.org/officeDocument/2006/relationships/hyperlink" Target="https://www.checkov.io/" TargetMode="External"/><Relationship Id="rId2" Type="http://schemas.openxmlformats.org/officeDocument/2006/relationships/hyperlink" Target="https://terragrunt.gruntwork.io/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github.com/terraform-linters/tflint" TargetMode="External"/><Relationship Id="rId5" Type="http://schemas.openxmlformats.org/officeDocument/2006/relationships/hyperlink" Target="https://github.com/coretech/terrafile" TargetMode="External"/><Relationship Id="rId4" Type="http://schemas.openxmlformats.org/officeDocument/2006/relationships/hyperlink" Target="https://terraspace.cloud/docs/install/terrafor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shicorp.com/" TargetMode="External"/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json.org/json-en.html" TargetMode="External"/><Relationship Id="rId5" Type="http://schemas.openxmlformats.org/officeDocument/2006/relationships/hyperlink" Target="https://github.com/hashicorp/hcl/blob/main/hclsyntax/spec.md" TargetMode="External"/><Relationship Id="rId4" Type="http://schemas.openxmlformats.org/officeDocument/2006/relationships/hyperlink" Target="https://registry.terraform.io/browse/provider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shicorp/terraform/commit/b145fbcaadf0fa7d0e7040eac641d9aef2a26433" TargetMode="Externa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shicorp.com/license-faq#implications-of-change-for-users" TargetMode="External"/><Relationship Id="rId2" Type="http://schemas.openxmlformats.org/officeDocument/2006/relationships/hyperlink" Target="https://www.hashicorp.com/blog/hashicorp-adopts-business-source-license" TargetMode="Externa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tofu/opentofu/blob/main/BUILDING.md" TargetMode="External"/><Relationship Id="rId2" Type="http://schemas.openxmlformats.org/officeDocument/2006/relationships/hyperlink" Target="https://opentofu.org/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terraform.io/providers/terraform-provider-openstack/openstack/latest/docs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C58B778B-1899-2C74-C558-ACFCDBEC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	</a:t>
            </a:r>
            <a:r>
              <a:rPr lang="cs-CZ" dirty="0" err="1"/>
              <a:t>Terraform</a:t>
            </a: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51E09329-8CCC-6295-3680-7F7C94C417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906" y="4648994"/>
            <a:ext cx="4537100" cy="1083330"/>
          </a:xfrm>
        </p:spPr>
        <p:txBody>
          <a:bodyPr/>
          <a:lstStyle/>
          <a:p>
            <a:r>
              <a:rPr lang="cs-CZ" sz="2400" b="1" dirty="0"/>
              <a:t>Ing. Daniel Rajčan</a:t>
            </a:r>
          </a:p>
          <a:p>
            <a:r>
              <a:rPr lang="en-US" i="1" dirty="0"/>
              <a:t>Global C</a:t>
            </a:r>
            <a:r>
              <a:rPr lang="cs-CZ" i="1" dirty="0" err="1"/>
              <a:t>loud</a:t>
            </a:r>
            <a:r>
              <a:rPr lang="cs-CZ" i="1" dirty="0"/>
              <a:t> </a:t>
            </a:r>
            <a:r>
              <a:rPr lang="cs-CZ" i="1" dirty="0" err="1"/>
              <a:t>Architect</a:t>
            </a:r>
            <a:r>
              <a:rPr lang="cs-CZ" i="1" dirty="0"/>
              <a:t> daniel.rajcan@unicorn.com</a:t>
            </a:r>
          </a:p>
          <a:p>
            <a:endParaRPr lang="cs-CZ" dirty="0"/>
          </a:p>
        </p:txBody>
      </p:sp>
      <p:sp>
        <p:nvSpPr>
          <p:cNvPr id="6" name="Zástupný symbol pro datum 5">
            <a:extLst>
              <a:ext uri="{FF2B5EF4-FFF2-40B4-BE49-F238E27FC236}">
                <a16:creationId xmlns:a16="http://schemas.microsoft.com/office/drawing/2014/main" id="{F68CE166-0E4B-8EE5-DE2F-BAC0A561286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 dirty="0"/>
              <a:t>03/10/2023</a:t>
            </a:r>
          </a:p>
        </p:txBody>
      </p:sp>
    </p:spTree>
    <p:extLst>
      <p:ext uri="{BB962C8B-B14F-4D97-AF65-F5344CB8AC3E}">
        <p14:creationId xmlns:p14="http://schemas.microsoft.com/office/powerpoint/2010/main" val="133127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6A0D-4A37-486A-B1E4-7797A7C8866C}" type="slidenum">
              <a:rPr lang="cs-CZ" smtClean="0"/>
              <a:t>10</a:t>
            </a:fld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Apply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60590" y="6560639"/>
            <a:ext cx="4114264" cy="365210"/>
          </a:xfrm>
        </p:spPr>
        <p:txBody>
          <a:bodyPr/>
          <a:lstStyle/>
          <a:p>
            <a:r>
              <a:rPr lang="cs-CZ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Systems a.s.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677A13-ACDA-4B44-E060-CBB9755E9894}"/>
              </a:ext>
            </a:extLst>
          </p:cNvPr>
          <p:cNvSpPr/>
          <p:nvPr/>
        </p:nvSpPr>
        <p:spPr>
          <a:xfrm>
            <a:off x="3021359" y="1710766"/>
            <a:ext cx="6092825" cy="4770537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>
            <a:defPPr>
              <a:defRPr lang="cs-CZ"/>
            </a:defPPr>
            <a:lvl1pPr marL="0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323232"/>
                </a:solidFill>
              </a:rPr>
              <a:t>Plan: 12 to add, 0 to change, 0 to destroy.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Changes to Outputs: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 + </a:t>
            </a:r>
            <a:r>
              <a:rPr lang="en-US" sz="1600" dirty="0" err="1">
                <a:solidFill>
                  <a:srgbClr val="323232"/>
                </a:solidFill>
              </a:rPr>
              <a:t>project_info</a:t>
            </a:r>
            <a:r>
              <a:rPr lang="en-US" sz="1600" dirty="0">
                <a:solidFill>
                  <a:srgbClr val="323232"/>
                </a:solidFill>
              </a:rPr>
              <a:t> = [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     + {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         + </a:t>
            </a:r>
            <a:r>
              <a:rPr lang="en-US" sz="1600" err="1">
                <a:solidFill>
                  <a:srgbClr val="323232"/>
                </a:solidFill>
              </a:rPr>
              <a:t>ansible_hosts</a:t>
            </a:r>
            <a:r>
              <a:rPr lang="en-US" sz="1600" dirty="0">
                <a:solidFill>
                  <a:srgbClr val="323232"/>
                </a:solidFill>
              </a:rPr>
              <a:t>    = [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             + (known after apply),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           ]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         + </a:t>
            </a:r>
            <a:r>
              <a:rPr lang="en-US" sz="1600" err="1">
                <a:solidFill>
                  <a:srgbClr val="323232"/>
                </a:solidFill>
              </a:rPr>
              <a:t>virtual_machines</a:t>
            </a:r>
            <a:r>
              <a:rPr lang="en-US" sz="1600" dirty="0">
                <a:solidFill>
                  <a:srgbClr val="323232"/>
                </a:solidFill>
              </a:rPr>
              <a:t> = [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             + (known after apply),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           ]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       },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   ]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Do you want to perform these actions in workspace "dev"?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 Terraform will perform the actions described above.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 Only 'yes' will be accepted to approve.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 Enter a value:</a:t>
            </a:r>
            <a:endParaRPr lang="en-US" sz="1600" dirty="0">
              <a:solidFill>
                <a:srgbClr val="323232"/>
              </a:solidFill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F19CA-AEE9-4C38-86E0-8C6D6BCD66B4}"/>
              </a:ext>
            </a:extLst>
          </p:cNvPr>
          <p:cNvSpPr txBox="1"/>
          <p:nvPr/>
        </p:nvSpPr>
        <p:spPr>
          <a:xfrm>
            <a:off x="411490" y="108965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C4C4C"/>
                </a:solidFill>
                <a:cs typeface="Arial"/>
              </a:rPr>
              <a:t>terraform apply</a:t>
            </a:r>
            <a:endParaRPr lang="en-US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3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6A0D-4A37-486A-B1E4-7797A7C8866C}" type="slidenum">
              <a:rPr lang="cs-CZ" smtClean="0"/>
              <a:t>11</a:t>
            </a:fld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Graph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60590" y="6560639"/>
            <a:ext cx="4114264" cy="365210"/>
          </a:xfrm>
        </p:spPr>
        <p:txBody>
          <a:bodyPr/>
          <a:lstStyle/>
          <a:p>
            <a:r>
              <a:rPr lang="cs-CZ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Systems a.s.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F19CA-AEE9-4C38-86E0-8C6D6BCD66B4}"/>
              </a:ext>
            </a:extLst>
          </p:cNvPr>
          <p:cNvSpPr txBox="1"/>
          <p:nvPr/>
        </p:nvSpPr>
        <p:spPr>
          <a:xfrm>
            <a:off x="411490" y="108965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323232"/>
                </a:solidFill>
                <a:ea typeface="+mn-lt"/>
                <a:cs typeface="+mn-lt"/>
              </a:rPr>
              <a:t>terraform graph</a:t>
            </a:r>
            <a:endParaRPr lang="en-US" b="1">
              <a:solidFill>
                <a:srgbClr val="323232"/>
              </a:solidFill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04DE3-983D-E443-F98C-A20FEDB69BC2}"/>
              </a:ext>
            </a:extLst>
          </p:cNvPr>
          <p:cNvSpPr/>
          <p:nvPr/>
        </p:nvSpPr>
        <p:spPr>
          <a:xfrm>
            <a:off x="1705614" y="1829594"/>
            <a:ext cx="9906000" cy="40934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cs-CZ"/>
            </a:defPPr>
            <a:lvl1pPr marL="0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23232"/>
                </a:solidFill>
              </a:rPr>
              <a:t>digraph {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</a:rPr>
              <a:t>	compound = "true"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</a:rPr>
              <a:t>	</a:t>
            </a:r>
            <a:r>
              <a:rPr lang="en-US" err="1">
                <a:solidFill>
                  <a:srgbClr val="323232"/>
                </a:solidFill>
              </a:rPr>
              <a:t>newrank</a:t>
            </a:r>
            <a:r>
              <a:rPr lang="en-US" dirty="0">
                <a:solidFill>
                  <a:srgbClr val="323232"/>
                </a:solidFill>
              </a:rPr>
              <a:t> = "true"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</a:rPr>
              <a:t>	subgraph "root" {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</a:rPr>
              <a:t>		"[root] </a:t>
            </a:r>
            <a:r>
              <a:rPr lang="en-US" err="1">
                <a:solidFill>
                  <a:srgbClr val="323232"/>
                </a:solidFill>
              </a:rPr>
              <a:t>azurerm_resource_group.resource_group</a:t>
            </a:r>
            <a:r>
              <a:rPr lang="en-US" dirty="0">
                <a:solidFill>
                  <a:srgbClr val="323232"/>
                </a:solidFill>
              </a:rPr>
              <a:t> (expand)" [label = "</a:t>
            </a:r>
            <a:r>
              <a:rPr lang="en-US" err="1">
                <a:solidFill>
                  <a:srgbClr val="323232"/>
                </a:solidFill>
              </a:rPr>
              <a:t>azurerm_resource_group.resource_group</a:t>
            </a:r>
            <a:r>
              <a:rPr lang="en-US" dirty="0">
                <a:solidFill>
                  <a:srgbClr val="323232"/>
                </a:solidFill>
              </a:rPr>
              <a:t>", shape = "box"]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</a:rPr>
              <a:t>		"[root] </a:t>
            </a:r>
            <a:r>
              <a:rPr lang="en-US" err="1">
                <a:solidFill>
                  <a:srgbClr val="323232"/>
                </a:solidFill>
              </a:rPr>
              <a:t>data.azurerm_resource_group.resource_group</a:t>
            </a:r>
            <a:r>
              <a:rPr lang="en-US" dirty="0">
                <a:solidFill>
                  <a:srgbClr val="323232"/>
                </a:solidFill>
              </a:rPr>
              <a:t> (expand)" [label = "</a:t>
            </a:r>
            <a:r>
              <a:rPr lang="en-US" err="1">
                <a:solidFill>
                  <a:srgbClr val="323232"/>
                </a:solidFill>
              </a:rPr>
              <a:t>data.azurerm_resource_group.resource_group</a:t>
            </a:r>
            <a:r>
              <a:rPr lang="en-US" dirty="0">
                <a:solidFill>
                  <a:srgbClr val="323232"/>
                </a:solidFill>
              </a:rPr>
              <a:t>", shape = "box"]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</a:rPr>
              <a:t>                                    .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</a:rPr>
              <a:t>                                    .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</a:rPr>
              <a:t>                                    .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</a:rPr>
              <a:t>                  }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</a:rPr>
              <a:t>}</a:t>
            </a:r>
            <a:endParaRPr lang="en-US" dirty="0">
              <a:solidFill>
                <a:srgbClr val="32323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898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6A0D-4A37-486A-B1E4-7797A7C8866C}" type="slidenum">
              <a:rPr lang="cs-CZ" smtClean="0"/>
              <a:t>12</a:t>
            </a:fld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Graph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60590" y="6560639"/>
            <a:ext cx="4114264" cy="365210"/>
          </a:xfrm>
        </p:spPr>
        <p:txBody>
          <a:bodyPr/>
          <a:lstStyle/>
          <a:p>
            <a:r>
              <a:rPr lang="cs-CZ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Systems a.s.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F19CA-AEE9-4C38-86E0-8C6D6BCD66B4}"/>
              </a:ext>
            </a:extLst>
          </p:cNvPr>
          <p:cNvSpPr txBox="1"/>
          <p:nvPr/>
        </p:nvSpPr>
        <p:spPr>
          <a:xfrm>
            <a:off x="411490" y="1089652"/>
            <a:ext cx="57208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323232"/>
                </a:solidFill>
                <a:ea typeface="+mn-lt"/>
                <a:cs typeface="+mn-lt"/>
              </a:rPr>
              <a:t>terraform graph | dot –</a:t>
            </a:r>
            <a:r>
              <a:rPr lang="en-US" b="1" dirty="0" err="1">
                <a:solidFill>
                  <a:srgbClr val="323232"/>
                </a:solidFill>
                <a:ea typeface="+mn-lt"/>
                <a:cs typeface="+mn-lt"/>
              </a:rPr>
              <a:t>Tpng</a:t>
            </a:r>
            <a:r>
              <a:rPr lang="en-US" b="1" dirty="0">
                <a:solidFill>
                  <a:srgbClr val="323232"/>
                </a:solidFill>
                <a:ea typeface="+mn-lt"/>
                <a:cs typeface="+mn-lt"/>
              </a:rPr>
              <a:t> &gt; graph.png</a:t>
            </a:r>
            <a:endParaRPr lang="en-US" b="1">
              <a:solidFill>
                <a:srgbClr val="323232"/>
              </a:solidFill>
              <a:cs typeface="Arial"/>
            </a:endParaRPr>
          </a:p>
        </p:txBody>
      </p:sp>
      <p:pic>
        <p:nvPicPr>
          <p:cNvPr id="3" name="Picture 7" descr="Diagram&#10;&#10;Description automatically generated">
            <a:extLst>
              <a:ext uri="{FF2B5EF4-FFF2-40B4-BE49-F238E27FC236}">
                <a16:creationId xmlns:a16="http://schemas.microsoft.com/office/drawing/2014/main" id="{053429AF-706F-272E-E0ED-FBE8868E0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72" y="2301304"/>
            <a:ext cx="11106987" cy="2851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68FBBF-7FFB-B835-4CEA-A4580D4147BE}"/>
              </a:ext>
            </a:extLst>
          </p:cNvPr>
          <p:cNvSpPr txBox="1"/>
          <p:nvPr/>
        </p:nvSpPr>
        <p:spPr>
          <a:xfrm>
            <a:off x="304006" y="6020594"/>
            <a:ext cx="31943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23232"/>
                </a:solidFill>
                <a:ea typeface="+mn-lt"/>
                <a:cs typeface="+mn-lt"/>
                <a:hlinkClick r:id="rId3"/>
              </a:rPr>
              <a:t>https://www.pluralith.com/</a:t>
            </a:r>
            <a:endParaRPr lang="en-US" dirty="0">
              <a:solidFill>
                <a:srgbClr val="32323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640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6A0D-4A37-486A-B1E4-7797A7C8866C}" type="slidenum">
              <a:rPr lang="cs-CZ" smtClean="0"/>
              <a:t>13</a:t>
            </a:fld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Console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60590" y="6560639"/>
            <a:ext cx="4114264" cy="365210"/>
          </a:xfrm>
        </p:spPr>
        <p:txBody>
          <a:bodyPr/>
          <a:lstStyle/>
          <a:p>
            <a:r>
              <a:rPr lang="cs-CZ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Systems a.s.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F19CA-AEE9-4C38-86E0-8C6D6BCD66B4}"/>
              </a:ext>
            </a:extLst>
          </p:cNvPr>
          <p:cNvSpPr txBox="1"/>
          <p:nvPr/>
        </p:nvSpPr>
        <p:spPr>
          <a:xfrm>
            <a:off x="411490" y="108965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323232"/>
                </a:solidFill>
                <a:ea typeface="+mn-lt"/>
                <a:cs typeface="+mn-lt"/>
              </a:rPr>
              <a:t>terraform console</a:t>
            </a:r>
            <a:endParaRPr lang="en-US" b="1">
              <a:solidFill>
                <a:srgbClr val="323232"/>
              </a:solidFill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15B4B7-BDF1-ACA6-24ED-1DD9DA1FC25F}"/>
              </a:ext>
            </a:extLst>
          </p:cNvPr>
          <p:cNvSpPr/>
          <p:nvPr/>
        </p:nvSpPr>
        <p:spPr>
          <a:xfrm>
            <a:off x="3048794" y="2096549"/>
            <a:ext cx="6092825" cy="2554545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>
            <a:defPPr>
              <a:defRPr lang="cs-CZ"/>
            </a:defPPr>
            <a:lvl1pPr marL="0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23232"/>
                </a:solidFill>
              </a:rPr>
              <a:t>&gt; max (5, 12, 9)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</a:rPr>
              <a:t>12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</a:rPr>
              <a:t>&gt; join("\n", ["Kubernetes", "Academy"])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</a:rPr>
              <a:t>&lt;&lt;EOT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</a:rPr>
              <a:t>Kubernetes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</a:rPr>
              <a:t>Academy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</a:rPr>
              <a:t>EOT</a:t>
            </a:r>
            <a:endParaRPr lang="en-US" dirty="0">
              <a:solidFill>
                <a:srgbClr val="323232"/>
              </a:solidFill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11170-9A1B-D3D0-8D23-73A67D7AA81D}"/>
              </a:ext>
            </a:extLst>
          </p:cNvPr>
          <p:cNvSpPr txBox="1"/>
          <p:nvPr/>
        </p:nvSpPr>
        <p:spPr>
          <a:xfrm>
            <a:off x="411490" y="5854157"/>
            <a:ext cx="565771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Supported functions:</a:t>
            </a:r>
            <a:r>
              <a:rPr lang="en-US">
                <a:latin typeface="Calibri"/>
              </a:rPr>
              <a:t>​</a:t>
            </a:r>
          </a:p>
          <a:p>
            <a:r>
              <a:rPr lang="en-US" u="sng">
                <a:solidFill>
                  <a:srgbClr val="0000FF"/>
                </a:solidFill>
                <a:latin typeface="Calibri"/>
                <a:hlinkClick r:id="rId2"/>
              </a:rPr>
              <a:t>https://www.terraform.io/docs/language/functions/</a:t>
            </a:r>
            <a:r>
              <a:rPr lang="en-US">
                <a:latin typeface="Calibr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03870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6A0D-4A37-486A-B1E4-7797A7C8866C}" type="slidenum">
              <a:rPr lang="cs-CZ" smtClean="0"/>
              <a:t>14</a:t>
            </a:fld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Workspaces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60590" y="6560639"/>
            <a:ext cx="4114264" cy="365210"/>
          </a:xfrm>
        </p:spPr>
        <p:txBody>
          <a:bodyPr/>
          <a:lstStyle/>
          <a:p>
            <a:r>
              <a:rPr lang="cs-CZ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Systems a.s.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28ACDF-494D-57DB-76AE-5043308F82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938" y="1080250"/>
            <a:ext cx="11230538" cy="5473267"/>
          </a:xfrm>
        </p:spPr>
        <p:txBody>
          <a:bodyPr vert="horz" lIns="0" tIns="0" rIns="0" bIns="0" rtlCol="0" anchor="t">
            <a:noAutofit/>
          </a:bodyPr>
          <a:lstStyle/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Each Terraform configuration has an associated backend that defines how operations are executed and where persistent data such as the Terraform state is stored,</a:t>
            </a: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The persistent data stored in the backend belongs to a </a:t>
            </a:r>
            <a:r>
              <a:rPr lang="en-US" i="1" dirty="0">
                <a:ea typeface="+mn-lt"/>
                <a:cs typeface="+mn-lt"/>
              </a:rPr>
              <a:t>workspace,</a:t>
            </a: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Initially the backend has only one workspace, called "default“,</a:t>
            </a: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Certain backends support </a:t>
            </a:r>
            <a:r>
              <a:rPr lang="en-US" i="1" dirty="0">
                <a:ea typeface="+mn-lt"/>
                <a:cs typeface="+mn-lt"/>
              </a:rPr>
              <a:t>multiple</a:t>
            </a:r>
            <a:r>
              <a:rPr lang="en-US" dirty="0">
                <a:ea typeface="+mn-lt"/>
                <a:cs typeface="+mn-lt"/>
              </a:rPr>
              <a:t> named workspaces, allowing multiple states to be associated with a single configuration,</a:t>
            </a:r>
          </a:p>
          <a:p>
            <a:pPr marL="71755" indent="0">
              <a:buNone/>
            </a:pPr>
            <a:endParaRPr lang="sk-SK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566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6A0D-4A37-486A-B1E4-7797A7C8866C}" type="slidenum">
              <a:rPr lang="cs-CZ" smtClean="0"/>
              <a:t>15</a:t>
            </a:fld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Files and directories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60590" y="6560639"/>
            <a:ext cx="4114264" cy="365210"/>
          </a:xfrm>
        </p:spPr>
        <p:txBody>
          <a:bodyPr/>
          <a:lstStyle/>
          <a:p>
            <a:r>
              <a:rPr lang="cs-CZ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Systems a.s.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45C4D6-C806-E728-21C2-5323569F64D7}"/>
              </a:ext>
            </a:extLst>
          </p:cNvPr>
          <p:cNvSpPr>
            <a:spLocks noGrp="1"/>
          </p:cNvSpPr>
          <p:nvPr/>
        </p:nvSpPr>
        <p:spPr>
          <a:xfrm>
            <a:off x="478089" y="1227162"/>
            <a:ext cx="11474991" cy="5279708"/>
          </a:xfrm>
          <a:prstGeom prst="rect">
            <a:avLst/>
          </a:prstGeom>
        </p:spPr>
        <p:txBody>
          <a:bodyPr vert="horz" lIns="100794" tIns="50397" rIns="100794" bIns="50397" rtlCol="0">
            <a:noAutofit/>
          </a:bodyPr>
          <a:lstStyle>
            <a:lvl1pPr marL="360000" indent="-288000" algn="l" defTabSz="1007943" rtl="0" eaLnBrk="1" latinLnBrk="0" hangingPunct="1">
              <a:spcBef>
                <a:spcPct val="20000"/>
              </a:spcBef>
              <a:buClr>
                <a:srgbClr val="F6BC04"/>
              </a:buClr>
              <a:buSzPct val="70000"/>
              <a:buFont typeface="Wingdings" pitchFamily="2" charset="2"/>
              <a:buChar char=""/>
              <a:defRPr lang="cs-CZ" sz="2400" kern="1200">
                <a:solidFill>
                  <a:srgbClr val="4C4C4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64000" indent="-252000" algn="l" defTabSz="1007943" rtl="0" eaLnBrk="1" latinLnBrk="0" hangingPunct="1">
              <a:spcBef>
                <a:spcPct val="20000"/>
              </a:spcBef>
              <a:buClr>
                <a:srgbClr val="323232"/>
              </a:buClr>
              <a:buSzPct val="65000"/>
              <a:buFont typeface="Wingdings" pitchFamily="2" charset="2"/>
              <a:buChar char="n"/>
              <a:defRPr sz="2000" kern="1200">
                <a:solidFill>
                  <a:srgbClr val="4C4C4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32000" indent="-216000" algn="l" defTabSz="1007943" rtl="0" eaLnBrk="1" latinLnBrk="0" hangingPunct="1">
              <a:spcBef>
                <a:spcPct val="20000"/>
              </a:spcBef>
              <a:buClr>
                <a:srgbClr val="878788"/>
              </a:buClr>
              <a:buSzPct val="100000"/>
              <a:buFont typeface="Wingdings" pitchFamily="2" charset="2"/>
              <a:buChar char="§"/>
              <a:defRPr sz="2200" kern="1200">
                <a:solidFill>
                  <a:srgbClr val="4C4C4C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28000" indent="-144000" algn="l" defTabSz="1007943" rtl="0" eaLnBrk="1" latinLnBrk="0" hangingPunct="1">
              <a:spcBef>
                <a:spcPct val="20000"/>
              </a:spcBef>
              <a:buClrTx/>
              <a:buSzPct val="90000"/>
              <a:buFont typeface="Wingdings" pitchFamily="2" charset="2"/>
              <a:buChar char="§"/>
              <a:defRPr sz="1600" kern="1200">
                <a:solidFill>
                  <a:srgbClr val="4C4C4C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160000" indent="-144000" algn="l" defTabSz="1007943" rtl="0" eaLnBrk="1" latinLnBrk="0" hangingPunct="1">
              <a:spcBef>
                <a:spcPct val="20000"/>
              </a:spcBef>
              <a:buClrTx/>
              <a:buSzPct val="90000"/>
              <a:buFont typeface="Wingdings" pitchFamily="2" charset="2"/>
              <a:buChar char="§"/>
              <a:defRPr sz="1400" kern="1200">
                <a:solidFill>
                  <a:srgbClr val="4C4C4C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56000" indent="-144000" algn="l" defTabSz="1007943" rtl="0" eaLnBrk="1" latinLnBrk="0" hangingPunct="1">
              <a:spcBef>
                <a:spcPct val="20000"/>
              </a:spcBef>
              <a:buClrTx/>
              <a:buSzPct val="90000"/>
              <a:buFont typeface="Wingdings" pitchFamily="2" charset="2"/>
              <a:buChar char="§"/>
              <a:defRPr sz="2000" kern="1200">
                <a:solidFill>
                  <a:srgbClr val="4C4C4C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52000" indent="-144000" algn="l" defTabSz="1007943" rtl="0" eaLnBrk="1" latinLnBrk="0" hangingPunct="1">
              <a:spcBef>
                <a:spcPct val="20000"/>
              </a:spcBef>
              <a:buClrTx/>
              <a:buSzPct val="90000"/>
              <a:buFont typeface="Wingdings" pitchFamily="2" charset="2"/>
              <a:buChar char="§"/>
              <a:defRPr sz="2000" kern="1200">
                <a:solidFill>
                  <a:srgbClr val="4C4C4C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384000" indent="-144000" algn="l" defTabSz="1007943" rtl="0" eaLnBrk="1" latinLnBrk="0" hangingPunct="1">
              <a:spcBef>
                <a:spcPct val="20000"/>
              </a:spcBef>
              <a:buClrTx/>
              <a:buSzPct val="90000"/>
              <a:buFont typeface="Wingdings" pitchFamily="2" charset="2"/>
              <a:buChar char="§"/>
              <a:defRPr sz="2000" kern="1200">
                <a:solidFill>
                  <a:srgbClr val="4C4C4C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16000" indent="-144000" algn="l" defTabSz="1007943" rtl="0" eaLnBrk="1" latinLnBrk="0" hangingPunct="1">
              <a:spcBef>
                <a:spcPct val="20000"/>
              </a:spcBef>
              <a:buClrTx/>
              <a:buSzPct val="90000"/>
              <a:buFont typeface="Wingdings" pitchFamily="2" charset="2"/>
              <a:buChar char="§"/>
              <a:defRPr sz="2000" kern="1200">
                <a:solidFill>
                  <a:srgbClr val="4C4C4C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dirty="0"/>
              <a:t>Files:</a:t>
            </a:r>
          </a:p>
          <a:p>
            <a:pPr lvl="1"/>
            <a:r>
              <a:rPr lang="en-US" b="1" dirty="0"/>
              <a:t>*.</a:t>
            </a:r>
            <a:r>
              <a:rPr lang="en-US" b="1" dirty="0" err="1"/>
              <a:t>tf</a:t>
            </a:r>
            <a:r>
              <a:rPr lang="en-US" b="1" dirty="0"/>
              <a:t> </a:t>
            </a:r>
            <a:r>
              <a:rPr lang="en-US" dirty="0"/>
              <a:t>– Terraform modules written in HCL or JSON,</a:t>
            </a:r>
          </a:p>
          <a:p>
            <a:pPr marL="612000" lvl="1" indent="0">
              <a:buNone/>
            </a:pPr>
            <a:endParaRPr lang="en-US" dirty="0"/>
          </a:p>
          <a:p>
            <a:pPr lvl="1"/>
            <a:r>
              <a:rPr lang="en-US" b="1" dirty="0"/>
              <a:t>*.</a:t>
            </a:r>
            <a:r>
              <a:rPr lang="en-US" b="1" dirty="0" err="1"/>
              <a:t>tfvars</a:t>
            </a:r>
            <a:r>
              <a:rPr lang="en-US" dirty="0"/>
              <a:t> – files used for input variables,</a:t>
            </a:r>
          </a:p>
          <a:p>
            <a:pPr marL="612000" lvl="1" indent="0">
              <a:buNone/>
            </a:pPr>
            <a:endParaRPr lang="en-US" dirty="0"/>
          </a:p>
          <a:p>
            <a:pPr lvl="1"/>
            <a:r>
              <a:rPr lang="en-US" b="1" dirty="0" err="1"/>
              <a:t>terraform.tfstate</a:t>
            </a:r>
            <a:r>
              <a:rPr lang="en-US" b="1" dirty="0"/>
              <a:t>(.backup)</a:t>
            </a:r>
            <a:r>
              <a:rPr lang="en-US" dirty="0"/>
              <a:t> – resources managed by Terraform,</a:t>
            </a:r>
          </a:p>
          <a:p>
            <a:pPr marL="612000" lvl="1" indent="0">
              <a:buNone/>
            </a:pPr>
            <a:endParaRPr lang="en-US" dirty="0"/>
          </a:p>
          <a:p>
            <a:pPr lvl="1"/>
            <a:r>
              <a:rPr lang="en-US" b="1" dirty="0"/>
              <a:t>.</a:t>
            </a:r>
            <a:r>
              <a:rPr lang="en-US" b="1" dirty="0" err="1"/>
              <a:t>terraform.lock.hcl</a:t>
            </a:r>
            <a:r>
              <a:rPr lang="en-US" dirty="0"/>
              <a:t> – providers and modules versions,</a:t>
            </a:r>
          </a:p>
          <a:p>
            <a:endParaRPr lang="en-US" dirty="0"/>
          </a:p>
          <a:p>
            <a:r>
              <a:rPr lang="en-US" dirty="0"/>
              <a:t>Directories:</a:t>
            </a:r>
          </a:p>
          <a:p>
            <a:pPr lvl="1"/>
            <a:r>
              <a:rPr lang="en-US" b="1" dirty="0"/>
              <a:t>.terraform</a:t>
            </a:r>
            <a:r>
              <a:rPr lang="en-US" dirty="0"/>
              <a:t> – providers and modules</a:t>
            </a:r>
          </a:p>
          <a:p>
            <a:pPr marL="612000" lvl="1" indent="0">
              <a:buNone/>
            </a:pPr>
            <a:endParaRPr lang="en-US" dirty="0"/>
          </a:p>
          <a:p>
            <a:pPr lvl="1"/>
            <a:r>
              <a:rPr lang="en-US" b="1" dirty="0" err="1"/>
              <a:t>terraform.tfstate.d</a:t>
            </a:r>
            <a:r>
              <a:rPr lang="en-US" dirty="0"/>
              <a:t> – used for workspaces and *</a:t>
            </a:r>
            <a:r>
              <a:rPr lang="en-US" b="1" dirty="0"/>
              <a:t>.</a:t>
            </a:r>
            <a:r>
              <a:rPr lang="en-US" b="1" dirty="0" err="1"/>
              <a:t>tfstate</a:t>
            </a:r>
            <a:r>
              <a:rPr lang="en-US" b="1" dirty="0"/>
              <a:t>(.backup)</a:t>
            </a:r>
            <a:r>
              <a:rPr lang="en-U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540025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6A0D-4A37-486A-B1E4-7797A7C8866C}" type="slidenum">
              <a:rPr lang="cs-CZ" smtClean="0"/>
              <a:t>16</a:t>
            </a:fld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Useful commands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60590" y="6560639"/>
            <a:ext cx="4114264" cy="365210"/>
          </a:xfrm>
        </p:spPr>
        <p:txBody>
          <a:bodyPr/>
          <a:lstStyle/>
          <a:p>
            <a:r>
              <a:rPr lang="cs-CZ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Systems a.s.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FFD3-D468-15A1-0DBF-0F7BE6E4CD4B}"/>
              </a:ext>
            </a:extLst>
          </p:cNvPr>
          <p:cNvSpPr>
            <a:spLocks noGrp="1"/>
          </p:cNvSpPr>
          <p:nvPr/>
        </p:nvSpPr>
        <p:spPr>
          <a:xfrm>
            <a:off x="335215" y="1084287"/>
            <a:ext cx="11519242" cy="5088707"/>
          </a:xfrm>
          <a:prstGeom prst="rect">
            <a:avLst/>
          </a:prstGeom>
        </p:spPr>
        <p:txBody>
          <a:bodyPr vert="horz" lIns="100794" tIns="50397" rIns="100794" bIns="50397" rtlCol="0">
            <a:noAutofit/>
          </a:bodyPr>
          <a:lstStyle>
            <a:lvl1pPr marL="360000" indent="-288000" algn="l" defTabSz="1007943" rtl="0" eaLnBrk="1" latinLnBrk="0" hangingPunct="1">
              <a:spcBef>
                <a:spcPct val="20000"/>
              </a:spcBef>
              <a:buClr>
                <a:srgbClr val="F6BC04"/>
              </a:buClr>
              <a:buSzPct val="70000"/>
              <a:buFont typeface="Wingdings" pitchFamily="2" charset="2"/>
              <a:buChar char=""/>
              <a:defRPr lang="cs-CZ" sz="2400" kern="1200">
                <a:solidFill>
                  <a:srgbClr val="4C4C4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64000" indent="-252000" algn="l" defTabSz="1007943" rtl="0" eaLnBrk="1" latinLnBrk="0" hangingPunct="1">
              <a:spcBef>
                <a:spcPct val="20000"/>
              </a:spcBef>
              <a:buClr>
                <a:srgbClr val="323232"/>
              </a:buClr>
              <a:buSzPct val="65000"/>
              <a:buFont typeface="Wingdings" pitchFamily="2" charset="2"/>
              <a:buChar char="n"/>
              <a:defRPr sz="2000" kern="1200">
                <a:solidFill>
                  <a:srgbClr val="4C4C4C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32000" indent="-216000" algn="l" defTabSz="1007943" rtl="0" eaLnBrk="1" latinLnBrk="0" hangingPunct="1">
              <a:spcBef>
                <a:spcPct val="20000"/>
              </a:spcBef>
              <a:buClr>
                <a:srgbClr val="878788"/>
              </a:buClr>
              <a:buSzPct val="100000"/>
              <a:buFont typeface="Wingdings" pitchFamily="2" charset="2"/>
              <a:buChar char="§"/>
              <a:defRPr sz="2200" kern="1200">
                <a:solidFill>
                  <a:srgbClr val="4C4C4C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28000" indent="-144000" algn="l" defTabSz="1007943" rtl="0" eaLnBrk="1" latinLnBrk="0" hangingPunct="1">
              <a:spcBef>
                <a:spcPct val="20000"/>
              </a:spcBef>
              <a:buClrTx/>
              <a:buSzPct val="90000"/>
              <a:buFont typeface="Wingdings" pitchFamily="2" charset="2"/>
              <a:buChar char="§"/>
              <a:defRPr sz="1600" kern="1200">
                <a:solidFill>
                  <a:srgbClr val="4C4C4C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160000" indent="-144000" algn="l" defTabSz="1007943" rtl="0" eaLnBrk="1" latinLnBrk="0" hangingPunct="1">
              <a:spcBef>
                <a:spcPct val="20000"/>
              </a:spcBef>
              <a:buClrTx/>
              <a:buSzPct val="90000"/>
              <a:buFont typeface="Wingdings" pitchFamily="2" charset="2"/>
              <a:buChar char="§"/>
              <a:defRPr sz="1400" kern="1200">
                <a:solidFill>
                  <a:srgbClr val="4C4C4C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56000" indent="-144000" algn="l" defTabSz="1007943" rtl="0" eaLnBrk="1" latinLnBrk="0" hangingPunct="1">
              <a:spcBef>
                <a:spcPct val="20000"/>
              </a:spcBef>
              <a:buClrTx/>
              <a:buSzPct val="90000"/>
              <a:buFont typeface="Wingdings" pitchFamily="2" charset="2"/>
              <a:buChar char="§"/>
              <a:defRPr sz="2000" kern="1200">
                <a:solidFill>
                  <a:srgbClr val="4C4C4C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52000" indent="-144000" algn="l" defTabSz="1007943" rtl="0" eaLnBrk="1" latinLnBrk="0" hangingPunct="1">
              <a:spcBef>
                <a:spcPct val="20000"/>
              </a:spcBef>
              <a:buClrTx/>
              <a:buSzPct val="90000"/>
              <a:buFont typeface="Wingdings" pitchFamily="2" charset="2"/>
              <a:buChar char="§"/>
              <a:defRPr sz="2000" kern="1200">
                <a:solidFill>
                  <a:srgbClr val="4C4C4C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384000" indent="-144000" algn="l" defTabSz="1007943" rtl="0" eaLnBrk="1" latinLnBrk="0" hangingPunct="1">
              <a:spcBef>
                <a:spcPct val="20000"/>
              </a:spcBef>
              <a:buClrTx/>
              <a:buSzPct val="90000"/>
              <a:buFont typeface="Wingdings" pitchFamily="2" charset="2"/>
              <a:buChar char="§"/>
              <a:defRPr sz="2000" kern="1200">
                <a:solidFill>
                  <a:srgbClr val="4C4C4C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16000" indent="-144000" algn="l" defTabSz="1007943" rtl="0" eaLnBrk="1" latinLnBrk="0" hangingPunct="1">
              <a:spcBef>
                <a:spcPct val="20000"/>
              </a:spcBef>
              <a:buClrTx/>
              <a:buSzPct val="90000"/>
              <a:buFont typeface="Wingdings" pitchFamily="2" charset="2"/>
              <a:buChar char="§"/>
              <a:defRPr sz="2000" kern="1200">
                <a:solidFill>
                  <a:srgbClr val="4C4C4C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en-US" dirty="0"/>
          </a:p>
          <a:p>
            <a:r>
              <a:rPr lang="en-US" sz="2000" dirty="0"/>
              <a:t>terraform --help</a:t>
            </a:r>
          </a:p>
          <a:p>
            <a:r>
              <a:rPr lang="en-US" sz="2000" dirty="0"/>
              <a:t>terraform </a:t>
            </a:r>
            <a:r>
              <a:rPr lang="en-US" sz="2000" dirty="0" err="1"/>
              <a:t>init</a:t>
            </a:r>
            <a:endParaRPr lang="en-US" sz="2000" dirty="0"/>
          </a:p>
          <a:p>
            <a:r>
              <a:rPr lang="en-US" sz="2000" dirty="0"/>
              <a:t>terraform validate</a:t>
            </a:r>
          </a:p>
          <a:p>
            <a:r>
              <a:rPr lang="en-US" sz="2000" dirty="0"/>
              <a:t>terraform </a:t>
            </a:r>
            <a:r>
              <a:rPr lang="en-US" sz="2000" dirty="0" err="1"/>
              <a:t>fmt</a:t>
            </a:r>
            <a:r>
              <a:rPr lang="en-US" sz="2000" dirty="0"/>
              <a:t> -recursive</a:t>
            </a:r>
          </a:p>
          <a:p>
            <a:r>
              <a:rPr lang="en-US" sz="2000" dirty="0"/>
              <a:t>terraform plan</a:t>
            </a:r>
          </a:p>
          <a:p>
            <a:r>
              <a:rPr lang="en-US" sz="2000" dirty="0"/>
              <a:t>terraform apply [--auto-approve]</a:t>
            </a:r>
          </a:p>
          <a:p>
            <a:r>
              <a:rPr lang="en-US" sz="2000" dirty="0"/>
              <a:t>terraform destroy [--auto-approve]</a:t>
            </a:r>
          </a:p>
          <a:p>
            <a:r>
              <a:rPr lang="en-US" sz="2000" dirty="0"/>
              <a:t>terraform graph | dot –</a:t>
            </a:r>
            <a:r>
              <a:rPr lang="en-US" sz="2000" dirty="0" err="1"/>
              <a:t>Tsvg</a:t>
            </a:r>
            <a:r>
              <a:rPr lang="en-US" sz="2000" dirty="0"/>
              <a:t> &gt; </a:t>
            </a:r>
            <a:r>
              <a:rPr lang="en-US" sz="2000" dirty="0" err="1"/>
              <a:t>graph.svg</a:t>
            </a:r>
            <a:endParaRPr lang="en-US" sz="2000" dirty="0"/>
          </a:p>
          <a:p>
            <a:r>
              <a:rPr lang="en-US" sz="2000" dirty="0"/>
              <a:t>terraform state</a:t>
            </a:r>
          </a:p>
          <a:p>
            <a:r>
              <a:rPr lang="en-US" sz="2000" dirty="0"/>
              <a:t>terraform workspace</a:t>
            </a:r>
          </a:p>
          <a:p>
            <a:r>
              <a:rPr lang="en-US" sz="2000" dirty="0"/>
              <a:t>terraform apply –replace (terraform taint)</a:t>
            </a:r>
          </a:p>
          <a:p>
            <a:r>
              <a:rPr lang="en-US" sz="2000" dirty="0"/>
              <a:t>terraform import</a:t>
            </a:r>
          </a:p>
        </p:txBody>
      </p:sp>
    </p:spTree>
    <p:extLst>
      <p:ext uri="{BB962C8B-B14F-4D97-AF65-F5344CB8AC3E}">
        <p14:creationId xmlns:p14="http://schemas.microsoft.com/office/powerpoint/2010/main" val="133719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C33BA6-B537-451B-C723-F8EBAC7A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Copyright © Unicorn Systems a.s.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6343F-532D-C947-23DA-261B7527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17</a:t>
            </a:fld>
            <a:endParaRPr lang="cs-CZ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0440A0-076E-1F07-1648-921E4173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Terraform Cloud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E829AE-A758-3A7E-4025-EBD315ECD2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K" dirty="0"/>
              <a:t>It </a:t>
            </a:r>
            <a:r>
              <a:rPr lang="en-GB" dirty="0"/>
              <a:t>is an application that helps teams use Terraform to provision infrastructure,</a:t>
            </a:r>
          </a:p>
          <a:p>
            <a:endParaRPr lang="en-GB" dirty="0"/>
          </a:p>
          <a:p>
            <a:r>
              <a:rPr lang="en-GB" dirty="0"/>
              <a:t>Small teams can sign up for free to connect Terraform to version control, share variables, run Terraform in a stable remote environment, and securely store remote state,</a:t>
            </a:r>
          </a:p>
          <a:p>
            <a:endParaRPr lang="en-GB" dirty="0"/>
          </a:p>
          <a:p>
            <a:r>
              <a:rPr lang="en-GB" b="0" i="0" u="sng" dirty="0">
                <a:effectLst/>
                <a:latin typeface="-apple-system"/>
                <a:hlinkClick r:id="rId2"/>
              </a:rPr>
              <a:t>https://app.terraform.io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07092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CEDBFC-7A2F-DC35-BB29-EBAFA284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Copyright © Unicorn Systems a.s.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973C35-8D6D-5DE6-DC17-5EB121F8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18</a:t>
            </a:fld>
            <a:endParaRPr lang="cs-CZ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A9E71F-C4E3-7B64-5B35-A0B3BC1E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Terraform Registry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002350-7492-1C9F-5D84-8985683767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K" dirty="0"/>
              <a:t>It </a:t>
            </a:r>
            <a:r>
              <a:rPr lang="en-GB" dirty="0"/>
              <a:t>is an interactive resource for discovering a wide selection of integrations (providers), configuration packages (modules), and security rules (policies) for use with Terraform,</a:t>
            </a:r>
          </a:p>
          <a:p>
            <a:endParaRPr lang="en-GB" dirty="0"/>
          </a:p>
          <a:p>
            <a:r>
              <a:rPr lang="en-GB" dirty="0"/>
              <a:t>The Registry includes solutions developed by </a:t>
            </a:r>
            <a:r>
              <a:rPr lang="en-GB" dirty="0" err="1"/>
              <a:t>HashiCorp</a:t>
            </a:r>
            <a:r>
              <a:rPr lang="en-GB" dirty="0"/>
              <a:t>, third-party vendors, and our Terraform community,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registry.terraform.io</a:t>
            </a:r>
            <a:r>
              <a:rPr lang="en-GB" dirty="0">
                <a:hlinkClick r:id="rId2"/>
              </a:rPr>
              <a:t>/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81989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5EE1F1-B6A3-19C1-C093-10C2C5A3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Copyright © Unicorn Systems a.s.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04CA6C-720A-3BEB-B3E3-29EA8B3E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19</a:t>
            </a:fld>
            <a:endParaRPr lang="cs-CZ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56E0E7-4F16-FDF1-D823-EA89D593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Terraform 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E3140B-387E-93C9-9C1E-1A1F7CB59E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K" dirty="0"/>
              <a:t>Terragrunt -&gt; </a:t>
            </a:r>
            <a:r>
              <a:rPr lang="en-GB" dirty="0">
                <a:hlinkClick r:id="rId2"/>
              </a:rPr>
              <a:t>https://terragrunt.gruntwork.io/</a:t>
            </a:r>
            <a:r>
              <a:rPr lang="en-GB" dirty="0"/>
              <a:t>, License changed: </a:t>
            </a:r>
            <a:r>
              <a:rPr lang="en-GB" dirty="0">
                <a:hlinkClick r:id="rId3"/>
              </a:rPr>
              <a:t>https://blog.gruntwork.io/the-future-of-terraform-must-be-open-ab0b9ba65bca</a:t>
            </a:r>
            <a:r>
              <a:rPr lang="en-GB" dirty="0"/>
              <a:t> </a:t>
            </a:r>
            <a:endParaRPr lang="en-SK" dirty="0"/>
          </a:p>
          <a:p>
            <a:r>
              <a:rPr lang="en-SK" dirty="0"/>
              <a:t>Terraspace -&gt; </a:t>
            </a:r>
            <a:r>
              <a:rPr lang="en-GB" dirty="0">
                <a:hlinkClick r:id="rId4"/>
              </a:rPr>
              <a:t>https://</a:t>
            </a:r>
            <a:r>
              <a:rPr lang="en-GB" dirty="0" err="1">
                <a:hlinkClick r:id="rId4"/>
              </a:rPr>
              <a:t>terraspace.cloud</a:t>
            </a:r>
            <a:r>
              <a:rPr lang="en-GB" dirty="0">
                <a:hlinkClick r:id="rId4"/>
              </a:rPr>
              <a:t>/docs/install/terraform/</a:t>
            </a:r>
            <a:endParaRPr lang="en-SK" dirty="0"/>
          </a:p>
          <a:p>
            <a:r>
              <a:rPr lang="en-SK" dirty="0"/>
              <a:t>Terrafile -&gt; </a:t>
            </a:r>
            <a:r>
              <a:rPr lang="en-GB" dirty="0">
                <a:hlinkClick r:id="rId5"/>
              </a:rPr>
              <a:t>https://</a:t>
            </a:r>
            <a:r>
              <a:rPr lang="en-GB" dirty="0" err="1">
                <a:hlinkClick r:id="rId5"/>
              </a:rPr>
              <a:t>github.com</a:t>
            </a:r>
            <a:r>
              <a:rPr lang="en-GB" dirty="0">
                <a:hlinkClick r:id="rId5"/>
              </a:rPr>
              <a:t>/</a:t>
            </a:r>
            <a:r>
              <a:rPr lang="en-GB" dirty="0" err="1">
                <a:hlinkClick r:id="rId5"/>
              </a:rPr>
              <a:t>coretech</a:t>
            </a:r>
            <a:r>
              <a:rPr lang="en-GB" dirty="0">
                <a:hlinkClick r:id="rId5"/>
              </a:rPr>
              <a:t>/</a:t>
            </a:r>
            <a:r>
              <a:rPr lang="en-GB" dirty="0" err="1">
                <a:hlinkClick r:id="rId5"/>
              </a:rPr>
              <a:t>terrafile</a:t>
            </a:r>
            <a:endParaRPr lang="en-SK" dirty="0"/>
          </a:p>
          <a:p>
            <a:r>
              <a:rPr lang="en-GB" dirty="0"/>
              <a:t>T</a:t>
            </a:r>
            <a:r>
              <a:rPr lang="en-SK" dirty="0"/>
              <a:t>flint -&gt; </a:t>
            </a:r>
            <a:r>
              <a:rPr lang="en-GB" dirty="0">
                <a:hlinkClick r:id="rId6"/>
              </a:rPr>
              <a:t>https://</a:t>
            </a:r>
            <a:r>
              <a:rPr lang="en-GB" dirty="0" err="1">
                <a:hlinkClick r:id="rId6"/>
              </a:rPr>
              <a:t>github.com</a:t>
            </a:r>
            <a:r>
              <a:rPr lang="en-GB" dirty="0">
                <a:hlinkClick r:id="rId6"/>
              </a:rPr>
              <a:t>/terraform-linters/</a:t>
            </a:r>
            <a:r>
              <a:rPr lang="en-GB" dirty="0" err="1">
                <a:hlinkClick r:id="rId6"/>
              </a:rPr>
              <a:t>tflint</a:t>
            </a:r>
            <a:endParaRPr lang="en-SK" dirty="0"/>
          </a:p>
          <a:p>
            <a:r>
              <a:rPr lang="en-GB" dirty="0"/>
              <a:t>C</a:t>
            </a:r>
            <a:r>
              <a:rPr lang="en-SK" dirty="0"/>
              <a:t>heckov -&gt; </a:t>
            </a:r>
            <a:r>
              <a:rPr lang="en-GB" dirty="0">
                <a:hlinkClick r:id="rId7"/>
              </a:rPr>
              <a:t>https://</a:t>
            </a:r>
            <a:r>
              <a:rPr lang="en-GB" dirty="0" err="1">
                <a:hlinkClick r:id="rId7"/>
              </a:rPr>
              <a:t>www.checkov.io</a:t>
            </a:r>
            <a:r>
              <a:rPr lang="en-GB" dirty="0">
                <a:hlinkClick r:id="rId7"/>
              </a:rPr>
              <a:t>/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348763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6A0D-4A37-486A-B1E4-7797A7C8866C}" type="slidenum">
              <a:rPr lang="cs-CZ" smtClean="0"/>
              <a:t>2</a:t>
            </a:fld>
            <a:endParaRPr lang="cs-CZ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Definition</a:t>
            </a: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Functions</a:t>
            </a: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Workspaces</a:t>
            </a: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Files and directories</a:t>
            </a: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Useful commands</a:t>
            </a: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Other tools</a:t>
            </a:r>
          </a:p>
          <a:p>
            <a:pPr marL="287655" indent="-287655"/>
            <a:endParaRPr lang="cs-CZ" dirty="0">
              <a:cs typeface="Arial"/>
            </a:endParaRPr>
          </a:p>
          <a:p>
            <a:pPr marL="71755" indent="0">
              <a:buNone/>
            </a:pPr>
            <a:endParaRPr lang="cs-CZ" dirty="0">
              <a:cs typeface="Arial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60590" y="6560639"/>
            <a:ext cx="4114264" cy="365210"/>
          </a:xfrm>
        </p:spPr>
        <p:txBody>
          <a:bodyPr/>
          <a:lstStyle/>
          <a:p>
            <a:r>
              <a:rPr lang="cs-CZ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Systems a.s.</a:t>
            </a:r>
          </a:p>
        </p:txBody>
      </p:sp>
    </p:spTree>
    <p:extLst>
      <p:ext uri="{BB962C8B-B14F-4D97-AF65-F5344CB8AC3E}">
        <p14:creationId xmlns:p14="http://schemas.microsoft.com/office/powerpoint/2010/main" val="4192812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39ECA9A1-294B-C24C-AB4A-5659748E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	</a:t>
            </a:r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!</a:t>
            </a:r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A8B5B793-F372-F687-D6E5-35DCEF38E49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561138"/>
            <a:ext cx="4113213" cy="365125"/>
          </a:xfrm>
        </p:spPr>
        <p:txBody>
          <a:bodyPr/>
          <a:lstStyle/>
          <a:p>
            <a:r>
              <a:rPr lang="en-US" noProof="0" dirty="0"/>
              <a:t>Copyright © Unicorn Systems </a:t>
            </a:r>
            <a:r>
              <a:rPr lang="en-US" noProof="0" dirty="0" err="1"/>
              <a:t>a.s.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0663B38A-D7C4-5899-A14B-B8DAE0E2AE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551613"/>
            <a:ext cx="404813" cy="365125"/>
          </a:xfrm>
        </p:spPr>
        <p:txBody>
          <a:bodyPr/>
          <a:lstStyle/>
          <a:p>
            <a:fld id="{851BEBC6-AE21-4DEA-82CA-C5B7C0A09A9D}" type="slidenum">
              <a:rPr lang="cs-CZ" dirty="0" smtClean="0"/>
              <a:pPr/>
              <a:t>20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623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6A0D-4A37-486A-B1E4-7797A7C8866C}" type="slidenum">
              <a:rPr lang="cs-CZ" smtClean="0"/>
              <a:t>3</a:t>
            </a:fld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r>
              <a:rPr lang="en-US" b="1" dirty="0">
                <a:ea typeface="+mn-lt"/>
                <a:cs typeface="+mn-lt"/>
              </a:rPr>
              <a:t>Terraform</a:t>
            </a:r>
            <a:r>
              <a:rPr lang="en-US" dirty="0">
                <a:ea typeface="+mn-lt"/>
                <a:cs typeface="+mn-lt"/>
              </a:rPr>
              <a:t> is an open-source -&gt; </a:t>
            </a:r>
            <a:r>
              <a:rPr lang="en-GB" dirty="0">
                <a:solidFill>
                  <a:srgbClr val="FF0000"/>
                </a:solidFill>
              </a:rPr>
              <a:t>source-available</a:t>
            </a:r>
            <a:r>
              <a:rPr lang="en-GB" dirty="0"/>
              <a:t> </a:t>
            </a:r>
            <a:r>
              <a:rPr lang="en-US" dirty="0">
                <a:ea typeface="+mn-lt"/>
                <a:cs typeface="+mn-lt"/>
              </a:rPr>
              <a:t>infrastructure as code software tool that provides a consistent CLI workflow to manage hundreds of cloud services,</a:t>
            </a: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Modular, written in </a:t>
            </a:r>
            <a:r>
              <a:rPr lang="en-US" dirty="0">
                <a:ea typeface="+mn-lt"/>
                <a:cs typeface="+mn-lt"/>
                <a:hlinkClick r:id="rId2"/>
              </a:rPr>
              <a:t>Go</a:t>
            </a:r>
            <a:r>
              <a:rPr lang="en-US" dirty="0">
                <a:ea typeface="+mn-lt"/>
                <a:cs typeface="+mn-lt"/>
              </a:rPr>
              <a:t>, declarative approach, created by </a:t>
            </a:r>
            <a:r>
              <a:rPr lang="en-US" dirty="0">
                <a:ea typeface="+mn-lt"/>
                <a:cs typeface="+mn-lt"/>
                <a:hlinkClick r:id="rId3"/>
              </a:rPr>
              <a:t>HashiCorp</a:t>
            </a:r>
            <a:r>
              <a:rPr lang="en-US" dirty="0">
                <a:ea typeface="+mn-lt"/>
                <a:cs typeface="+mn-lt"/>
              </a:rPr>
              <a:t>,</a:t>
            </a: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It allows to manage different components of networking, storage, software as a service,</a:t>
            </a: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Has support for different platforms (AWS, </a:t>
            </a:r>
            <a:r>
              <a:rPr lang="en-US" dirty="0" err="1">
                <a:ea typeface="+mn-lt"/>
                <a:cs typeface="+mn-lt"/>
              </a:rPr>
              <a:t>GoogleCloud</a:t>
            </a:r>
            <a:r>
              <a:rPr lang="en-US" dirty="0">
                <a:ea typeface="+mn-lt"/>
                <a:cs typeface="+mn-lt"/>
              </a:rPr>
              <a:t>, Azure, OpenStack, GitHub, Helm …) - </a:t>
            </a:r>
            <a:r>
              <a:rPr lang="en-US" dirty="0">
                <a:ea typeface="+mn-lt"/>
                <a:cs typeface="+mn-lt"/>
                <a:hlinkClick r:id="rId4"/>
              </a:rPr>
              <a:t>providers</a:t>
            </a:r>
            <a:endParaRPr lang="en-US" dirty="0">
              <a:ea typeface="+mn-lt"/>
              <a:cs typeface="+mn-lt"/>
            </a:endParaRP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Modules (templates) are written in </a:t>
            </a:r>
            <a:r>
              <a:rPr lang="en-US" dirty="0">
                <a:ea typeface="+mn-lt"/>
                <a:cs typeface="+mn-lt"/>
                <a:hlinkClick r:id="rId5"/>
              </a:rPr>
              <a:t>HCL</a:t>
            </a:r>
            <a:r>
              <a:rPr lang="en-US" dirty="0">
                <a:ea typeface="+mn-lt"/>
                <a:cs typeface="+mn-lt"/>
              </a:rPr>
              <a:t> or </a:t>
            </a:r>
            <a:r>
              <a:rPr lang="en-US" dirty="0">
                <a:ea typeface="+mn-lt"/>
                <a:cs typeface="+mn-lt"/>
                <a:hlinkClick r:id="rId6"/>
              </a:rPr>
              <a:t>JSON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71755" indent="0">
              <a:buNone/>
            </a:pPr>
            <a:endParaRPr lang="sk-SK" dirty="0">
              <a:cs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60590" y="6560639"/>
            <a:ext cx="4114264" cy="365210"/>
          </a:xfrm>
        </p:spPr>
        <p:txBody>
          <a:bodyPr/>
          <a:lstStyle/>
          <a:p>
            <a:r>
              <a:rPr lang="cs-CZ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Systems a.s.</a:t>
            </a:r>
          </a:p>
        </p:txBody>
      </p:sp>
    </p:spTree>
    <p:extLst>
      <p:ext uri="{BB962C8B-B14F-4D97-AF65-F5344CB8AC3E}">
        <p14:creationId xmlns:p14="http://schemas.microsoft.com/office/powerpoint/2010/main" val="351889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A79109-9A2A-D788-B05D-1DEB3D25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Copyright © Unicorn Systems a.s.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5B858E-5AFD-2EE7-5EE4-0E67DEAD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4</a:t>
            </a:fld>
            <a:endParaRPr lang="cs-CZ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20882B-0F96-5081-FFEC-659E3E82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Terraform license changed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3C242-251C-B7AB-6B6B-749415B001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938" y="991394"/>
            <a:ext cx="11230538" cy="5473267"/>
          </a:xfrm>
        </p:spPr>
        <p:txBody>
          <a:bodyPr/>
          <a:lstStyle/>
          <a:p>
            <a:r>
              <a:rPr lang="en-GB" dirty="0"/>
              <a:t>On August 10, 2023 </a:t>
            </a:r>
            <a:r>
              <a:rPr lang="en-GB" dirty="0" err="1"/>
              <a:t>HashiCorp</a:t>
            </a:r>
            <a:r>
              <a:rPr lang="en-GB" dirty="0"/>
              <a:t>, creator of Terraform, announced its decision to switch up the software's license. Rather than the Mozilla open-source Mozilla Public License v2. 0 (MPL 2.0), under which it's been available since 2014, Terraform is now under the Business Source License (BSL) v1,</a:t>
            </a:r>
          </a:p>
          <a:p>
            <a:endParaRPr lang="en-GB" dirty="0"/>
          </a:p>
          <a:p>
            <a:r>
              <a:rPr lang="en-GB" dirty="0"/>
              <a:t>It is considered ”source-available”, not open source in any traditional sense,</a:t>
            </a:r>
          </a:p>
          <a:p>
            <a:endParaRPr lang="en-GB" dirty="0"/>
          </a:p>
          <a:p>
            <a:r>
              <a:rPr lang="en-GB" dirty="0"/>
              <a:t>GitHub commit -&gt; </a:t>
            </a:r>
            <a:r>
              <a:rPr lang="en-GB" dirty="0">
                <a:hlinkClick r:id="rId2"/>
              </a:rPr>
              <a:t>Updating the license from MPL to Business Source License</a:t>
            </a:r>
            <a:r>
              <a:rPr lang="en-GB" dirty="0"/>
              <a:t>,</a:t>
            </a:r>
          </a:p>
          <a:p>
            <a:endParaRPr lang="en-GB" dirty="0"/>
          </a:p>
          <a:p>
            <a:r>
              <a:rPr lang="en-GB" dirty="0"/>
              <a:t>As long as you use Terraform 1.5.x or older, you don’t need to take any action, as these versions are all MPL licensed.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640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FA290B-02B7-A8E1-5D21-836D88A3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Copyright © Unicorn Systems a.s.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0112A8-0BE2-EA2A-80FC-CD68FA3E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5</a:t>
            </a:fld>
            <a:endParaRPr lang="cs-CZ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31FDC0-8D8F-CDCD-C3AA-EDE2E618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Terraform license changed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013A8F-9EA2-D69D-C26D-5609533809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938" y="991394"/>
            <a:ext cx="11230538" cy="5473267"/>
          </a:xfrm>
        </p:spPr>
        <p:txBody>
          <a:bodyPr/>
          <a:lstStyle/>
          <a:p>
            <a:r>
              <a:rPr lang="en-GB" dirty="0"/>
              <a:t>In short, this means anybody can continue using it, so long as they're not making money,</a:t>
            </a:r>
            <a:endParaRPr lang="en-SK" dirty="0"/>
          </a:p>
          <a:p>
            <a:endParaRPr lang="en-SK" dirty="0"/>
          </a:p>
          <a:p>
            <a:r>
              <a:rPr lang="en-GB" dirty="0"/>
              <a:t>BSL 1.1 prevents users from offering competitive services built on BSL-licensed code. This means vendors who provide services that compete with </a:t>
            </a:r>
            <a:r>
              <a:rPr lang="en-GB" dirty="0" err="1"/>
              <a:t>HashiCorp's</a:t>
            </a:r>
            <a:r>
              <a:rPr lang="en-GB" dirty="0"/>
              <a:t> community products will not be able to incorporate future releases, bug fixes, or security patches from </a:t>
            </a:r>
            <a:r>
              <a:rPr lang="en-GB" dirty="0" err="1"/>
              <a:t>HashiCorp</a:t>
            </a:r>
            <a:r>
              <a:rPr lang="en-GB" dirty="0"/>
              <a:t>,</a:t>
            </a:r>
          </a:p>
          <a:p>
            <a:endParaRPr lang="en-GB" dirty="0"/>
          </a:p>
          <a:p>
            <a:r>
              <a:rPr lang="en-GB" dirty="0"/>
              <a:t>The problems with BSL:</a:t>
            </a:r>
          </a:p>
          <a:p>
            <a:pPr lvl="1"/>
            <a:r>
              <a:rPr lang="en-GB" dirty="0"/>
              <a:t>You are building a product that is competitive with </a:t>
            </a:r>
            <a:r>
              <a:rPr lang="en-GB" dirty="0" err="1"/>
              <a:t>HashiCorp</a:t>
            </a:r>
            <a:r>
              <a:rPr lang="en-GB" dirty="0"/>
              <a:t>,</a:t>
            </a:r>
          </a:p>
          <a:p>
            <a:pPr lvl="1"/>
            <a:r>
              <a:rPr lang="en-GB" dirty="0"/>
              <a:t>You embed or host Terraform in your product.</a:t>
            </a:r>
          </a:p>
          <a:p>
            <a:pPr lvl="1"/>
            <a:endParaRPr lang="en-GB" dirty="0"/>
          </a:p>
          <a:p>
            <a:r>
              <a:rPr lang="en-GB" dirty="0"/>
              <a:t>More information: </a:t>
            </a:r>
            <a:r>
              <a:rPr lang="en-GB" dirty="0">
                <a:hlinkClick r:id="rId2"/>
              </a:rPr>
              <a:t>https://www.hashicorp.com/blog/hashicorp-adopts-business-source-license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www.hashicorp.com</a:t>
            </a:r>
            <a:r>
              <a:rPr lang="en-GB" dirty="0">
                <a:hlinkClick r:id="rId3"/>
              </a:rPr>
              <a:t>/</a:t>
            </a:r>
            <a:r>
              <a:rPr lang="en-GB" dirty="0" err="1">
                <a:hlinkClick r:id="rId3"/>
              </a:rPr>
              <a:t>license-faq#implications-of-change-for-users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21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FE041C-1C25-88D9-FDAB-FD93B08A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Copyright © Unicorn Systems a.s.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89FA44-DEEC-5298-32A6-CDCA6777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6</a:t>
            </a:fld>
            <a:endParaRPr lang="cs-CZ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545BE4-88B8-34C5-4CC2-5B7AA319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OpenTF/OpenTofu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436A3B-423B-CFDB-4ED9-AD1F07D422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In response, the Terraform community announced </a:t>
            </a:r>
            <a:r>
              <a:rPr lang="en-GB" dirty="0">
                <a:hlinkClick r:id="rId2"/>
              </a:rPr>
              <a:t>OpenTF</a:t>
            </a:r>
            <a:r>
              <a:rPr lang="en-GB" dirty="0"/>
              <a:t>, a fork of Terraform born of frustration with </a:t>
            </a:r>
            <a:r>
              <a:rPr lang="en-GB" dirty="0" err="1"/>
              <a:t>HashiCorp’s</a:t>
            </a:r>
            <a:r>
              <a:rPr lang="en-GB" dirty="0"/>
              <a:t> decision. It is compatible with Terraform 1.5.x,</a:t>
            </a:r>
          </a:p>
          <a:p>
            <a:endParaRPr lang="en-GB" dirty="0"/>
          </a:p>
          <a:p>
            <a:r>
              <a:rPr lang="en-GB" dirty="0"/>
              <a:t>No binaries available yet, you build it on your own,</a:t>
            </a:r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Installation guide</a:t>
            </a:r>
            <a:endParaRPr lang="en-GB" dirty="0"/>
          </a:p>
          <a:p>
            <a:endParaRPr lang="en-GB" dirty="0"/>
          </a:p>
          <a:p>
            <a:r>
              <a:rPr lang="en-GB" dirty="0"/>
              <a:t>1. cd </a:t>
            </a:r>
            <a:r>
              <a:rPr lang="en-GB" dirty="0" err="1"/>
              <a:t>cmd</a:t>
            </a:r>
            <a:r>
              <a:rPr lang="en-GB" dirty="0"/>
              <a:t>/tofu</a:t>
            </a:r>
          </a:p>
          <a:p>
            <a:r>
              <a:rPr lang="en-GB" dirty="0"/>
              <a:t>2. go build .</a:t>
            </a:r>
          </a:p>
          <a:p>
            <a:r>
              <a:rPr lang="en-GB" dirty="0"/>
              <a:t>3. ./tofu --version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429046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6A0D-4A37-486A-B1E4-7797A7C8866C}" type="slidenum">
              <a:rPr lang="cs-CZ" smtClean="0"/>
              <a:t>7</a:t>
            </a:fld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Functions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9938" y="1263516"/>
            <a:ext cx="11230538" cy="5473267"/>
          </a:xfrm>
        </p:spPr>
        <p:txBody>
          <a:bodyPr vert="horz" lIns="0" tIns="0" rIns="0" bIns="0" rtlCol="0" anchor="t">
            <a:noAutofit/>
          </a:bodyPr>
          <a:lstStyle/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r>
              <a:rPr lang="en-US" b="1" dirty="0">
                <a:ea typeface="+mn-lt"/>
                <a:cs typeface="+mn-lt"/>
              </a:rPr>
              <a:t>Write </a:t>
            </a:r>
            <a:r>
              <a:rPr lang="en-US" dirty="0">
                <a:ea typeface="+mn-lt"/>
                <a:cs typeface="+mn-lt"/>
              </a:rPr>
              <a:t>infrastructure as code using declarative configuration files,</a:t>
            </a: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r>
              <a:rPr lang="en-US" b="1" dirty="0">
                <a:ea typeface="+mn-lt"/>
                <a:cs typeface="+mn-lt"/>
              </a:rPr>
              <a:t>Plan </a:t>
            </a:r>
            <a:r>
              <a:rPr lang="en-US" dirty="0">
                <a:ea typeface="+mn-lt"/>
                <a:cs typeface="+mn-lt"/>
              </a:rPr>
              <a:t>to check whether the execution plan for a configuration matches your expectations before provisioning or changing infrastructure,</a:t>
            </a: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r>
              <a:rPr lang="en-US" b="1" dirty="0">
                <a:ea typeface="+mn-lt"/>
                <a:cs typeface="+mn-lt"/>
              </a:rPr>
              <a:t>Apply </a:t>
            </a:r>
            <a:r>
              <a:rPr lang="en-US" dirty="0">
                <a:ea typeface="+mn-lt"/>
                <a:cs typeface="+mn-lt"/>
              </a:rPr>
              <a:t>to reach the desired state of the configuration,</a:t>
            </a: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r>
              <a:rPr lang="en-US" b="1" dirty="0">
                <a:ea typeface="+mn-lt"/>
                <a:cs typeface="+mn-lt"/>
              </a:rPr>
              <a:t>Graph </a:t>
            </a:r>
            <a:r>
              <a:rPr lang="en-US" dirty="0">
                <a:ea typeface="+mn-lt"/>
                <a:cs typeface="+mn-lt"/>
              </a:rPr>
              <a:t>to visualize dependencies between resources,</a:t>
            </a: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 marL="287655" indent="-287655">
              <a:spcBef>
                <a:spcPct val="20000"/>
              </a:spcBef>
              <a:spcAft>
                <a:spcPts val="0"/>
              </a:spcAft>
            </a:pPr>
            <a:r>
              <a:rPr lang="en-US" b="1" dirty="0">
                <a:ea typeface="+mn-lt"/>
                <a:cs typeface="+mn-lt"/>
              </a:rPr>
              <a:t>Console </a:t>
            </a:r>
            <a:r>
              <a:rPr lang="en-US" dirty="0">
                <a:ea typeface="+mn-lt"/>
                <a:cs typeface="+mn-lt"/>
              </a:rPr>
              <a:t>brings interactive terminal for work with functions and components.</a:t>
            </a:r>
          </a:p>
          <a:p>
            <a:pPr marL="71755" indent="0">
              <a:buNone/>
            </a:pPr>
            <a:endParaRPr lang="sk-SK" dirty="0">
              <a:ea typeface="+mn-lt"/>
              <a:cs typeface="+mn-lt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60590" y="6560639"/>
            <a:ext cx="4114264" cy="365210"/>
          </a:xfrm>
        </p:spPr>
        <p:txBody>
          <a:bodyPr/>
          <a:lstStyle/>
          <a:p>
            <a:r>
              <a:rPr lang="cs-CZ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Systems a.s.</a:t>
            </a:r>
          </a:p>
        </p:txBody>
      </p:sp>
    </p:spTree>
    <p:extLst>
      <p:ext uri="{BB962C8B-B14F-4D97-AF65-F5344CB8AC3E}">
        <p14:creationId xmlns:p14="http://schemas.microsoft.com/office/powerpoint/2010/main" val="210473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6A0D-4A37-486A-B1E4-7797A7C8866C}" type="slidenum">
              <a:rPr lang="cs-CZ" smtClean="0"/>
              <a:t>8</a:t>
            </a:fld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Write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60590" y="6560639"/>
            <a:ext cx="4114264" cy="365210"/>
          </a:xfrm>
        </p:spPr>
        <p:txBody>
          <a:bodyPr/>
          <a:lstStyle/>
          <a:p>
            <a:r>
              <a:rPr lang="cs-CZ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Systems a.s.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DF0E2-9885-0F60-8856-40C1E49C6F9A}"/>
              </a:ext>
            </a:extLst>
          </p:cNvPr>
          <p:cNvSpPr txBox="1"/>
          <p:nvPr/>
        </p:nvSpPr>
        <p:spPr>
          <a:xfrm>
            <a:off x="477839" y="1108104"/>
            <a:ext cx="11227262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323232"/>
                </a:solidFill>
                <a:ea typeface="+mn-lt"/>
                <a:cs typeface="+mn-lt"/>
              </a:rPr>
              <a:t># --- root/providers.tf ---</a:t>
            </a:r>
            <a:endParaRPr lang="en-US" b="1">
              <a:solidFill>
                <a:srgbClr val="323232"/>
              </a:solidFill>
              <a:cs typeface="Arial"/>
            </a:endParaRPr>
          </a:p>
          <a:p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# </a:t>
            </a:r>
            <a:r>
              <a:rPr lang="en-US" dirty="0">
                <a:solidFill>
                  <a:srgbClr val="323232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https://registry.terraform.io/providers/terraform-provider-openstack/openstack/latest/docs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terraform {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  </a:t>
            </a:r>
            <a:r>
              <a:rPr lang="en-US" dirty="0" err="1">
                <a:solidFill>
                  <a:srgbClr val="323232"/>
                </a:solidFill>
                <a:ea typeface="+mn-lt"/>
                <a:cs typeface="+mn-lt"/>
              </a:rPr>
              <a:t>required_providers</a:t>
            </a:r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 {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    </a:t>
            </a:r>
            <a:r>
              <a:rPr lang="en-US" dirty="0" err="1">
                <a:solidFill>
                  <a:srgbClr val="323232"/>
                </a:solidFill>
                <a:ea typeface="+mn-lt"/>
                <a:cs typeface="+mn-lt"/>
              </a:rPr>
              <a:t>openstack</a:t>
            </a:r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 = {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      source = "terraform-provider-</a:t>
            </a:r>
            <a:r>
              <a:rPr lang="en-US" dirty="0" err="1">
                <a:solidFill>
                  <a:srgbClr val="323232"/>
                </a:solidFill>
                <a:ea typeface="+mn-lt"/>
                <a:cs typeface="+mn-lt"/>
              </a:rPr>
              <a:t>openstack</a:t>
            </a:r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/</a:t>
            </a:r>
            <a:r>
              <a:rPr lang="en-US" dirty="0" err="1">
                <a:solidFill>
                  <a:srgbClr val="323232"/>
                </a:solidFill>
                <a:ea typeface="+mn-lt"/>
                <a:cs typeface="+mn-lt"/>
              </a:rPr>
              <a:t>openstack</a:t>
            </a:r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"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    }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  }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}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provider "</a:t>
            </a:r>
            <a:r>
              <a:rPr lang="en-US" dirty="0" err="1">
                <a:solidFill>
                  <a:srgbClr val="323232"/>
                </a:solidFill>
                <a:ea typeface="+mn-lt"/>
                <a:cs typeface="+mn-lt"/>
              </a:rPr>
              <a:t>openstack</a:t>
            </a:r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" {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  </a:t>
            </a:r>
            <a:r>
              <a:rPr lang="en-US" dirty="0" err="1">
                <a:solidFill>
                  <a:srgbClr val="323232"/>
                </a:solidFill>
                <a:ea typeface="+mn-lt"/>
                <a:cs typeface="+mn-lt"/>
              </a:rPr>
              <a:t>user_name</a:t>
            </a:r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   = </a:t>
            </a:r>
            <a:r>
              <a:rPr lang="en-US" dirty="0" err="1">
                <a:solidFill>
                  <a:srgbClr val="323232"/>
                </a:solidFill>
                <a:ea typeface="+mn-lt"/>
                <a:cs typeface="+mn-lt"/>
              </a:rPr>
              <a:t>var.openstack_username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  password    = </a:t>
            </a:r>
            <a:r>
              <a:rPr lang="en-US" dirty="0" err="1">
                <a:solidFill>
                  <a:srgbClr val="323232"/>
                </a:solidFill>
                <a:ea typeface="+mn-lt"/>
                <a:cs typeface="+mn-lt"/>
              </a:rPr>
              <a:t>var.openstack_password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  </a:t>
            </a:r>
            <a:r>
              <a:rPr lang="en-US" err="1">
                <a:solidFill>
                  <a:srgbClr val="323232"/>
                </a:solidFill>
                <a:ea typeface="+mn-lt"/>
                <a:cs typeface="+mn-lt"/>
              </a:rPr>
              <a:t>tenant_name</a:t>
            </a:r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 = </a:t>
            </a:r>
            <a:r>
              <a:rPr lang="en-US" err="1">
                <a:solidFill>
                  <a:srgbClr val="323232"/>
                </a:solidFill>
                <a:ea typeface="+mn-lt"/>
                <a:cs typeface="+mn-lt"/>
              </a:rPr>
              <a:t>local.deployment</a:t>
            </a:r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["</a:t>
            </a:r>
            <a:r>
              <a:rPr lang="en-US" err="1">
                <a:solidFill>
                  <a:srgbClr val="323232"/>
                </a:solidFill>
                <a:ea typeface="+mn-lt"/>
                <a:cs typeface="+mn-lt"/>
              </a:rPr>
              <a:t>tenant_name</a:t>
            </a:r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"]</a:t>
            </a:r>
            <a:endParaRPr lang="en-US" dirty="0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  </a:t>
            </a:r>
            <a:r>
              <a:rPr lang="en-US" err="1">
                <a:solidFill>
                  <a:srgbClr val="323232"/>
                </a:solidFill>
                <a:ea typeface="+mn-lt"/>
                <a:cs typeface="+mn-lt"/>
              </a:rPr>
              <a:t>auth_url</a:t>
            </a:r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    = </a:t>
            </a:r>
            <a:r>
              <a:rPr lang="en-US" err="1">
                <a:solidFill>
                  <a:srgbClr val="323232"/>
                </a:solidFill>
                <a:ea typeface="+mn-lt"/>
                <a:cs typeface="+mn-lt"/>
              </a:rPr>
              <a:t>var.openstack_auth_url</a:t>
            </a:r>
            <a:endParaRPr lang="en-US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  region      = </a:t>
            </a:r>
            <a:r>
              <a:rPr lang="en-US" err="1">
                <a:solidFill>
                  <a:srgbClr val="323232"/>
                </a:solidFill>
                <a:ea typeface="+mn-lt"/>
                <a:cs typeface="+mn-lt"/>
              </a:rPr>
              <a:t>var.openstack_region</a:t>
            </a:r>
            <a:endParaRPr lang="en-US">
              <a:solidFill>
                <a:srgbClr val="323232"/>
              </a:solidFill>
              <a:cs typeface="Arial"/>
            </a:endParaRPr>
          </a:p>
          <a:p>
            <a:r>
              <a:rPr lang="en-US" dirty="0">
                <a:solidFill>
                  <a:srgbClr val="323232"/>
                </a:solidFill>
                <a:ea typeface="+mn-lt"/>
                <a:cs typeface="+mn-lt"/>
              </a:rPr>
              <a:t>}</a:t>
            </a:r>
            <a:endParaRPr lang="en-US" dirty="0">
              <a:solidFill>
                <a:srgbClr val="32323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57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6A0D-4A37-486A-B1E4-7797A7C8866C}" type="slidenum">
              <a:rPr lang="cs-CZ" smtClean="0"/>
              <a:t>9</a:t>
            </a:fld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Plan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60590" y="6560639"/>
            <a:ext cx="4114264" cy="365210"/>
          </a:xfrm>
        </p:spPr>
        <p:txBody>
          <a:bodyPr/>
          <a:lstStyle/>
          <a:p>
            <a:r>
              <a:rPr lang="cs-CZ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Systems a.s.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E16AB5-5BA1-DEE5-84A4-71AA1C8608B7}"/>
              </a:ext>
            </a:extLst>
          </p:cNvPr>
          <p:cNvSpPr/>
          <p:nvPr/>
        </p:nvSpPr>
        <p:spPr>
          <a:xfrm>
            <a:off x="3048423" y="1372394"/>
            <a:ext cx="6092825" cy="526297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cs-CZ"/>
            </a:defPPr>
            <a:lvl1pPr marL="0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algn="l" defTabSz="100794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323232"/>
                </a:solidFill>
              </a:rPr>
              <a:t>Terraform used the selected providers to generate the following execution plan. Resource actions are indicated with the following symbols: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 + create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&lt;= read (data resources)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Terraform will perform the following actions: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 # </a:t>
            </a:r>
            <a:r>
              <a:rPr lang="en-US" sz="1600" dirty="0" err="1">
                <a:solidFill>
                  <a:srgbClr val="323232"/>
                </a:solidFill>
              </a:rPr>
              <a:t>data.azurerm_resource_group.resource_group</a:t>
            </a:r>
            <a:r>
              <a:rPr lang="en-US" sz="1600" dirty="0">
                <a:solidFill>
                  <a:srgbClr val="323232"/>
                </a:solidFill>
              </a:rPr>
              <a:t> will be read during apply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 # (config refers to values not yet known)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&lt;= data "</a:t>
            </a:r>
            <a:r>
              <a:rPr lang="en-US" sz="1600" err="1">
                <a:solidFill>
                  <a:srgbClr val="323232"/>
                </a:solidFill>
              </a:rPr>
              <a:t>azurerm_resource_group</a:t>
            </a:r>
            <a:r>
              <a:rPr lang="en-US" sz="1600" dirty="0">
                <a:solidFill>
                  <a:srgbClr val="323232"/>
                </a:solidFill>
              </a:rPr>
              <a:t>" "</a:t>
            </a:r>
            <a:r>
              <a:rPr lang="en-US" sz="1600" err="1">
                <a:solidFill>
                  <a:srgbClr val="323232"/>
                </a:solidFill>
              </a:rPr>
              <a:t>resource_group</a:t>
            </a:r>
            <a:r>
              <a:rPr lang="en-US" sz="1600" dirty="0">
                <a:solidFill>
                  <a:srgbClr val="323232"/>
                </a:solidFill>
              </a:rPr>
              <a:t>"  {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     + id       = (known after apply)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     + location = (known after apply)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     + name     = "k8s-academy-tfm-drajcan-rg-dev"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     + tags     = (known after apply)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     + timeouts {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         + read = (known after apply)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       }</a:t>
            </a:r>
            <a:endParaRPr lang="en-US" sz="1600" dirty="0">
              <a:solidFill>
                <a:srgbClr val="323232"/>
              </a:solidFill>
              <a:cs typeface="Arial"/>
            </a:endParaRPr>
          </a:p>
          <a:p>
            <a:r>
              <a:rPr lang="en-US" sz="1600" dirty="0">
                <a:solidFill>
                  <a:srgbClr val="323232"/>
                </a:solidFill>
              </a:rPr>
              <a:t>    }</a:t>
            </a:r>
            <a:endParaRPr lang="en-US" sz="1600" dirty="0">
              <a:solidFill>
                <a:srgbClr val="323232"/>
              </a:solidFill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C0B0F-3CF2-13AA-9ED6-0B2F6B50D9C8}"/>
              </a:ext>
            </a:extLst>
          </p:cNvPr>
          <p:cNvSpPr txBox="1"/>
          <p:nvPr/>
        </p:nvSpPr>
        <p:spPr>
          <a:xfrm>
            <a:off x="419833" y="107916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C4C4C"/>
                </a:solidFill>
                <a:cs typeface="Arial"/>
              </a:rPr>
              <a:t>terraform plan</a:t>
            </a:r>
            <a:endParaRPr lang="en-US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785191"/>
      </p:ext>
    </p:extLst>
  </p:cSld>
  <p:clrMapOvr>
    <a:masterClrMapping/>
  </p:clrMapOvr>
</p:sld>
</file>

<file path=ppt/theme/theme1.xml><?xml version="1.0" encoding="utf-8"?>
<a:theme xmlns:a="http://schemas.openxmlformats.org/drawingml/2006/main" name="TGA_sablona_prezentace_MS PowerPoint_16ku9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.potx" id="{FA2D33FC-5F92-49D1-AF8D-8198F9F225F8}" vid="{19B4542E-904F-4FDB-9218-39E9B37EF193}"/>
    </a:ext>
  </a:extLst>
</a:theme>
</file>

<file path=ppt/theme/theme2.xml><?xml version="1.0" encoding="utf-8"?>
<a:theme xmlns:a="http://schemas.openxmlformats.org/drawingml/2006/main" name="Unicorn Systems - Kapitola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.potx" id="{FA2D33FC-5F92-49D1-AF8D-8198F9F225F8}" vid="{73FFCD16-328A-4849-85F4-9B7435D36CC8}"/>
    </a:ext>
  </a:extLst>
</a:theme>
</file>

<file path=ppt/theme/theme3.xml><?xml version="1.0" encoding="utf-8"?>
<a:theme xmlns:a="http://schemas.openxmlformats.org/drawingml/2006/main" name="Unicorn Systems - Výchozí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.potx" id="{FA2D33FC-5F92-49D1-AF8D-8198F9F225F8}" vid="{7A5FD9CE-B28C-4318-BAB6-11FC4F5DE961}"/>
    </a:ext>
  </a:extLst>
</a:theme>
</file>

<file path=ppt/theme/theme4.xml><?xml version="1.0" encoding="utf-8"?>
<a:theme xmlns:a="http://schemas.openxmlformats.org/drawingml/2006/main" name="Unicorn Systems - Konec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.potx" id="{FA2D33FC-5F92-49D1-AF8D-8198F9F225F8}" vid="{9C2760BD-057F-41F2-8641-2C81EF1B0D03}"/>
    </a:ext>
  </a:extLst>
</a:theme>
</file>

<file path=ppt/theme/theme5.xml><?xml version="1.0" encoding="utf-8"?>
<a:theme xmlns:a="http://schemas.openxmlformats.org/drawingml/2006/main" name="Unicorn">
  <a:themeElements>
    <a:clrScheme name="Unicorn">
      <a:dk1>
        <a:srgbClr val="FFFFFF"/>
      </a:dk1>
      <a:lt1>
        <a:srgbClr val="FFFFFF"/>
      </a:lt1>
      <a:dk2>
        <a:srgbClr val="001E6E"/>
      </a:dk2>
      <a:lt2>
        <a:srgbClr val="FFFFFF"/>
      </a:lt2>
      <a:accent1>
        <a:srgbClr val="D21428"/>
      </a:accent1>
      <a:accent2>
        <a:srgbClr val="3EDBFF"/>
      </a:accent2>
      <a:accent3>
        <a:srgbClr val="FFFFFF"/>
      </a:accent3>
      <a:accent4>
        <a:srgbClr val="BDC5D1"/>
      </a:accent4>
      <a:accent5>
        <a:srgbClr val="8993A3"/>
      </a:accent5>
      <a:accent6>
        <a:srgbClr val="5D6C82"/>
      </a:accent6>
      <a:hlink>
        <a:srgbClr val="3EDBFF"/>
      </a:hlink>
      <a:folHlink>
        <a:srgbClr val="5D6C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Y-UNI_sablona prezentace_16ku9_EN_005_final.potx" id="{8440FAAA-8624-45EF-9568-9B8B084D628E}" vid="{E1AE9AAB-51E6-4142-A9F6-EF26D574F29B}"/>
    </a:ext>
  </a:extLst>
</a:theme>
</file>

<file path=ppt/theme/theme6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B836458FF3A884CA0156F47E2314BA9" ma:contentTypeVersion="11" ma:contentTypeDescription="Umožňuje vytvoriť nový dokument." ma:contentTypeScope="" ma:versionID="50558a8d2356b87ae9b6e1d0ad9c284c">
  <xsd:schema xmlns:xsd="http://www.w3.org/2001/XMLSchema" xmlns:xs="http://www.w3.org/2001/XMLSchema" xmlns:p="http://schemas.microsoft.com/office/2006/metadata/properties" xmlns:ns2="eb43324e-6652-4791-9abb-76731d4dfd7d" xmlns:ns3="30fe8e77-7f5e-42dd-bfa6-13a8ff98f153" targetNamespace="http://schemas.microsoft.com/office/2006/metadata/properties" ma:root="true" ma:fieldsID="f2d587f18d9d724b69dc3fc6e51af9fc" ns2:_="" ns3:_="">
    <xsd:import namespace="eb43324e-6652-4791-9abb-76731d4dfd7d"/>
    <xsd:import namespace="30fe8e77-7f5e-42dd-bfa6-13a8ff98f1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3324e-6652-4791-9abb-76731d4dfd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Značky obrázka" ma:readOnly="false" ma:fieldId="{5cf76f15-5ced-4ddc-b409-7134ff3c332f}" ma:taxonomyMulti="true" ma:sspId="6c0d90c6-5e6a-448a-8a76-ecfc1ec5e2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e8e77-7f5e-42dd-bfa6-13a8ff98f15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21fff9f-2d25-4bcb-86be-a14f527f938f}" ma:internalName="TaxCatchAll" ma:showField="CatchAllData" ma:web="30fe8e77-7f5e-42dd-bfa6-13a8ff98f1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43324e-6652-4791-9abb-76731d4dfd7d">
      <Terms xmlns="http://schemas.microsoft.com/office/infopath/2007/PartnerControls"/>
    </lcf76f155ced4ddcb4097134ff3c332f>
    <TaxCatchAll xmlns="30fe8e77-7f5e-42dd-bfa6-13a8ff98f153" xsi:nil="true"/>
  </documentManagement>
</p:properties>
</file>

<file path=customXml/itemProps1.xml><?xml version="1.0" encoding="utf-8"?>
<ds:datastoreItem xmlns:ds="http://schemas.openxmlformats.org/officeDocument/2006/customXml" ds:itemID="{C3864BCB-9254-4015-9B9B-520D163FAD67}"/>
</file>

<file path=customXml/itemProps2.xml><?xml version="1.0" encoding="utf-8"?>
<ds:datastoreItem xmlns:ds="http://schemas.openxmlformats.org/officeDocument/2006/customXml" ds:itemID="{15D9EFE5-CFFE-46DE-B149-8B1D43AC128D}"/>
</file>

<file path=customXml/itemProps3.xml><?xml version="1.0" encoding="utf-8"?>
<ds:datastoreItem xmlns:ds="http://schemas.openxmlformats.org/officeDocument/2006/customXml" ds:itemID="{FDC109D9-6FF9-4467-9A02-BCB8DB8C6C55}"/>
</file>

<file path=docProps/app.xml><?xml version="1.0" encoding="utf-8"?>
<Properties xmlns="http://schemas.openxmlformats.org/officeDocument/2006/extended-properties" xmlns:vt="http://schemas.openxmlformats.org/officeDocument/2006/docPropsVTypes">
  <Template>TGA_sablona_prezentace_MS PowerPoint_16ku9_001_final</Template>
  <TotalTime>408</TotalTime>
  <Words>1533</Words>
  <Application>Microsoft Macintosh PowerPoint</Application>
  <PresentationFormat>Custom</PresentationFormat>
  <Paragraphs>242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-apple-system</vt:lpstr>
      <vt:lpstr>Arial</vt:lpstr>
      <vt:lpstr>Calibri</vt:lpstr>
      <vt:lpstr>Wingdings</vt:lpstr>
      <vt:lpstr>TGA_sablona_prezentace_MS PowerPoint_16ku9</vt:lpstr>
      <vt:lpstr>Unicorn Systems - Kapitola</vt:lpstr>
      <vt:lpstr>Unicorn Systems - Výchozí</vt:lpstr>
      <vt:lpstr>Unicorn Systems - Konec</vt:lpstr>
      <vt:lpstr>Unicorn</vt:lpstr>
      <vt:lpstr> Terraform</vt:lpstr>
      <vt:lpstr>Agenda</vt:lpstr>
      <vt:lpstr>Definition</vt:lpstr>
      <vt:lpstr>Terraform license changed</vt:lpstr>
      <vt:lpstr>Terraform license changed</vt:lpstr>
      <vt:lpstr>OpenTF/OpenTofu</vt:lpstr>
      <vt:lpstr>Functions</vt:lpstr>
      <vt:lpstr>Write</vt:lpstr>
      <vt:lpstr>Plan</vt:lpstr>
      <vt:lpstr>Apply</vt:lpstr>
      <vt:lpstr>Graph</vt:lpstr>
      <vt:lpstr>Graph</vt:lpstr>
      <vt:lpstr>Console</vt:lpstr>
      <vt:lpstr>Workspaces</vt:lpstr>
      <vt:lpstr>Files and directories</vt:lpstr>
      <vt:lpstr>Useful commands</vt:lpstr>
      <vt:lpstr>Terraform Cloud</vt:lpstr>
      <vt:lpstr>Terraform Registry</vt:lpstr>
      <vt:lpstr>Terraform Tools</vt:lpstr>
      <vt:lpstr> Thank you!</vt:lpstr>
    </vt:vector>
  </TitlesOfParts>
  <Company/>
  <LinksUpToDate>false</LinksUpToDate>
  <SharedDoc>false</SharedDoc>
  <HyperlinkBase>http://www.unicornsystems.eu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drajcan</dc:creator>
  <cp:lastModifiedBy>Daniel Rajčan</cp:lastModifiedBy>
  <cp:revision>246</cp:revision>
  <dcterms:created xsi:type="dcterms:W3CDTF">2021-09-05T19:08:35Z</dcterms:created>
  <dcterms:modified xsi:type="dcterms:W3CDTF">2023-10-01T21:11:35Z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0x010100CB836458FF3A884CA0156F47E2314BA9</vt:lpwstr>
  </property>
</Properties>
</file>