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342" r:id="rId3"/>
    <p:sldId id="257" r:id="rId4"/>
    <p:sldId id="286" r:id="rId5"/>
    <p:sldId id="259" r:id="rId6"/>
    <p:sldId id="324" r:id="rId7"/>
    <p:sldId id="260" r:id="rId8"/>
    <p:sldId id="303" r:id="rId9"/>
    <p:sldId id="261" r:id="rId10"/>
    <p:sldId id="264" r:id="rId11"/>
    <p:sldId id="287" r:id="rId12"/>
    <p:sldId id="327" r:id="rId13"/>
    <p:sldId id="343" r:id="rId14"/>
    <p:sldId id="302" r:id="rId15"/>
    <p:sldId id="305" r:id="rId16"/>
    <p:sldId id="328" r:id="rId17"/>
    <p:sldId id="270" r:id="rId18"/>
    <p:sldId id="330" r:id="rId19"/>
    <p:sldId id="307" r:id="rId20"/>
    <p:sldId id="332" r:id="rId21"/>
    <p:sldId id="309" r:id="rId22"/>
    <p:sldId id="310" r:id="rId23"/>
    <p:sldId id="311" r:id="rId24"/>
    <p:sldId id="314" r:id="rId25"/>
    <p:sldId id="304" r:id="rId26"/>
    <p:sldId id="278" r:id="rId27"/>
    <p:sldId id="333" r:id="rId28"/>
    <p:sldId id="334" r:id="rId29"/>
    <p:sldId id="288" r:id="rId30"/>
    <p:sldId id="335" r:id="rId31"/>
    <p:sldId id="336" r:id="rId32"/>
    <p:sldId id="337" r:id="rId33"/>
    <p:sldId id="338" r:id="rId34"/>
    <p:sldId id="339" r:id="rId35"/>
    <p:sldId id="340" r:id="rId36"/>
    <p:sldId id="325" r:id="rId37"/>
    <p:sldId id="341" r:id="rId38"/>
    <p:sldId id="289" r:id="rId39"/>
    <p:sldId id="285" r:id="rId40"/>
    <p:sldId id="292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WRrmoxW3MlQIdMBT/YGC9iygj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嘉" initials="" lastIdx="6" clrIdx="0"/>
  <p:cmAuthor id="1" name="USER" initials="U" lastIdx="1" clrIdx="1">
    <p:extLst>
      <p:ext uri="{19B8F6BF-5375-455C-9EA6-DF929625EA0E}">
        <p15:presenceInfo xmlns:p15="http://schemas.microsoft.com/office/powerpoint/2012/main" userId="87549d3885f6d2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CC00CC"/>
    <a:srgbClr val="CC99FF"/>
    <a:srgbClr val="CC00FF"/>
    <a:srgbClr val="CC66FF"/>
    <a:srgbClr val="800080"/>
    <a:srgbClr val="CC3300"/>
    <a:srgbClr val="0B3AE7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1305" autoAdjust="0"/>
  </p:normalViewPr>
  <p:slideViewPr>
    <p:cSldViewPr snapToGrid="0">
      <p:cViewPr varScale="1">
        <p:scale>
          <a:sx n="62" d="100"/>
          <a:sy n="62" d="100"/>
        </p:scale>
        <p:origin x="198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-547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C64-7B80-4DA9-8A19-910846905E7D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B1711-DB0B-415B-A377-810425557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716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85498e0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85498e0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 smtClean="0">
                <a:solidFill>
                  <a:srgbClr val="FF0000"/>
                </a:solidFill>
              </a:rPr>
              <a:t>大家好，我是楊喆凱，今天的主題是「</a:t>
            </a:r>
            <a:r>
              <a:rPr lang="en-US" altLang="zh-TW" sz="1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Dual-Cloud Multi-Secret Sharing Architecture for Privacy Preserving Persistent Computation</a:t>
            </a:r>
            <a:r>
              <a:rPr lang="zh-TW" altLang="en-US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」。</a:t>
            </a:r>
            <a:endParaRPr lang="zh-TW" altLang="en-US" sz="10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2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在進入到我們的工作之前，我將先帶來幾個先備知識。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089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97fa38cb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97fa38cb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首先</a:t>
            </a:r>
            <a:r>
              <a:rPr lang="zh-TW" altLang="en-US" dirty="0" smtClean="0"/>
              <a:t>，我們先認識一下多</a:t>
            </a:r>
            <a:r>
              <a:rPr lang="zh-TW" altLang="en-US" dirty="0" smtClean="0"/>
              <a:t>私</a:t>
            </a:r>
            <a:r>
              <a:rPr lang="zh-TW" altLang="en-US" dirty="0" smtClean="0"/>
              <a:t>密分享的相關技術。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多私密分享的基礎是 </a:t>
            </a:r>
            <a:r>
              <a:rPr lang="en-US" altLang="zh-TW" dirty="0" smtClean="0"/>
              <a:t>secret</a:t>
            </a:r>
            <a:r>
              <a:rPr lang="en-US" altLang="zh-TW" baseline="0" dirty="0" smtClean="0"/>
              <a:t> sharing</a:t>
            </a:r>
            <a:r>
              <a:rPr lang="zh-TW" altLang="en-US" baseline="0" dirty="0" smtClean="0"/>
              <a:t>，而 </a:t>
            </a:r>
            <a:r>
              <a:rPr lang="en-US" altLang="zh-TW" dirty="0" smtClean="0"/>
              <a:t>secret</a:t>
            </a:r>
            <a:r>
              <a:rPr lang="en-US" altLang="zh-TW" baseline="0" dirty="0" smtClean="0"/>
              <a:t> sharing</a:t>
            </a:r>
            <a:r>
              <a:rPr lang="zh-TW" altLang="en-US" baseline="0" dirty="0" smtClean="0"/>
              <a:t> 的本質就是多項式。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secret</a:t>
            </a:r>
            <a:r>
              <a:rPr lang="en-US" altLang="zh-TW" baseline="0" dirty="0" smtClean="0"/>
              <a:t> sharing</a:t>
            </a:r>
            <a:r>
              <a:rPr lang="zh-TW" altLang="en-US" baseline="0" dirty="0" smtClean="0"/>
              <a:t> 的共享概念，是利用多項式來隱藏秘密 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，然後將多項式拆分成座標資訊，分發給參與者。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其中，在</a:t>
            </a:r>
            <a:r>
              <a:rPr lang="zh-TW" altLang="en-US" dirty="0" smtClean="0"/>
              <a:t>傳統的多私密分享中</a:t>
            </a:r>
            <a:r>
              <a:rPr lang="zh-TW" altLang="en-US" dirty="0" smtClean="0"/>
              <a:t>，則</a:t>
            </a:r>
            <a:r>
              <a:rPr lang="zh-TW" altLang="en-US" dirty="0" smtClean="0"/>
              <a:t>利用多項式的每一個</a:t>
            </a:r>
            <a:r>
              <a:rPr lang="zh-TW" altLang="en-US" dirty="0" smtClean="0"/>
              <a:t>係數來隱藏更多秘密。然而</a:t>
            </a:r>
            <a:r>
              <a:rPr lang="zh-TW" altLang="en-US" dirty="0" smtClean="0"/>
              <a:t>，這種做法存在 </a:t>
            </a:r>
            <a:r>
              <a:rPr lang="en-US" altLang="zh-TW" dirty="0" smtClean="0"/>
              <a:t>d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secret 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限制。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7967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097fa38cb_4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097fa38cb_4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舉例來說，一個 </a:t>
            </a:r>
            <a:r>
              <a:rPr lang="en-US" altLang="zh-TW" baseline="0" dirty="0" smtClean="0"/>
              <a:t>2-out-of-2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secret sharing </a:t>
            </a:r>
            <a:r>
              <a:rPr lang="zh-TW" altLang="en-US" baseline="0" dirty="0" smtClean="0"/>
              <a:t>的共享過程，先選擇一個任意的一維多項式，將秘密隱藏在常數項。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接著，在這條線上取得兩點，作為 參與者 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 和 參與者 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 的共享。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還原時，則可透過這兩個座標，用共享還原出該方程式，並取出在常數項的祕密。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最後，我們可以發現：以這個例子來說，傳統的多秘密共享方式，一次最多只能隱藏兩個秘密。</a:t>
            </a:r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3869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97fa38cb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97fa38cb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所以，我們注意到了這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public shares </a:t>
            </a:r>
            <a:r>
              <a:rPr lang="zh-TW" altLang="en-US" dirty="0" smtClean="0"/>
              <a:t>的多私密分享</a:t>
            </a:r>
            <a:r>
              <a:rPr lang="zh-TW" altLang="en-US" dirty="0" smtClean="0"/>
              <a:t>做法，幫助我們只用一個共享，處理全部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秘密。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後面我們所提到的 </a:t>
            </a:r>
            <a:r>
              <a:rPr lang="en-US" altLang="zh-TW" dirty="0" smtClean="0"/>
              <a:t>MSS </a:t>
            </a:r>
            <a:r>
              <a:rPr lang="zh-TW" altLang="en-US" dirty="0" smtClean="0"/>
              <a:t>都是泛指這個多秘密共享方案。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這種作法的構造是：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先</a:t>
            </a:r>
            <a:r>
              <a:rPr lang="zh-TW" altLang="en-US" dirty="0" smtClean="0"/>
              <a:t>固定</a:t>
            </a:r>
            <a:r>
              <a:rPr lang="zh-TW" altLang="en-US" dirty="0" smtClean="0"/>
              <a:t>住一些共享</a:t>
            </a:r>
            <a:r>
              <a:rPr lang="zh-TW" altLang="en-US" dirty="0" smtClean="0"/>
              <a:t>，稱為參與者共享 </a:t>
            </a:r>
            <a:r>
              <a:rPr lang="en-US" altLang="zh-TW" dirty="0" smtClean="0"/>
              <a:t>(S)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然後</a:t>
            </a:r>
            <a:r>
              <a:rPr lang="zh-TW" altLang="en-US" dirty="0" smtClean="0"/>
              <a:t>，再根據 </a:t>
            </a:r>
            <a:r>
              <a:rPr lang="en-US" altLang="zh-TW" dirty="0" smtClean="0"/>
              <a:t>secret </a:t>
            </a:r>
            <a:r>
              <a:rPr lang="en-US" altLang="zh-TW" baseline="0" dirty="0" smtClean="0"/>
              <a:t>K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threshold t</a:t>
            </a:r>
            <a:r>
              <a:rPr lang="zh-TW" altLang="en-US" baseline="0" dirty="0" smtClean="0"/>
              <a:t>，</a:t>
            </a:r>
            <a:r>
              <a:rPr lang="zh-TW" altLang="en-US" baseline="0" dirty="0" smtClean="0"/>
              <a:t>產生其他</a:t>
            </a:r>
            <a:r>
              <a:rPr lang="zh-TW" altLang="en-US" baseline="0" dirty="0" smtClean="0"/>
              <a:t>共享</a:t>
            </a:r>
            <a:r>
              <a:rPr lang="zh-TW" altLang="en-US" baseline="0" dirty="0" smtClean="0"/>
              <a:t>稱為公用共享 </a:t>
            </a:r>
            <a:r>
              <a:rPr lang="en-US" altLang="zh-TW" baseline="0" dirty="0" smtClean="0"/>
              <a:t>(</a:t>
            </a:r>
            <a:r>
              <a:rPr lang="en-US" altLang="zh-TW" baseline="0" dirty="0" smtClean="0"/>
              <a:t>pub)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最後，</a:t>
            </a:r>
            <a:r>
              <a:rPr lang="en-US" altLang="zh-TW" baseline="0" dirty="0" smtClean="0"/>
              <a:t>public </a:t>
            </a:r>
            <a:r>
              <a:rPr lang="en-US" altLang="zh-TW" baseline="0" dirty="0" smtClean="0"/>
              <a:t>shares </a:t>
            </a:r>
            <a:r>
              <a:rPr lang="zh-TW" altLang="en-US" baseline="0" dirty="0" smtClean="0"/>
              <a:t>加上任意 </a:t>
            </a:r>
            <a:r>
              <a:rPr lang="en-US" altLang="zh-TW" baseline="0" dirty="0" smtClean="0"/>
              <a:t>t </a:t>
            </a:r>
            <a:r>
              <a:rPr lang="zh-TW" altLang="en-US" baseline="0" dirty="0" smtClean="0"/>
              <a:t>個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participant share</a:t>
            </a:r>
            <a:r>
              <a:rPr lang="zh-TW" altLang="en-US" baseline="0" dirty="0" smtClean="0"/>
              <a:t>，就</a:t>
            </a:r>
            <a:r>
              <a:rPr lang="zh-TW" altLang="en-US" baseline="0" dirty="0" smtClean="0"/>
              <a:t>可以恢復 秘密 </a:t>
            </a:r>
            <a:r>
              <a:rPr lang="en-US" altLang="zh-TW" baseline="0" dirty="0" smtClean="0"/>
              <a:t>K</a:t>
            </a:r>
            <a:r>
              <a:rPr lang="zh-TW" altLang="en-US" baseline="0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371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97fa38cb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97fa38cb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這邊簡單的展示了 </a:t>
            </a:r>
            <a:r>
              <a:rPr lang="en-US" altLang="zh-TW" dirty="0" smtClean="0"/>
              <a:t>MSS</a:t>
            </a:r>
            <a:r>
              <a:rPr lang="zh-TW" altLang="en-US" dirty="0" smtClean="0"/>
              <a:t> 的 運作方式。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簡單來說，我們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secret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黃色區塊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個</a:t>
            </a:r>
            <a:r>
              <a:rPr lang="zh-TW" altLang="en-US" dirty="0" smtClean="0"/>
              <a:t>參與者的共享 </a:t>
            </a:r>
            <a:r>
              <a:rPr lang="en-US" altLang="zh-TW" dirty="0" smtClean="0"/>
              <a:t>(</a:t>
            </a:r>
            <a:r>
              <a:rPr lang="zh-TW" altLang="en-US" dirty="0" smtClean="0"/>
              <a:t>藍色區塊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構成門檻值為 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 多項式 </a:t>
            </a:r>
            <a:r>
              <a:rPr lang="en-US" altLang="zh-TW" dirty="0" smtClean="0"/>
              <a:t>f(x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灰色區塊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接著，對於需要 </a:t>
            </a:r>
            <a:r>
              <a:rPr lang="en-US" altLang="zh-TW" dirty="0" smtClean="0"/>
              <a:t>t</a:t>
            </a:r>
            <a:r>
              <a:rPr lang="zh-TW" altLang="en-US" dirty="0" smtClean="0"/>
              <a:t> 個共享才能還原的秘密，提供 </a:t>
            </a:r>
            <a:r>
              <a:rPr lang="en-US" altLang="zh-TW" dirty="0" smtClean="0"/>
              <a:t>n-t+1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public </a:t>
            </a:r>
            <a:r>
              <a:rPr lang="en-US" altLang="zh-TW" dirty="0" smtClean="0"/>
              <a:t>shares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綠色區塊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最後，只要參與者共享的數量能滿足 </a:t>
            </a:r>
            <a:r>
              <a:rPr lang="en-US" altLang="zh-TW" dirty="0" smtClean="0"/>
              <a:t>t</a:t>
            </a:r>
            <a:r>
              <a:rPr lang="zh-TW" altLang="en-US" dirty="0" smtClean="0"/>
              <a:t>，就能用 </a:t>
            </a:r>
            <a:r>
              <a:rPr lang="en-US" altLang="zh-TW" dirty="0" smtClean="0"/>
              <a:t>public shares</a:t>
            </a:r>
            <a:r>
              <a:rPr lang="zh-TW" altLang="en-US" dirty="0" smtClean="0"/>
              <a:t> 補充到 </a:t>
            </a:r>
            <a:r>
              <a:rPr lang="en-US" altLang="zh-TW" dirty="0" smtClean="0"/>
              <a:t>n+1 </a:t>
            </a:r>
            <a:r>
              <a:rPr lang="zh-TW" altLang="en-US" dirty="0" smtClean="0"/>
              <a:t>的門檻，來還原方程式，恢復  </a:t>
            </a:r>
            <a:r>
              <a:rPr lang="en-US" altLang="zh-TW" dirty="0" smtClean="0"/>
              <a:t>secret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/>
              <a:t>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dirty="0" smtClean="0"/>
              <a:t>[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]</a:t>
            </a:r>
            <a:r>
              <a:rPr lang="zh-TW" altLang="en-US" dirty="0" smtClean="0"/>
              <a:t>：相同的秘密用這種做法會產生同樣的 </a:t>
            </a:r>
            <a:r>
              <a:rPr lang="en-US" altLang="zh-TW" dirty="0" smtClean="0"/>
              <a:t>public shares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因此若直接</a:t>
            </a:r>
            <a:r>
              <a:rPr lang="zh-TW" altLang="en-US" dirty="0" smtClean="0"/>
              <a:t>觀察到 </a:t>
            </a:r>
            <a:r>
              <a:rPr lang="en-US" altLang="zh-TW" dirty="0" err="1" smtClean="0"/>
              <a:t>pub_A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 </a:t>
            </a:r>
            <a:r>
              <a:rPr lang="en-US" altLang="zh-TW" dirty="0" err="1" smtClean="0"/>
              <a:t>pub_B</a:t>
            </a:r>
            <a:r>
              <a:rPr lang="zh-TW" altLang="en-US" dirty="0" smtClean="0"/>
              <a:t>，則可在</a:t>
            </a:r>
            <a:r>
              <a:rPr lang="zh-TW" altLang="en-US" dirty="0" smtClean="0"/>
              <a:t>不還原的情況</a:t>
            </a:r>
            <a:r>
              <a:rPr lang="zh-TW" altLang="en-US" dirty="0" smtClean="0"/>
              <a:t>下知道 </a:t>
            </a:r>
            <a:r>
              <a:rPr lang="en-US" altLang="zh-TW" dirty="0" smtClean="0"/>
              <a:t>A = 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dirty="0" smtClean="0"/>
              <a:t>我們的方案，使用非</a:t>
            </a:r>
            <a:r>
              <a:rPr lang="zh-TW" altLang="en-US" dirty="0" smtClean="0"/>
              <a:t>共謀的雙雲服務</a:t>
            </a:r>
            <a:r>
              <a:rPr lang="zh-TW" altLang="en-US" dirty="0" smtClean="0"/>
              <a:t>器，巧妙</a:t>
            </a:r>
            <a:r>
              <a:rPr lang="zh-TW" altLang="en-US" dirty="0" smtClean="0"/>
              <a:t>的避開了這個問題。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2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97fa38cb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97fa38cb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接著，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Beaver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Triples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，是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一種 常見的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secret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sharing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同態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乘法方案。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它利用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拆分後的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share [a]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share [b]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，來將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隱含於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alpha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beta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之中，最後用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這些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triple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shares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(a, b, ab)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來安全地計算出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乘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share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10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097fa38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097fa38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現在開始進入我們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system model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這裡主要有四種角色，</a:t>
            </a:r>
            <a:r>
              <a:rPr lang="en-US" altLang="zh-TW" dirty="0" smtClean="0"/>
              <a:t>dealer</a:t>
            </a:r>
            <a:r>
              <a:rPr lang="en-US" altLang="zh-TW" baseline="0" dirty="0" smtClean="0"/>
              <a:t>, </a:t>
            </a:r>
            <a:r>
              <a:rPr lang="en-US" altLang="zh-TW" baseline="0" dirty="0" smtClean="0"/>
              <a:t>two cloud </a:t>
            </a:r>
            <a:r>
              <a:rPr lang="en-US" altLang="zh-TW" baseline="0" dirty="0" smtClean="0"/>
              <a:t>servers, participants</a:t>
            </a:r>
            <a:r>
              <a:rPr lang="zh-TW" altLang="en-US" baseline="0" dirty="0" smtClean="0"/>
              <a:t> 和</a:t>
            </a:r>
            <a:r>
              <a:rPr lang="en-US" altLang="zh-TW" baseline="0" dirty="0" smtClean="0"/>
              <a:t> randomness generator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1.</a:t>
            </a:r>
            <a:r>
              <a:rPr lang="zh-TW" altLang="en-US" baseline="0" dirty="0" smtClean="0"/>
              <a:t> 一</a:t>
            </a:r>
            <a:r>
              <a:rPr lang="zh-TW" altLang="en-US" baseline="0" dirty="0" smtClean="0"/>
              <a:t>開始，</a:t>
            </a:r>
            <a:r>
              <a:rPr lang="en-US" altLang="zh-TW" baseline="0" dirty="0" smtClean="0"/>
              <a:t>dealer </a:t>
            </a:r>
            <a:r>
              <a:rPr lang="zh-TW" altLang="en-US" baseline="0" dirty="0" smtClean="0"/>
              <a:t>會負責產生</a:t>
            </a:r>
            <a:r>
              <a:rPr lang="zh-TW" altLang="en-US" baseline="0" dirty="0" smtClean="0"/>
              <a:t>參與者</a:t>
            </a:r>
            <a:r>
              <a:rPr lang="zh-TW" altLang="en-US" baseline="0" dirty="0" smtClean="0"/>
              <a:t>共享給</a:t>
            </a:r>
            <a:r>
              <a:rPr lang="zh-TW" altLang="en-US" baseline="0" dirty="0" smtClean="0"/>
              <a:t>所有參與者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2.</a:t>
            </a:r>
            <a:r>
              <a:rPr lang="zh-TW" altLang="en-US" baseline="0" dirty="0" smtClean="0"/>
              <a:t> 接著，它將先用遮罩 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 遮住資料集形成 </a:t>
            </a:r>
            <a:r>
              <a:rPr lang="en-US" altLang="zh-TW" baseline="0" dirty="0" smtClean="0"/>
              <a:t>masked data</a:t>
            </a:r>
            <a:r>
              <a:rPr lang="zh-TW" altLang="en-US" baseline="0" dirty="0" smtClean="0"/>
              <a:t>。再將 </a:t>
            </a:r>
            <a:r>
              <a:rPr lang="en-US" altLang="zh-TW" baseline="0" dirty="0" smtClean="0"/>
              <a:t>mask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masked data </a:t>
            </a:r>
            <a:r>
              <a:rPr lang="zh-TW" altLang="en-US" baseline="0" dirty="0" smtClean="0"/>
              <a:t>做成 </a:t>
            </a:r>
            <a:r>
              <a:rPr lang="en-US" altLang="zh-TW" baseline="0" dirty="0" smtClean="0"/>
              <a:t>public shares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分別傳給 </a:t>
            </a:r>
            <a:r>
              <a:rPr lang="en-US" altLang="zh-TW" baseline="0" dirty="0" smtClean="0"/>
              <a:t>cloud 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。至此，</a:t>
            </a:r>
            <a:r>
              <a:rPr lang="en-US" altLang="zh-TW" baseline="0" dirty="0" smtClean="0"/>
              <a:t>dealer</a:t>
            </a:r>
            <a:r>
              <a:rPr lang="zh-TW" altLang="en-US" baseline="0" dirty="0" smtClean="0"/>
              <a:t> 就</a:t>
            </a:r>
            <a:r>
              <a:rPr lang="zh-TW" altLang="en-US" baseline="0" dirty="0" smtClean="0"/>
              <a:t>可以離線</a:t>
            </a:r>
            <a:r>
              <a:rPr lang="zh-TW" altLang="en-US" baseline="0" dirty="0" smtClean="0"/>
              <a:t>了。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3.</a:t>
            </a:r>
            <a:r>
              <a:rPr lang="zh-TW" altLang="en-US" baseline="0" dirty="0" smtClean="0"/>
              <a:t> 接下來</a:t>
            </a:r>
            <a:r>
              <a:rPr lang="zh-TW" altLang="en-US" baseline="0" dirty="0" smtClean="0"/>
              <a:t>，在每次運算開始前 可信任第三方的 </a:t>
            </a:r>
            <a:r>
              <a:rPr lang="en-US" altLang="zh-TW" baseline="0" dirty="0" smtClean="0"/>
              <a:t>randomness generator</a:t>
            </a:r>
            <a:r>
              <a:rPr lang="zh-TW" altLang="en-US" baseline="0" dirty="0" smtClean="0"/>
              <a:t> 會提供 隨機值 的 </a:t>
            </a:r>
            <a:r>
              <a:rPr lang="en-US" altLang="zh-TW" baseline="0" dirty="0" smtClean="0"/>
              <a:t>share</a:t>
            </a:r>
            <a:r>
              <a:rPr lang="zh-TW" altLang="en-US" baseline="0" dirty="0" smtClean="0"/>
              <a:t> 給各方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4.</a:t>
            </a:r>
            <a:r>
              <a:rPr lang="zh-TW" altLang="en-US" baseline="0" dirty="0" smtClean="0"/>
              <a:t> 幫助這些</a:t>
            </a:r>
            <a:r>
              <a:rPr lang="zh-TW" altLang="en-US" dirty="0" smtClean="0"/>
              <a:t>誠實且好奇的 </a:t>
            </a:r>
            <a:r>
              <a:rPr lang="en-US" altLang="zh-TW" dirty="0" smtClean="0"/>
              <a:t>cloud servers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participants </a:t>
            </a:r>
            <a:r>
              <a:rPr lang="zh-TW" altLang="en-US" dirty="0" smtClean="0"/>
              <a:t>用刷新的共享形成</a:t>
            </a:r>
            <a:r>
              <a:rPr lang="zh-TW" altLang="en-US" baseline="0" dirty="0" smtClean="0"/>
              <a:t>安全計算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這邊，</a:t>
            </a:r>
            <a:r>
              <a:rPr lang="zh-TW" altLang="en-US" baseline="0" dirty="0" smtClean="0"/>
              <a:t>我們在 </a:t>
            </a:r>
            <a:r>
              <a:rPr lang="en-US" altLang="zh-TW" baseline="0" dirty="0" smtClean="0"/>
              <a:t>server </a:t>
            </a:r>
            <a:r>
              <a:rPr lang="zh-TW" altLang="en-US" baseline="0" dirty="0" smtClean="0"/>
              <a:t>端，定義</a:t>
            </a:r>
            <a:r>
              <a:rPr lang="zh-TW" altLang="en-US" baseline="0" dirty="0" smtClean="0"/>
              <a:t>了兩個 </a:t>
            </a:r>
            <a:r>
              <a:rPr lang="en-US" altLang="zh-TW" baseline="0" dirty="0" smtClean="0"/>
              <a:t>record</a:t>
            </a:r>
            <a:r>
              <a:rPr lang="zh-TW" altLang="en-US" baseline="0" dirty="0" smtClean="0"/>
              <a:t> 來記錄一些計算過程的參數。他們能幫助</a:t>
            </a:r>
            <a:r>
              <a:rPr lang="zh-TW" altLang="en-US" baseline="0" dirty="0" smtClean="0"/>
              <a:t>我們還原計算結果的共享，並構成持續計算的機制。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在 </a:t>
            </a:r>
            <a:r>
              <a:rPr lang="en-US" altLang="zh-TW" baseline="0" dirty="0" smtClean="0"/>
              <a:t>threat model </a:t>
            </a:r>
            <a:r>
              <a:rPr lang="zh-TW" altLang="en-US" baseline="0" dirty="0" smtClean="0"/>
              <a:t>方面，</a:t>
            </a:r>
            <a:r>
              <a:rPr lang="zh-TW" altLang="en-US" baseline="0" dirty="0" smtClean="0"/>
              <a:t>我們考慮這兩</a:t>
            </a:r>
            <a:r>
              <a:rPr lang="zh-TW" altLang="en-US" baseline="0" dirty="0" smtClean="0"/>
              <a:t>台 </a:t>
            </a:r>
            <a:r>
              <a:rPr lang="en-US" altLang="zh-TW" dirty="0" smtClean="0"/>
              <a:t>cloud servers </a:t>
            </a:r>
            <a:r>
              <a:rPr lang="zh-TW" altLang="en-US" dirty="0" smtClean="0"/>
              <a:t>不可以相互</a:t>
            </a:r>
            <a:r>
              <a:rPr lang="zh-TW" altLang="en-US" dirty="0" smtClean="0"/>
              <a:t>共謀，並且這些 </a:t>
            </a:r>
            <a:r>
              <a:rPr lang="en-US" altLang="zh-TW" dirty="0" smtClean="0"/>
              <a:t>participants </a:t>
            </a:r>
            <a:r>
              <a:rPr lang="zh-TW" altLang="en-US" dirty="0" smtClean="0"/>
              <a:t>都是半誠實的角色。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-</a:t>
            </a:r>
            <a:r>
              <a:rPr lang="zh-TW" altLang="en-US" dirty="0" smtClean="0"/>
              <a:t> 所以，他們除了</a:t>
            </a:r>
            <a:r>
              <a:rPr lang="zh-TW" altLang="en-US" dirty="0" smtClean="0"/>
              <a:t>能在遵守 </a:t>
            </a:r>
            <a:r>
              <a:rPr lang="en-US" altLang="zh-TW" dirty="0" smtClean="0"/>
              <a:t>protocol </a:t>
            </a:r>
            <a:r>
              <a:rPr lang="zh-TW" altLang="en-US" dirty="0" smtClean="0"/>
              <a:t>的行為下，嘗試學習到更多的資訊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-</a:t>
            </a:r>
            <a:r>
              <a:rPr lang="zh-TW" altLang="en-US" dirty="0" smtClean="0"/>
              <a:t> 最危險的攻擊情況 </a:t>
            </a:r>
            <a:r>
              <a:rPr lang="zh-TW" altLang="en-US" dirty="0" smtClean="0"/>
              <a:t>是 能形成 </a:t>
            </a:r>
            <a:r>
              <a:rPr lang="en-US" altLang="zh-TW" dirty="0" smtClean="0"/>
              <a:t>t-1</a:t>
            </a:r>
            <a:r>
              <a:rPr lang="zh-TW" altLang="en-US" dirty="0" smtClean="0"/>
              <a:t> </a:t>
            </a:r>
            <a:r>
              <a:rPr lang="zh-TW" altLang="en-US" dirty="0" smtClean="0"/>
              <a:t>位 </a:t>
            </a:r>
            <a:r>
              <a:rPr lang="en-US" altLang="zh-TW" dirty="0" smtClean="0"/>
              <a:t>participants</a:t>
            </a:r>
            <a:r>
              <a:rPr lang="zh-TW" altLang="en-US" dirty="0" smtClean="0"/>
              <a:t> </a:t>
            </a:r>
            <a:r>
              <a:rPr lang="zh-TW" altLang="en-US" dirty="0" smtClean="0"/>
              <a:t>和 一台 </a:t>
            </a:r>
            <a:r>
              <a:rPr lang="en-US" altLang="zh-TW" dirty="0" smtClean="0"/>
              <a:t>cloud server </a:t>
            </a:r>
            <a:r>
              <a:rPr lang="zh-TW" altLang="en-US" dirty="0" smtClean="0"/>
              <a:t>的 共謀攻擊。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前面提到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dealer </a:t>
            </a:r>
            <a:r>
              <a:rPr lang="zh-TW" altLang="en-US" dirty="0" smtClean="0"/>
              <a:t>在將資料集做成 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shares </a:t>
            </a:r>
            <a:r>
              <a:rPr lang="zh-TW" altLang="en-US" dirty="0" smtClean="0"/>
              <a:t>之前，</a:t>
            </a:r>
            <a:r>
              <a:rPr lang="zh-TW" altLang="en-US" baseline="0" dirty="0" smtClean="0"/>
              <a:t>先用遮罩 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 遮住資料集形成 </a:t>
            </a:r>
            <a:r>
              <a:rPr lang="en-US" altLang="zh-TW" baseline="0" dirty="0" smtClean="0"/>
              <a:t>masked data</a:t>
            </a:r>
            <a:r>
              <a:rPr lang="zh-TW" altLang="en-US" baseline="0" dirty="0" smtClean="0"/>
              <a:t>，再</a:t>
            </a:r>
            <a:r>
              <a:rPr lang="zh-TW" altLang="en-US" dirty="0" smtClean="0"/>
              <a:t>分別上傳到兩</a:t>
            </a:r>
            <a:r>
              <a:rPr lang="zh-TW" altLang="en-US" dirty="0" smtClean="0"/>
              <a:t>台 </a:t>
            </a:r>
            <a:r>
              <a:rPr lang="en-US" altLang="zh-TW" dirty="0" smtClean="0"/>
              <a:t>cloud server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</a:t>
            </a:r>
            <a:r>
              <a:rPr lang="zh-TW" altLang="en-US" dirty="0" smtClean="0"/>
              <a:t>讓我們能透過非共謀的雙雲 來 安全地處理資料。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以 </a:t>
            </a:r>
            <a:r>
              <a:rPr lang="en-US" altLang="zh-TW" baseline="0" dirty="0" smtClean="0"/>
              <a:t>secret x </a:t>
            </a:r>
            <a:r>
              <a:rPr lang="zh-TW" altLang="en-US" baseline="0" dirty="0" smtClean="0"/>
              <a:t>為例</a:t>
            </a:r>
            <a:r>
              <a:rPr lang="zh-TW" altLang="en-US" baseline="0" dirty="0" smtClean="0"/>
              <a:t>，</a:t>
            </a:r>
            <a:r>
              <a:rPr lang="en-US" altLang="zh-TW" baseline="0" dirty="0" smtClean="0"/>
              <a:t>cloud server 1 </a:t>
            </a:r>
            <a:r>
              <a:rPr lang="zh-TW" altLang="en-US" baseline="0" dirty="0" smtClean="0"/>
              <a:t>會收到遮罩 </a:t>
            </a:r>
            <a:r>
              <a:rPr lang="en-US" altLang="zh-TW" baseline="0" dirty="0" smtClean="0"/>
              <a:t>[alpha]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public shares</a:t>
            </a:r>
            <a:r>
              <a:rPr lang="zh-TW" altLang="en-US" baseline="0" dirty="0" smtClean="0"/>
              <a:t>，</a:t>
            </a:r>
            <a:r>
              <a:rPr lang="en-US" altLang="zh-TW" baseline="0" dirty="0" smtClean="0"/>
              <a:t>cloud server 2 </a:t>
            </a:r>
            <a:r>
              <a:rPr lang="zh-TW" altLang="en-US" baseline="0" dirty="0" smtClean="0"/>
              <a:t>會收到 </a:t>
            </a:r>
            <a:r>
              <a:rPr lang="en-US" altLang="zh-TW" baseline="0" dirty="0" smtClean="0"/>
              <a:t>masked data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[alpha</a:t>
            </a:r>
            <a:r>
              <a:rPr lang="zh-TW" altLang="en-US" baseline="0" dirty="0" smtClean="0"/>
              <a:t> 乘以 </a:t>
            </a:r>
            <a:r>
              <a:rPr lang="en-US" altLang="zh-TW" baseline="0" dirty="0" smtClean="0"/>
              <a:t>x]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public shares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而在任何操作前都刷新共享，就可以確保只要 </a:t>
            </a:r>
            <a:r>
              <a:rPr lang="en-US" altLang="zh-TW" baseline="0" dirty="0" smtClean="0"/>
              <a:t>mask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masked data </a:t>
            </a:r>
            <a:r>
              <a:rPr lang="zh-TW" altLang="en-US" baseline="0" dirty="0" smtClean="0"/>
              <a:t>沒有同時還原，就無法重構出原始祕密 </a:t>
            </a:r>
            <a:r>
              <a:rPr lang="en-US" altLang="zh-TW" baseline="0" dirty="0" smtClean="0"/>
              <a:t>x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這邊我們宣稱：只解開部份 </a:t>
            </a:r>
            <a:r>
              <a:rPr lang="en-US" altLang="zh-TW" baseline="0" dirty="0" smtClean="0"/>
              <a:t>MSS </a:t>
            </a:r>
            <a:r>
              <a:rPr lang="zh-TW" altLang="en-US" baseline="0" dirty="0" smtClean="0"/>
              <a:t>共享時，</a:t>
            </a:r>
            <a:r>
              <a:rPr lang="en-US" altLang="zh-TW" baseline="0" dirty="0" smtClean="0"/>
              <a:t>secret </a:t>
            </a:r>
            <a:r>
              <a:rPr lang="zh-TW" altLang="en-US" baseline="0" dirty="0" smtClean="0"/>
              <a:t>始終具有 </a:t>
            </a:r>
            <a:r>
              <a:rPr lang="en-US" altLang="zh-TW" baseline="0" dirty="0" smtClean="0"/>
              <a:t>secret sharing</a:t>
            </a:r>
            <a:r>
              <a:rPr lang="zh-TW" altLang="en-US" baseline="0" dirty="0" smtClean="0"/>
              <a:t> 等級 的 無條件安全性。</a:t>
            </a:r>
            <a:endParaRPr lang="en-US" altLang="zh-TW" baseline="0" dirty="0"/>
          </a:p>
        </p:txBody>
      </p:sp>
    </p:spTree>
    <p:extLst>
      <p:ext uri="{BB962C8B-B14F-4D97-AF65-F5344CB8AC3E}">
        <p14:creationId xmlns:p14="http://schemas.microsoft.com/office/powerpoint/2010/main" val="1513643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接著，這些是我們設計</a:t>
            </a:r>
            <a:r>
              <a:rPr lang="zh-TW" altLang="en-US" dirty="0" smtClean="0"/>
              <a:t>的幾個多方安全計算協議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首先</a:t>
            </a:r>
            <a:r>
              <a:rPr lang="zh-TW" altLang="en-US" dirty="0" smtClean="0"/>
              <a:t>，我們設計了純量乘法，來修改單雲上的共享。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原本 </a:t>
            </a:r>
            <a:r>
              <a:rPr lang="en-US" altLang="zh-TW" dirty="0" smtClean="0"/>
              <a:t>secret sharing </a:t>
            </a:r>
            <a:r>
              <a:rPr lang="zh-TW" altLang="en-US" dirty="0" smtClean="0"/>
              <a:t>只要將 </a:t>
            </a:r>
            <a:r>
              <a:rPr lang="en-US" altLang="zh-TW" dirty="0" smtClean="0"/>
              <a:t>share</a:t>
            </a:r>
            <a:r>
              <a:rPr lang="en-US" altLang="zh-TW" baseline="0" dirty="0" smtClean="0"/>
              <a:t> [x] </a:t>
            </a:r>
            <a:r>
              <a:rPr lang="zh-TW" altLang="en-US" baseline="0" dirty="0" smtClean="0"/>
              <a:t>乘上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，就能用同態計算的方式得到 </a:t>
            </a:r>
            <a:r>
              <a:rPr lang="en-US" altLang="zh-TW" baseline="0" dirty="0" smtClean="0"/>
              <a:t>share [</a:t>
            </a:r>
            <a:r>
              <a:rPr lang="en-US" altLang="zh-TW" baseline="0" dirty="0" err="1" smtClean="0"/>
              <a:t>xy</a:t>
            </a:r>
            <a:r>
              <a:rPr lang="en-US" altLang="zh-TW" baseline="0" dirty="0" smtClean="0"/>
              <a:t>]</a:t>
            </a:r>
            <a:r>
              <a:rPr lang="zh-TW" altLang="en-US" baseline="0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然而，對於多方的純量乘法來說，直接將 </a:t>
            </a:r>
            <a:r>
              <a:rPr lang="en-US" altLang="zh-TW" dirty="0" smtClean="0"/>
              <a:t>multiplier y </a:t>
            </a:r>
            <a:r>
              <a:rPr lang="zh-TW" altLang="en-US" dirty="0" smtClean="0"/>
              <a:t>發給任何一方都是不安全的。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因此，我們參考 </a:t>
            </a:r>
            <a:r>
              <a:rPr lang="en-US" altLang="zh-TW" baseline="0" dirty="0" smtClean="0"/>
              <a:t>Beaver triples </a:t>
            </a:r>
            <a:r>
              <a:rPr lang="zh-TW" altLang="en-US" baseline="0" dirty="0" smtClean="0"/>
              <a:t>的做法</a:t>
            </a:r>
            <a:r>
              <a:rPr lang="zh-TW" altLang="en-US" baseline="0" dirty="0" smtClean="0"/>
              <a:t>，讓 </a:t>
            </a:r>
            <a:r>
              <a:rPr lang="en-US" altLang="zh-TW" baseline="0" dirty="0" smtClean="0"/>
              <a:t>SD protocol</a:t>
            </a:r>
            <a:r>
              <a:rPr lang="zh-TW" altLang="en-US" baseline="0" dirty="0" smtClean="0"/>
              <a:t> 在不</a:t>
            </a:r>
            <a:r>
              <a:rPr lang="zh-TW" altLang="en-US" baseline="0" dirty="0" smtClean="0"/>
              <a:t>洩漏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的情況下</a:t>
            </a:r>
            <a:r>
              <a:rPr lang="zh-TW" altLang="en-US" baseline="0" dirty="0" smtClean="0"/>
              <a:t>，得以計算</a:t>
            </a:r>
            <a:r>
              <a:rPr lang="zh-TW" altLang="en-US" baseline="0" dirty="0" smtClean="0"/>
              <a:t>出 </a:t>
            </a:r>
            <a:r>
              <a:rPr lang="en-US" altLang="zh-TW" baseline="0" dirty="0" smtClean="0"/>
              <a:t>share [</a:t>
            </a:r>
            <a:r>
              <a:rPr lang="en-US" altLang="zh-TW" baseline="0" dirty="0" err="1" smtClean="0"/>
              <a:t>xy</a:t>
            </a:r>
            <a:r>
              <a:rPr lang="en-US" altLang="zh-TW" baseline="0" dirty="0" smtClean="0"/>
              <a:t>]</a:t>
            </a:r>
            <a:r>
              <a:rPr lang="zh-TW" altLang="en-US" baseline="0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262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這是我今天的 </a:t>
            </a:r>
            <a:r>
              <a:rPr lang="en-US" altLang="zh-TW" dirty="0" smtClean="0"/>
              <a:t>outline</a:t>
            </a:r>
            <a:r>
              <a:rPr lang="zh-TW" altLang="en-US" dirty="0" smtClean="0"/>
              <a:t>。稍後我會依序在 </a:t>
            </a:r>
            <a:r>
              <a:rPr lang="en-US" altLang="zh-TW" dirty="0" smtClean="0"/>
              <a:t>introduction </a:t>
            </a:r>
            <a:r>
              <a:rPr lang="zh-TW" altLang="en-US" dirty="0" smtClean="0"/>
              <a:t>介紹研究問題，講解我們所提出的方案，展示實驗結果，最後給出結論。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因此，透過 </a:t>
            </a:r>
            <a:r>
              <a:rPr lang="en-US" altLang="zh-TW" dirty="0" smtClean="0"/>
              <a:t>SD protocol</a:t>
            </a:r>
            <a:r>
              <a:rPr lang="zh-TW" altLang="en-US" dirty="0" smtClean="0"/>
              <a:t>，我們可以安全地改變 </a:t>
            </a:r>
            <a:r>
              <a:rPr lang="en-US" altLang="zh-TW" dirty="0" smtClean="0"/>
              <a:t>mask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masked data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左圖為刷新共享的例圖，是</a:t>
            </a:r>
            <a:r>
              <a:rPr lang="zh-TW" altLang="en-US" dirty="0" smtClean="0"/>
              <a:t>讓 </a:t>
            </a:r>
            <a:r>
              <a:rPr lang="en-US" altLang="zh-TW" dirty="0" smtClean="0"/>
              <a:t>mask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masked data</a:t>
            </a:r>
            <a:r>
              <a:rPr lang="zh-TW" altLang="en-US" dirty="0" smtClean="0"/>
              <a:t> </a:t>
            </a:r>
            <a:r>
              <a:rPr lang="zh-TW" altLang="en-US" dirty="0" smtClean="0"/>
              <a:t>都分別用隨機</a:t>
            </a:r>
            <a:r>
              <a:rPr lang="zh-TW" altLang="en-US" dirty="0" smtClean="0"/>
              <a:t>值 </a:t>
            </a:r>
            <a:r>
              <a:rPr lang="en-US" altLang="zh-TW" dirty="0" smtClean="0"/>
              <a:t>r</a:t>
            </a:r>
            <a:r>
              <a:rPr lang="zh-TW" altLang="en-US" dirty="0" smtClean="0"/>
              <a:t> 進行多方純量乘法。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如此一來，便能在各方都不清楚 </a:t>
            </a:r>
            <a:r>
              <a:rPr lang="en-US" altLang="zh-TW" dirty="0" smtClean="0"/>
              <a:t>r</a:t>
            </a:r>
            <a:r>
              <a:rPr lang="zh-TW" altLang="en-US" dirty="0" smtClean="0"/>
              <a:t> 的情況下，刷新 </a:t>
            </a:r>
            <a:r>
              <a:rPr lang="en-US" altLang="zh-TW" dirty="0" smtClean="0"/>
              <a:t>secret x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MSS </a:t>
            </a:r>
            <a:r>
              <a:rPr lang="zh-TW" altLang="en-US" dirty="0" smtClean="0"/>
              <a:t>共享。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右圖則是上傳新資料的做法：利用數值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MSS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共享，在不洩漏 資料 </a:t>
            </a:r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的情況下，生成資料 </a:t>
            </a:r>
            <a:r>
              <a:rPr lang="en-US" altLang="zh-TW" dirty="0" smtClean="0"/>
              <a:t>Q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MSS </a:t>
            </a:r>
            <a:r>
              <a:rPr lang="zh-TW" altLang="en-US" dirty="0" smtClean="0"/>
              <a:t>共享。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]</a:t>
            </a:r>
            <a:r>
              <a:rPr lang="zh-TW" altLang="en-US" dirty="0" smtClean="0"/>
              <a:t>：</a:t>
            </a:r>
            <a:r>
              <a:rPr lang="zh-TW" altLang="en-US" baseline="0" dirty="0" smtClean="0"/>
              <a:t>只有</a:t>
            </a:r>
            <a:r>
              <a:rPr lang="zh-TW" altLang="en-US" baseline="0" dirty="0" smtClean="0"/>
              <a:t>知道</a:t>
            </a:r>
            <a:r>
              <a:rPr lang="zh-TW" altLang="en-US" baseline="0" dirty="0" smtClean="0"/>
              <a:t>所有 </a:t>
            </a:r>
            <a:r>
              <a:rPr lang="en-US" altLang="zh-TW" baseline="0" dirty="0" smtClean="0"/>
              <a:t>participant share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dealer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才能</a:t>
            </a:r>
            <a:r>
              <a:rPr lang="zh-TW" altLang="en-US" baseline="0" dirty="0" smtClean="0"/>
              <a:t>做出 新的</a:t>
            </a:r>
            <a:r>
              <a:rPr lang="en-US" altLang="zh-TW" dirty="0" smtClean="0"/>
              <a:t>MSS</a:t>
            </a:r>
            <a:r>
              <a:rPr lang="zh-TW" altLang="en-US" dirty="0" smtClean="0"/>
              <a:t>共享。而這種資料上傳方式可以在不用知道</a:t>
            </a:r>
            <a:r>
              <a:rPr lang="zh-TW" altLang="en-US" baseline="0" dirty="0" smtClean="0"/>
              <a:t>所有參與者共享的情況下產生 </a:t>
            </a:r>
            <a:r>
              <a:rPr lang="en-US" altLang="zh-TW" dirty="0" smtClean="0"/>
              <a:t>MSS</a:t>
            </a:r>
            <a:r>
              <a:rPr lang="zh-TW" altLang="en-US" dirty="0" smtClean="0"/>
              <a:t>共享。這也符合實際情況</a:t>
            </a:r>
            <a:r>
              <a:rPr lang="zh-TW" altLang="en-US" dirty="0" smtClean="0"/>
              <a:t>，查詢資料不用預先上傳，也不用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dataset </a:t>
            </a:r>
            <a:r>
              <a:rPr lang="zh-TW" altLang="en-US" dirty="0" smtClean="0"/>
              <a:t>一起被留存在系統的分享資料中</a:t>
            </a:r>
            <a:r>
              <a:rPr lang="zh-TW" altLang="en-US" dirty="0" smtClean="0"/>
              <a:t>。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3416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不同於 </a:t>
            </a:r>
            <a:r>
              <a:rPr lang="en-US" altLang="zh-TW" dirty="0" smtClean="0"/>
              <a:t>SD protocol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只調整 </a:t>
            </a:r>
            <a:r>
              <a:rPr lang="en-US" altLang="zh-TW" dirty="0" smtClean="0"/>
              <a:t>mask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masked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的共享，</a:t>
            </a:r>
            <a:r>
              <a:rPr lang="en-US" altLang="zh-TW" dirty="0" err="1" smtClean="0"/>
              <a:t>MSSMul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是基於 </a:t>
            </a:r>
            <a:r>
              <a:rPr lang="en-US" altLang="zh-TW" baseline="0" dirty="0" smtClean="0"/>
              <a:t>MSS </a:t>
            </a:r>
            <a:r>
              <a:rPr lang="zh-TW" altLang="en-US" baseline="0" dirty="0" smtClean="0"/>
              <a:t>共享的乘法</a:t>
            </a:r>
            <a:r>
              <a:rPr lang="zh-TW" altLang="en-US" baseline="0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首先，在開始計算之前，我們先 </a:t>
            </a:r>
            <a:r>
              <a:rPr lang="en-US" altLang="zh-TW" dirty="0" smtClean="0"/>
              <a:t>refresh shares</a:t>
            </a:r>
            <a:r>
              <a:rPr lang="zh-TW" altLang="en-US" dirty="0" smtClean="0"/>
              <a:t>。接著，還原一個 </a:t>
            </a:r>
            <a:r>
              <a:rPr lang="en-US" altLang="zh-TW" dirty="0" smtClean="0"/>
              <a:t>mask </a:t>
            </a:r>
            <a:r>
              <a:rPr lang="zh-TW" altLang="en-US" dirty="0" smtClean="0"/>
              <a:t>和 一個 </a:t>
            </a:r>
            <a:r>
              <a:rPr lang="en-US" altLang="zh-TW" dirty="0" smtClean="0"/>
              <a:t>masked data</a:t>
            </a:r>
            <a:r>
              <a:rPr lang="zh-TW" altLang="en-US" dirty="0" smtClean="0"/>
              <a:t>，即可互乘出 </a:t>
            </a:r>
            <a:r>
              <a:rPr lang="en-US" altLang="zh-TW" dirty="0" smtClean="0"/>
              <a:t>MSS</a:t>
            </a:r>
            <a:r>
              <a:rPr lang="zh-TW" altLang="en-US" dirty="0" smtClean="0"/>
              <a:t> 的乘法</a:t>
            </a:r>
            <a:r>
              <a:rPr lang="zh-TW" altLang="en-US" dirty="0" smtClean="0"/>
              <a:t>共享。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透過對兩個 </a:t>
            </a:r>
            <a:r>
              <a:rPr lang="en-US" altLang="zh-TW" dirty="0" smtClean="0"/>
              <a:t>secret </a:t>
            </a:r>
            <a:r>
              <a:rPr lang="zh-TW" altLang="en-US" dirty="0" smtClean="0"/>
              <a:t>都只恢復部分資訊</a:t>
            </a:r>
            <a:r>
              <a:rPr lang="zh-TW" altLang="en-US" dirty="0" smtClean="0"/>
              <a:t>，我們可以在雙雲下形成</a:t>
            </a:r>
            <a:r>
              <a:rPr lang="zh-TW" altLang="en-US" dirty="0" smtClean="0"/>
              <a:t>這種簡單的安全</a:t>
            </a:r>
            <a:r>
              <a:rPr lang="zh-TW" altLang="en-US" dirty="0" smtClean="0"/>
              <a:t>計算方法。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此外，只要記錄這兩個還原值，我們就可以不用儲存整包 </a:t>
            </a:r>
            <a:r>
              <a:rPr lang="en-US" altLang="zh-TW" dirty="0" smtClean="0"/>
              <a:t>result shares</a:t>
            </a:r>
            <a:r>
              <a:rPr lang="zh-TW" altLang="en-US" dirty="0" smtClean="0"/>
              <a:t>，而在調用時快速</a:t>
            </a:r>
            <a:r>
              <a:rPr lang="zh-TW" altLang="en-US" dirty="0" smtClean="0"/>
              <a:t>地計算出乘法共享。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6782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接著，對於 </a:t>
            </a:r>
            <a:r>
              <a:rPr lang="en-US" altLang="zh-TW" dirty="0" err="1" smtClean="0"/>
              <a:t>MSSAdd</a:t>
            </a:r>
            <a:r>
              <a:rPr lang="en-US" altLang="zh-TW" dirty="0" smtClean="0"/>
              <a:t> </a:t>
            </a:r>
            <a:r>
              <a:rPr lang="zh-TW" altLang="en-US" dirty="0" smtClean="0"/>
              <a:t>而言，</a:t>
            </a:r>
            <a:r>
              <a:rPr lang="zh-TW" altLang="en-US" dirty="0" smtClean="0"/>
              <a:t>由於</a:t>
            </a:r>
            <a:r>
              <a:rPr lang="en-US" altLang="zh-TW" dirty="0" smtClean="0"/>
              <a:t> MSS </a:t>
            </a:r>
            <a:r>
              <a:rPr lang="zh-TW" altLang="en-US" dirty="0" smtClean="0"/>
              <a:t>共享並不直接來自 </a:t>
            </a:r>
            <a:r>
              <a:rPr lang="en-US" altLang="zh-TW" dirty="0" smtClean="0"/>
              <a:t>secret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所以不能直接</a:t>
            </a:r>
            <a:r>
              <a:rPr lang="zh-TW" altLang="en-US" dirty="0" smtClean="0"/>
              <a:t>運用 </a:t>
            </a:r>
            <a:r>
              <a:rPr lang="en-US" altLang="zh-TW" dirty="0" smtClean="0"/>
              <a:t>secret sharing </a:t>
            </a:r>
            <a:r>
              <a:rPr lang="zh-TW" altLang="en-US" dirty="0" smtClean="0"/>
              <a:t>的加法</a:t>
            </a:r>
            <a:r>
              <a:rPr lang="zh-TW" altLang="en-US" dirty="0" smtClean="0"/>
              <a:t>同態性。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所以，</a:t>
            </a:r>
            <a:r>
              <a:rPr lang="zh-TW" altLang="en-US" dirty="0" smtClean="0"/>
              <a:t>我們先還原</a:t>
            </a:r>
            <a:r>
              <a:rPr lang="zh-TW" altLang="en-US" dirty="0" smtClean="0"/>
              <a:t>兩個 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，形成</a:t>
            </a:r>
            <a:r>
              <a:rPr lang="zh-TW" altLang="en-US" dirty="0" smtClean="0"/>
              <a:t>共同 </a:t>
            </a:r>
            <a:r>
              <a:rPr lang="en-US" altLang="zh-TW" dirty="0" smtClean="0"/>
              <a:t>mask (r1 r2 alpha beta)</a:t>
            </a:r>
            <a:r>
              <a:rPr lang="zh-TW" altLang="en-US" dirty="0" smtClean="0"/>
              <a:t>，再使 </a:t>
            </a:r>
            <a:r>
              <a:rPr lang="en-US" altLang="zh-TW" dirty="0" smtClean="0"/>
              <a:t>mask data</a:t>
            </a:r>
            <a:r>
              <a:rPr lang="zh-TW" altLang="en-US" dirty="0" smtClean="0"/>
              <a:t> 相加 產生 </a:t>
            </a:r>
            <a:r>
              <a:rPr lang="en-US" altLang="zh-TW" dirty="0" smtClean="0"/>
              <a:t>MSS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的加法共享。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同樣，這邊紀錄兩個還原值</a:t>
            </a:r>
            <a:r>
              <a:rPr lang="zh-TW" altLang="en-US" baseline="0" dirty="0" smtClean="0"/>
              <a:t>，能夠有助於我們建構 </a:t>
            </a:r>
            <a:r>
              <a:rPr lang="en-US" altLang="zh-TW" baseline="0" dirty="0" smtClean="0"/>
              <a:t>MSS</a:t>
            </a:r>
            <a:r>
              <a:rPr lang="zh-TW" altLang="en-US" baseline="0" dirty="0" smtClean="0"/>
              <a:t> 共享的 </a:t>
            </a:r>
            <a:r>
              <a:rPr lang="en-US" altLang="zh-TW" baseline="0" dirty="0" smtClean="0"/>
              <a:t>persistent </a:t>
            </a:r>
            <a:r>
              <a:rPr lang="en-US" altLang="zh-TW" baseline="0" dirty="0" smtClean="0"/>
              <a:t>computation</a:t>
            </a:r>
            <a:r>
              <a:rPr lang="zh-TW" altLang="en-US" baseline="0" dirty="0" smtClean="0"/>
              <a:t> 持續計算機制。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395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97fa38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97fa38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最後，</a:t>
            </a:r>
            <a:r>
              <a:rPr lang="zh-TW" altLang="en-US" dirty="0" smtClean="0"/>
              <a:t>我們利用</a:t>
            </a:r>
            <a:r>
              <a:rPr lang="zh-TW" altLang="en-US" dirty="0" smtClean="0"/>
              <a:t>前面提到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MSS </a:t>
            </a:r>
            <a:r>
              <a:rPr lang="zh-TW" altLang="en-US" dirty="0" smtClean="0"/>
              <a:t>計算，可以快速地做出一個安全</a:t>
            </a:r>
            <a:r>
              <a:rPr lang="zh-TW" altLang="en-US" dirty="0" smtClean="0"/>
              <a:t>比較協議。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256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97fa38cb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97fa38cb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完成上述的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MSS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系統後，我們將這項工作投射到 </a:t>
            </a:r>
            <a:r>
              <a:rPr lang="en-US" altLang="zh-TW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的任務上。</a:t>
            </a:r>
            <a:endParaRPr lang="en-US" altLang="zh-TW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是一種透過計算找出周遭資料，並以此決定查詢資料類別的分類器。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雖然其構造簡單，但卻需要高儲存成本和計算能力。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這使得 大型資料集的 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保有隱私任務成為我們的最佳挑戰對象。</a:t>
            </a:r>
            <a:endParaRPr lang="zh-TW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622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</a:t>
            </a:r>
            <a:r>
              <a:rPr lang="zh-TW" altLang="en-US" dirty="0" smtClean="0"/>
              <a:t>我們來簡單</a:t>
            </a:r>
            <a:r>
              <a:rPr lang="zh-TW" altLang="en-US" dirty="0" smtClean="0"/>
              <a:t>地</a:t>
            </a:r>
            <a:r>
              <a:rPr lang="zh-TW" altLang="en-US" dirty="0" smtClean="0"/>
              <a:t>演示一段 基於 </a:t>
            </a:r>
            <a:r>
              <a:rPr lang="en-US" altLang="zh-TW" dirty="0" smtClean="0"/>
              <a:t>MSS </a:t>
            </a:r>
            <a:r>
              <a:rPr lang="zh-TW" altLang="en-US" dirty="0" smtClean="0"/>
              <a:t>的 保有</a:t>
            </a:r>
            <a:r>
              <a:rPr lang="zh-TW" altLang="en-US" dirty="0" smtClean="0"/>
              <a:t>隱私 </a:t>
            </a:r>
            <a:r>
              <a:rPr lang="en-US" altLang="zh-TW" dirty="0" err="1" smtClean="0"/>
              <a:t>kNN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流程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在初始化階段：由 </a:t>
            </a:r>
            <a:r>
              <a:rPr lang="en-US" altLang="zh-TW" dirty="0" smtClean="0"/>
              <a:t>dealer</a:t>
            </a:r>
            <a:r>
              <a:rPr lang="zh-TW" altLang="en-US" dirty="0" smtClean="0"/>
              <a:t> 產生與分發全部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MSS </a:t>
            </a:r>
            <a:r>
              <a:rPr lang="zh-TW" altLang="en-US" dirty="0" smtClean="0"/>
              <a:t>共享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在 查詢</a:t>
            </a:r>
            <a:r>
              <a:rPr lang="zh-TW" altLang="en-US" dirty="0" smtClean="0"/>
              <a:t>階段：透過 </a:t>
            </a:r>
            <a:r>
              <a:rPr lang="en-US" altLang="zh-TW" dirty="0" smtClean="0"/>
              <a:t>RG</a:t>
            </a:r>
            <a:r>
              <a:rPr lang="zh-TW" altLang="en-US" dirty="0" smtClean="0"/>
              <a:t> 來上傳查詢資料 </a:t>
            </a:r>
            <a:r>
              <a:rPr lang="en-US" altLang="zh-TW" dirty="0" smtClean="0"/>
              <a:t>Q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6522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最後</a:t>
            </a:r>
            <a:r>
              <a:rPr lang="zh-TW" altLang="en-US" dirty="0" smtClean="0"/>
              <a:t>，經過一系列 </a:t>
            </a:r>
            <a:r>
              <a:rPr lang="en-US" altLang="zh-TW" dirty="0" smtClean="0"/>
              <a:t>MSS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的安全多方</a:t>
            </a:r>
            <a:r>
              <a:rPr lang="zh-TW" altLang="en-US" dirty="0" smtClean="0"/>
              <a:t>計算，形成 保有隱私 </a:t>
            </a:r>
            <a:r>
              <a:rPr lang="en-US" altLang="zh-TW" dirty="0" err="1" smtClean="0"/>
              <a:t>kNN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的分類</a:t>
            </a:r>
            <a:r>
              <a:rPr lang="zh-TW" altLang="en-US" dirty="0" smtClean="0"/>
              <a:t>服務。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9577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接著，</a:t>
            </a:r>
            <a:r>
              <a:rPr lang="zh-TW" altLang="en-US" dirty="0" smtClean="0"/>
              <a:t>讓</a:t>
            </a:r>
            <a:r>
              <a:rPr lang="zh-TW" altLang="en-US" dirty="0" smtClean="0"/>
              <a:t>我們先來分析一下各個</a:t>
            </a:r>
            <a:r>
              <a:rPr lang="zh-TW" altLang="en-US" dirty="0" smtClean="0"/>
              <a:t>協議的安全</a:t>
            </a:r>
            <a:r>
              <a:rPr lang="zh-TW" altLang="en-US" dirty="0" smtClean="0"/>
              <a:t>性，並且 評估實驗</a:t>
            </a:r>
            <a:r>
              <a:rPr lang="zh-TW" altLang="en-US" dirty="0" smtClean="0"/>
              <a:t>結果。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38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首先，對於 </a:t>
            </a:r>
            <a:r>
              <a:rPr lang="en-US" altLang="zh-TW" dirty="0" smtClean="0"/>
              <a:t>SD protocol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從 </a:t>
            </a:r>
            <a:r>
              <a:rPr lang="en-US" altLang="zh-TW" dirty="0" smtClean="0"/>
              <a:t>RG</a:t>
            </a:r>
            <a:r>
              <a:rPr lang="zh-TW" altLang="en-US" dirty="0" smtClean="0"/>
              <a:t> 的視角來說：發送完這些參數後就不會參與後續的交互計算，因此它</a:t>
            </a:r>
            <a:r>
              <a:rPr lang="zh-TW" altLang="en-US" dirty="0" smtClean="0"/>
              <a:t>不會知道 </a:t>
            </a:r>
            <a:r>
              <a:rPr lang="en-US" altLang="zh-TW" dirty="0" smtClean="0"/>
              <a:t>x</a:t>
            </a:r>
            <a:r>
              <a:rPr lang="zh-TW" altLang="en-US" dirty="0" smtClean="0"/>
              <a:t> 乘 </a:t>
            </a:r>
            <a:r>
              <a:rPr lang="en-US" altLang="zh-TW" dirty="0" smtClean="0"/>
              <a:t>y</a:t>
            </a:r>
            <a:r>
              <a:rPr lang="zh-TW" altLang="en-US" dirty="0" smtClean="0"/>
              <a:t> 的還原值，所以無法破解 </a:t>
            </a:r>
            <a:r>
              <a:rPr lang="en-US" altLang="zh-TW" dirty="0" smtClean="0"/>
              <a:t>secret x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的資訊。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對</a:t>
            </a:r>
            <a:r>
              <a:rPr lang="zh-TW" altLang="en-US" baseline="0" dirty="0" smtClean="0"/>
              <a:t>其他半誠實的角色</a:t>
            </a:r>
            <a:r>
              <a:rPr lang="zh-TW" altLang="en-US" dirty="0" smtClean="0"/>
              <a:t>來說，他們都是一些不滿足閥值的攻擊者 </a:t>
            </a:r>
            <a:r>
              <a:rPr lang="en-US" altLang="zh-TW" dirty="0" smtClean="0"/>
              <a:t>Adversary</a:t>
            </a:r>
            <a:r>
              <a:rPr lang="zh-TW" altLang="en-US" dirty="0" smtClean="0"/>
              <a:t>。他們無法</a:t>
            </a:r>
            <a:r>
              <a:rPr lang="zh-TW" altLang="en-US" dirty="0" smtClean="0"/>
              <a:t>解開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，因此即使它們知道 </a:t>
            </a:r>
            <a:r>
              <a:rPr lang="en-US" altLang="zh-TW" dirty="0" smtClean="0"/>
              <a:t>epsilon =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 / rho </a:t>
            </a:r>
            <a:r>
              <a:rPr lang="en-US" altLang="zh-TW" dirty="0" smtClean="0"/>
              <a:t>= </a:t>
            </a:r>
            <a:r>
              <a:rPr lang="en-US" altLang="zh-TW" dirty="0" smtClean="0"/>
              <a:t>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 的還原值，</a:t>
            </a:r>
            <a:r>
              <a:rPr lang="zh-TW" altLang="en-US" dirty="0" smtClean="0"/>
              <a:t>它們仍然無法獲取 </a:t>
            </a:r>
            <a:r>
              <a:rPr lang="en-US" altLang="zh-TW" dirty="0" smtClean="0"/>
              <a:t>x</a:t>
            </a:r>
            <a:r>
              <a:rPr lang="zh-TW" altLang="en-US" dirty="0" smtClean="0"/>
              <a:t> 和</a:t>
            </a:r>
            <a:r>
              <a:rPr lang="en-US" altLang="zh-TW" dirty="0" smtClean="0"/>
              <a:t> y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的資訊。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06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讓我們從研究背景與動機開始。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705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接著，在 </a:t>
            </a:r>
            <a:r>
              <a:rPr lang="en-US" altLang="zh-TW" dirty="0" smtClean="0"/>
              <a:t>MSS</a:t>
            </a:r>
            <a:r>
              <a:rPr lang="zh-TW" altLang="en-US" dirty="0" smtClean="0"/>
              <a:t> </a:t>
            </a:r>
            <a:r>
              <a:rPr lang="en-US" altLang="zh-TW" dirty="0" smtClean="0"/>
              <a:t>Multiplication</a:t>
            </a:r>
            <a:r>
              <a:rPr lang="zh-TW" altLang="en-US" dirty="0" smtClean="0"/>
              <a:t>，我們分別討論 </a:t>
            </a:r>
            <a:r>
              <a:rPr lang="en-US" altLang="zh-TW" dirty="0" smtClean="0"/>
              <a:t>adversary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CS_1 </a:t>
            </a:r>
            <a:r>
              <a:rPr lang="zh-TW" altLang="en-US" baseline="0" dirty="0" smtClean="0"/>
              <a:t>共謀 或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adversary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CS_2 </a:t>
            </a:r>
            <a:r>
              <a:rPr lang="zh-TW" altLang="en-US" baseline="0" dirty="0" smtClean="0"/>
              <a:t>共謀的情況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以 </a:t>
            </a:r>
            <a:r>
              <a:rPr lang="en-US" altLang="zh-TW" dirty="0" smtClean="0"/>
              <a:t>Cloud Server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1 </a:t>
            </a:r>
            <a:r>
              <a:rPr lang="zh-TW" altLang="en-US" dirty="0" smtClean="0"/>
              <a:t>來說，無法還原 </a:t>
            </a:r>
            <a:r>
              <a:rPr lang="en-US" altLang="zh-TW" dirty="0" smtClean="0"/>
              <a:t>[r_2</a:t>
            </a:r>
            <a:r>
              <a:rPr lang="en-US" altLang="zh-TW" baseline="0" dirty="0" smtClean="0"/>
              <a:t> beta]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的共享，就</a:t>
            </a:r>
            <a:r>
              <a:rPr lang="zh-TW" altLang="en-US" baseline="0" dirty="0" smtClean="0"/>
              <a:t>無法</a:t>
            </a:r>
            <a:r>
              <a:rPr lang="zh-TW" altLang="en-US" dirty="0" smtClean="0"/>
              <a:t>從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en-US" altLang="zh-TW" dirty="0" smtClean="0"/>
              <a:t>r_2</a:t>
            </a:r>
            <a:r>
              <a:rPr lang="en-US" altLang="zh-TW" baseline="0" dirty="0" smtClean="0"/>
              <a:t> beta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y)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破解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的資訊。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以 </a:t>
            </a:r>
            <a:r>
              <a:rPr lang="en-US" altLang="zh-TW" dirty="0" smtClean="0"/>
              <a:t>Cloud Server</a:t>
            </a:r>
            <a:r>
              <a:rPr lang="en-US" altLang="zh-TW" baseline="0" dirty="0" smtClean="0"/>
              <a:t> 2 </a:t>
            </a:r>
            <a:r>
              <a:rPr lang="zh-TW" altLang="en-US" dirty="0" smtClean="0"/>
              <a:t>來</a:t>
            </a:r>
            <a:r>
              <a:rPr lang="zh-TW" altLang="en-US" dirty="0" smtClean="0"/>
              <a:t>說，沒有還原 </a:t>
            </a:r>
            <a:r>
              <a:rPr lang="en-US" altLang="zh-TW" dirty="0" smtClean="0"/>
              <a:t>[r_1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alpha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x</a:t>
            </a:r>
            <a:r>
              <a:rPr lang="en-US" altLang="zh-TW" baseline="0" dirty="0" smtClean="0"/>
              <a:t>]</a:t>
            </a:r>
            <a:r>
              <a:rPr lang="zh-TW" altLang="en-US" baseline="0" dirty="0" smtClean="0"/>
              <a:t> 共享的能力，就</a:t>
            </a:r>
            <a:r>
              <a:rPr lang="zh-TW" altLang="en-US" baseline="0" dirty="0" smtClean="0"/>
              <a:t>無法利用 </a:t>
            </a:r>
            <a:r>
              <a:rPr lang="en-US" altLang="zh-TW" baseline="0" dirty="0" smtClean="0"/>
              <a:t>(</a:t>
            </a:r>
            <a:r>
              <a:rPr lang="en-US" altLang="zh-TW" dirty="0" smtClean="0"/>
              <a:t>r_1</a:t>
            </a:r>
            <a:r>
              <a:rPr lang="en-US" altLang="zh-TW" baseline="0" dirty="0" smtClean="0"/>
              <a:t> alpha)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獲得 </a:t>
            </a:r>
            <a:r>
              <a:rPr lang="en-US" altLang="zh-TW" baseline="0" dirty="0" smtClean="0"/>
              <a:t>x</a:t>
            </a:r>
            <a:r>
              <a:rPr lang="zh-TW" altLang="en-US" baseline="0" dirty="0" smtClean="0"/>
              <a:t> 的內容。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0822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用同樣</a:t>
            </a:r>
            <a:r>
              <a:rPr lang="zh-TW" altLang="en-US" dirty="0" smtClean="0"/>
              <a:t>的手法來</a:t>
            </a:r>
            <a:r>
              <a:rPr lang="zh-TW" altLang="en-US" dirty="0" smtClean="0"/>
              <a:t>觀察 </a:t>
            </a:r>
            <a:r>
              <a:rPr lang="en-US" altLang="zh-TW" dirty="0" smtClean="0"/>
              <a:t>MSS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Addition</a:t>
            </a:r>
            <a:r>
              <a:rPr lang="zh-TW" altLang="en-US" dirty="0" smtClean="0"/>
              <a:t> 的 共謀狀況：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CS_1 </a:t>
            </a:r>
            <a:r>
              <a:rPr lang="zh-TW" altLang="en-US" dirty="0" smtClean="0"/>
              <a:t>與 共謀者：沒有任何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的相關資訊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CS_2 </a:t>
            </a:r>
            <a:r>
              <a:rPr lang="zh-TW" altLang="en-US" dirty="0" smtClean="0"/>
              <a:t>與 共謀者：與 </a:t>
            </a:r>
            <a:r>
              <a:rPr lang="en-US" altLang="zh-TW" dirty="0" smtClean="0"/>
              <a:t>x</a:t>
            </a:r>
            <a:r>
              <a:rPr lang="zh-TW" altLang="en-US" dirty="0" smtClean="0"/>
              <a:t> 或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的相關資訊 皆為共享，不滿足閥值，也就不會</a:t>
            </a:r>
            <a:r>
              <a:rPr lang="zh-TW" altLang="en-US" baseline="0" dirty="0" smtClean="0"/>
              <a:t>洩漏 </a:t>
            </a:r>
            <a:r>
              <a:rPr lang="en-US" altLang="zh-TW" baseline="0" dirty="0" smtClean="0"/>
              <a:t>x</a:t>
            </a:r>
            <a:r>
              <a:rPr lang="zh-TW" altLang="en-US" baseline="0" dirty="0" smtClean="0"/>
              <a:t> 和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的內容。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261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接著，</a:t>
            </a:r>
            <a:r>
              <a:rPr lang="en-US" altLang="zh-TW" dirty="0" smtClean="0"/>
              <a:t>Secure comparison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 明文 </a:t>
            </a:r>
            <a:r>
              <a:rPr lang="en-US" altLang="zh-TW" baseline="0" dirty="0" smtClean="0"/>
              <a:t>e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h</a:t>
            </a:r>
            <a:r>
              <a:rPr lang="zh-TW" altLang="en-US" baseline="0" dirty="0" smtClean="0"/>
              <a:t>，僅隱含了 </a:t>
            </a:r>
            <a:r>
              <a:rPr lang="en-US" altLang="zh-TW" baseline="0" dirty="0" smtClean="0"/>
              <a:t>x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的大小關西，沒有洩漏 </a:t>
            </a:r>
            <a:r>
              <a:rPr lang="en-US" altLang="zh-TW" baseline="0" dirty="0" smtClean="0"/>
              <a:t>x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y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的真正差</a:t>
            </a:r>
            <a:r>
              <a:rPr lang="zh-TW" altLang="en-US" baseline="0" dirty="0" smtClean="0"/>
              <a:t>值，所以也是安全的。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7682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最後，我們將 基於我們方案的 </a:t>
            </a:r>
            <a:r>
              <a:rPr lang="en-US" altLang="zh-TW" dirty="0" err="1" smtClean="0"/>
              <a:t>PPkNN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表示為 </a:t>
            </a:r>
            <a:r>
              <a:rPr lang="en-US" altLang="zh-TW" dirty="0" smtClean="0"/>
              <a:t>pi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function f </a:t>
            </a:r>
            <a:r>
              <a:rPr lang="zh-TW" altLang="en-US" dirty="0" smtClean="0"/>
              <a:t>定義為資料洩漏。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即使</a:t>
            </a:r>
            <a:r>
              <a:rPr lang="zh-TW" altLang="en-US" dirty="0" smtClean="0"/>
              <a:t>攻擊者已事先知道 </a:t>
            </a:r>
            <a:r>
              <a:rPr lang="en-US" altLang="zh-TW" dirty="0" smtClean="0"/>
              <a:t>dataset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D</a:t>
            </a:r>
            <a:r>
              <a:rPr lang="zh-TW" altLang="en-US" baseline="0" dirty="0" smtClean="0"/>
              <a:t>，它們在 保有隱私 </a:t>
            </a:r>
            <a:r>
              <a:rPr lang="en-US" altLang="zh-TW" baseline="0" dirty="0" err="1" smtClean="0"/>
              <a:t>kNN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中，無法破解 </a:t>
            </a:r>
            <a:r>
              <a:rPr lang="en-US" altLang="zh-TW" baseline="0" dirty="0" smtClean="0"/>
              <a:t>query data x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即使攻擊者是已知 </a:t>
            </a:r>
            <a:r>
              <a:rPr lang="en-US" altLang="zh-TW" baseline="0" dirty="0" smtClean="0"/>
              <a:t>query data x</a:t>
            </a:r>
            <a:r>
              <a:rPr lang="zh-TW" altLang="en-US" baseline="0" dirty="0" smtClean="0"/>
              <a:t> 的角色，它們</a:t>
            </a:r>
            <a:r>
              <a:rPr lang="zh-TW" altLang="en-US" baseline="0" smtClean="0"/>
              <a:t>也無法計算</a:t>
            </a:r>
            <a:r>
              <a:rPr lang="zh-TW" altLang="en-US" baseline="0" dirty="0" smtClean="0"/>
              <a:t>過程學習到 </a:t>
            </a:r>
            <a:r>
              <a:rPr lang="en-US" altLang="zh-TW" dirty="0" smtClean="0"/>
              <a:t>dataset</a:t>
            </a:r>
            <a:r>
              <a:rPr lang="en-US" altLang="zh-TW" baseline="0" dirty="0" smtClean="0"/>
              <a:t> D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79487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97fa38c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97fa38c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這邊展示了各個 </a:t>
            </a:r>
            <a:r>
              <a:rPr lang="en-US" altLang="zh-TW" dirty="0" smtClean="0"/>
              <a:t>protocol </a:t>
            </a:r>
            <a:r>
              <a:rPr lang="zh-TW" altLang="en-US" dirty="0" smtClean="0"/>
              <a:t>的複雜</a:t>
            </a:r>
            <a:r>
              <a:rPr lang="zh-TW" altLang="en-US" dirty="0" smtClean="0"/>
              <a:t>度分析。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由於這幾個</a:t>
            </a:r>
            <a:r>
              <a:rPr lang="zh-TW" altLang="en-US" dirty="0" smtClean="0"/>
              <a:t>角色，只</a:t>
            </a:r>
            <a:r>
              <a:rPr lang="zh-TW" altLang="en-US" dirty="0" smtClean="0"/>
              <a:t>會用自己持有的共享進行計算，因此它們的 計算複雜度 </a:t>
            </a:r>
            <a:r>
              <a:rPr lang="zh-TW" altLang="en-US" dirty="0" smtClean="0"/>
              <a:t>相當於 </a:t>
            </a:r>
            <a:r>
              <a:rPr lang="en-US" altLang="zh-TW" dirty="0" smtClean="0"/>
              <a:t>O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baseline="0" dirty="0" smtClean="0"/>
              <a:t>共享</a:t>
            </a:r>
            <a:r>
              <a:rPr lang="zh-TW" altLang="en-US" dirty="0" smtClean="0"/>
              <a:t>數量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在 </a:t>
            </a:r>
            <a:r>
              <a:rPr lang="en-US" altLang="zh-TW" dirty="0" smtClean="0"/>
              <a:t>communication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上，參與者只會跟 </a:t>
            </a:r>
            <a:r>
              <a:rPr lang="en-US" altLang="zh-TW" dirty="0" smtClean="0"/>
              <a:t>CS_1,</a:t>
            </a:r>
            <a:r>
              <a:rPr lang="en-US" altLang="zh-TW" baseline="0" dirty="0" smtClean="0"/>
              <a:t> CS_2 </a:t>
            </a:r>
            <a:r>
              <a:rPr lang="zh-TW" altLang="en-US" baseline="0" dirty="0" smtClean="0"/>
              <a:t>溝通，但</a:t>
            </a:r>
            <a:r>
              <a:rPr lang="zh-TW" altLang="en-US" baseline="0" dirty="0" smtClean="0"/>
              <a:t>其他角色則需要</a:t>
            </a:r>
            <a:r>
              <a:rPr lang="zh-TW" altLang="en-US" baseline="0" dirty="0" smtClean="0"/>
              <a:t>對 </a:t>
            </a:r>
            <a:r>
              <a:rPr lang="en-US" altLang="zh-TW" baseline="0" dirty="0" smtClean="0"/>
              <a:t>n</a:t>
            </a:r>
            <a:r>
              <a:rPr lang="zh-TW" altLang="en-US" baseline="0" dirty="0" smtClean="0"/>
              <a:t> 個參與者溝通，因此 </a:t>
            </a:r>
            <a:r>
              <a:rPr lang="zh-TW" altLang="en-US" baseline="0" dirty="0" smtClean="0"/>
              <a:t>溝通複雜</a:t>
            </a:r>
            <a:r>
              <a:rPr lang="zh-TW" altLang="en-US" baseline="0" dirty="0" smtClean="0"/>
              <a:t>度 除了參與者是 </a:t>
            </a:r>
            <a:r>
              <a:rPr lang="en-US" altLang="zh-TW" baseline="0" dirty="0" smtClean="0"/>
              <a:t>O(1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 之外，都</a:t>
            </a:r>
            <a:r>
              <a:rPr lang="zh-TW" altLang="en-US" baseline="0" dirty="0" smtClean="0"/>
              <a:t>是 </a:t>
            </a:r>
            <a:r>
              <a:rPr lang="en-US" altLang="zh-TW" baseline="0" dirty="0" smtClean="0"/>
              <a:t>O(n)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在 </a:t>
            </a:r>
            <a:r>
              <a:rPr lang="en-US" altLang="zh-TW" baseline="0" dirty="0" smtClean="0"/>
              <a:t>storage</a:t>
            </a:r>
            <a:r>
              <a:rPr lang="zh-TW" altLang="en-US" baseline="0" dirty="0" smtClean="0"/>
              <a:t> 方面，</a:t>
            </a:r>
            <a:r>
              <a:rPr lang="zh-TW" altLang="en-US" baseline="0" dirty="0" smtClean="0"/>
              <a:t>我們將</a:t>
            </a:r>
            <a:r>
              <a:rPr lang="zh-TW" altLang="en-US" baseline="0" dirty="0" smtClean="0"/>
              <a:t>必要</a:t>
            </a:r>
            <a:r>
              <a:rPr lang="zh-TW" altLang="en-US" baseline="0" dirty="0" smtClean="0"/>
              <a:t>的調用參數</a:t>
            </a:r>
            <a:r>
              <a:rPr lang="zh-TW" altLang="en-US" baseline="0" dirty="0" smtClean="0"/>
              <a:t>都存進 </a:t>
            </a:r>
            <a:r>
              <a:rPr lang="en-US" altLang="zh-TW" baseline="0" dirty="0" smtClean="0"/>
              <a:t>Record</a:t>
            </a:r>
            <a:r>
              <a:rPr lang="zh-TW" altLang="en-US" baseline="0" dirty="0" smtClean="0"/>
              <a:t>，因此不用直接儲存任何結果共享。所以</a:t>
            </a:r>
            <a:r>
              <a:rPr lang="zh-TW" altLang="en-US" baseline="0" dirty="0" smtClean="0"/>
              <a:t>，除了 </a:t>
            </a:r>
            <a:r>
              <a:rPr lang="en-US" altLang="zh-TW" baseline="0" dirty="0" smtClean="0"/>
              <a:t>CS_1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RG </a:t>
            </a:r>
            <a:r>
              <a:rPr lang="zh-TW" altLang="en-US" baseline="0" dirty="0" smtClean="0"/>
              <a:t>要儲存一些額外訊息，其他人都只需維護一開始分發的共享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由此可知，對於參與者來說，它們只需要儲存與處理一份共享。換句話說，這個方案是支援資源受限設備的安全計算系統。</a:t>
            </a:r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02363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最後，</a:t>
            </a:r>
            <a:r>
              <a:rPr lang="zh-TW" altLang="en-US" dirty="0" smtClean="0"/>
              <a:t>我們在多個 </a:t>
            </a:r>
            <a:r>
              <a:rPr lang="en-US" altLang="zh-TW" dirty="0" smtClean="0"/>
              <a:t>UCI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dataset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上，評估 </a:t>
            </a:r>
            <a:r>
              <a:rPr lang="zh-TW" altLang="en-US" baseline="0" dirty="0" smtClean="0"/>
              <a:t>一般 </a:t>
            </a:r>
            <a:r>
              <a:rPr lang="en-US" altLang="zh-TW" baseline="0" dirty="0" err="1" smtClean="0"/>
              <a:t>kNN</a:t>
            </a:r>
            <a:r>
              <a:rPr lang="zh-TW" altLang="en-US" baseline="0" dirty="0" smtClean="0"/>
              <a:t> 和 </a:t>
            </a:r>
            <a:r>
              <a:rPr lang="zh-TW" altLang="en-US" baseline="0" dirty="0" smtClean="0"/>
              <a:t>我們打造的</a:t>
            </a:r>
            <a:r>
              <a:rPr lang="zh-TW" altLang="en-US" baseline="0" dirty="0" smtClean="0"/>
              <a:t>保有</a:t>
            </a:r>
            <a:r>
              <a:rPr lang="zh-TW" altLang="en-US" baseline="0" dirty="0" smtClean="0"/>
              <a:t>隱私 </a:t>
            </a:r>
            <a:r>
              <a:rPr lang="en-US" altLang="zh-TW" baseline="0" dirty="0" err="1" smtClean="0"/>
              <a:t>kNN</a:t>
            </a:r>
            <a:r>
              <a:rPr lang="zh-TW" altLang="en-US" baseline="0" dirty="0" smtClean="0"/>
              <a:t> 服務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可以</a:t>
            </a:r>
            <a:r>
              <a:rPr lang="zh-TW" altLang="en-US" dirty="0" smtClean="0"/>
              <a:t>看到正確率貼近明文的 </a:t>
            </a:r>
            <a:r>
              <a:rPr lang="en-US" altLang="zh-TW" dirty="0" err="1" smtClean="0"/>
              <a:t>kNN</a:t>
            </a:r>
            <a:r>
              <a:rPr lang="zh-TW" altLang="en-US" dirty="0" smtClean="0"/>
              <a:t>，我們的方案可以完美的處理多方安全計算的工作任務。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034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以 </a:t>
            </a:r>
            <a:r>
              <a:rPr lang="en-US" altLang="zh-TW" dirty="0" smtClean="0"/>
              <a:t>performance </a:t>
            </a:r>
            <a:r>
              <a:rPr lang="zh-TW" altLang="en-US" dirty="0" smtClean="0"/>
              <a:t>來說，計算時間 </a:t>
            </a:r>
            <a:r>
              <a:rPr lang="zh-TW" altLang="en-US" dirty="0" smtClean="0"/>
              <a:t>與 資料量 及 參與者人數 成正比，而 門檻值的變化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則不會影響執行時間。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6221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7fa38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7fa38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最後，我們給出以下結論。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064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67c3cb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67c3cb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這篇論文有以下幾點的</a:t>
            </a:r>
            <a:r>
              <a:rPr lang="zh-TW" altLang="en-US" dirty="0" smtClean="0"/>
              <a:t>保證：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設計了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一套在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雙雲服務器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上的保有隱私持續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計算架構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它實現了以雲輔助多私密共享打造的安全多方計算系統。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還提供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了多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個具有支持持續計算機制的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安全協議。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大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大地降低了儲存負擔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，使其適用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於一些資源受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限設備的情境。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此外，我們也以 保有隱私 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為例，給出了 基於</a:t>
            </a:r>
            <a:r>
              <a:rPr lang="zh-TW" alt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</a:t>
            </a:r>
            <a:r>
              <a:rPr lang="zh-TW" alt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方案工作的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性能評估。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zh-TW" altLang="en-US" dirty="0" smtClean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294958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目前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是各行各業都在努力發展的一項技術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通過 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設備的幫助，我們能收集大量資料，計算製作出服務模型，來將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智能服務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結合到自己的產品之中。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然而，資料是人們的一項重要資產。對於一些敏感的個人資料，人們不希望讓別人直接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看到原始的內容。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因此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，我們的研究主要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關心「可用而不可見」的保有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隱私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計算技術。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以 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設備為例，一些部署環境可能無法擁有無窮的儲存與計算能力。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因此，我們認為對於資源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受限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設備的安全計算系統來說，</a:t>
            </a:r>
            <a:r>
              <a:rPr lang="en-US" altLang="zh-TW" dirty="0" smtClean="0"/>
              <a:t>Shamir’s secret sharing</a:t>
            </a:r>
            <a:r>
              <a:rPr lang="zh-TW" altLang="en-US" dirty="0" smtClean="0"/>
              <a:t> 是最適合的輕量級密碼原語。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這邊先簡單地介紹一下「秘密共享」技術：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Secret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sharing </a:t>
            </a:r>
            <a:r>
              <a:rPr lang="zh-TW" altLang="en-US" baseline="0" dirty="0" smtClean="0"/>
              <a:t>主要由 </a:t>
            </a:r>
            <a:r>
              <a:rPr lang="en-US" altLang="zh-TW" baseline="0" dirty="0" smtClean="0"/>
              <a:t>Share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Recover</a:t>
            </a:r>
            <a:r>
              <a:rPr lang="zh-TW" altLang="en-US" baseline="0" dirty="0" smtClean="0"/>
              <a:t> 所</a:t>
            </a:r>
            <a:r>
              <a:rPr lang="zh-TW" altLang="en-US" baseline="0" dirty="0" smtClean="0"/>
              <a:t>構成。</a:t>
            </a:r>
            <a:endParaRPr lang="en-US" altLang="zh-TW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zh-TW" baseline="0" dirty="0" smtClean="0"/>
              <a:t>Share </a:t>
            </a:r>
            <a:r>
              <a:rPr lang="zh-TW" altLang="en-US" baseline="0" dirty="0" smtClean="0"/>
              <a:t>能</a:t>
            </a:r>
            <a:r>
              <a:rPr lang="zh-TW" altLang="en-US" baseline="0" dirty="0" smtClean="0"/>
              <a:t>將 秘密 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 拆</a:t>
            </a:r>
            <a:r>
              <a:rPr lang="zh-TW" altLang="en-US" baseline="0" dirty="0" smtClean="0"/>
              <a:t>分成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份共享，分發給所有的參與者。</a:t>
            </a:r>
            <a:endParaRPr lang="en-US" altLang="zh-TW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zh-TW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Recover </a:t>
            </a:r>
            <a:r>
              <a:rPr lang="zh-TW" altLang="en-US" baseline="0" dirty="0" smtClean="0"/>
              <a:t>可以</a:t>
            </a:r>
            <a:r>
              <a:rPr lang="zh-TW" altLang="en-US" baseline="0" dirty="0" smtClean="0"/>
              <a:t>用任意 </a:t>
            </a:r>
            <a:r>
              <a:rPr lang="en-US" altLang="zh-TW" baseline="0" dirty="0" smtClean="0"/>
              <a:t>t </a:t>
            </a:r>
            <a:r>
              <a:rPr lang="zh-TW" altLang="en-US" baseline="0" dirty="0" smtClean="0"/>
              <a:t>筆共享，還原出原本的秘密。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此外，這些共享還具備一些同態計算的特性，例如：能夠以密文的加法運算，還原出明文的加法結果。</a:t>
            </a:r>
            <a:endParaRPr lang="en-US" altLang="zh-TW" baseline="0" dirty="0"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2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85498e0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85498e0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然而，</a:t>
            </a:r>
            <a:r>
              <a:rPr lang="zh-TW" altLang="en-US" baseline="0" dirty="0" smtClean="0"/>
              <a:t>我們發現，我們必需為每一個秘密，都分發</a:t>
            </a:r>
            <a:r>
              <a:rPr lang="zh-TW" altLang="en-US" baseline="0" dirty="0" smtClean="0"/>
              <a:t>一組共享</a:t>
            </a:r>
            <a:r>
              <a:rPr lang="zh-TW" altLang="en-US" baseline="0" dirty="0" smtClean="0"/>
              <a:t>。這</a:t>
            </a:r>
            <a:r>
              <a:rPr lang="zh-TW" altLang="en-US" baseline="0" dirty="0" smtClean="0"/>
              <a:t>意味著，每個人手上都會</a:t>
            </a:r>
            <a:r>
              <a:rPr lang="zh-TW" altLang="en-US" baseline="0" dirty="0" smtClean="0"/>
              <a:t>有與資料總量一樣</a:t>
            </a:r>
            <a:r>
              <a:rPr lang="zh-TW" altLang="en-US" baseline="0" dirty="0" smtClean="0"/>
              <a:t>多的共享。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更不用說，安全</a:t>
            </a:r>
            <a:r>
              <a:rPr lang="zh-TW" altLang="en-US" baseline="0" dirty="0" smtClean="0"/>
              <a:t>計算的過程中，還會</a:t>
            </a:r>
            <a:r>
              <a:rPr lang="zh-TW" altLang="en-US" baseline="0" dirty="0" smtClean="0"/>
              <a:t>產生</a:t>
            </a:r>
            <a:r>
              <a:rPr lang="zh-TW" altLang="en-US" baseline="0" dirty="0" smtClean="0"/>
              <a:t>屬於計算結果</a:t>
            </a:r>
            <a:r>
              <a:rPr lang="zh-TW" altLang="en-US" baseline="0" dirty="0" smtClean="0"/>
              <a:t>的共享</a:t>
            </a:r>
            <a:r>
              <a:rPr lang="zh-TW" altLang="en-US" baseline="0" dirty="0" smtClean="0"/>
              <a:t>。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zh-TW" altLang="en-US" baseline="0" dirty="0" smtClean="0"/>
              <a:t>這些海量</a:t>
            </a:r>
            <a:r>
              <a:rPr lang="zh-TW" altLang="en-US" baseline="0" dirty="0" smtClean="0"/>
              <a:t>資料和持續計算，都會</a:t>
            </a:r>
            <a:r>
              <a:rPr lang="zh-TW" altLang="en-US" baseline="0" dirty="0" smtClean="0"/>
              <a:t>造成 部屬環境 </a:t>
            </a:r>
            <a:r>
              <a:rPr lang="zh-TW" altLang="en-US" baseline="0" dirty="0" smtClean="0"/>
              <a:t>的 儲存</a:t>
            </a:r>
            <a:r>
              <a:rPr lang="zh-TW" altLang="en-US" baseline="0" dirty="0" smtClean="0"/>
              <a:t>負擔。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這邊所</a:t>
            </a:r>
            <a:r>
              <a:rPr lang="zh-TW" altLang="en-US" baseline="0" dirty="0" smtClean="0"/>
              <a:t>提到的 </a:t>
            </a:r>
            <a:r>
              <a:rPr lang="en-US" altLang="zh-TW" baseline="0" dirty="0" smtClean="0"/>
              <a:t>persistent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computation</a:t>
            </a:r>
            <a:r>
              <a:rPr lang="zh-TW" altLang="en-US" baseline="0" dirty="0" smtClean="0"/>
              <a:t> 表示使用這些 計算結果</a:t>
            </a:r>
            <a:r>
              <a:rPr lang="en-US" altLang="zh-TW" baseline="0" dirty="0" smtClean="0"/>
              <a:t>( result shares ) </a:t>
            </a:r>
            <a:r>
              <a:rPr lang="zh-TW" altLang="en-US" baseline="0" dirty="0" smtClean="0"/>
              <a:t>持續計算，形成更多的安全計算結果。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aseline="0" dirty="0" smtClean="0"/>
              <a:t>而這也意味著我們不能任意拋棄這些結果共享，進而形成資源受限設備上的部屬問題。</a:t>
            </a:r>
            <a:endParaRPr lang="en-US" altLang="zh-TW" baseline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85498e0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85498e0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因此，在我們的情境中，我們</a:t>
            </a:r>
            <a:r>
              <a:rPr lang="zh-TW" altLang="en-US" dirty="0" smtClean="0"/>
              <a:t>考慮使用雙</a:t>
            </a:r>
            <a:r>
              <a:rPr lang="zh-TW" altLang="en-US" dirty="0" smtClean="0"/>
              <a:t>雲的計算</a:t>
            </a:r>
            <a:r>
              <a:rPr lang="zh-TW" altLang="en-US" dirty="0" smtClean="0"/>
              <a:t>系統，來協助儲存資料與構成安全計算服務。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zh-TW" altLang="en-US" dirty="0" smtClean="0"/>
              <a:t>一開始，</a:t>
            </a:r>
            <a:r>
              <a:rPr lang="zh-TW" altLang="en-US" dirty="0" smtClean="0"/>
              <a:t>我們將參與者</a:t>
            </a:r>
            <a:r>
              <a:rPr lang="zh-TW" altLang="en-US" dirty="0" smtClean="0"/>
              <a:t>的資料</a:t>
            </a:r>
            <a:r>
              <a:rPr lang="zh-TW" altLang="en-US" dirty="0" smtClean="0"/>
              <a:t>形成的資料庫 </a:t>
            </a:r>
            <a:r>
              <a:rPr lang="en-US" altLang="zh-TW" baseline="0" dirty="0" smtClean="0"/>
              <a:t>D</a:t>
            </a:r>
            <a:r>
              <a:rPr lang="zh-TW" altLang="en-US" baseline="0" dirty="0" smtClean="0"/>
              <a:t>，安全</a:t>
            </a:r>
            <a:r>
              <a:rPr lang="zh-TW" altLang="en-US" baseline="0" dirty="0" smtClean="0"/>
              <a:t>的儲存在雙雲服務</a:t>
            </a:r>
            <a:r>
              <a:rPr lang="zh-TW" altLang="en-US" baseline="0" dirty="0" smtClean="0"/>
              <a:t>器之間。</a:t>
            </a:r>
            <a:endParaRPr lang="en-US" altLang="zh-TW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zh-TW" altLang="en-US" baseline="0" dirty="0" smtClean="0"/>
              <a:t>接下來，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可以將 </a:t>
            </a:r>
            <a:r>
              <a:rPr lang="en-US" altLang="zh-TW" baseline="0" dirty="0" smtClean="0"/>
              <a:t>input data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x</a:t>
            </a:r>
            <a:r>
              <a:rPr lang="zh-TW" altLang="en-US" baseline="0" dirty="0" smtClean="0"/>
              <a:t>，安全地發送</a:t>
            </a:r>
            <a:r>
              <a:rPr lang="zh-TW" altLang="en-US" baseline="0" dirty="0" smtClean="0"/>
              <a:t>到雙雲服務</a:t>
            </a:r>
            <a:r>
              <a:rPr lang="zh-TW" altLang="en-US" baseline="0" dirty="0" smtClean="0"/>
              <a:t>器中。</a:t>
            </a:r>
            <a:endParaRPr lang="en-US" altLang="zh-TW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zh-TW" altLang="en-US" baseline="0" dirty="0" smtClean="0"/>
              <a:t>然後</a:t>
            </a:r>
            <a:r>
              <a:rPr lang="zh-TW" altLang="en-US" baseline="0" dirty="0" smtClean="0"/>
              <a:t>，找足夠多信任它的</a:t>
            </a:r>
            <a:r>
              <a:rPr lang="zh-TW" altLang="en-US" baseline="0" dirty="0" smtClean="0"/>
              <a:t>夥伴</a:t>
            </a:r>
            <a:r>
              <a:rPr lang="zh-TW" altLang="en-US" baseline="0" dirty="0" smtClean="0"/>
              <a:t>來共同完成</a:t>
            </a:r>
            <a:r>
              <a:rPr lang="zh-TW" altLang="en-US" baseline="0" dirty="0" smtClean="0"/>
              <a:t>協作計算，獲得 服務 </a:t>
            </a:r>
            <a:r>
              <a:rPr lang="en-US" altLang="zh-TW" baseline="0" dirty="0" smtClean="0"/>
              <a:t>K</a:t>
            </a:r>
            <a:r>
              <a:rPr lang="zh-TW" altLang="en-US" baseline="0" dirty="0" smtClean="0"/>
              <a:t> 的結果。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在這張圖中，我們可以觀察到</a:t>
            </a:r>
            <a:r>
              <a:rPr lang="zh-TW" altLang="en-US" baseline="0" dirty="0" smtClean="0"/>
              <a:t>有幾種威脅，</a:t>
            </a:r>
            <a:r>
              <a:rPr lang="zh-TW" altLang="en-US" baseline="0" dirty="0" smtClean="0"/>
              <a:t>比如：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1.</a:t>
            </a:r>
            <a:r>
              <a:rPr lang="zh-TW" altLang="en-US" baseline="0" dirty="0" smtClean="0"/>
              <a:t> 這個</a:t>
            </a:r>
            <a:r>
              <a:rPr lang="zh-TW" altLang="en-US" baseline="0" dirty="0" smtClean="0"/>
              <a:t>發送請求的人</a:t>
            </a:r>
            <a:r>
              <a:rPr lang="zh-TW" altLang="en-US" baseline="0" dirty="0" smtClean="0"/>
              <a:t>，能夠在知道</a:t>
            </a:r>
            <a:r>
              <a:rPr lang="zh-TW" altLang="en-US" baseline="0" dirty="0" smtClean="0"/>
              <a:t>輸入資料</a:t>
            </a:r>
            <a:r>
              <a:rPr lang="en-US" altLang="zh-TW" baseline="0" dirty="0" smtClean="0"/>
              <a:t> x</a:t>
            </a:r>
            <a:r>
              <a:rPr lang="zh-TW" altLang="en-US" baseline="0" dirty="0" smtClean="0"/>
              <a:t>，並且</a:t>
            </a:r>
            <a:r>
              <a:rPr lang="zh-TW" altLang="en-US" baseline="0" dirty="0" smtClean="0"/>
              <a:t>想再計算過程中解析 </a:t>
            </a:r>
            <a:r>
              <a:rPr lang="en-US" altLang="zh-TW" baseline="0" dirty="0" smtClean="0"/>
              <a:t>Database D</a:t>
            </a:r>
            <a:r>
              <a:rPr lang="zh-TW" altLang="en-US" baseline="0" dirty="0" smtClean="0"/>
              <a:t> 的內容。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2.</a:t>
            </a:r>
            <a:r>
              <a:rPr lang="zh-TW" altLang="en-US" baseline="0" dirty="0" smtClean="0"/>
              <a:t> 這兩台非共謀的 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 也想試圖 </a:t>
            </a:r>
            <a:r>
              <a:rPr lang="zh-TW" altLang="en-US" baseline="0" dirty="0" smtClean="0"/>
              <a:t>獲得 </a:t>
            </a:r>
            <a:r>
              <a:rPr lang="en-US" altLang="zh-TW" baseline="0" dirty="0" smtClean="0"/>
              <a:t>Database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Input data</a:t>
            </a:r>
            <a:r>
              <a:rPr lang="zh-TW" altLang="en-US" baseline="0" dirty="0" smtClean="0"/>
              <a:t> 的資訊。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3.</a:t>
            </a:r>
            <a:r>
              <a:rPr lang="zh-TW" altLang="en-US" baseline="0" dirty="0" smtClean="0"/>
              <a:t> 一些不滿足 </a:t>
            </a:r>
            <a:r>
              <a:rPr lang="en-US" altLang="zh-TW" baseline="0" dirty="0" smtClean="0"/>
              <a:t>threshold </a:t>
            </a:r>
            <a:r>
              <a:rPr lang="zh-TW" altLang="en-US" baseline="0" dirty="0" smtClean="0"/>
              <a:t>的壞人，可以聽到中間消息</a:t>
            </a:r>
            <a:r>
              <a:rPr lang="zh-TW" altLang="en-US" baseline="0" dirty="0" smtClean="0"/>
              <a:t>，但</a:t>
            </a:r>
            <a:r>
              <a:rPr lang="zh-TW" altLang="en-US" baseline="0" dirty="0" smtClean="0"/>
              <a:t>無法解開其內容。</a:t>
            </a:r>
            <a:endParaRPr lang="en-US" altLang="zh-TW" baseline="0" dirty="0"/>
          </a:p>
        </p:txBody>
      </p:sp>
    </p:spTree>
    <p:extLst>
      <p:ext uri="{BB962C8B-B14F-4D97-AF65-F5344CB8AC3E}">
        <p14:creationId xmlns:p14="http://schemas.microsoft.com/office/powerpoint/2010/main" val="106449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85498e0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785498e0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對於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上述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場景，我們列出這些安全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要求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Servers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不可以共謀。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資料庫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 輸入資料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要能進行 安全計算。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並且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，任何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，都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無法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從計算過程中學習到任何真實資訊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785498e0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785498e0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接下來，這篇論文將有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下列主要貢獻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zh-TW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我們提出了在雙雲服務器上的安全計算架構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zh-TW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設計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了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支援</a:t>
            </a:r>
            <a:r>
              <a:rPr lang="zh-TW" altLang="en-US" dirty="0" smtClean="0"/>
              <a:t>雲輔助的多私密共享保有隱私持續計算協議。</a:t>
            </a:r>
            <a:endParaRPr lang="zh-TW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zh-TW" altLang="en-US" dirty="0" smtClean="0"/>
              <a:t>並且，極大</a:t>
            </a:r>
            <a:r>
              <a:rPr lang="zh-TW" altLang="en-US" dirty="0" smtClean="0"/>
              <a:t>地減少客戶端的儲存負擔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endParaRPr lang="en-US" dirty="0"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85498e00_0_69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525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9pPr>
          </a:lstStyle>
          <a:p>
            <a:endParaRPr/>
          </a:p>
        </p:txBody>
      </p:sp>
      <p:sp>
        <p:nvSpPr>
          <p:cNvPr id="86" name="Google Shape;86;gf785498e00_0_69"/>
          <p:cNvSpPr txBox="1">
            <a:spLocks noGrp="1"/>
          </p:cNvSpPr>
          <p:nvPr>
            <p:ph type="subTitle" idx="1"/>
          </p:nvPr>
        </p:nvSpPr>
        <p:spPr>
          <a:xfrm>
            <a:off x="311702" y="3778833"/>
            <a:ext cx="8520525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9pPr>
          </a:lstStyle>
          <a:p>
            <a:endParaRPr/>
          </a:p>
        </p:txBody>
      </p:sp>
      <p:sp>
        <p:nvSpPr>
          <p:cNvPr id="87" name="Google Shape;87;gf785498e00_0_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85498e00_0_73"/>
          <p:cNvSpPr txBox="1">
            <a:spLocks noGrp="1"/>
          </p:cNvSpPr>
          <p:nvPr>
            <p:ph type="title"/>
          </p:nvPr>
        </p:nvSpPr>
        <p:spPr>
          <a:xfrm>
            <a:off x="311702" y="2867800"/>
            <a:ext cx="8520525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gf785498e00_0_7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85498e00_0_76"/>
          <p:cNvSpPr txBox="1">
            <a:spLocks noGrp="1"/>
          </p:cNvSpPr>
          <p:nvPr>
            <p:ph type="title"/>
          </p:nvPr>
        </p:nvSpPr>
        <p:spPr>
          <a:xfrm>
            <a:off x="311702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f785498e00_0_76"/>
          <p:cNvSpPr txBox="1">
            <a:spLocks noGrp="1"/>
          </p:cNvSpPr>
          <p:nvPr>
            <p:ph type="body" idx="1"/>
          </p:nvPr>
        </p:nvSpPr>
        <p:spPr>
          <a:xfrm>
            <a:off x="311702" y="1536633"/>
            <a:ext cx="85205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900" lvl="0" indent="-28575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gf785498e00_0_7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85498e00_0_80"/>
          <p:cNvSpPr txBox="1">
            <a:spLocks noGrp="1"/>
          </p:cNvSpPr>
          <p:nvPr>
            <p:ph type="title"/>
          </p:nvPr>
        </p:nvSpPr>
        <p:spPr>
          <a:xfrm>
            <a:off x="311702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785498e00_0_80"/>
          <p:cNvSpPr txBox="1">
            <a:spLocks noGrp="1"/>
          </p:cNvSpPr>
          <p:nvPr>
            <p:ph type="body" idx="1"/>
          </p:nvPr>
        </p:nvSpPr>
        <p:spPr>
          <a:xfrm>
            <a:off x="311702" y="1536633"/>
            <a:ext cx="39998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900" lvl="0" indent="-261938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gf785498e00_0_80"/>
          <p:cNvSpPr txBox="1">
            <a:spLocks noGrp="1"/>
          </p:cNvSpPr>
          <p:nvPr>
            <p:ph type="body" idx="2"/>
          </p:nvPr>
        </p:nvSpPr>
        <p:spPr>
          <a:xfrm>
            <a:off x="4832402" y="1536633"/>
            <a:ext cx="39998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900" lvl="0" indent="-261938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gf785498e00_0_8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85498e00_0_85"/>
          <p:cNvSpPr txBox="1">
            <a:spLocks noGrp="1"/>
          </p:cNvSpPr>
          <p:nvPr>
            <p:ph type="title"/>
          </p:nvPr>
        </p:nvSpPr>
        <p:spPr>
          <a:xfrm>
            <a:off x="311702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785498e00_0_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85498e00_0_8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gf785498e00_0_88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900" lvl="0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gf785498e00_0_8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85498e00_0_9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725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gf785498e00_0_9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85498e00_0_9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2" name="Google Shape;112;gf785498e00_0_95"/>
          <p:cNvSpPr txBox="1">
            <a:spLocks noGrp="1"/>
          </p:cNvSpPr>
          <p:nvPr>
            <p:ph type="title"/>
          </p:nvPr>
        </p:nvSpPr>
        <p:spPr>
          <a:xfrm>
            <a:off x="265502" y="1644233"/>
            <a:ext cx="4045275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gf785498e00_0_95"/>
          <p:cNvSpPr txBox="1">
            <a:spLocks noGrp="1"/>
          </p:cNvSpPr>
          <p:nvPr>
            <p:ph type="subTitle" idx="1"/>
          </p:nvPr>
        </p:nvSpPr>
        <p:spPr>
          <a:xfrm>
            <a:off x="265502" y="3737433"/>
            <a:ext cx="4045275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gf785498e00_0_95"/>
          <p:cNvSpPr txBox="1">
            <a:spLocks noGrp="1"/>
          </p:cNvSpPr>
          <p:nvPr>
            <p:ph type="body" idx="2"/>
          </p:nvPr>
        </p:nvSpPr>
        <p:spPr>
          <a:xfrm>
            <a:off x="4939502" y="965433"/>
            <a:ext cx="3836925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342900" lvl="0" indent="-28575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5" name="Google Shape;115;gf785498e00_0_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85498e00_0_101"/>
          <p:cNvSpPr txBox="1">
            <a:spLocks noGrp="1"/>
          </p:cNvSpPr>
          <p:nvPr>
            <p:ph type="body" idx="1"/>
          </p:nvPr>
        </p:nvSpPr>
        <p:spPr>
          <a:xfrm>
            <a:off x="311702" y="5640767"/>
            <a:ext cx="5998725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3429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gf785498e00_0_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85498e00_0_104"/>
          <p:cNvSpPr txBox="1">
            <a:spLocks noGrp="1"/>
          </p:cNvSpPr>
          <p:nvPr>
            <p:ph type="title" hasCustomPrompt="1"/>
          </p:nvPr>
        </p:nvSpPr>
        <p:spPr>
          <a:xfrm>
            <a:off x="311702" y="1474833"/>
            <a:ext cx="8520525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gf785498e00_0_104"/>
          <p:cNvSpPr txBox="1">
            <a:spLocks noGrp="1"/>
          </p:cNvSpPr>
          <p:nvPr>
            <p:ph type="body" idx="1"/>
          </p:nvPr>
        </p:nvSpPr>
        <p:spPr>
          <a:xfrm>
            <a:off x="311702" y="4202967"/>
            <a:ext cx="8520525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900" lvl="0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gf785498e00_0_10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85498e00_0_10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623594" y="2285209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4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0;p8"/>
          <p:cNvSpPr txBox="1">
            <a:spLocks/>
          </p:cNvSpPr>
          <p:nvPr userDrawn="1"/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1600" b="1" smtClean="0">
                <a:solidFill>
                  <a:schemeClr val="tx1"/>
                </a:solidFill>
              </a:rPr>
              <a:pPr/>
              <a:t>‹#›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5" name="群組 4"/>
          <p:cNvGrpSpPr/>
          <p:nvPr userDrawn="1"/>
        </p:nvGrpSpPr>
        <p:grpSpPr>
          <a:xfrm>
            <a:off x="8147223" y="6414021"/>
            <a:ext cx="517318" cy="392195"/>
            <a:chOff x="8147222" y="6414017"/>
            <a:chExt cx="517318" cy="392195"/>
          </a:xfrm>
        </p:grpSpPr>
        <p:grpSp>
          <p:nvGrpSpPr>
            <p:cNvPr id="4" name="群組 3"/>
            <p:cNvGrpSpPr>
              <a:grpSpLocks noChangeAspect="1"/>
            </p:cNvGrpSpPr>
            <p:nvPr userDrawn="1"/>
          </p:nvGrpSpPr>
          <p:grpSpPr>
            <a:xfrm>
              <a:off x="8147222" y="6414017"/>
              <a:ext cx="409318" cy="392195"/>
              <a:chOff x="5222789" y="3361039"/>
              <a:chExt cx="892261" cy="854936"/>
            </a:xfrm>
          </p:grpSpPr>
          <p:sp>
            <p:nvSpPr>
              <p:cNvPr id="3" name="圓角矩形 2"/>
              <p:cNvSpPr/>
              <p:nvPr userDrawn="1"/>
            </p:nvSpPr>
            <p:spPr>
              <a:xfrm>
                <a:off x="5222789" y="3361039"/>
                <a:ext cx="720000" cy="720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2" name="圓角矩形 11"/>
              <p:cNvSpPr/>
              <p:nvPr userDrawn="1"/>
            </p:nvSpPr>
            <p:spPr>
              <a:xfrm>
                <a:off x="5755050" y="3855975"/>
                <a:ext cx="360000" cy="360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3" name="圓角矩形 12"/>
            <p:cNvSpPr/>
            <p:nvPr userDrawn="1"/>
          </p:nvSpPr>
          <p:spPr>
            <a:xfrm>
              <a:off x="8556540" y="6484913"/>
              <a:ext cx="108000" cy="108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85498e00_0_65"/>
          <p:cNvSpPr txBox="1">
            <a:spLocks noGrp="1"/>
          </p:cNvSpPr>
          <p:nvPr>
            <p:ph type="title"/>
          </p:nvPr>
        </p:nvSpPr>
        <p:spPr>
          <a:xfrm>
            <a:off x="311702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f785498e00_0_65"/>
          <p:cNvSpPr txBox="1">
            <a:spLocks noGrp="1"/>
          </p:cNvSpPr>
          <p:nvPr>
            <p:ph type="body" idx="1"/>
          </p:nvPr>
        </p:nvSpPr>
        <p:spPr>
          <a:xfrm>
            <a:off x="311702" y="1536633"/>
            <a:ext cx="85205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f785498e00_0_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975">
                <a:solidFill>
                  <a:schemeClr val="dk2"/>
                </a:solidFill>
              </a:defRPr>
            </a:lvl1pPr>
            <a:lvl2pPr lvl="1" algn="r" rtl="0">
              <a:buNone/>
              <a:defRPr sz="975">
                <a:solidFill>
                  <a:schemeClr val="dk2"/>
                </a:solidFill>
              </a:defRPr>
            </a:lvl2pPr>
            <a:lvl3pPr lvl="2" algn="r" rtl="0">
              <a:buNone/>
              <a:defRPr sz="975">
                <a:solidFill>
                  <a:schemeClr val="dk2"/>
                </a:solidFill>
              </a:defRPr>
            </a:lvl3pPr>
            <a:lvl4pPr lvl="3" algn="r" rtl="0">
              <a:buNone/>
              <a:defRPr sz="975">
                <a:solidFill>
                  <a:schemeClr val="dk2"/>
                </a:solidFill>
              </a:defRPr>
            </a:lvl4pPr>
            <a:lvl5pPr lvl="4" algn="r" rtl="0">
              <a:buNone/>
              <a:defRPr sz="975">
                <a:solidFill>
                  <a:schemeClr val="dk2"/>
                </a:solidFill>
              </a:defRPr>
            </a:lvl5pPr>
            <a:lvl6pPr lvl="5" algn="r" rtl="0">
              <a:buNone/>
              <a:defRPr sz="975">
                <a:solidFill>
                  <a:schemeClr val="dk2"/>
                </a:solidFill>
              </a:defRPr>
            </a:lvl6pPr>
            <a:lvl7pPr lvl="6" algn="r" rtl="0">
              <a:buNone/>
              <a:defRPr sz="975">
                <a:solidFill>
                  <a:schemeClr val="dk2"/>
                </a:solidFill>
              </a:defRPr>
            </a:lvl7pPr>
            <a:lvl8pPr lvl="7" algn="r" rtl="0">
              <a:buNone/>
              <a:defRPr sz="975">
                <a:solidFill>
                  <a:schemeClr val="dk2"/>
                </a:solidFill>
              </a:defRPr>
            </a:lvl8pPr>
            <a:lvl9pPr lvl="8" algn="r" rtl="0">
              <a:buNone/>
              <a:defRPr sz="97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0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10" Type="http://schemas.openxmlformats.org/officeDocument/2006/relationships/image" Target="../media/image20.png"/><Relationship Id="rId4" Type="http://schemas.openxmlformats.org/officeDocument/2006/relationships/image" Target="../media/image101.png"/><Relationship Id="rId9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20.png"/><Relationship Id="rId10" Type="http://schemas.openxmlformats.org/officeDocument/2006/relationships/image" Target="../media/image34.png"/><Relationship Id="rId4" Type="http://schemas.openxmlformats.org/officeDocument/2006/relationships/image" Target="../media/image310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50.png"/><Relationship Id="rId5" Type="http://schemas.openxmlformats.org/officeDocument/2006/relationships/image" Target="../media/image35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Relationship Id="rId1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55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33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85498e00_0_60"/>
          <p:cNvSpPr txBox="1">
            <a:spLocks noGrp="1"/>
          </p:cNvSpPr>
          <p:nvPr>
            <p:ph type="ctrTitle"/>
          </p:nvPr>
        </p:nvSpPr>
        <p:spPr>
          <a:xfrm>
            <a:off x="540090" y="896816"/>
            <a:ext cx="8063741" cy="1624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300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Dual-Cloud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Multi-Secret Sharing Architecture for Privacy Preserving Persistent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Computation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f785498e00_0_60"/>
          <p:cNvSpPr txBox="1">
            <a:spLocks noGrp="1"/>
          </p:cNvSpPr>
          <p:nvPr>
            <p:ph type="subTitle" idx="1"/>
          </p:nvPr>
        </p:nvSpPr>
        <p:spPr>
          <a:xfrm>
            <a:off x="581147" y="5042510"/>
            <a:ext cx="3172513" cy="142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5000"/>
              </a:lnSpc>
              <a:buSzPts val="935"/>
            </a:pPr>
            <a:r>
              <a:rPr lang="zh-TW" altLang="en-US" sz="20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Calibri"/>
              </a:rPr>
              <a:t>學生：楊喆凱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Calibri"/>
            </a:endParaRPr>
          </a:p>
          <a:p>
            <a:pPr marL="0" indent="0" algn="l">
              <a:lnSpc>
                <a:spcPct val="115000"/>
              </a:lnSpc>
              <a:buSzPts val="935"/>
            </a:pPr>
            <a:endParaRPr lang="en-US" sz="10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Calibri"/>
            </a:endParaRPr>
          </a:p>
          <a:p>
            <a:pPr marL="0" indent="0" algn="l">
              <a:lnSpc>
                <a:spcPct val="115000"/>
              </a:lnSpc>
              <a:buSzPts val="935"/>
            </a:pPr>
            <a:r>
              <a:rPr lang="zh-TW" altLang="en-US" sz="20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Calibri"/>
              </a:rPr>
              <a:t>指導教授：張經略 博士</a:t>
            </a:r>
            <a:endParaRPr lang="en-US" altLang="zh-TW" sz="20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Calibri"/>
            </a:endParaRPr>
          </a:p>
          <a:p>
            <a:pPr marL="0" indent="0" algn="l">
              <a:lnSpc>
                <a:spcPct val="115000"/>
              </a:lnSpc>
              <a:buSzPts val="935"/>
            </a:pPr>
            <a:r>
              <a:rPr lang="en-US" altLang="zh-TW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Calibri"/>
              </a:rPr>
              <a:t>	</a:t>
            </a:r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Calibri"/>
              </a:rPr>
              <a:t>  </a:t>
            </a:r>
            <a:r>
              <a:rPr lang="zh-TW" altLang="en-US" sz="20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Calibri"/>
              </a:rPr>
              <a:t> 陳昱圻 博士</a:t>
            </a:r>
            <a:endParaRPr lang="en-US" sz="2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31" name="Google Shape;131;gf785498e00_0_60"/>
          <p:cNvCxnSpPr/>
          <p:nvPr/>
        </p:nvCxnSpPr>
        <p:spPr>
          <a:xfrm>
            <a:off x="329586" y="2963652"/>
            <a:ext cx="8484750" cy="3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群組 2"/>
          <p:cNvGrpSpPr/>
          <p:nvPr/>
        </p:nvGrpSpPr>
        <p:grpSpPr>
          <a:xfrm>
            <a:off x="4925061" y="5292435"/>
            <a:ext cx="3889275" cy="1177094"/>
            <a:chOff x="5572777" y="5086237"/>
            <a:chExt cx="3241559" cy="981062"/>
          </a:xfrm>
        </p:grpSpPr>
        <p:pic>
          <p:nvPicPr>
            <p:cNvPr id="133" name="Google Shape;133;gf785498e00_0_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50999" y="5086237"/>
              <a:ext cx="981061" cy="981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f785498e00_0_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2777" y="5086238"/>
              <a:ext cx="985235" cy="981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f785498e00_0_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25047" y="5086238"/>
              <a:ext cx="1089289" cy="9810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29;gf785498e00_0_60"/>
          <p:cNvSpPr txBox="1">
            <a:spLocks/>
          </p:cNvSpPr>
          <p:nvPr/>
        </p:nvSpPr>
        <p:spPr>
          <a:xfrm>
            <a:off x="946349" y="3203990"/>
            <a:ext cx="7301345" cy="70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300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實現保有隱私持續計算之雙雲多私密分享架構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1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9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8214408" cy="132556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504710"/>
                <a:ext cx="7886700" cy="4976772"/>
              </a:xfrm>
            </p:spPr>
            <p:txBody>
              <a:bodyPr>
                <a:normAutofit lnSpcReduction="10000"/>
              </a:bodyPr>
              <a:lstStyle/>
              <a:p>
                <a:pPr indent="-3048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zh-TW" altLang="en-US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Multi-Secret Sharing (MSS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  <a:p>
                <a:pPr marL="723900" lvl="1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Secret sharing</a:t>
                </a:r>
              </a:p>
              <a:p>
                <a:pPr marL="1066800" lvl="2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 ⋅⋅⋅ 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marL="1066800" lvl="2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s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(0)</m:t>
                    </m:r>
                  </m:oMath>
                </a14:m>
                <a:endParaRPr lang="en-US" altLang="zh-TW" sz="2800" dirty="0">
                  <a:latin typeface="Times New Roman"/>
                  <a:ea typeface="Times New Roman"/>
                  <a:cs typeface="Times New Roman"/>
                </a:endParaRPr>
              </a:p>
              <a:p>
                <a:pPr marL="723900" lvl="1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Traditional multi-secret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</a:rPr>
                  <a:t>sharing</a:t>
                </a:r>
              </a:p>
              <a:p>
                <a:pPr marL="1066800" lvl="2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 ⋅⋅⋅ 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1066800" lvl="2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s</m:t>
                            </m:r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={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} </m:t>
                    </m:r>
                  </m:oMath>
                </a14:m>
                <a:endParaRPr lang="en-US" altLang="zh-TW" dirty="0" smtClean="0">
                  <a:latin typeface="Times New Roman"/>
                  <a:ea typeface="Times New Roman"/>
                  <a:cs typeface="Times New Roman"/>
                </a:endParaRPr>
              </a:p>
              <a:p>
                <a:pPr marL="1066800" lvl="2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A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</a:rPr>
                  <a:t>bound of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𝑑</m:t>
                    </m:r>
                  </m:oMath>
                </a14:m>
                <a:r>
                  <a:rPr lang="en-US" altLang="zh-TW" dirty="0">
                    <a:latin typeface="Times New Roman"/>
                    <a:ea typeface="Times New Roman"/>
                    <a:cs typeface="Times New Roman"/>
                  </a:rPr>
                  <a:t> secrets (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𝑑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≤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≤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𝑛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)</a:t>
                </a:r>
                <a:endParaRPr lang="en-US" altLang="zh-TW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504710"/>
                <a:ext cx="7886700" cy="4976772"/>
              </a:xfr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版面配置區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6137" y="1494264"/>
                <a:ext cx="8120129" cy="4682700"/>
              </a:xfrm>
            </p:spPr>
            <p:txBody>
              <a:bodyPr>
                <a:noAutofit/>
              </a:bodyPr>
              <a:lstStyle/>
              <a:p>
                <a:pPr indent="-3048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Multi-Secret Sharing (MSS)</a:t>
                </a:r>
                <a:endParaRPr lang="en-US" altLang="zh-TW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723900" lvl="1" indent="-3429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Definition: t-out-of-n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secret 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sharing</a:t>
                </a:r>
                <a:endParaRPr lang="en-US" altLang="zh-TW" dirty="0" smtClean="0">
                  <a:latin typeface="Times New Roman"/>
                </a:endParaRPr>
              </a:p>
              <a:p>
                <a:pPr marL="1066800" lvl="2" indent="-3429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:r>
                  <a:rPr lang="en-US" altLang="zh-TW" dirty="0">
                    <a:latin typeface="Times New Roman"/>
                    <a:ea typeface="Times New Roman"/>
                    <a:cs typeface="Times New Roman"/>
                  </a:rPr>
                  <a:t>n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: number of participant</a:t>
                </a:r>
              </a:p>
              <a:p>
                <a:pPr marL="1066800" lvl="2" indent="-3429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:r>
                  <a:rPr lang="en-US" altLang="zh-TW" dirty="0">
                    <a:latin typeface="Times New Roman"/>
                    <a:ea typeface="Times New Roman"/>
                    <a:cs typeface="Times New Roman"/>
                  </a:rPr>
                  <a:t>t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: threshold</a:t>
                </a:r>
                <a:b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</a:br>
                <a:endParaRPr lang="en-US" altLang="zh-TW" dirty="0" smtClean="0">
                  <a:latin typeface="Times New Roman"/>
                  <a:ea typeface="Times New Roman"/>
                  <a:cs typeface="Times New Roman"/>
                </a:endParaRPr>
              </a:p>
              <a:p>
                <a:pPr marL="723900" lvl="1" indent="-3429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 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2-out-of-2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secret sharing</a:t>
                </a:r>
                <a:endParaRPr lang="en-US" altLang="zh-TW" dirty="0" smtClean="0">
                  <a:latin typeface="Times New Roman"/>
                  <a:ea typeface="Times New Roman"/>
                  <a:cs typeface="Times New Roman"/>
                </a:endParaRPr>
              </a:p>
              <a:p>
                <a:pPr marL="1066800" lvl="2" indent="-3429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 smtClean="0">
                  <a:latin typeface="Times New Roman"/>
                  <a:ea typeface="Times New Roman"/>
                  <a:cs typeface="Times New Roman"/>
                </a:endParaRPr>
              </a:p>
              <a:p>
                <a:pPr marL="1066800" lvl="2" indent="-342900">
                  <a:lnSpc>
                    <a:spcPct val="14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Cambria Math" panose="02040503050406030204" pitchFamily="18" charset="0"/>
                  <a:buChar char="–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d = 1</a:t>
                </a:r>
                <a:r>
                  <a:rPr lang="zh-TW" altLang="en-US" dirty="0" smtClean="0">
                    <a:latin typeface="Times New Roman"/>
                    <a:ea typeface="Times New Roman"/>
                    <a:cs typeface="Times New Roman"/>
                  </a:rPr>
                  <a:t>，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𝑑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≤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≤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𝑛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)</a:t>
                </a:r>
                <a:endParaRPr lang="en-US" altLang="zh-TW" dirty="0" smtClean="0">
                  <a:latin typeface="Times New Roman"/>
                </a:endParaRPr>
              </a:p>
            </p:txBody>
          </p:sp>
        </mc:Choice>
        <mc:Fallback>
          <p:sp>
            <p:nvSpPr>
              <p:cNvPr id="7" name="文字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6137" y="1494264"/>
                <a:ext cx="8120129" cy="4682700"/>
              </a:xfrm>
              <a:blipFill>
                <a:blip r:embed="rId3"/>
                <a:stretch>
                  <a:fillRect l="-1426" b="-2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4811347" y="548922"/>
                <a:ext cx="2322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Share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) → [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]₁, [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]₂</m:t>
                      </m:r>
                    </m:oMath>
                  </m:oMathPara>
                </a14:m>
                <a:endParaRPr lang="en-US" altLang="zh-TW" sz="18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7" y="548922"/>
                <a:ext cx="2322869" cy="276999"/>
              </a:xfrm>
              <a:prstGeom prst="rect">
                <a:avLst/>
              </a:prstGeom>
              <a:blipFill>
                <a:blip r:embed="rId4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6356708" y="5505913"/>
                <a:ext cx="2121939" cy="287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>
                            <a:latin typeface="Times New Roman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sz="1800">
                            <a:latin typeface="Times New Roman"/>
                            <a:ea typeface="Times New Roman"/>
                            <a:cs typeface="Times New Roman"/>
                          </a:rPr>
                          <m:t>[3]</m:t>
                        </m:r>
                      </m:e>
                      <m:sub>
                        <m:r>
                          <a:rPr lang="en-US" altLang="zh-TW" sz="1800">
                            <a:latin typeface="Times New Roman"/>
                            <a:ea typeface="Times New Roman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TW" sz="1800">
                        <a:latin typeface="Times New Roman"/>
                        <a:ea typeface="Times New Roman"/>
                        <a:cs typeface="Times New Roman"/>
                      </a:rPr>
                      <m:t>=5</m:t>
                    </m:r>
                  </m:oMath>
                </a14:m>
                <a:r>
                  <a:rPr lang="en-US" altLang="zh-TW" sz="1800" dirty="0" smtClean="0"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zh-TW" altLang="en-US" sz="1800" dirty="0" smtClean="0">
                    <a:latin typeface="Times New Roman"/>
                    <a:ea typeface="Times New Roman"/>
                    <a:cs typeface="Times New Roman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>
                            <a:latin typeface="Times New Roman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sz="1800">
                            <a:latin typeface="Times New Roman"/>
                            <a:ea typeface="Times New Roman"/>
                            <a:cs typeface="Times New Roman"/>
                          </a:rPr>
                          <m:t>[3]</m:t>
                        </m:r>
                      </m:e>
                      <m:sub>
                        <m:r>
                          <a:rPr lang="en-US" altLang="zh-TW" sz="1800">
                            <a:latin typeface="Times New Roman"/>
                            <a:ea typeface="Times New Roman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TW" sz="1800">
                        <a:latin typeface="Times New Roman"/>
                        <a:ea typeface="Times New Roman"/>
                        <a:cs typeface="Times New Roman"/>
                      </a:rPr>
                      <m:t>=7</m:t>
                    </m:r>
                  </m:oMath>
                </a14:m>
                <a:endParaRPr lang="zh-TW" altLang="en-US" sz="1800" dirty="0"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08" y="5505913"/>
                <a:ext cx="2121939" cy="287902"/>
              </a:xfrm>
              <a:prstGeom prst="rect">
                <a:avLst/>
              </a:prstGeom>
              <a:blipFill>
                <a:blip r:embed="rId5"/>
                <a:stretch>
                  <a:fillRect t="-31915" b="-42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7041853" y="927858"/>
                <a:ext cx="16160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1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1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1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TW" altLang="en-US" sz="1800" b="1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53" y="927858"/>
                <a:ext cx="1616010" cy="276999"/>
              </a:xfrm>
              <a:prstGeom prst="rect">
                <a:avLst/>
              </a:prstGeom>
              <a:blipFill>
                <a:blip r:embed="rId6"/>
                <a:stretch>
                  <a:fillRect l="-113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5784294" y="1321983"/>
            <a:ext cx="2699845" cy="4018061"/>
            <a:chOff x="6067072" y="1488621"/>
            <a:chExt cx="2699845" cy="4018061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 rotWithShape="1">
            <a:blip r:embed="rId7"/>
            <a:srcRect r="71434"/>
            <a:stretch/>
          </p:blipFill>
          <p:spPr>
            <a:xfrm>
              <a:off x="6067072" y="1502127"/>
              <a:ext cx="2699845" cy="40045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7588202" y="3172667"/>
                  <a:ext cx="495076" cy="235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600" b="1" dirty="0"/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202" y="3172667"/>
                  <a:ext cx="495076" cy="235503"/>
                </a:xfrm>
                <a:prstGeom prst="rect">
                  <a:avLst/>
                </a:prstGeom>
                <a:blipFill>
                  <a:blip r:embed="rId8"/>
                  <a:stretch>
                    <a:fillRect l="-18293" r="-18293" b="-410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8005638" y="2317327"/>
                  <a:ext cx="495076" cy="235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600" b="1" dirty="0"/>
                </a:p>
              </p:txBody>
            </p:sp>
          </mc:Choice>
          <mc:Fallback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38" y="2317327"/>
                  <a:ext cx="495076" cy="235503"/>
                </a:xfrm>
                <a:prstGeom prst="rect">
                  <a:avLst/>
                </a:prstGeom>
                <a:blipFill>
                  <a:blip r:embed="rId9"/>
                  <a:stretch>
                    <a:fillRect l="-19753" r="-18519" b="-42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/>
            <p:cNvCxnSpPr/>
            <p:nvPr/>
          </p:nvCxnSpPr>
          <p:spPr>
            <a:xfrm>
              <a:off x="6075466" y="5248676"/>
              <a:ext cx="26859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7167664" y="1488621"/>
              <a:ext cx="0" cy="4004402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552421" y="3686630"/>
                  <a:ext cx="55034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600" b="1" dirty="0"/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421" y="3686630"/>
                  <a:ext cx="550343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989" r="-10989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橢圓 2"/>
            <p:cNvSpPr/>
            <p:nvPr/>
          </p:nvSpPr>
          <p:spPr>
            <a:xfrm>
              <a:off x="7113347" y="3932851"/>
              <a:ext cx="107276" cy="107276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830133" y="963743"/>
                <a:ext cx="9472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b="0" i="0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s</m:t>
                      </m:r>
                      <m:r>
                        <a:rPr lang="en-US" altLang="zh-TW" sz="1800" b="0" i="0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=3</m:t>
                      </m:r>
                    </m:oMath>
                  </m:oMathPara>
                </a14:m>
                <a:endParaRPr lang="zh-TW" altLang="en-US" sz="1800" dirty="0"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133" y="963743"/>
                <a:ext cx="947238" cy="276999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4619677" y="5973380"/>
                <a:ext cx="25145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Recover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( [</m:t>
                      </m:r>
                      <m:r>
                        <m:rPr>
                          <m:nor/>
                        </m:rPr>
                        <a:rPr lang="en-US" altLang="zh-TW" sz="1800" dirty="0">
                          <a:ea typeface="Times New Roman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]₁, [</m:t>
                      </m:r>
                      <m:r>
                        <m:rPr>
                          <m:nor/>
                        </m:rPr>
                        <a:rPr lang="en-US" altLang="zh-TW" sz="1800" dirty="0">
                          <a:ea typeface="Times New Roman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]₂</m:t>
                      </m:r>
                      <m:r>
                        <m:rPr>
                          <m:nor/>
                        </m:rPr>
                        <a:rPr lang="en-US" altLang="zh-TW" sz="1800" i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) → </m:t>
                      </m:r>
                      <m:r>
                        <m:rPr>
                          <m:nor/>
                        </m:rPr>
                        <a:rPr lang="en-US" altLang="zh-TW" sz="1800" dirty="0">
                          <a:ea typeface="Times New Roman"/>
                        </a:rPr>
                        <m:t>s</m:t>
                      </m:r>
                    </m:oMath>
                  </m:oMathPara>
                </a14:m>
                <a:endParaRPr lang="zh-TW" altLang="en-US" sz="1800" dirty="0"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77" y="5973380"/>
                <a:ext cx="2514539" cy="276999"/>
              </a:xfrm>
              <a:prstGeom prst="rect">
                <a:avLst/>
              </a:prstGeom>
              <a:blipFill>
                <a:blip r:embed="rId12"/>
                <a:stretch>
                  <a:fillRect l="-485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7336967" y="5987003"/>
                <a:ext cx="1025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18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1800" b="1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TW" altLang="en-US" sz="1800" b="1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67" y="5987003"/>
                <a:ext cx="1025782" cy="276999"/>
              </a:xfrm>
              <a:prstGeom prst="rect">
                <a:avLst/>
              </a:prstGeom>
              <a:blipFill>
                <a:blip r:embed="rId13"/>
                <a:stretch>
                  <a:fillRect l="-4167" r="-178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11" grpId="0"/>
      <p:bldP spid="20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8214408" cy="132556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504709"/>
                <a:ext cx="8110236" cy="5058138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zh-TW" altLang="en-US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Multi-Secret Sharing (MSS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  <a:p>
                <a:pPr marL="723900" lvl="1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The participant share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𝑺</m:t>
                    </m:r>
                  </m:oMath>
                </a14:m>
                <a:r>
                  <a:rPr lang="en-US" altLang="zh-TW" b="1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is the same for each secret.</a:t>
                </a:r>
              </a:p>
              <a:p>
                <a:pPr marL="723900" lvl="1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The public shares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𝒑</m:t>
                    </m:r>
                    <m:r>
                      <a:rPr lang="en-US" altLang="zh-TW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𝒖𝒃</m:t>
                    </m:r>
                  </m:oMath>
                </a14:m>
                <a:r>
                  <a:rPr lang="en-US" altLang="zh-TW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determines the recovered secret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𝑲</m:t>
                    </m:r>
                  </m:oMath>
                </a14:m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the independent threshold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𝒕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723900" lvl="1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endParaRPr lang="en-US" altLang="zh-TW" sz="10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-3048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MSS scheme</a:t>
                </a:r>
                <a:endParaRPr lang="en-US" altLang="zh-TW" sz="16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723900" lvl="1" indent="-3429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Share</a:t>
                </a:r>
                <a:r>
                  <a:rPr lang="en-US" altLang="zh-TW" sz="2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  <m:t>𝑲</m:t>
                        </m:r>
                      </m:e>
                      <m:sub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sub>
                    </m:sSub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Times New Roman"/>
                      </a:rPr>
                      <m:t> , </m:t>
                    </m:r>
                    <m:sSub>
                      <m:sSub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  <m:t>𝒕</m:t>
                        </m:r>
                      </m:e>
                      <m:sub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sub>
                    </m:sSub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Times New Roman"/>
                      </a:rPr>
                      <m:t> , 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Times New Roman"/>
                      </a:rPr>
                      <m:t>𝑺</m:t>
                    </m:r>
                  </m:oMath>
                </a14:m>
                <a:r>
                  <a:rPr lang="en-US" altLang="zh-TW" sz="2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</a:t>
                </a:r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→</a:t>
                </a:r>
                <a:r>
                  <a:rPr lang="en-US" altLang="zh-TW" sz="2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𝒑𝒖</m:t>
                    </m:r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𝒃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lang="en-US" altLang="zh-TW" sz="2000" b="1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723900" lvl="1" indent="-3429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sz="2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Recover</a:t>
                </a:r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Times New Roman"/>
                          </a:rPr>
                          <m:t>𝒑𝒖𝒃</m:t>
                        </m:r>
                      </m:e>
                      <m:sub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sub>
                    </m:sSub>
                    <m:r>
                      <a:rPr lang="en-US" altLang="zh-TW" sz="2000" b="1" i="1" dirty="0">
                        <a:latin typeface="Cambria Math" panose="02040503050406030204" pitchFamily="18" charset="0"/>
                        <a:ea typeface="Times New Roman"/>
                      </a:rPr>
                      <m:t> , 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Times New Roman"/>
                      </a:rPr>
                      <m:t>𝑺</m:t>
                    </m:r>
                  </m:oMath>
                </a14:m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Times New Roman"/>
                          </a:rPr>
                          <m:t>𝑲</m:t>
                        </m:r>
                      </m:e>
                      <m:sub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504709"/>
                <a:ext cx="8110236" cy="5058138"/>
              </a:xfrm>
              <a:blipFill>
                <a:blip r:embed="rId3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7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4343518" y="857955"/>
            <a:ext cx="601017" cy="5883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5147732" y="987724"/>
            <a:ext cx="316089" cy="3863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230532" y="980874"/>
            <a:ext cx="310405" cy="379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8214408" cy="132556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504709"/>
            <a:ext cx="7886700" cy="4839807"/>
          </a:xfrm>
        </p:spPr>
        <p:txBody>
          <a:bodyPr/>
          <a:lstStyle/>
          <a:p>
            <a:pPr indent="-304800">
              <a:lnSpc>
                <a:spcPct val="150000"/>
              </a:lnSpc>
              <a:spcBef>
                <a:spcPts val="90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zh-TW" alt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Multi-Secret Sharing (MSS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0" y="2478217"/>
            <a:ext cx="7558420" cy="3485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275784" y="717184"/>
                <a:ext cx="4490909" cy="8798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∏"/>
                              <m:limLoc m:val="undOvr"/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84" y="717184"/>
                <a:ext cx="4490909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7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8214408" cy="132556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1" y="1562582"/>
                <a:ext cx="7910232" cy="4784429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zh-TW" altLang="en-US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Beaver 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Triples</a:t>
                </a:r>
              </a:p>
              <a:p>
                <a:pPr marL="723900" lvl="1" indent="-3429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Computes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𝑥𝑦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without leaking 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1181100" lvl="2" indent="-4572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ct val="120000"/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], 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], 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])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1181100" lvl="2" indent="-4572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ct val="120000"/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Calculate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𝛽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1181100" lvl="2" indent="-4572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ct val="120000"/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Recover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𝛼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</a:t>
                </a:r>
                <a:r>
                  <a:rPr lang="en-US" altLang="zh-TW" dirty="0"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 smtClean="0"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𝛽</m:t>
                    </m:r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1181100" lvl="2" indent="-457200">
                  <a:lnSpc>
                    <a:spcPct val="150000"/>
                  </a:lnSpc>
                  <a:spcBef>
                    <a:spcPts val="900"/>
                  </a:spcBef>
                  <a:buClr>
                    <a:schemeClr val="accent2"/>
                  </a:buClr>
                  <a:buSzPct val="120000"/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 we can computes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𝛼𝛽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𝑏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𝑎𝑏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.</m:t>
                    </m:r>
                  </m:oMath>
                </a14:m>
                <a:endParaRPr lang="en-US" altLang="zh-TW" sz="16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1" y="1562582"/>
                <a:ext cx="7910232" cy="4784429"/>
              </a:xfrm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1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241;g10097fa38cb_0_17"/>
              <p:cNvSpPr txBox="1"/>
              <p:nvPr/>
            </p:nvSpPr>
            <p:spPr>
              <a:xfrm>
                <a:off x="5435600" y="1378544"/>
                <a:ext cx="2074333" cy="482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Randomness Generator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𝑅𝐺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algn="ctr"/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Randomness Record</a:t>
                </a:r>
                <a:endParaRPr lang="en-US" sz="12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4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0" y="1378544"/>
                <a:ext cx="2074333" cy="482137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流程圖: 磁碟 75"/>
          <p:cNvSpPr/>
          <p:nvPr/>
        </p:nvSpPr>
        <p:spPr>
          <a:xfrm>
            <a:off x="780868" y="5063581"/>
            <a:ext cx="864484" cy="81137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Google Shape;241;g10097fa38cb_0_17"/>
          <p:cNvSpPr txBox="1"/>
          <p:nvPr/>
        </p:nvSpPr>
        <p:spPr>
          <a:xfrm>
            <a:off x="431842" y="5915189"/>
            <a:ext cx="1518530" cy="31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Dealer: Dataset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流程圖: 磁碟 77"/>
          <p:cNvSpPr/>
          <p:nvPr/>
        </p:nvSpPr>
        <p:spPr>
          <a:xfrm>
            <a:off x="2987193" y="3838233"/>
            <a:ext cx="864484" cy="811379"/>
          </a:xfrm>
          <a:prstGeom prst="flowChartMagneticDisk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241;g10097fa38cb_0_17"/>
              <p:cNvSpPr txBox="1"/>
              <p:nvPr/>
            </p:nvSpPr>
            <p:spPr>
              <a:xfrm>
                <a:off x="2624667" y="1502456"/>
                <a:ext cx="1575448" cy="337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Cloud Server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𝐶</m:t>
                    </m:r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sz="12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9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67" y="1502456"/>
                <a:ext cx="1575448" cy="337499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流程圖: 磁碟 81"/>
          <p:cNvSpPr/>
          <p:nvPr/>
        </p:nvSpPr>
        <p:spPr>
          <a:xfrm>
            <a:off x="2987193" y="1896240"/>
            <a:ext cx="864484" cy="811379"/>
          </a:xfrm>
          <a:prstGeom prst="flowChartMagneticDisk">
            <a:avLst/>
          </a:prstGeom>
          <a:solidFill>
            <a:srgbClr val="CC99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流程圖: 磁碟 82"/>
          <p:cNvSpPr/>
          <p:nvPr/>
        </p:nvSpPr>
        <p:spPr>
          <a:xfrm>
            <a:off x="5945326" y="2023345"/>
            <a:ext cx="864484" cy="81137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241;g10097fa38cb_0_17"/>
              <p:cNvSpPr txBox="1"/>
              <p:nvPr/>
            </p:nvSpPr>
            <p:spPr>
              <a:xfrm>
                <a:off x="2624667" y="4794491"/>
                <a:ext cx="1626356" cy="519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:r>
                  <a:rPr 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Cloud Server 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𝐶</m:t>
                    </m:r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algn="ctr"/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Operation Record</a:t>
                </a:r>
                <a:endParaRPr sz="12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84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67" y="4794491"/>
                <a:ext cx="1626356" cy="519376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群組 109"/>
          <p:cNvGrpSpPr/>
          <p:nvPr/>
        </p:nvGrpSpPr>
        <p:grpSpPr>
          <a:xfrm>
            <a:off x="5179066" y="4841742"/>
            <a:ext cx="2728089" cy="1614014"/>
            <a:chOff x="8204167" y="4786608"/>
            <a:chExt cx="2728089" cy="1614014"/>
          </a:xfrm>
        </p:grpSpPr>
        <p:grpSp>
          <p:nvGrpSpPr>
            <p:cNvPr id="129" name="群組 128"/>
            <p:cNvGrpSpPr/>
            <p:nvPr/>
          </p:nvGrpSpPr>
          <p:grpSpPr>
            <a:xfrm>
              <a:off x="9233880" y="5065509"/>
              <a:ext cx="705522" cy="1201845"/>
              <a:chOff x="7197152" y="1833586"/>
              <a:chExt cx="604817" cy="102413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8" name="套索 137"/>
              <p:cNvSpPr/>
              <p:nvPr/>
            </p:nvSpPr>
            <p:spPr>
              <a:xfrm rot="7821395">
                <a:off x="7186137" y="2241892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7251647" y="1833586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Google Shape;239;g10097fa38cb_0_17"/>
                <p:cNvSpPr txBox="1"/>
                <p:nvPr/>
              </p:nvSpPr>
              <p:spPr>
                <a:xfrm>
                  <a:off x="9000196" y="5948855"/>
                  <a:ext cx="1361407" cy="4517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b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ea typeface="Calibri"/>
                      <a:cs typeface="Calibri"/>
                      <a:sym typeface="Calibri"/>
                    </a:rPr>
                    <a:t>Participants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)</m:t>
                      </m:r>
                    </m:oMath>
                  </a14:m>
                  <a:r>
                    <a:rPr lang="en-US" sz="1200" dirty="0" smtClean="0">
                      <a:ea typeface="Calibri"/>
                      <a:cs typeface="Calibri"/>
                      <a:sym typeface="Calibri"/>
                    </a:rPr>
                    <a:t>:</a:t>
                  </a:r>
                </a:p>
                <a:p>
                  <a:pPr algn="ctr"/>
                  <a:r>
                    <a:rPr lang="en-US" sz="1200" dirty="0" smtClean="0">
                      <a:latin typeface="Calibri"/>
                      <a:ea typeface="Calibri"/>
                      <a:cs typeface="Calibri"/>
                      <a:sym typeface="Calibri"/>
                    </a:rPr>
                    <a:t>Query</a:t>
                  </a:r>
                  <a:endParaRPr sz="12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130" name="Google Shape;239;g10097fa38cb_0_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96" y="5948855"/>
                  <a:ext cx="1361407" cy="451767"/>
                </a:xfrm>
                <a:prstGeom prst="rect">
                  <a:avLst/>
                </a:prstGeom>
                <a:blipFill>
                  <a:blip r:embed="rId6"/>
                  <a:stretch>
                    <a:fillRect t="-8108"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" name="群組 130"/>
            <p:cNvGrpSpPr/>
            <p:nvPr/>
          </p:nvGrpSpPr>
          <p:grpSpPr>
            <a:xfrm>
              <a:off x="8478061" y="5076963"/>
              <a:ext cx="705522" cy="1201845"/>
              <a:chOff x="7324763" y="1833586"/>
              <a:chExt cx="604817" cy="1024139"/>
            </a:xfrm>
          </p:grpSpPr>
          <p:sp>
            <p:nvSpPr>
              <p:cNvPr id="136" name="套索 135"/>
              <p:cNvSpPr/>
              <p:nvPr/>
            </p:nvSpPr>
            <p:spPr>
              <a:xfrm rot="7821395">
                <a:off x="7313748" y="2241892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橢圓 136"/>
              <p:cNvSpPr/>
              <p:nvPr/>
            </p:nvSpPr>
            <p:spPr>
              <a:xfrm>
                <a:off x="7379257" y="1833586"/>
                <a:ext cx="495835" cy="49583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2" name="群組 131"/>
            <p:cNvGrpSpPr/>
            <p:nvPr/>
          </p:nvGrpSpPr>
          <p:grpSpPr>
            <a:xfrm>
              <a:off x="9976524" y="5041658"/>
              <a:ext cx="705522" cy="1201844"/>
              <a:chOff x="7087774" y="1833586"/>
              <a:chExt cx="604817" cy="10241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4" name="套索 133"/>
              <p:cNvSpPr/>
              <p:nvPr/>
            </p:nvSpPr>
            <p:spPr>
              <a:xfrm rot="7821395">
                <a:off x="7076759" y="2241891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7142271" y="1833586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3" name="橢圓 132"/>
            <p:cNvSpPr/>
            <p:nvPr/>
          </p:nvSpPr>
          <p:spPr>
            <a:xfrm>
              <a:off x="8204167" y="4786608"/>
              <a:ext cx="2728089" cy="1597794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1" name="書卷 (垂直) 110"/>
          <p:cNvSpPr/>
          <p:nvPr/>
        </p:nvSpPr>
        <p:spPr>
          <a:xfrm>
            <a:off x="6548905" y="2444579"/>
            <a:ext cx="438106" cy="483412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書卷 (垂直) 111"/>
          <p:cNvSpPr/>
          <p:nvPr/>
        </p:nvSpPr>
        <p:spPr>
          <a:xfrm>
            <a:off x="3620451" y="4243922"/>
            <a:ext cx="438106" cy="483412"/>
          </a:xfrm>
          <a:prstGeom prst="verticalScroll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3" name="圖片 1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99" y="1917806"/>
            <a:ext cx="475278" cy="4752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7806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 model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931314" y="5524762"/>
            <a:ext cx="2863695" cy="426341"/>
            <a:chOff x="1931314" y="5524762"/>
            <a:chExt cx="2863695" cy="426341"/>
          </a:xfrm>
        </p:grpSpPr>
        <p:cxnSp>
          <p:nvCxnSpPr>
            <p:cNvPr id="75" name="Google Shape;247;g10097fa38cb_0_17"/>
            <p:cNvCxnSpPr/>
            <p:nvPr/>
          </p:nvCxnSpPr>
          <p:spPr>
            <a:xfrm flipH="1">
              <a:off x="1931314" y="5524762"/>
              <a:ext cx="2863695" cy="61038"/>
            </a:xfrm>
            <a:prstGeom prst="straightConnector1">
              <a:avLst/>
            </a:prstGeom>
            <a:noFill/>
            <a:ln w="381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7" name="Google Shape;248;g10097fa38cb_0_17"/>
            <p:cNvSpPr txBox="1"/>
            <p:nvPr/>
          </p:nvSpPr>
          <p:spPr>
            <a:xfrm>
              <a:off x="1943919" y="5566151"/>
              <a:ext cx="2728036" cy="384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1. Send share to participants.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330915" y="4268412"/>
            <a:ext cx="1747235" cy="729266"/>
            <a:chOff x="1330915" y="4268412"/>
            <a:chExt cx="1747235" cy="729266"/>
          </a:xfrm>
        </p:grpSpPr>
        <p:cxnSp>
          <p:nvCxnSpPr>
            <p:cNvPr id="114" name="Google Shape;247;g10097fa38cb_0_17"/>
            <p:cNvCxnSpPr/>
            <p:nvPr/>
          </p:nvCxnSpPr>
          <p:spPr>
            <a:xfrm flipH="1">
              <a:off x="1782923" y="4420583"/>
              <a:ext cx="980738" cy="577095"/>
            </a:xfrm>
            <a:prstGeom prst="straightConnector1">
              <a:avLst/>
            </a:prstGeom>
            <a:noFill/>
            <a:ln w="381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1" name="Google Shape;248;g10097fa38cb_0_17"/>
            <p:cNvSpPr txBox="1"/>
            <p:nvPr/>
          </p:nvSpPr>
          <p:spPr>
            <a:xfrm rot="19771209">
              <a:off x="1330915" y="4268412"/>
              <a:ext cx="1747235" cy="384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2. Send mask pub.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464877" y="2243871"/>
            <a:ext cx="1390864" cy="2700158"/>
            <a:chOff x="1464877" y="2243871"/>
            <a:chExt cx="1390864" cy="2700158"/>
          </a:xfrm>
        </p:grpSpPr>
        <p:cxnSp>
          <p:nvCxnSpPr>
            <p:cNvPr id="115" name="Google Shape;247;g10097fa38cb_0_17"/>
            <p:cNvCxnSpPr/>
            <p:nvPr/>
          </p:nvCxnSpPr>
          <p:spPr>
            <a:xfrm flipH="1">
              <a:off x="1464877" y="2784645"/>
              <a:ext cx="1390864" cy="1936041"/>
            </a:xfrm>
            <a:prstGeom prst="straightConnector1">
              <a:avLst/>
            </a:prstGeom>
            <a:noFill/>
            <a:ln w="381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4" name="Google Shape;248;g10097fa38cb_0_17"/>
            <p:cNvSpPr txBox="1"/>
            <p:nvPr/>
          </p:nvSpPr>
          <p:spPr>
            <a:xfrm rot="18350820">
              <a:off x="614331" y="3401474"/>
              <a:ext cx="2700158" cy="384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. Send masked data pub.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59435" y="1950962"/>
            <a:ext cx="1846286" cy="514120"/>
            <a:chOff x="3959435" y="1950962"/>
            <a:chExt cx="1846286" cy="514120"/>
          </a:xfrm>
        </p:grpSpPr>
        <p:cxnSp>
          <p:nvCxnSpPr>
            <p:cNvPr id="116" name="Google Shape;247;g10097fa38cb_0_17"/>
            <p:cNvCxnSpPr/>
            <p:nvPr/>
          </p:nvCxnSpPr>
          <p:spPr>
            <a:xfrm flipV="1">
              <a:off x="4163513" y="2429034"/>
              <a:ext cx="1368681" cy="36048"/>
            </a:xfrm>
            <a:prstGeom prst="straightConnector1">
              <a:avLst/>
            </a:prstGeom>
            <a:noFill/>
            <a:ln w="5715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7" name="Google Shape;248;g10097fa38cb_0_17"/>
            <p:cNvSpPr txBox="1"/>
            <p:nvPr/>
          </p:nvSpPr>
          <p:spPr>
            <a:xfrm>
              <a:off x="3959435" y="1950962"/>
              <a:ext cx="1846286" cy="384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3. Send randomness share.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163513" y="2980270"/>
            <a:ext cx="1854826" cy="910651"/>
            <a:chOff x="4163513" y="2980270"/>
            <a:chExt cx="1854826" cy="910651"/>
          </a:xfrm>
        </p:grpSpPr>
        <p:cxnSp>
          <p:nvCxnSpPr>
            <p:cNvPr id="117" name="Google Shape;247;g10097fa38cb_0_17"/>
            <p:cNvCxnSpPr/>
            <p:nvPr/>
          </p:nvCxnSpPr>
          <p:spPr>
            <a:xfrm flipV="1">
              <a:off x="4163513" y="2980270"/>
              <a:ext cx="1583863" cy="910651"/>
            </a:xfrm>
            <a:prstGeom prst="straightConnector1">
              <a:avLst/>
            </a:prstGeom>
            <a:noFill/>
            <a:ln w="5715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0" name="Google Shape;248;g10097fa38cb_0_17"/>
            <p:cNvSpPr txBox="1"/>
            <p:nvPr/>
          </p:nvSpPr>
          <p:spPr>
            <a:xfrm rot="19792771">
              <a:off x="4172053" y="3345594"/>
              <a:ext cx="1846286" cy="384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3. Send randomness share.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66012" y="3319985"/>
            <a:ext cx="1700824" cy="1192488"/>
            <a:chOff x="6366012" y="3319985"/>
            <a:chExt cx="1700824" cy="1192488"/>
          </a:xfrm>
        </p:grpSpPr>
        <p:cxnSp>
          <p:nvCxnSpPr>
            <p:cNvPr id="118" name="Google Shape;247;g10097fa38cb_0_17"/>
            <p:cNvCxnSpPr/>
            <p:nvPr/>
          </p:nvCxnSpPr>
          <p:spPr>
            <a:xfrm flipV="1">
              <a:off x="6366012" y="3319985"/>
              <a:ext cx="11556" cy="1192488"/>
            </a:xfrm>
            <a:prstGeom prst="straightConnector1">
              <a:avLst/>
            </a:prstGeom>
            <a:noFill/>
            <a:ln w="5715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3" name="Google Shape;248;g10097fa38cb_0_17"/>
            <p:cNvSpPr txBox="1"/>
            <p:nvPr/>
          </p:nvSpPr>
          <p:spPr>
            <a:xfrm>
              <a:off x="6397128" y="3645206"/>
              <a:ext cx="1669708" cy="384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3. Send randomness share.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93498" y="2801924"/>
            <a:ext cx="1378114" cy="852342"/>
            <a:chOff x="3393498" y="2801924"/>
            <a:chExt cx="1378114" cy="852342"/>
          </a:xfrm>
        </p:grpSpPr>
        <p:cxnSp>
          <p:nvCxnSpPr>
            <p:cNvPr id="119" name="Google Shape;247;g10097fa38cb_0_17"/>
            <p:cNvCxnSpPr/>
            <p:nvPr/>
          </p:nvCxnSpPr>
          <p:spPr>
            <a:xfrm flipV="1">
              <a:off x="3393498" y="2801924"/>
              <a:ext cx="0" cy="852342"/>
            </a:xfrm>
            <a:prstGeom prst="straightConnector1">
              <a:avLst/>
            </a:prstGeom>
            <a:noFill/>
            <a:ln w="57150" cap="flat" cmpd="sng">
              <a:solidFill>
                <a:srgbClr val="E2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6" name="Google Shape;248;g10097fa38cb_0_17"/>
            <p:cNvSpPr txBox="1"/>
            <p:nvPr/>
          </p:nvSpPr>
          <p:spPr>
            <a:xfrm>
              <a:off x="3491697" y="3058263"/>
              <a:ext cx="1279915" cy="24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. Secure protocol.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251023" y="4384665"/>
            <a:ext cx="1501204" cy="622729"/>
            <a:chOff x="4251023" y="4384665"/>
            <a:chExt cx="1501204" cy="622729"/>
          </a:xfrm>
        </p:grpSpPr>
        <p:cxnSp>
          <p:nvCxnSpPr>
            <p:cNvPr id="120" name="Google Shape;247;g10097fa38cb_0_17"/>
            <p:cNvCxnSpPr/>
            <p:nvPr/>
          </p:nvCxnSpPr>
          <p:spPr>
            <a:xfrm>
              <a:off x="4251023" y="4588037"/>
              <a:ext cx="968066" cy="419357"/>
            </a:xfrm>
            <a:prstGeom prst="straightConnector1">
              <a:avLst/>
            </a:prstGeom>
            <a:noFill/>
            <a:ln w="57150" cap="flat" cmpd="sng">
              <a:solidFill>
                <a:srgbClr val="E2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9" name="Google Shape;248;g10097fa38cb_0_17"/>
            <p:cNvSpPr txBox="1"/>
            <p:nvPr/>
          </p:nvSpPr>
          <p:spPr>
            <a:xfrm>
              <a:off x="4472312" y="4384665"/>
              <a:ext cx="1279915" cy="24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altLang="zh-TW" sz="1100" dirty="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lang="en-US" altLang="zh-TW" sz="11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. Secure protocol.</a:t>
              </a:r>
              <a:endParaRPr lang="en-US" altLang="zh-TW" sz="3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50064" y="4065054"/>
            <a:ext cx="5208948" cy="2591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20101" y="2538484"/>
            <a:ext cx="5208948" cy="1986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Core Idea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690692"/>
            <a:ext cx="7886700" cy="4486271"/>
          </a:xfrm>
        </p:spPr>
        <p:txBody>
          <a:bodyPr>
            <a:normAutofit/>
          </a:bodyPr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zh-TW" alt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Distribution 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and Reconstruction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20101" y="2637933"/>
            <a:ext cx="5114966" cy="1974334"/>
            <a:chOff x="207525" y="1635574"/>
            <a:chExt cx="5114966" cy="1974334"/>
          </a:xfrm>
        </p:grpSpPr>
        <p:sp>
          <p:nvSpPr>
            <p:cNvPr id="7" name="文字方塊 6"/>
            <p:cNvSpPr txBox="1"/>
            <p:nvPr/>
          </p:nvSpPr>
          <p:spPr>
            <a:xfrm>
              <a:off x="243878" y="2018649"/>
              <a:ext cx="102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Secret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986054" y="3062695"/>
                  <a:ext cx="740344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𝑝𝑢𝑏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54" y="3062695"/>
                  <a:ext cx="740344" cy="390748"/>
                </a:xfrm>
                <a:prstGeom prst="rect">
                  <a:avLst/>
                </a:prstGeom>
                <a:blipFill>
                  <a:blip r:embed="rId3"/>
                  <a:stretch>
                    <a:fillRect r="-6557"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394333" y="3062695"/>
                  <a:ext cx="921241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𝑝𝑢𝑏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333" y="3062695"/>
                  <a:ext cx="921241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接點 9"/>
            <p:cNvCxnSpPr/>
            <p:nvPr/>
          </p:nvCxnSpPr>
          <p:spPr>
            <a:xfrm>
              <a:off x="337496" y="2408265"/>
              <a:ext cx="4984995" cy="83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3918896" y="2014600"/>
                  <a:ext cx="37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896" y="2014600"/>
                  <a:ext cx="3714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243879" y="2486224"/>
              <a:ext cx="1760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Masking secret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3054727" y="2485982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727" y="2485982"/>
                  <a:ext cx="6168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4553455" y="2484759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455" y="2484759"/>
                  <a:ext cx="6168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>
              <a:off x="243878" y="2963577"/>
              <a:ext cx="2188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Outsourcing to different cloud server</a:t>
              </a:r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330579" y="2930854"/>
              <a:ext cx="4984995" cy="83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207525" y="1635574"/>
              <a:ext cx="2260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 Distribution phase )</a:t>
              </a:r>
              <a:endParaRPr lang="en-US" altLang="zh-TW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77584" y="4217125"/>
            <a:ext cx="5069452" cy="2420922"/>
            <a:chOff x="5248122" y="3653485"/>
            <a:chExt cx="5069452" cy="242092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248122" y="4163712"/>
              <a:ext cx="150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</a:t>
              </a:r>
              <a:r>
                <a:rPr lang="en-US" altLang="zh-TW" dirty="0" smtClean="0"/>
                <a:t>hares</a:t>
              </a:r>
              <a:endParaRPr lang="zh-TW" altLang="en-US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5332579" y="4570961"/>
              <a:ext cx="4984995" cy="83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5248122" y="4640129"/>
              <a:ext cx="1928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Refreshing shares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252046" y="5171318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Recovering</a:t>
              </a: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5322491" y="5084987"/>
              <a:ext cx="4984995" cy="83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322491" y="5628540"/>
              <a:ext cx="4984995" cy="83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5252045" y="5705075"/>
              <a:ext cx="241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Reconstructing secret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8098308" y="4106148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308" y="4106148"/>
                  <a:ext cx="6168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9578844" y="4106148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1" name="文字方塊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8844" y="4106148"/>
                  <a:ext cx="61683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970" r="-198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098308" y="4617268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308" y="4617268"/>
                  <a:ext cx="61683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980" r="-99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539886" y="4643991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886" y="4643991"/>
                  <a:ext cx="61683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970" r="-19802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098308" y="5160821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308" y="5160821"/>
                  <a:ext cx="6168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539886" y="5151955"/>
                  <a:ext cx="616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886" y="5151955"/>
                  <a:ext cx="6168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962747" y="5696232"/>
                  <a:ext cx="37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747" y="5696232"/>
                  <a:ext cx="37147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7899587" y="3653485"/>
              <a:ext cx="240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smtClean="0"/>
                <a:t>( Reconstruction phase )</a:t>
              </a:r>
              <a:endParaRPr lang="en-US" altLang="zh-TW" dirty="0"/>
            </a:p>
          </p:txBody>
        </p:sp>
      </p:grpSp>
      <p:sp>
        <p:nvSpPr>
          <p:cNvPr id="5" name="橢圓 4"/>
          <p:cNvSpPr/>
          <p:nvPr/>
        </p:nvSpPr>
        <p:spPr>
          <a:xfrm>
            <a:off x="5834999" y="5711844"/>
            <a:ext cx="402374" cy="402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263935" y="5718313"/>
            <a:ext cx="402374" cy="402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2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 Scalar Decentralized Multiplication (SD) </a:t>
            </a:r>
          </a:p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 Multi-Secret 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</a:rPr>
              <a:t>Sharing 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Multiplication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TW" sz="2400" dirty="0" err="1" smtClean="0">
                <a:latin typeface="Times New Roman"/>
                <a:ea typeface="Times New Roman"/>
                <a:cs typeface="Times New Roman"/>
              </a:rPr>
              <a:t>MSSMul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)</a:t>
            </a:r>
            <a:endParaRPr lang="en-US" altLang="zh-TW" sz="2400" dirty="0">
              <a:latin typeface="Times New Roman"/>
              <a:ea typeface="Times New Roman"/>
              <a:cs typeface="Times New Roman"/>
            </a:endParaRPr>
          </a:p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Multi-Secret 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Sharing 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Addition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TW" sz="2400" dirty="0" err="1" smtClean="0">
                <a:latin typeface="Times New Roman"/>
                <a:ea typeface="Times New Roman"/>
                <a:cs typeface="Times New Roman"/>
              </a:rPr>
              <a:t>MSSAdd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)</a:t>
            </a:r>
            <a:endParaRPr lang="en-US" altLang="zh-TW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Secure Comparison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</a:rPr>
              <a:t>SC)</a:t>
            </a:r>
            <a:endParaRPr lang="en-US" altLang="zh-TW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1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968007" y="4131123"/>
            <a:ext cx="1998862" cy="2295481"/>
            <a:chOff x="986329" y="4193076"/>
            <a:chExt cx="1998862" cy="2295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646765" y="4193076"/>
                  <a:ext cx="33842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765" y="4193076"/>
                  <a:ext cx="338426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986329" y="6159491"/>
                  <a:ext cx="33842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29" y="6159491"/>
                  <a:ext cx="338426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1695975" y="6175069"/>
                  <a:ext cx="33842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975" y="6175069"/>
                  <a:ext cx="338426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2381983" y="6180780"/>
                  <a:ext cx="33842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983" y="618078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 35"/>
          <p:cNvSpPr/>
          <p:nvPr/>
        </p:nvSpPr>
        <p:spPr>
          <a:xfrm>
            <a:off x="618565" y="3796245"/>
            <a:ext cx="2704558" cy="277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02798" y="4165997"/>
                <a:ext cx="720325" cy="32438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98" y="4165997"/>
                <a:ext cx="720325" cy="324384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47016" y="6115767"/>
                <a:ext cx="522514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16" y="6115767"/>
                <a:ext cx="522514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638085" y="6109886"/>
                <a:ext cx="522515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85" y="6109886"/>
                <a:ext cx="522515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29047" y="6098348"/>
                <a:ext cx="445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47" y="6098348"/>
                <a:ext cx="445479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0896" y="1690692"/>
            <a:ext cx="5104290" cy="4557717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idx="1"/>
          </p:nvPr>
        </p:nvSpPr>
        <p:spPr>
          <a:xfrm>
            <a:off x="428264" y="1690692"/>
            <a:ext cx="3252632" cy="4486271"/>
          </a:xfrm>
        </p:spPr>
        <p:txBody>
          <a:bodyPr>
            <a:normAutofit/>
          </a:bodyPr>
          <a:lstStyle/>
          <a:p>
            <a:pPr marL="441325" indent="-403225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RG helps secure scalar multiplication in multi-party.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264" y="365129"/>
            <a:ext cx="8356922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Decentralized Multiplication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雲朵形 5"/>
          <p:cNvSpPr/>
          <p:nvPr/>
        </p:nvSpPr>
        <p:spPr>
          <a:xfrm rot="450932">
            <a:off x="1117546" y="3889666"/>
            <a:ext cx="1491812" cy="96386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595520" y="4122689"/>
            <a:ext cx="535864" cy="497820"/>
            <a:chOff x="7089136" y="1070060"/>
            <a:chExt cx="1215349" cy="1115587"/>
          </a:xfrm>
        </p:grpSpPr>
        <p:grpSp>
          <p:nvGrpSpPr>
            <p:cNvPr id="8" name="群組 7"/>
            <p:cNvGrpSpPr/>
            <p:nvPr/>
          </p:nvGrpSpPr>
          <p:grpSpPr>
            <a:xfrm>
              <a:off x="7089136" y="1070060"/>
              <a:ext cx="1215349" cy="377144"/>
              <a:chOff x="7089136" y="1070060"/>
              <a:chExt cx="1215349" cy="37714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7089136" y="1439251"/>
              <a:ext cx="1215349" cy="377144"/>
              <a:chOff x="7089136" y="1070060"/>
              <a:chExt cx="1215349" cy="37714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7089136" y="1808503"/>
              <a:ext cx="1215349" cy="377144"/>
              <a:chOff x="7089136" y="1070060"/>
              <a:chExt cx="1215349" cy="37714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1554172" y="5379693"/>
            <a:ext cx="618558" cy="1053704"/>
            <a:chOff x="7324763" y="1833586"/>
            <a:chExt cx="604817" cy="1024139"/>
          </a:xfrm>
        </p:grpSpPr>
        <p:sp>
          <p:nvSpPr>
            <p:cNvPr id="20" name="套索 19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73153" y="5398745"/>
            <a:ext cx="618558" cy="1053704"/>
            <a:chOff x="7324763" y="1833586"/>
            <a:chExt cx="604817" cy="1024139"/>
          </a:xfrm>
        </p:grpSpPr>
        <p:sp>
          <p:nvSpPr>
            <p:cNvPr id="23" name="套索 22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241916" y="5382042"/>
            <a:ext cx="618558" cy="1053704"/>
            <a:chOff x="7324763" y="1833586"/>
            <a:chExt cx="604817" cy="1024139"/>
          </a:xfrm>
        </p:grpSpPr>
        <p:sp>
          <p:nvSpPr>
            <p:cNvPr id="26" name="套索 25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橢圓 4"/>
          <p:cNvSpPr/>
          <p:nvPr/>
        </p:nvSpPr>
        <p:spPr>
          <a:xfrm>
            <a:off x="3773347" y="4741666"/>
            <a:ext cx="212907" cy="212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5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" grpId="0"/>
      <p:bldP spid="28" grpId="0"/>
      <p:bldP spid="29" grpId="0"/>
      <p:bldP spid="30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Experimental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/>
          <a:stretch/>
        </p:blipFill>
        <p:spPr>
          <a:xfrm>
            <a:off x="827533" y="3261360"/>
            <a:ext cx="3469386" cy="3271984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</p:pic>
      <p:pic>
        <p:nvPicPr>
          <p:cNvPr id="49" name="圖片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/>
          <a:stretch/>
        </p:blipFill>
        <p:spPr>
          <a:xfrm>
            <a:off x="4495801" y="3261360"/>
            <a:ext cx="3503442" cy="3271984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Refreshing shares &amp; Uploading data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 marL="441325" indent="-403225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With SD protocol, we can securely modify the shares of mask or masked data, including public shares in CS and participant shares in P.</a:t>
            </a:r>
          </a:p>
        </p:txBody>
      </p:sp>
    </p:spTree>
    <p:extLst>
      <p:ext uri="{BB962C8B-B14F-4D97-AF65-F5344CB8AC3E}">
        <p14:creationId xmlns:p14="http://schemas.microsoft.com/office/powerpoint/2010/main" val="14149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264" y="365129"/>
            <a:ext cx="8356922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Multi-Secret Sharing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0" y="2286000"/>
            <a:ext cx="4786267" cy="4372360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3620647" y="1690692"/>
            <a:ext cx="5221600" cy="3524993"/>
            <a:chOff x="3702943" y="1690692"/>
            <a:chExt cx="5221600" cy="3524993"/>
          </a:xfrm>
        </p:grpSpPr>
        <p:sp>
          <p:nvSpPr>
            <p:cNvPr id="56" name="矩形 55"/>
            <p:cNvSpPr/>
            <p:nvPr/>
          </p:nvSpPr>
          <p:spPr>
            <a:xfrm>
              <a:off x="3702943" y="1690692"/>
              <a:ext cx="5185025" cy="3524993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730375" y="1755646"/>
              <a:ext cx="1319564" cy="2267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"/>
            <a:stretch/>
          </p:blipFill>
          <p:spPr>
            <a:xfrm>
              <a:off x="3730375" y="1755646"/>
              <a:ext cx="5194168" cy="3460039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83653" b="4281"/>
          <a:stretch/>
        </p:blipFill>
        <p:spPr>
          <a:xfrm>
            <a:off x="137416" y="5943600"/>
            <a:ext cx="4786267" cy="527538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987062" y="6207369"/>
            <a:ext cx="817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3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4" y="2258462"/>
            <a:ext cx="4631484" cy="442498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t="80044" b="2951"/>
          <a:stretch/>
        </p:blipFill>
        <p:spPr>
          <a:xfrm>
            <a:off x="187367" y="5791200"/>
            <a:ext cx="4631484" cy="752475"/>
          </a:xfrm>
          <a:prstGeom prst="rect">
            <a:avLst/>
          </a:prstGeom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28264" y="365129"/>
            <a:ext cx="8356922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Multi-Secret Sharing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511296" y="1541794"/>
            <a:ext cx="5356186" cy="3542271"/>
            <a:chOff x="3502152" y="1532650"/>
            <a:chExt cx="5356186" cy="3542271"/>
          </a:xfrm>
        </p:grpSpPr>
        <p:sp>
          <p:nvSpPr>
            <p:cNvPr id="9" name="矩形 8"/>
            <p:cNvSpPr/>
            <p:nvPr/>
          </p:nvSpPr>
          <p:spPr>
            <a:xfrm>
              <a:off x="3538728" y="1532651"/>
              <a:ext cx="5319609" cy="354227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75305" y="1690692"/>
              <a:ext cx="1828800" cy="1314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"/>
            <a:stretch/>
          </p:blipFill>
          <p:spPr>
            <a:xfrm>
              <a:off x="3502152" y="1532650"/>
              <a:ext cx="5356186" cy="3542270"/>
            </a:xfrm>
            <a:prstGeom prst="rect">
              <a:avLst/>
            </a:prstGeom>
          </p:spPr>
        </p:pic>
      </p:grpSp>
      <p:cxnSp>
        <p:nvCxnSpPr>
          <p:cNvPr id="14" name="直線接點 13"/>
          <p:cNvCxnSpPr/>
          <p:nvPr/>
        </p:nvCxnSpPr>
        <p:spPr>
          <a:xfrm flipV="1">
            <a:off x="1927110" y="6038850"/>
            <a:ext cx="777990" cy="5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28264" y="365129"/>
            <a:ext cx="8356922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Comparison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43" y="2249665"/>
            <a:ext cx="5541243" cy="3650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7636" y="1828800"/>
                <a:ext cx="2946307" cy="4348163"/>
              </a:xfrm>
            </p:spPr>
            <p:txBody>
              <a:bodyPr>
                <a:normAutofit/>
              </a:bodyPr>
              <a:lstStyle/>
              <a:p>
                <a:pPr marL="441325" indent="-403225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en-US" altLang="zh-TW" sz="2400" dirty="0" err="1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MSSAdd</a:t>
                </a:r>
                <a:r>
                  <a:rPr lang="en-US" altLang="zh-TW" sz="24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altLang="zh-TW" sz="24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41325" indent="-403225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en-US" altLang="zh-TW" sz="2400" dirty="0" err="1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MSSMul</a:t>
                </a:r>
                <a:r>
                  <a:rPr lang="en-US" altLang="zh-TW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24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 ∗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5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7636" y="1828800"/>
                <a:ext cx="2946307" cy="4348163"/>
              </a:xfrm>
              <a:blipFill>
                <a:blip r:embed="rId4"/>
                <a:stretch>
                  <a:fillRect l="-3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8214408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562583"/>
            <a:ext cx="7886700" cy="2846368"/>
          </a:xfrm>
        </p:spPr>
        <p:txBody>
          <a:bodyPr/>
          <a:lstStyle/>
          <a:p>
            <a:pPr indent="-304800">
              <a:lnSpc>
                <a:spcPct val="150000"/>
              </a:lnSpc>
              <a:spcBef>
                <a:spcPts val="90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zh-TW" alt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𝑘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Nearest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Neighbor</a:t>
            </a:r>
            <a:r>
              <a:rPr lang="zh-TW" alt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alt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𝑘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NN)</a:t>
            </a:r>
          </a:p>
          <a:p>
            <a:pPr marL="723900" lvl="1" indent="-342900">
              <a:lnSpc>
                <a:spcPct val="150000"/>
              </a:lnSpc>
              <a:spcBef>
                <a:spcPts val="90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A query data will be classified as the data nearby.</a:t>
            </a:r>
          </a:p>
          <a:p>
            <a:pPr marL="723900" lvl="1" indent="-342900">
              <a:lnSpc>
                <a:spcPct val="150000"/>
              </a:lnSpc>
              <a:spcBef>
                <a:spcPts val="90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Calculate the data distance of the whole dataset and the label of the k nearest data will be considered.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2609217" y="4659084"/>
            <a:ext cx="2975154" cy="1884079"/>
            <a:chOff x="4095460" y="4702627"/>
            <a:chExt cx="2975154" cy="1884079"/>
          </a:xfrm>
        </p:grpSpPr>
        <p:grpSp>
          <p:nvGrpSpPr>
            <p:cNvPr id="18" name="群組 17"/>
            <p:cNvGrpSpPr/>
            <p:nvPr/>
          </p:nvGrpSpPr>
          <p:grpSpPr>
            <a:xfrm>
              <a:off x="4376056" y="4702627"/>
              <a:ext cx="2694558" cy="1709913"/>
              <a:chOff x="2489191" y="4610744"/>
              <a:chExt cx="2306312" cy="1643819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299125" y="5139159"/>
                <a:ext cx="343373" cy="360169"/>
                <a:chOff x="3299125" y="5139159"/>
                <a:chExt cx="343373" cy="360169"/>
              </a:xfrm>
            </p:grpSpPr>
            <p:sp>
              <p:nvSpPr>
                <p:cNvPr id="13" name="橢圓 12"/>
                <p:cNvSpPr/>
                <p:nvPr/>
              </p:nvSpPr>
              <p:spPr>
                <a:xfrm>
                  <a:off x="3299125" y="5340591"/>
                  <a:ext cx="138896" cy="158737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3360557" y="5139159"/>
                  <a:ext cx="2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00B050"/>
                      </a:solidFill>
                    </a:rPr>
                    <a:t>?</a:t>
                  </a:r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6" name="五角星形 15"/>
              <p:cNvSpPr/>
              <p:nvPr/>
            </p:nvSpPr>
            <p:spPr>
              <a:xfrm>
                <a:off x="3776425" y="4620410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755955" y="5048381"/>
                <a:ext cx="206829" cy="206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2844378" y="5833008"/>
                <a:ext cx="277793" cy="231493"/>
              </a:xfrm>
              <a:prstGeom prst="triangle">
                <a:avLst/>
              </a:prstGeom>
              <a:solidFill>
                <a:srgbClr val="0B3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2496218" y="5627697"/>
                <a:ext cx="277793" cy="231493"/>
              </a:xfrm>
              <a:prstGeom prst="triangle">
                <a:avLst/>
              </a:prstGeom>
              <a:solidFill>
                <a:srgbClr val="0B3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3284855" y="5866073"/>
                <a:ext cx="277793" cy="231493"/>
              </a:xfrm>
              <a:prstGeom prst="triangle">
                <a:avLst/>
              </a:prstGeom>
              <a:solidFill>
                <a:srgbClr val="0B3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860550" y="5432444"/>
                <a:ext cx="277793" cy="231493"/>
              </a:xfrm>
              <a:prstGeom prst="triangle">
                <a:avLst/>
              </a:prstGeom>
              <a:solidFill>
                <a:srgbClr val="0B3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3090789" y="5551783"/>
                <a:ext cx="277793" cy="231493"/>
              </a:xfrm>
              <a:prstGeom prst="triangle">
                <a:avLst/>
              </a:prstGeom>
              <a:solidFill>
                <a:srgbClr val="0B3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五角星形 25"/>
              <p:cNvSpPr/>
              <p:nvPr/>
            </p:nvSpPr>
            <p:spPr>
              <a:xfrm>
                <a:off x="3924370" y="5137445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五角星形 26"/>
              <p:cNvSpPr/>
              <p:nvPr/>
            </p:nvSpPr>
            <p:spPr>
              <a:xfrm>
                <a:off x="3480771" y="5406966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五角星形 27"/>
              <p:cNvSpPr/>
              <p:nvPr/>
            </p:nvSpPr>
            <p:spPr>
              <a:xfrm>
                <a:off x="4132301" y="4772345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五角星形 28"/>
              <p:cNvSpPr/>
              <p:nvPr/>
            </p:nvSpPr>
            <p:spPr>
              <a:xfrm>
                <a:off x="4201680" y="5446936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五角星形 29"/>
              <p:cNvSpPr/>
              <p:nvPr/>
            </p:nvSpPr>
            <p:spPr>
              <a:xfrm>
                <a:off x="4497869" y="5092577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962587" y="4747235"/>
                <a:ext cx="206829" cy="206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89191" y="5263293"/>
                <a:ext cx="206829" cy="206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65168" y="4956238"/>
                <a:ext cx="206829" cy="206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22759" y="4610744"/>
                <a:ext cx="206829" cy="206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995517" y="5158718"/>
                <a:ext cx="277793" cy="231493"/>
              </a:xfrm>
              <a:prstGeom prst="triangle">
                <a:avLst/>
              </a:prstGeom>
              <a:solidFill>
                <a:srgbClr val="0B3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3559244" y="4943760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83213" y="5729593"/>
                <a:ext cx="206829" cy="206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五角星形 38"/>
              <p:cNvSpPr/>
              <p:nvPr/>
            </p:nvSpPr>
            <p:spPr>
              <a:xfrm>
                <a:off x="3983547" y="5956929"/>
                <a:ext cx="297634" cy="29763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0" name="直線單箭頭接點 39"/>
            <p:cNvCxnSpPr/>
            <p:nvPr/>
          </p:nvCxnSpPr>
          <p:spPr>
            <a:xfrm flipV="1">
              <a:off x="4095460" y="4712682"/>
              <a:ext cx="10125" cy="1867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4095460" y="6577085"/>
              <a:ext cx="2975154" cy="9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橢圓 3"/>
          <p:cNvSpPr/>
          <p:nvPr/>
        </p:nvSpPr>
        <p:spPr>
          <a:xfrm>
            <a:off x="3408322" y="5100367"/>
            <a:ext cx="1013356" cy="856480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4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241;g10097fa38cb_0_17"/>
              <p:cNvSpPr txBox="1"/>
              <p:nvPr/>
            </p:nvSpPr>
            <p:spPr>
              <a:xfrm>
                <a:off x="5754300" y="3545808"/>
                <a:ext cx="565541" cy="352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𝐶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59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0" y="3545808"/>
                <a:ext cx="565541" cy="352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166;gf785498e00_1_14"/>
              <p:cNvSpPr txBox="1"/>
              <p:nvPr/>
            </p:nvSpPr>
            <p:spPr>
              <a:xfrm>
                <a:off x="2085449" y="5665153"/>
                <a:ext cx="706050" cy="762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</a:rPr>
                            <m:t>𝑷𝒖𝒃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TW" sz="1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sz="18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94" name="Google Shape;166;gf785498e00_1_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49" y="5665153"/>
                <a:ext cx="706050" cy="762238"/>
              </a:xfrm>
              <a:prstGeom prst="rect">
                <a:avLst/>
              </a:prstGeom>
              <a:blipFill>
                <a:blip r:embed="rId4"/>
                <a:stretch>
                  <a:fillRect l="-8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166;gf785498e00_1_14"/>
              <p:cNvSpPr txBox="1"/>
              <p:nvPr/>
            </p:nvSpPr>
            <p:spPr>
              <a:xfrm>
                <a:off x="2085449" y="5983738"/>
                <a:ext cx="706050" cy="740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</a:rPr>
                            <m:t>𝑷𝒖𝒃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sz="18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96" name="Google Shape;166;gf785498e00_1_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49" y="5983738"/>
                <a:ext cx="706050" cy="74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355600" y="365129"/>
                <a:ext cx="84074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Privacy-preserving </a:t>
                </a:r>
                <a14:m>
                  <m:oMath xmlns:m="http://schemas.openxmlformats.org/officeDocument/2006/math">
                    <m:r>
                      <a:rPr lang="en-US" altLang="zh-TW" sz="40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𝑘</m:t>
                    </m:r>
                  </m:oMath>
                </a14:m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NN</a:t>
                </a:r>
                <a:r>
                  <a:rPr lang="zh-TW" altLang="en-US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based on MSS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365129"/>
                <a:ext cx="8407400" cy="1325563"/>
              </a:xfrm>
              <a:blipFill>
                <a:blip r:embed="rId6"/>
                <a:stretch>
                  <a:fillRect l="-2536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551009"/>
            <a:ext cx="7886700" cy="784088"/>
          </a:xfrm>
        </p:spPr>
        <p:txBody>
          <a:bodyPr>
            <a:normAutofit/>
          </a:bodyPr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Initialization Phase</a:t>
            </a:r>
          </a:p>
        </p:txBody>
      </p:sp>
      <p:sp>
        <p:nvSpPr>
          <p:cNvPr id="61" name="流程圖: 磁碟 60"/>
          <p:cNvSpPr/>
          <p:nvPr/>
        </p:nvSpPr>
        <p:spPr>
          <a:xfrm>
            <a:off x="504766" y="2809236"/>
            <a:ext cx="864484" cy="81137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Google Shape;241;g10097fa38cb_0_17"/>
          <p:cNvSpPr txBox="1"/>
          <p:nvPr/>
        </p:nvSpPr>
        <p:spPr>
          <a:xfrm>
            <a:off x="177743" y="3620615"/>
            <a:ext cx="1518530" cy="31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Dealer: Dataset </a:t>
            </a:r>
            <a:r>
              <a:rPr lang="en-US" sz="1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流程圖: 磁碟 64"/>
          <p:cNvSpPr/>
          <p:nvPr/>
        </p:nvSpPr>
        <p:spPr>
          <a:xfrm>
            <a:off x="7223134" y="2653549"/>
            <a:ext cx="864484" cy="811379"/>
          </a:xfrm>
          <a:prstGeom prst="flowChartMagneticDisk">
            <a:avLst/>
          </a:prstGeom>
          <a:solidFill>
            <a:srgbClr val="CC99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239;g10097fa38cb_0_17"/>
              <p:cNvSpPr txBox="1"/>
              <p:nvPr/>
            </p:nvSpPr>
            <p:spPr>
              <a:xfrm>
                <a:off x="7266634" y="3517077"/>
                <a:ext cx="865401" cy="381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𝐶</m:t>
                      </m:r>
                      <m:sSub>
                        <m:sSubPr>
                          <m:ctrlPr>
                            <a:rPr lang="en-US" altLang="zh-TW" sz="11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11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84" name="Google Shape;239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34" y="3517077"/>
                <a:ext cx="865401" cy="381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Google Shape;241;g10097fa38cb_0_17"/>
          <p:cNvSpPr txBox="1"/>
          <p:nvPr/>
        </p:nvSpPr>
        <p:spPr>
          <a:xfrm>
            <a:off x="149934" y="4197477"/>
            <a:ext cx="1677529" cy="47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1. Random select share </a:t>
            </a:r>
            <a:r>
              <a:rPr lang="en-US" altLang="zh-TW" sz="1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altLang="zh-TW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each client.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165;gf785498e00_1_14"/>
          <p:cNvCxnSpPr/>
          <p:nvPr/>
        </p:nvCxnSpPr>
        <p:spPr>
          <a:xfrm flipV="1">
            <a:off x="1537528" y="4814760"/>
            <a:ext cx="1310411" cy="911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166;gf785498e00_1_14"/>
              <p:cNvSpPr txBox="1"/>
              <p:nvPr/>
            </p:nvSpPr>
            <p:spPr>
              <a:xfrm>
                <a:off x="998292" y="4404935"/>
                <a:ext cx="568030" cy="692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18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88" name="Google Shape;166;gf785498e00_1_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2" y="4404935"/>
                <a:ext cx="568030" cy="6924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241;g10097fa38cb_0_17"/>
              <p:cNvSpPr txBox="1"/>
              <p:nvPr/>
            </p:nvSpPr>
            <p:spPr>
              <a:xfrm>
                <a:off x="29779" y="5049244"/>
                <a:ext cx="2008623" cy="830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2. Add basic number 1 into </a:t>
                </a:r>
                <a:r>
                  <a:rPr lang="en-US" sz="1200" b="1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r>
                  <a:rPr 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and g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enerate masked. </a:t>
                </a:r>
                <a:endParaRPr lang="en-US" sz="12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pPr>
                        <m:e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𝑫</m:t>
                          </m:r>
                        </m:e>
                        <m:sup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′</m:t>
                          </m:r>
                        </m:sup>
                      </m:sSup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←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𝒃𝒂𝒔𝒊𝒄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+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𝑫</m:t>
                      </m:r>
                    </m:oMath>
                  </m:oMathPara>
                </a14:m>
                <a:endParaRPr lang="en-US" sz="1200" b="1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𝑲</m:t>
                          </m:r>
                        </m:e>
                        <m:sub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𝟐</m:t>
                          </m:r>
                        </m:sub>
                      </m:sSub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←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𝑲</m:t>
                          </m:r>
                        </m:e>
                        <m:sub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𝟏</m:t>
                          </m:r>
                        </m:sub>
                      </m:sSub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⋅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𝑫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′</m:t>
                      </m:r>
                    </m:oMath>
                  </m:oMathPara>
                </a14:m>
                <a:endParaRPr lang="en-US" altLang="zh-TW" sz="1200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90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9" y="5049244"/>
                <a:ext cx="2008623" cy="830234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241;g10097fa38cb_0_17"/>
              <p:cNvSpPr txBox="1"/>
              <p:nvPr/>
            </p:nvSpPr>
            <p:spPr>
              <a:xfrm>
                <a:off x="-273748" y="5845979"/>
                <a:ext cx="2615675" cy="712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3. </a:t>
                </a:r>
                <a:r>
                  <a:rPr 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istribute public shares.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𝑺𝒉𝒂𝒓𝒆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  , </m:t>
                          </m:r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𝒕</m:t>
                          </m:r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  , </m:t>
                          </m:r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𝑺</m:t>
                          </m:r>
                        </m:e>
                      </m:d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→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𝑷𝒖</m:t>
                      </m:r>
                      <m:sSub>
                        <m:sSub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b="1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𝑺𝒉𝒂𝒓𝒆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𝑲</m:t>
                          </m:r>
                        </m:e>
                        <m:sub>
                          <m:r>
                            <a:rPr lang="en-US" altLang="zh-TW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𝟐</m:t>
                          </m:r>
                        </m:sub>
                      </m:sSub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 , 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𝒕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 , 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𝑺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) → </m:t>
                      </m:r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𝑷𝒖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91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748" y="5845979"/>
                <a:ext cx="2615675" cy="7126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165;gf785498e00_1_14"/>
          <p:cNvCxnSpPr/>
          <p:nvPr/>
        </p:nvCxnSpPr>
        <p:spPr>
          <a:xfrm flipV="1">
            <a:off x="2791499" y="6076709"/>
            <a:ext cx="2873023" cy="17139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165;gf785498e00_1_14"/>
          <p:cNvCxnSpPr/>
          <p:nvPr/>
        </p:nvCxnSpPr>
        <p:spPr>
          <a:xfrm>
            <a:off x="2821928" y="6392787"/>
            <a:ext cx="4444706" cy="3460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群組 45"/>
          <p:cNvGrpSpPr/>
          <p:nvPr/>
        </p:nvGrpSpPr>
        <p:grpSpPr>
          <a:xfrm>
            <a:off x="2054408" y="2479960"/>
            <a:ext cx="2728089" cy="1614014"/>
            <a:chOff x="8204167" y="4786608"/>
            <a:chExt cx="2728089" cy="1614014"/>
          </a:xfrm>
        </p:grpSpPr>
        <p:grpSp>
          <p:nvGrpSpPr>
            <p:cNvPr id="47" name="群組 46"/>
            <p:cNvGrpSpPr/>
            <p:nvPr/>
          </p:nvGrpSpPr>
          <p:grpSpPr>
            <a:xfrm>
              <a:off x="9233880" y="5065509"/>
              <a:ext cx="705522" cy="1201845"/>
              <a:chOff x="7197152" y="1833586"/>
              <a:chExt cx="604817" cy="102413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6" name="套索 55"/>
              <p:cNvSpPr/>
              <p:nvPr/>
            </p:nvSpPr>
            <p:spPr>
              <a:xfrm rot="7821395">
                <a:off x="7186137" y="2241892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7251647" y="1833586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Google Shape;239;g10097fa38cb_0_17"/>
                <p:cNvSpPr txBox="1"/>
                <p:nvPr/>
              </p:nvSpPr>
              <p:spPr>
                <a:xfrm>
                  <a:off x="9000196" y="5948855"/>
                  <a:ext cx="1361407" cy="4517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b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ea typeface="Calibri"/>
                      <a:cs typeface="Calibri"/>
                      <a:sym typeface="Calibri"/>
                    </a:rPr>
                    <a:t>Participants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𝑃</m:t>
                          </m:r>
                        </m:e>
                      </m:d>
                    </m:oMath>
                  </a14:m>
                  <a:endParaRPr lang="en-US" altLang="zh-TW" sz="1200" dirty="0" smtClean="0">
                    <a:ea typeface="Times New Roman"/>
                    <a:cs typeface="Times New Roman"/>
                    <a:sym typeface="Times New Roman"/>
                  </a:endParaRPr>
                </a:p>
                <a:p>
                  <a:pPr algn="ctr"/>
                  <a:endParaRPr lang="en-US" sz="1200" dirty="0" smtClean="0"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8" name="Google Shape;239;g10097fa38cb_0_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96" y="5948855"/>
                  <a:ext cx="1361407" cy="451767"/>
                </a:xfrm>
                <a:prstGeom prst="rect">
                  <a:avLst/>
                </a:prstGeom>
                <a:blipFill>
                  <a:blip r:embed="rId11"/>
                  <a:stretch>
                    <a:fillRect t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群組 48"/>
            <p:cNvGrpSpPr/>
            <p:nvPr/>
          </p:nvGrpSpPr>
          <p:grpSpPr>
            <a:xfrm>
              <a:off x="8478061" y="5076963"/>
              <a:ext cx="705522" cy="1201845"/>
              <a:chOff x="7324763" y="1833586"/>
              <a:chExt cx="604817" cy="1024139"/>
            </a:xfrm>
          </p:grpSpPr>
          <p:sp>
            <p:nvSpPr>
              <p:cNvPr id="54" name="套索 53"/>
              <p:cNvSpPr/>
              <p:nvPr/>
            </p:nvSpPr>
            <p:spPr>
              <a:xfrm rot="7821395">
                <a:off x="7313748" y="2241892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379257" y="1833586"/>
                <a:ext cx="495835" cy="49583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9976524" y="5041658"/>
              <a:ext cx="705522" cy="1201844"/>
              <a:chOff x="7087774" y="1833586"/>
              <a:chExt cx="604817" cy="10241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2" name="套索 51"/>
              <p:cNvSpPr/>
              <p:nvPr/>
            </p:nvSpPr>
            <p:spPr>
              <a:xfrm rot="7821395">
                <a:off x="7076759" y="2241891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7142271" y="1833586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橢圓 50"/>
            <p:cNvSpPr/>
            <p:nvPr/>
          </p:nvSpPr>
          <p:spPr>
            <a:xfrm>
              <a:off x="8204167" y="4786608"/>
              <a:ext cx="2728089" cy="1597794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流程圖: 磁碟 57"/>
          <p:cNvSpPr/>
          <p:nvPr/>
        </p:nvSpPr>
        <p:spPr>
          <a:xfrm>
            <a:off x="5562012" y="2656707"/>
            <a:ext cx="864484" cy="811379"/>
          </a:xfrm>
          <a:prstGeom prst="flowChartMagneticDisk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書卷 (垂直) 59"/>
          <p:cNvSpPr/>
          <p:nvPr/>
        </p:nvSpPr>
        <p:spPr>
          <a:xfrm>
            <a:off x="6195270" y="3062396"/>
            <a:ext cx="438106" cy="483412"/>
          </a:xfrm>
          <a:prstGeom prst="verticalScroll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20781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0347 -0.0076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7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57777 0.003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8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96" grpId="0"/>
      <p:bldP spid="96" grpId="1"/>
      <p:bldP spid="85" grpId="0"/>
      <p:bldP spid="88" grpId="0"/>
      <p:bldP spid="88" grpId="1"/>
      <p:bldP spid="90" grpId="0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166;gf785498e00_1_14"/>
              <p:cNvSpPr txBox="1"/>
              <p:nvPr/>
            </p:nvSpPr>
            <p:spPr>
              <a:xfrm>
                <a:off x="3577497" y="4441758"/>
                <a:ext cx="439838" cy="692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algn="ctr">
                  <a:lnSpc>
                    <a:spcPct val="200000"/>
                  </a:lnSpc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sz="18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45" name="Google Shape;166;gf785498e00_1_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7" y="4441758"/>
                <a:ext cx="439838" cy="692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241;g10097fa38cb_0_17"/>
              <p:cNvSpPr txBox="1"/>
              <p:nvPr/>
            </p:nvSpPr>
            <p:spPr>
              <a:xfrm>
                <a:off x="5800685" y="3437433"/>
                <a:ext cx="1119149" cy="352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𝐶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1</m:t>
                          </m:r>
                        </m:sub>
                      </m:sSub>
                      <m:r>
                        <a:rPr lang="en-US" altLang="zh-TW" sz="1200" b="1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: 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𝜶</m:t>
                              </m:r>
                            </m:e>
                          </m:d>
                        </m:e>
                        <m:sub>
                          <m:r>
                            <a:rPr lang="en-US" altLang="zh-TW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𝒑𝒖𝒃</m:t>
                          </m:r>
                        </m:sub>
                      </m:sSub>
                    </m:oMath>
                  </m:oMathPara>
                </a14:m>
                <a:endParaRPr lang="en-US" altLang="zh-TW" sz="1200" dirty="0"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9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85" y="3437433"/>
                <a:ext cx="1119149" cy="352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551009"/>
            <a:ext cx="7886700" cy="784088"/>
          </a:xfrm>
        </p:spPr>
        <p:txBody>
          <a:bodyPr>
            <a:normAutofit/>
          </a:bodyPr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Request Phase</a:t>
            </a:r>
            <a:endParaRPr lang="en-US" altLang="zh-TW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流程圖: 磁碟 64"/>
          <p:cNvSpPr/>
          <p:nvPr/>
        </p:nvSpPr>
        <p:spPr>
          <a:xfrm>
            <a:off x="7608064" y="2503053"/>
            <a:ext cx="864484" cy="811379"/>
          </a:xfrm>
          <a:prstGeom prst="flowChartMagneticDisk">
            <a:avLst/>
          </a:prstGeom>
          <a:solidFill>
            <a:srgbClr val="CC99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241;g10097fa38cb_0_17"/>
              <p:cNvSpPr txBox="1"/>
              <p:nvPr/>
            </p:nvSpPr>
            <p:spPr>
              <a:xfrm>
                <a:off x="263070" y="5068443"/>
                <a:ext cx="1739151" cy="467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2. </a:t>
                </a:r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andomly pick mask </a:t>
                </a:r>
                <a:r>
                  <a:rPr lang="en-US" altLang="zh-TW" sz="12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 lang="en-US" altLang="zh-TW" sz="12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and </a:t>
                </a:r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1200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𝒓</m:t>
                    </m:r>
                    <m:r>
                      <a:rPr lang="en-US" altLang="zh-TW" sz="1200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⋅</m:t>
                    </m:r>
                    <m:r>
                      <a:rPr lang="en-US" altLang="zh-TW" sz="1200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𝑸</m:t>
                    </m:r>
                  </m:oMath>
                </a14:m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mc:Choice>
        <mc:Fallback>
          <p:sp>
            <p:nvSpPr>
              <p:cNvPr id="85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0" y="5068443"/>
                <a:ext cx="1739151" cy="467850"/>
              </a:xfrm>
              <a:prstGeom prst="rect">
                <a:avLst/>
              </a:prstGeom>
              <a:blipFill>
                <a:blip r:embed="rId5"/>
                <a:stretch>
                  <a:fillRect l="-1404" t="-2597" b="-5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241;g10097fa38cb_0_17"/>
              <p:cNvSpPr txBox="1"/>
              <p:nvPr/>
            </p:nvSpPr>
            <p:spPr>
              <a:xfrm>
                <a:off x="267789" y="6030467"/>
                <a:ext cx="2609422" cy="358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4. Run SD(</a:t>
                </a:r>
                <a14:m>
                  <m:oMath xmlns:m="http://schemas.openxmlformats.org/officeDocument/2006/math">
                    <m:r>
                      <a:rPr lang="en-US" altLang="zh-TW" sz="1200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𝒓</m:t>
                    </m:r>
                    <m:r>
                      <a:rPr lang="en-US" altLang="zh-TW" sz="1200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⋅</m:t>
                    </m:r>
                    <m:r>
                      <a:rPr lang="en-US" altLang="zh-TW" sz="1200" b="1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𝑸</m:t>
                    </m:r>
                  </m:oMath>
                </a14:m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</m:ctrlPr>
                      </m:dPr>
                      <m:e>
                        <m: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𝜶</m:t>
                        </m:r>
                        <m: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⋅</m:t>
                        </m:r>
                        <m: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r>
                  <a:rPr lang="zh-TW" alt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→</m:t>
                    </m:r>
                  </m:oMath>
                </a14:m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12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RandRec’</a:t>
                </a:r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lang="en-US" sz="1200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91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9" y="6030467"/>
                <a:ext cx="2609422" cy="358406"/>
              </a:xfrm>
              <a:prstGeom prst="rect">
                <a:avLst/>
              </a:prstGeom>
              <a:blipFill>
                <a:blip r:embed="rId6"/>
                <a:stretch>
                  <a:fillRect l="-935" b="-6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群組 45"/>
          <p:cNvGrpSpPr/>
          <p:nvPr/>
        </p:nvGrpSpPr>
        <p:grpSpPr>
          <a:xfrm>
            <a:off x="2439338" y="2329463"/>
            <a:ext cx="2728089" cy="1759618"/>
            <a:chOff x="8204167" y="4786607"/>
            <a:chExt cx="2728089" cy="1759618"/>
          </a:xfrm>
        </p:grpSpPr>
        <p:grpSp>
          <p:nvGrpSpPr>
            <p:cNvPr id="47" name="群組 46"/>
            <p:cNvGrpSpPr/>
            <p:nvPr/>
          </p:nvGrpSpPr>
          <p:grpSpPr>
            <a:xfrm>
              <a:off x="9207378" y="5012501"/>
              <a:ext cx="705522" cy="1201849"/>
              <a:chOff x="7174432" y="1788414"/>
              <a:chExt cx="604817" cy="102414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6" name="套索 55"/>
              <p:cNvSpPr/>
              <p:nvPr/>
            </p:nvSpPr>
            <p:spPr>
              <a:xfrm rot="7821395">
                <a:off x="7163417" y="2196722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7228926" y="1788414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Google Shape;239;g10097fa38cb_0_17"/>
                <p:cNvSpPr txBox="1"/>
                <p:nvPr/>
              </p:nvSpPr>
              <p:spPr>
                <a:xfrm>
                  <a:off x="8715549" y="5882595"/>
                  <a:ext cx="1745809" cy="6543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b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ea typeface="Calibri"/>
                      <a:cs typeface="Calibri"/>
                      <a:sym typeface="Calibri"/>
                    </a:rPr>
                    <a:t>Participants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𝑃</m:t>
                          </m:r>
                        </m:e>
                      </m:d>
                      <m:r>
                        <a:rPr lang="en-US" altLang="zh-TW" sz="1200" b="1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: </m:t>
                      </m:r>
                    </m:oMath>
                  </a14:m>
                  <a:endParaRPr lang="en-US" altLang="zh-TW" sz="1200" b="1" i="1" dirty="0" smtClean="0">
                    <a:latin typeface="Cambria Math" panose="02040503050406030204" pitchFamily="18" charset="0"/>
                    <a:ea typeface="Times New Roman"/>
                    <a:cs typeface="Times New Roman"/>
                    <a:sym typeface="Times New Roman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𝒊</m:t>
                          </m:r>
                        </m:sub>
                      </m:sSub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Calibri"/>
                        </a:rPr>
                        <m:t> (=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𝜶</m:t>
                              </m:r>
                            </m:e>
                          </m:d>
                        </m:e>
                        <m:sub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𝒊</m:t>
                          </m:r>
                        </m:sub>
                      </m:sSub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𝜶</m:t>
                              </m:r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⋅</m:t>
                              </m:r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𝟏</m:t>
                              </m:r>
                            </m:e>
                          </m:d>
                        </m:e>
                        <m:sub>
                          <m: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𝒊</m:t>
                          </m:r>
                        </m:sub>
                      </m:sSub>
                      <m:r>
                        <a:rPr lang="en-US" altLang="zh-TW" sz="1200" b="1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Calibri"/>
                        </a:rPr>
                        <m:t>)</m:t>
                      </m:r>
                    </m:oMath>
                  </a14:m>
                  <a:r>
                    <a:rPr lang="en-US" sz="1200" dirty="0" smtClean="0">
                      <a:ea typeface="Calibri"/>
                      <a:cs typeface="Calibri"/>
                      <a:sym typeface="Calibri"/>
                    </a:rPr>
                    <a:t>, query </a:t>
                  </a:r>
                  <a:r>
                    <a:rPr lang="en-US" sz="1200" b="1" dirty="0" smtClean="0">
                      <a:ea typeface="Calibri"/>
                      <a:cs typeface="Calibri"/>
                      <a:sym typeface="Calibri"/>
                    </a:rPr>
                    <a:t>Q</a:t>
                  </a:r>
                </a:p>
              </p:txBody>
            </p:sp>
          </mc:Choice>
          <mc:Fallback xmlns="">
            <p:sp>
              <p:nvSpPr>
                <p:cNvPr id="48" name="Google Shape;239;g10097fa38cb_0_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549" y="5882595"/>
                  <a:ext cx="1745809" cy="654395"/>
                </a:xfrm>
                <a:prstGeom prst="rect">
                  <a:avLst/>
                </a:prstGeom>
                <a:blipFill>
                  <a:blip r:embed="rId8"/>
                  <a:stretch>
                    <a:fillRect t="-2804" b="-37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群組 48"/>
            <p:cNvGrpSpPr/>
            <p:nvPr/>
          </p:nvGrpSpPr>
          <p:grpSpPr>
            <a:xfrm>
              <a:off x="8451559" y="5023953"/>
              <a:ext cx="705522" cy="1201847"/>
              <a:chOff x="7302043" y="1788414"/>
              <a:chExt cx="604817" cy="1024140"/>
            </a:xfrm>
          </p:grpSpPr>
          <p:sp>
            <p:nvSpPr>
              <p:cNvPr id="54" name="套索 53"/>
              <p:cNvSpPr/>
              <p:nvPr/>
            </p:nvSpPr>
            <p:spPr>
              <a:xfrm rot="7821395">
                <a:off x="7291028" y="2196721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356537" y="1788414"/>
                <a:ext cx="495835" cy="49583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9950022" y="4988648"/>
              <a:ext cx="705522" cy="1201846"/>
              <a:chOff x="7065054" y="1788414"/>
              <a:chExt cx="604817" cy="102413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2" name="套索 51"/>
              <p:cNvSpPr/>
              <p:nvPr/>
            </p:nvSpPr>
            <p:spPr>
              <a:xfrm rot="7821395">
                <a:off x="7054039" y="2196720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7119551" y="1788414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橢圓 50"/>
            <p:cNvSpPr/>
            <p:nvPr/>
          </p:nvSpPr>
          <p:spPr>
            <a:xfrm>
              <a:off x="8204167" y="4786607"/>
              <a:ext cx="2728089" cy="175961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流程圖: 磁碟 57"/>
          <p:cNvSpPr/>
          <p:nvPr/>
        </p:nvSpPr>
        <p:spPr>
          <a:xfrm>
            <a:off x="5946942" y="2506211"/>
            <a:ext cx="864484" cy="811379"/>
          </a:xfrm>
          <a:prstGeom prst="flowChartMagneticDisk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書卷 (垂直) 59"/>
          <p:cNvSpPr/>
          <p:nvPr/>
        </p:nvSpPr>
        <p:spPr>
          <a:xfrm>
            <a:off x="6580200" y="2911900"/>
            <a:ext cx="438106" cy="483412"/>
          </a:xfrm>
          <a:prstGeom prst="verticalScroll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Google Shape;240;g10097fa38cb_0_17"/>
          <p:cNvSpPr txBox="1"/>
          <p:nvPr/>
        </p:nvSpPr>
        <p:spPr>
          <a:xfrm>
            <a:off x="149935" y="3569235"/>
            <a:ext cx="1577228" cy="3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altLang="zh-TW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RG: </a:t>
            </a:r>
            <a:r>
              <a:rPr lang="en-US" altLang="zh-TW" sz="1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RandRec</a:t>
            </a:r>
            <a:endParaRPr lang="en-US" altLang="zh-TW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流程圖: 磁碟 34"/>
          <p:cNvSpPr/>
          <p:nvPr/>
        </p:nvSpPr>
        <p:spPr>
          <a:xfrm>
            <a:off x="451597" y="2583466"/>
            <a:ext cx="864484" cy="81137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書卷 (垂直) 35"/>
          <p:cNvSpPr/>
          <p:nvPr/>
        </p:nvSpPr>
        <p:spPr>
          <a:xfrm>
            <a:off x="1055176" y="3004700"/>
            <a:ext cx="438106" cy="483412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70" y="2477927"/>
            <a:ext cx="475278" cy="475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241;g10097fa38cb_0_17"/>
              <p:cNvSpPr txBox="1"/>
              <p:nvPr/>
            </p:nvSpPr>
            <p:spPr>
              <a:xfrm>
                <a:off x="7480731" y="3441032"/>
                <a:ext cx="1119149" cy="352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𝐶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2</m:t>
                          </m:r>
                        </m:sub>
                      </m:sSub>
                      <m:r>
                        <a:rPr lang="en-US" altLang="zh-TW" sz="1200" b="1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: 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𝜶</m:t>
                              </m:r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⋅</m:t>
                              </m:r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𝟏</m:t>
                              </m:r>
                            </m:e>
                          </m:d>
                        </m:e>
                        <m:sub>
                          <m:r>
                            <a:rPr lang="en-US" altLang="zh-TW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𝒑𝒖𝒃</m:t>
                          </m:r>
                        </m:sub>
                      </m:sSub>
                    </m:oMath>
                  </m:oMathPara>
                </a14:m>
                <a:endParaRPr lang="en-US" altLang="zh-TW" sz="1200" dirty="0"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8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31" y="3441032"/>
                <a:ext cx="1119149" cy="352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Google Shape;239;g10097fa38cb_0_17"/>
          <p:cNvSpPr txBox="1"/>
          <p:nvPr/>
        </p:nvSpPr>
        <p:spPr>
          <a:xfrm>
            <a:off x="3173517" y="4249956"/>
            <a:ext cx="1300214" cy="32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200" dirty="0" smtClean="0">
                <a:latin typeface="Times New Roman"/>
                <a:ea typeface="Times New Roman"/>
                <a:cs typeface="Times New Roman"/>
                <a:sym typeface="Calibri"/>
              </a:rPr>
              <a:t>1.</a:t>
            </a:r>
            <a:r>
              <a:rPr lang="zh-TW" altLang="en-US" sz="1200" dirty="0" smtClean="0">
                <a:latin typeface="Times New Roman"/>
                <a:ea typeface="Times New Roman"/>
                <a:cs typeface="Times New Roman"/>
                <a:sym typeface="Calibri"/>
              </a:rPr>
              <a:t> </a:t>
            </a:r>
            <a:r>
              <a:rPr lang="en-US" altLang="zh-TW" sz="1200" dirty="0" smtClean="0">
                <a:latin typeface="Times New Roman"/>
                <a:ea typeface="Times New Roman"/>
                <a:cs typeface="Times New Roman"/>
                <a:sym typeface="Calibri"/>
              </a:rPr>
              <a:t>Send </a:t>
            </a:r>
            <a:r>
              <a:rPr lang="en-US" altLang="zh-TW" sz="1200" b="1" dirty="0" smtClean="0">
                <a:latin typeface="Times New Roman"/>
                <a:ea typeface="Times New Roman"/>
                <a:cs typeface="Times New Roman"/>
                <a:sym typeface="Calibri"/>
              </a:rPr>
              <a:t>Q </a:t>
            </a:r>
            <a:r>
              <a:rPr lang="en-US" altLang="zh-TW" sz="1200" dirty="0" smtClean="0">
                <a:latin typeface="Times New Roman"/>
                <a:ea typeface="Times New Roman"/>
                <a:cs typeface="Times New Roman"/>
                <a:sym typeface="Calibri"/>
              </a:rPr>
              <a:t>to RG. </a:t>
            </a:r>
            <a:endParaRPr lang="en-US" sz="1200" dirty="0">
              <a:latin typeface="Times New Roman"/>
              <a:ea typeface="Times New Roman"/>
              <a:cs typeface="Times New Roman"/>
              <a:sym typeface="Calibri"/>
            </a:endParaRPr>
          </a:p>
        </p:txBody>
      </p:sp>
      <p:cxnSp>
        <p:nvCxnSpPr>
          <p:cNvPr id="44" name="Google Shape;165;gf785498e00_1_14"/>
          <p:cNvCxnSpPr/>
          <p:nvPr/>
        </p:nvCxnSpPr>
        <p:spPr>
          <a:xfrm flipH="1">
            <a:off x="1489548" y="4850427"/>
            <a:ext cx="1885961" cy="31291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241;g10097fa38cb_0_17"/>
              <p:cNvSpPr txBox="1"/>
              <p:nvPr/>
            </p:nvSpPr>
            <p:spPr>
              <a:xfrm>
                <a:off x="267789" y="5604702"/>
                <a:ext cx="2609422" cy="357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r>
                  <a:rPr lang="en-US" altLang="zh-TW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 Run SD(</a:t>
                </a:r>
                <a:r>
                  <a:rPr lang="en-US" sz="1200" b="1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</m:ctrlPr>
                      </m:dPr>
                      <m:e>
                        <m: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𝜶</m:t>
                        </m:r>
                      </m:e>
                    </m:d>
                  </m:oMath>
                </a14:m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→</m:t>
                    </m:r>
                  </m:oMath>
                </a14:m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1200" b="1" dirty="0" err="1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RandRec</a:t>
                </a:r>
                <a:r>
                  <a:rPr lang="en-US" altLang="zh-TW" sz="1200" b="1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’</a:t>
                </a: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lang="en-US" sz="1200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4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9" y="5604702"/>
                <a:ext cx="2609422" cy="357356"/>
              </a:xfrm>
              <a:prstGeom prst="rect">
                <a:avLst/>
              </a:prstGeom>
              <a:blipFill>
                <a:blip r:embed="rId11"/>
                <a:stretch>
                  <a:fillRect l="-935" b="-6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oogle Shape;165;gf785498e00_1_14"/>
          <p:cNvCxnSpPr/>
          <p:nvPr/>
        </p:nvCxnSpPr>
        <p:spPr>
          <a:xfrm>
            <a:off x="2532505" y="5829733"/>
            <a:ext cx="755819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239;g10097fa38cb_0_17"/>
              <p:cNvSpPr txBox="1"/>
              <p:nvPr/>
            </p:nvSpPr>
            <p:spPr>
              <a:xfrm>
                <a:off x="3328692" y="5662642"/>
                <a:ext cx="1520535" cy="333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3.</a:t>
                </a: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TW" sz="1200" b="1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𝒓</m:t>
                            </m:r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𝜶</m:t>
                            </m:r>
                          </m:e>
                        </m:d>
                      </m:e>
                      <m:sub>
                        <m: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. </a:t>
                </a:r>
                <a:endParaRPr lang="en-US" sz="1200" dirty="0">
                  <a:latin typeface="Times New Roman"/>
                  <a:ea typeface="Times New Roman"/>
                  <a:cs typeface="Times New Roman"/>
                  <a:sym typeface="Calibri"/>
                </a:endParaRPr>
              </a:p>
            </p:txBody>
          </p:sp>
        </mc:Choice>
        <mc:Fallback xmlns="">
          <p:sp>
            <p:nvSpPr>
              <p:cNvPr id="67" name="Google Shape;239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92" y="5662642"/>
                <a:ext cx="1520535" cy="333522"/>
              </a:xfrm>
              <a:prstGeom prst="rect">
                <a:avLst/>
              </a:prstGeom>
              <a:blipFill>
                <a:blip r:embed="rId12"/>
                <a:stretch>
                  <a:fillRect l="-1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oogle Shape;165;gf785498e00_1_14"/>
          <p:cNvCxnSpPr/>
          <p:nvPr/>
        </p:nvCxnSpPr>
        <p:spPr>
          <a:xfrm flipV="1">
            <a:off x="4834771" y="5795297"/>
            <a:ext cx="842129" cy="595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239;g10097fa38cb_0_17"/>
              <p:cNvSpPr txBox="1"/>
              <p:nvPr/>
            </p:nvSpPr>
            <p:spPr>
              <a:xfrm>
                <a:off x="5800685" y="5628536"/>
                <a:ext cx="1520535" cy="333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3.</a:t>
                </a: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TW" sz="1200" b="1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𝒓</m:t>
                            </m:r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𝜶</m:t>
                            </m:r>
                          </m:e>
                        </m:d>
                      </m:e>
                      <m:sub>
                        <m: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𝒑𝒖𝒃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. </a:t>
                </a:r>
                <a:endParaRPr lang="en-US" sz="1200" dirty="0">
                  <a:latin typeface="Times New Roman"/>
                  <a:ea typeface="Times New Roman"/>
                  <a:cs typeface="Times New Roman"/>
                  <a:sym typeface="Calibri"/>
                </a:endParaRPr>
              </a:p>
            </p:txBody>
          </p:sp>
        </mc:Choice>
        <mc:Fallback xmlns="">
          <p:sp>
            <p:nvSpPr>
              <p:cNvPr id="69" name="Google Shape;239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85" y="5628536"/>
                <a:ext cx="1520535" cy="333522"/>
              </a:xfrm>
              <a:prstGeom prst="rect">
                <a:avLst/>
              </a:prstGeom>
              <a:blipFill>
                <a:blip r:embed="rId13"/>
                <a:stretch>
                  <a:fillRect l="-2008" t="-1818" r="-2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65;gf785498e00_1_14"/>
          <p:cNvCxnSpPr/>
          <p:nvPr/>
        </p:nvCxnSpPr>
        <p:spPr>
          <a:xfrm>
            <a:off x="2910414" y="6246168"/>
            <a:ext cx="37791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239;g10097fa38cb_0_17"/>
              <p:cNvSpPr txBox="1"/>
              <p:nvPr/>
            </p:nvSpPr>
            <p:spPr>
              <a:xfrm>
                <a:off x="3334841" y="6085493"/>
                <a:ext cx="1520535" cy="32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4.</a:t>
                </a: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TW" sz="1200" b="1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𝒓𝑸</m:t>
                            </m:r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𝜶</m:t>
                            </m:r>
                          </m:e>
                        </m:d>
                      </m:e>
                      <m:sub>
                        <m: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. </a:t>
                </a:r>
                <a:endParaRPr lang="en-US" sz="1200" dirty="0">
                  <a:latin typeface="Times New Roman"/>
                  <a:ea typeface="Times New Roman"/>
                  <a:cs typeface="Times New Roman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239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41" y="6085493"/>
                <a:ext cx="1520535" cy="321350"/>
              </a:xfrm>
              <a:prstGeom prst="rect">
                <a:avLst/>
              </a:prstGeom>
              <a:blipFill>
                <a:blip r:embed="rId14"/>
                <a:stretch>
                  <a:fillRect l="-1606" t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Google Shape;239;g10097fa38cb_0_17"/>
              <p:cNvSpPr txBox="1"/>
              <p:nvPr/>
            </p:nvSpPr>
            <p:spPr>
              <a:xfrm>
                <a:off x="7280037" y="6071851"/>
                <a:ext cx="1698863" cy="31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4.</a:t>
                </a: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TW" sz="1200" b="1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𝒓𝑸</m:t>
                            </m:r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𝜶</m:t>
                            </m:r>
                          </m:e>
                        </m:d>
                      </m:e>
                      <m:sub>
                        <m:r>
                          <a:rPr lang="en-US" altLang="zh-TW" sz="1200" b="1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𝒑𝒖𝒃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Calibri"/>
                  </a:rPr>
                  <a:t>. </a:t>
                </a:r>
                <a:endParaRPr lang="en-US" sz="1200" dirty="0">
                  <a:latin typeface="Times New Roman"/>
                  <a:ea typeface="Times New Roman"/>
                  <a:cs typeface="Times New Roman"/>
                  <a:sym typeface="Calibri"/>
                </a:endParaRPr>
              </a:p>
            </p:txBody>
          </p:sp>
        </mc:Choice>
        <mc:Fallback xmlns="">
          <p:sp>
            <p:nvSpPr>
              <p:cNvPr id="77" name="Google Shape;239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37" y="6071851"/>
                <a:ext cx="1698863" cy="317022"/>
              </a:xfrm>
              <a:prstGeom prst="rect">
                <a:avLst/>
              </a:prstGeom>
              <a:blipFill>
                <a:blip r:embed="rId15"/>
                <a:stretch>
                  <a:fillRect l="-1434" t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oogle Shape;165;gf785498e00_1_14"/>
          <p:cNvCxnSpPr/>
          <p:nvPr/>
        </p:nvCxnSpPr>
        <p:spPr>
          <a:xfrm>
            <a:off x="4834770" y="6195274"/>
            <a:ext cx="2328030" cy="232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355600" y="365129"/>
                <a:ext cx="84074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Privacy-preserving </a:t>
                </a:r>
                <a14:m>
                  <m:oMath xmlns:m="http://schemas.openxmlformats.org/officeDocument/2006/math">
                    <m:r>
                      <a:rPr lang="en-US" altLang="zh-TW" sz="40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𝑘</m:t>
                    </m:r>
                  </m:oMath>
                </a14:m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NN</a:t>
                </a:r>
                <a:r>
                  <a:rPr lang="zh-TW" altLang="en-US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based on MSS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41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365129"/>
                <a:ext cx="8407400" cy="1325563"/>
              </a:xfrm>
              <a:blipFill>
                <a:blip r:embed="rId16"/>
                <a:stretch>
                  <a:fillRect l="-2536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8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556 L -0.30434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85" grpId="0"/>
      <p:bldP spid="91" grpId="0"/>
      <p:bldP spid="40" grpId="0"/>
      <p:bldP spid="64" grpId="0"/>
      <p:bldP spid="67" grpId="0"/>
      <p:bldP spid="69" grpId="0"/>
      <p:bldP spid="75" grpId="0"/>
      <p:bldP spid="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241;g10097fa38cb_0_17"/>
              <p:cNvSpPr txBox="1"/>
              <p:nvPr/>
            </p:nvSpPr>
            <p:spPr>
              <a:xfrm>
                <a:off x="4508390" y="3550557"/>
                <a:ext cx="1119149" cy="352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𝐶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1</m:t>
                          </m:r>
                        </m:sub>
                      </m:sSub>
                      <m:r>
                        <a:rPr lang="en-US" altLang="zh-TW" sz="1200" b="1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: 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𝜶</m:t>
                              </m:r>
                            </m:e>
                          </m:d>
                        </m:e>
                        <m:sub>
                          <m:r>
                            <a:rPr lang="en-US" altLang="zh-TW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𝒑𝒖𝒃</m:t>
                          </m:r>
                        </m:sub>
                      </m:sSub>
                    </m:oMath>
                  </m:oMathPara>
                </a14:m>
                <a:endParaRPr lang="en-US" altLang="zh-TW" sz="1200" dirty="0"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9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90" y="3550557"/>
                <a:ext cx="1119149" cy="352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551009"/>
            <a:ext cx="7886700" cy="784088"/>
          </a:xfrm>
        </p:spPr>
        <p:txBody>
          <a:bodyPr>
            <a:normAutofit/>
          </a:bodyPr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Processing Phase</a:t>
            </a:r>
            <a:endParaRPr lang="en-US" altLang="zh-TW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流程圖: 磁碟 64"/>
          <p:cNvSpPr/>
          <p:nvPr/>
        </p:nvSpPr>
        <p:spPr>
          <a:xfrm>
            <a:off x="7250643" y="2606595"/>
            <a:ext cx="864484" cy="811379"/>
          </a:xfrm>
          <a:prstGeom prst="flowChartMagneticDisk">
            <a:avLst/>
          </a:prstGeom>
          <a:solidFill>
            <a:srgbClr val="CC99FF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445428" y="2419858"/>
            <a:ext cx="2728089" cy="1786164"/>
            <a:chOff x="8204167" y="4786607"/>
            <a:chExt cx="2728089" cy="1759618"/>
          </a:xfrm>
        </p:grpSpPr>
        <p:grpSp>
          <p:nvGrpSpPr>
            <p:cNvPr id="47" name="群組 46"/>
            <p:cNvGrpSpPr/>
            <p:nvPr/>
          </p:nvGrpSpPr>
          <p:grpSpPr>
            <a:xfrm>
              <a:off x="9207378" y="5012501"/>
              <a:ext cx="705522" cy="1201849"/>
              <a:chOff x="7174432" y="1788414"/>
              <a:chExt cx="604817" cy="102414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6" name="套索 55"/>
              <p:cNvSpPr/>
              <p:nvPr/>
            </p:nvSpPr>
            <p:spPr>
              <a:xfrm rot="7821395">
                <a:off x="7163417" y="2196722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7228926" y="1788414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Google Shape;239;g10097fa38cb_0_17"/>
                <p:cNvSpPr txBox="1"/>
                <p:nvPr/>
              </p:nvSpPr>
              <p:spPr>
                <a:xfrm>
                  <a:off x="8715549" y="5882596"/>
                  <a:ext cx="1745809" cy="506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b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ea typeface="Calibri"/>
                      <a:cs typeface="Calibri"/>
                      <a:sym typeface="Calibri"/>
                    </a:rPr>
                    <a:t>Participants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𝑃</m:t>
                          </m:r>
                        </m:e>
                      </m:d>
                      <m:r>
                        <a:rPr lang="en-US" altLang="zh-TW" sz="1200" b="1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: </m:t>
                      </m:r>
                    </m:oMath>
                  </a14:m>
                  <a:endParaRPr lang="en-US" altLang="zh-TW" sz="1200" b="1" i="1" dirty="0" smtClean="0">
                    <a:latin typeface="Cambria Math" panose="02040503050406030204" pitchFamily="18" charset="0"/>
                    <a:ea typeface="Times New Roman"/>
                    <a:cs typeface="Times New Roman"/>
                    <a:sym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 (=</m:t>
                        </m:r>
                        <m:sSub>
                          <m:sSubPr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200" b="1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1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Calibri"/>
                                  </a:rPr>
                                  <m:t>𝜶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200" b="1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1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Calibri"/>
                                  </a:rPr>
                                  <m:t>𝜶</m:t>
                                </m:r>
                                <m:r>
                                  <a:rPr lang="en-US" altLang="zh-TW" sz="1200" b="1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Calibri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1200" b="1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Calibri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1200" b="1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Calibri"/>
                          </a:rPr>
                          <m:t>)</m:t>
                        </m:r>
                      </m:oMath>
                    </m:oMathPara>
                  </a14:m>
                  <a:endParaRPr lang="en-US" sz="1200" b="1" dirty="0" smtClean="0"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8" name="Google Shape;239;g10097fa38cb_0_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549" y="5882596"/>
                  <a:ext cx="1745809" cy="506330"/>
                </a:xfrm>
                <a:prstGeom prst="rect">
                  <a:avLst/>
                </a:prstGeom>
                <a:blipFill>
                  <a:blip r:embed="rId5"/>
                  <a:stretch>
                    <a:fillRect b="-11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群組 48"/>
            <p:cNvGrpSpPr/>
            <p:nvPr/>
          </p:nvGrpSpPr>
          <p:grpSpPr>
            <a:xfrm>
              <a:off x="8451559" y="5023953"/>
              <a:ext cx="705522" cy="1201847"/>
              <a:chOff x="7302043" y="1788414"/>
              <a:chExt cx="604817" cy="1024140"/>
            </a:xfrm>
          </p:grpSpPr>
          <p:sp>
            <p:nvSpPr>
              <p:cNvPr id="54" name="套索 53"/>
              <p:cNvSpPr/>
              <p:nvPr/>
            </p:nvSpPr>
            <p:spPr>
              <a:xfrm rot="7821395">
                <a:off x="7291028" y="2196721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356537" y="1788414"/>
                <a:ext cx="495835" cy="49583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9950022" y="4988648"/>
              <a:ext cx="705522" cy="1201846"/>
              <a:chOff x="7065054" y="1788414"/>
              <a:chExt cx="604817" cy="102413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2" name="套索 51"/>
              <p:cNvSpPr/>
              <p:nvPr/>
            </p:nvSpPr>
            <p:spPr>
              <a:xfrm rot="7821395">
                <a:off x="7054039" y="2196720"/>
                <a:ext cx="626848" cy="604817"/>
              </a:xfrm>
              <a:prstGeom prst="chord">
                <a:avLst>
                  <a:gd name="adj1" fmla="val 2700000"/>
                  <a:gd name="adj2" fmla="val 13887070"/>
                </a:avLst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7119551" y="1788414"/>
                <a:ext cx="495835" cy="495835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橢圓 50"/>
            <p:cNvSpPr/>
            <p:nvPr/>
          </p:nvSpPr>
          <p:spPr>
            <a:xfrm>
              <a:off x="8204167" y="4786607"/>
              <a:ext cx="2728089" cy="175961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流程圖: 磁碟 57"/>
          <p:cNvSpPr/>
          <p:nvPr/>
        </p:nvSpPr>
        <p:spPr>
          <a:xfrm>
            <a:off x="4654647" y="2619335"/>
            <a:ext cx="864484" cy="811379"/>
          </a:xfrm>
          <a:prstGeom prst="flowChartMagneticDisk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書卷 (垂直) 59"/>
          <p:cNvSpPr/>
          <p:nvPr/>
        </p:nvSpPr>
        <p:spPr>
          <a:xfrm>
            <a:off x="5287905" y="3025024"/>
            <a:ext cx="438106" cy="483412"/>
          </a:xfrm>
          <a:prstGeom prst="verticalScroll">
            <a:avLst/>
          </a:prstGeom>
          <a:solidFill>
            <a:srgbClr val="FF8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241;g10097fa38cb_0_17"/>
              <p:cNvSpPr txBox="1"/>
              <p:nvPr/>
            </p:nvSpPr>
            <p:spPr>
              <a:xfrm>
                <a:off x="7123310" y="3544574"/>
                <a:ext cx="1119149" cy="352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𝐶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2</m:t>
                          </m:r>
                        </m:sub>
                      </m:sSub>
                      <m:r>
                        <a:rPr lang="en-US" altLang="zh-TW" sz="1200" b="1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: </m:t>
                      </m:r>
                      <m:sSub>
                        <m:sSubPr>
                          <m:ctrlPr>
                            <a:rPr lang="en-US" altLang="zh-TW" sz="1200" b="1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TW" sz="1200" b="1" i="1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𝜶</m:t>
                              </m:r>
                              <m:r>
                                <a:rPr lang="en-US" altLang="zh-TW" sz="1200" b="1" i="1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Calibri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TW" sz="1200" b="1" i="1" dirty="0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Calibri"/>
                            </a:rPr>
                            <m:t>𝒑𝒖𝒃</m:t>
                          </m:r>
                        </m:sub>
                      </m:sSub>
                    </m:oMath>
                  </m:oMathPara>
                </a14:m>
                <a:endParaRPr lang="en-US" altLang="zh-TW" sz="1200" dirty="0"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8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10" y="3544574"/>
                <a:ext cx="1119149" cy="352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oogle Shape;165;gf785498e00_1_14"/>
          <p:cNvCxnSpPr/>
          <p:nvPr/>
        </p:nvCxnSpPr>
        <p:spPr>
          <a:xfrm>
            <a:off x="3575882" y="2930133"/>
            <a:ext cx="58823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65;gf785498e00_1_14"/>
          <p:cNvCxnSpPr/>
          <p:nvPr/>
        </p:nvCxnSpPr>
        <p:spPr>
          <a:xfrm flipH="1" flipV="1">
            <a:off x="3564829" y="3269874"/>
            <a:ext cx="599284" cy="31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165;gf785498e00_1_14"/>
          <p:cNvCxnSpPr/>
          <p:nvPr/>
        </p:nvCxnSpPr>
        <p:spPr>
          <a:xfrm>
            <a:off x="6131723" y="3251435"/>
            <a:ext cx="58823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65;gf785498e00_1_14"/>
          <p:cNvCxnSpPr/>
          <p:nvPr/>
        </p:nvCxnSpPr>
        <p:spPr>
          <a:xfrm flipH="1" flipV="1">
            <a:off x="6085245" y="2918158"/>
            <a:ext cx="599284" cy="31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241;g10097fa38cb_0_17"/>
              <p:cNvSpPr txBox="1"/>
              <p:nvPr/>
            </p:nvSpPr>
            <p:spPr>
              <a:xfrm>
                <a:off x="389298" y="4362405"/>
                <a:ext cx="3674701" cy="1797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Calculate distance between query and each instances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endParaRPr lang="en-US" altLang="zh-TW" sz="12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200" b="1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</a:t>
                </a:r>
                <a:r>
                  <a:rPr lang="en-US" altLang="zh-TW" sz="1200" b="1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𝒊𝒇</m:t>
                    </m:r>
                    <m:d>
                      <m:dPr>
                        <m:ctrlP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𝑺𝑪</m:t>
                        </m:r>
                        <m:d>
                          <m:dPr>
                            <m:ctrlPr>
                              <a:rPr lang="en-US" altLang="zh-TW" sz="1200" b="1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altLang="zh-TW" sz="1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>
                                <a:latin typeface="Cambria Math" panose="02040503050406030204" pitchFamily="18" charset="0"/>
                              </a:rPr>
                              <m:t>〈</m:t>
                            </m:r>
                            <m:r>
                              <a:rPr lang="en-US" altLang="zh-TW" sz="1200" b="1" i="0" smtClean="0">
                                <a:latin typeface="Cambria Math" panose="02040503050406030204" pitchFamily="18" charset="0"/>
                              </a:rPr>
                              <m:t>𝐐</m:t>
                            </m:r>
                            <m:r>
                              <a:rPr lang="en-US" altLang="zh-TW" sz="1200">
                                <a:latin typeface="Cambria Math" panose="02040503050406030204" pitchFamily="18" charset="0"/>
                              </a:rPr>
                              <m:t>〉</m:t>
                            </m:r>
                          </m:e>
                        </m:d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==</m:t>
                        </m:r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𝟏</m:t>
                        </m:r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</m:e>
                    </m:d>
                    <m:r>
                      <a:rPr lang="en-US" altLang="zh-TW" sz="1200" b="1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:</m:t>
                    </m:r>
                  </m:oMath>
                </a14:m>
                <a:endParaRPr lang="en-US" altLang="zh-TW" sz="1200" b="1" i="0" dirty="0" smtClean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200" b="1" dirty="0" smtClean="0"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zh-TW" altLang="en-US" sz="1200" b="1" dirty="0" smtClean="0">
                    <a:ea typeface="Times New Roman"/>
                    <a:cs typeface="Times New Roman"/>
                    <a:sym typeface="Times New Roman"/>
                  </a:rPr>
                  <a:t>    </a:t>
                </a:r>
                <a:r>
                  <a:rPr lang="en-US" altLang="zh-TW" sz="1200" b="1" dirty="0" smtClean="0">
                    <a:ea typeface="Times New Roman"/>
                    <a:cs typeface="Times New Roman"/>
                    <a:sym typeface="Times New Roman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←</m:t>
                    </m:r>
                    <m:d>
                      <m:dPr>
                        <m:begChr m:val="〈"/>
                        <m:endChr m:val="〉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TW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</m:d>
                  </m:oMath>
                </a14:m>
                <a:endParaRPr lang="en-US" altLang="zh-TW" sz="1200" b="1" i="0" dirty="0" smtClean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TW" altLang="en-US" sz="1200" b="1" dirty="0" smtClean="0">
                    <a:ea typeface="Times New Roman"/>
                    <a:cs typeface="Times New Roman"/>
                    <a:sym typeface="Times New Roman"/>
                  </a:rPr>
                  <a:t>   </a:t>
                </a:r>
                <a:r>
                  <a:rPr lang="en-US" altLang="zh-TW" sz="1200" b="1" dirty="0" smtClean="0"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b="1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𝐞𝐥𝐬𝐞</m:t>
                    </m:r>
                    <m:r>
                      <a:rPr lang="en-US" altLang="zh-TW" sz="1200" b="1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:</m:t>
                    </m:r>
                  </m:oMath>
                </a14:m>
                <a:endParaRPr lang="en-US" altLang="zh-TW" sz="1200" b="1" i="0" dirty="0" smtClean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TW" altLang="en-US" sz="1200" b="1" dirty="0" smtClean="0"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1200" b="1" dirty="0" smtClean="0">
                    <a:ea typeface="Times New Roman"/>
                    <a:cs typeface="Times New Roman"/>
                    <a:sym typeface="Times New Roman"/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200" b="1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←</m:t>
                    </m:r>
                    <m:d>
                      <m:dPr>
                        <m:begChr m:val="〈"/>
                        <m:endChr m:val="〉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TW" sz="1200" b="1" i="1" dirty="0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altLang="zh-TW" sz="1200" b="1" i="1" dirty="0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𝑫</m:t>
                            </m:r>
                          </m:e>
                        </m:acc>
                        <m:r>
                          <a:rPr lang="en-US" altLang="zh-TW" sz="1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</m:oMath>
                </a14:m>
                <a:endParaRPr lang="en-US" altLang="zh-TW" sz="1200" b="1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2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" y="4362405"/>
                <a:ext cx="3674701" cy="1797095"/>
              </a:xfrm>
              <a:prstGeom prst="rect">
                <a:avLst/>
              </a:prstGeom>
              <a:blipFill>
                <a:blip r:embed="rId7"/>
                <a:stretch>
                  <a:fillRect l="-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241;g10097fa38cb_0_17"/>
              <p:cNvSpPr txBox="1"/>
              <p:nvPr/>
            </p:nvSpPr>
            <p:spPr>
              <a:xfrm>
                <a:off x="4729253" y="4364866"/>
                <a:ext cx="3311268" cy="1189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b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2. Sort the distance and get the majority label.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 lang="en-US" altLang="zh-TW" sz="12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</a:t>
                </a:r>
                <a:r>
                  <a:rPr lang="en-US" altLang="zh-TW" sz="12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b="1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𝒊𝒇</m:t>
                    </m:r>
                    <m:d>
                      <m:d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𝑺𝑪</m:t>
                        </m:r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200" b="0" i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m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>
                                <a:latin typeface="Cambria Math" panose="02040503050406030204" pitchFamily="18" charset="0"/>
                              </a:rPr>
                              <m:t>,〈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200">
                                <a:latin typeface="Cambria Math" panose="02040503050406030204" pitchFamily="18" charset="0"/>
                              </a:rPr>
                              <m:t>〉</m:t>
                            </m:r>
                          </m:e>
                        </m:d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==</m:t>
                        </m:r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𝟏</m:t>
                        </m:r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</m:e>
                    </m:d>
                    <m:r>
                      <a:rPr lang="en-US" altLang="zh-TW" sz="1200" b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:</m:t>
                    </m:r>
                  </m:oMath>
                </a14:m>
                <a:endParaRPr lang="en-US" altLang="zh-TW" sz="1200" b="1" dirty="0" smtClean="0">
                  <a:latin typeface="Cambria Math" panose="02040503050406030204" pitchFamily="18" charset="0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b="1" dirty="0" smtClean="0"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1200" b="1" dirty="0" smtClean="0">
                    <a:ea typeface="Times New Roman"/>
                    <a:cs typeface="Times New Roman"/>
                    <a:sym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20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m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𝑖𝑛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1200" b="1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←</m:t>
                    </m:r>
                    <m:r>
                      <a:rPr lang="en-US" altLang="zh-TW" sz="120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20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TW" sz="1200" dirty="0" smtClean="0"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</p:txBody>
          </p:sp>
        </mc:Choice>
        <mc:Fallback xmlns="">
          <p:sp>
            <p:nvSpPr>
              <p:cNvPr id="70" name="Google Shape;241;g10097fa38cb_0_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53" y="4364866"/>
                <a:ext cx="3311268" cy="1189891"/>
              </a:xfrm>
              <a:prstGeom prst="rect">
                <a:avLst/>
              </a:prstGeom>
              <a:blipFill>
                <a:blip r:embed="rId8"/>
                <a:stretch>
                  <a:fillRect l="-737" t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oogle Shape;167;gf785498e00_1_14"/>
          <p:cNvCxnSpPr/>
          <p:nvPr/>
        </p:nvCxnSpPr>
        <p:spPr>
          <a:xfrm rot="16200000" flipH="1">
            <a:off x="4768585" y="5484048"/>
            <a:ext cx="636608" cy="467078"/>
          </a:xfrm>
          <a:prstGeom prst="bentConnector3">
            <a:avLst>
              <a:gd name="adj1" fmla="val 1009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166;gf785498e00_1_14"/>
              <p:cNvSpPr txBox="1"/>
              <p:nvPr/>
            </p:nvSpPr>
            <p:spPr>
              <a:xfrm>
                <a:off x="5519131" y="5841823"/>
                <a:ext cx="2274911" cy="56936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dirty="0" smtClean="0">
                    <a:latin typeface="Calibri"/>
                    <a:ea typeface="Calibri"/>
                    <a:cs typeface="Calibri"/>
                    <a:sym typeface="Calibri"/>
                  </a:rPr>
                  <a:t>Classification result </a:t>
                </a: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dirty="0" smtClean="0">
                    <a:latin typeface="Calibri"/>
                    <a:ea typeface="Calibri"/>
                    <a:cs typeface="Calibri"/>
                    <a:sym typeface="Calibri"/>
                  </a:rPr>
                  <a:t>= Majority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m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𝑘</m:t>
                        </m:r>
                      </m:sub>
                    </m:sSub>
                  </m:oMath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2" name="Google Shape;166;gf785498e00_1_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31" y="5841823"/>
                <a:ext cx="2274911" cy="569364"/>
              </a:xfrm>
              <a:prstGeom prst="rect">
                <a:avLst/>
              </a:prstGeom>
              <a:blipFill>
                <a:blip r:embed="rId9"/>
                <a:stretch>
                  <a:fillRect b="-520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355600" y="365129"/>
                <a:ext cx="84074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Privacy-preserving </a:t>
                </a:r>
                <a14:m>
                  <m:oMath xmlns:m="http://schemas.openxmlformats.org/officeDocument/2006/math">
                    <m:r>
                      <a:rPr lang="en-US" altLang="zh-TW" sz="40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𝑘</m:t>
                    </m:r>
                  </m:oMath>
                </a14:m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NN</a:t>
                </a:r>
                <a:r>
                  <a:rPr lang="zh-TW" altLang="en-US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sz="4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based on MSS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30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5600" y="365129"/>
                <a:ext cx="8407400" cy="1325563"/>
              </a:xfrm>
              <a:blipFill>
                <a:blip r:embed="rId10"/>
                <a:stretch>
                  <a:fillRect l="-2536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6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Security Analysis</a:t>
            </a:r>
            <a:endParaRPr lang="zh-TW" altLang="en-US" dirty="0">
              <a:latin typeface="Times New Roman"/>
              <a:ea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5651" y="4699732"/>
                <a:ext cx="7697514" cy="1460205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𝑅𝐺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𝑦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𝑐</m:t>
                        </m:r>
                      </m:e>
                    </m:d>
                  </m:oMath>
                </a14:m>
                <a:endParaRPr lang="en-US" altLang="zh-TW" sz="2000" b="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𝐴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𝜌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𝑥𝑦</m:t>
                            </m:r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endParaRPr lang="en-US" altLang="zh-TW" sz="20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1" y="4699732"/>
                <a:ext cx="7697514" cy="1460205"/>
              </a:xfrm>
              <a:blipFill>
                <a:blip r:embed="rId3"/>
                <a:stretch>
                  <a:fillRect l="-1504" t="-1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99" y="1690692"/>
            <a:ext cx="6537913" cy="27680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9250" y="5429834"/>
            <a:ext cx="1941421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8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Security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8351" y="4687032"/>
                <a:ext cx="7697514" cy="1460205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𝛼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𝛽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𝑦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𝛼𝛽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b="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𝛽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𝛼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𝛽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𝑦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𝛼𝛽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1" y="4687032"/>
                <a:ext cx="7697514" cy="1460205"/>
              </a:xfrm>
              <a:blipFill>
                <a:blip r:embed="rId3"/>
                <a:stretch>
                  <a:fillRect l="-1425" b="-3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663302"/>
            <a:ext cx="6601892" cy="2987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25974" y="4895849"/>
            <a:ext cx="1628775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21186" y="5468244"/>
            <a:ext cx="1590677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Security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6597" y="4569385"/>
                <a:ext cx="7898524" cy="1901644"/>
              </a:xfrm>
            </p:spPr>
            <p:txBody>
              <a:bodyPr>
                <a:normAutofit fontScale="92500"/>
              </a:bodyPr>
              <a:lstStyle/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𝛼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𝛽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𝛼𝛽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b="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𝛽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𝛽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𝛼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𝛽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𝛼𝛽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(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+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𝑦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𝑝𝑢𝑏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6597" y="4569385"/>
                <a:ext cx="7898524" cy="1901644"/>
              </a:xfrm>
              <a:blipFill>
                <a:blip r:embed="rId3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68" y="1618512"/>
            <a:ext cx="6701453" cy="30230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8030" y="5789276"/>
            <a:ext cx="2095293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42892" y="5789276"/>
            <a:ext cx="1992923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Security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27689" y="5470634"/>
                <a:ext cx="7488621" cy="945932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𝑉𝑖𝑒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ℓ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𝑟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h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𝑜𝑢𝑡𝑝𝑢𝑡</m:t>
                        </m:r>
                      </m:e>
                    </m:d>
                  </m:oMath>
                </a14:m>
                <a:endParaRPr lang="en-US" altLang="zh-TW" sz="2000" b="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689" y="5470634"/>
                <a:ext cx="7488621" cy="945932"/>
              </a:xfrm>
              <a:blipFill>
                <a:blip r:embed="rId3"/>
                <a:stretch>
                  <a:fillRect l="-1547" t="-12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49" y="1479660"/>
            <a:ext cx="6261701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Security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4399" y="1690692"/>
                <a:ext cx="7488621" cy="4725874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200000"/>
                  </a:lnSpc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en-US" altLang="zh-TW" b="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b="0" dirty="0" err="1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PPkNN</a:t>
                </a:r>
                <a:r>
                  <a:rPr lang="en-US" altLang="zh-TW" b="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b="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classification</a:t>
                </a:r>
                <a:endParaRPr lang="en-US" altLang="zh-TW" b="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838200" lvl="1" indent="-457200">
                  <a:lnSpc>
                    <a:spcPct val="20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→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&lt;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𝑛𝑒𝑔𝑙</m:t>
                    </m:r>
                  </m:oMath>
                </a14:m>
                <a:endParaRPr lang="en-US" altLang="zh-TW" b="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838200" lvl="1" indent="-457200">
                  <a:lnSpc>
                    <a:spcPct val="20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&lt;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𝑛𝑒𝑔𝑙</m:t>
                    </m:r>
                  </m:oMath>
                </a14:m>
                <a:endParaRPr lang="en-US" altLang="zh-TW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399" y="1690692"/>
                <a:ext cx="7488621" cy="4725874"/>
              </a:xfrm>
              <a:blipFill>
                <a:blip r:embed="rId3"/>
                <a:stretch>
                  <a:fillRect l="-1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6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Complexities</a:t>
            </a:r>
            <a:endParaRPr lang="zh-TW" altLang="en-US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1" y="1690692"/>
            <a:ext cx="7774370" cy="4725874"/>
          </a:xfrm>
        </p:spPr>
        <p:txBody>
          <a:bodyPr>
            <a:normAutofit/>
          </a:bodyPr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omputation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 lang="en-US" altLang="zh-TW" b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3" y="3095424"/>
            <a:ext cx="8109553" cy="1916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1000" y="3822700"/>
            <a:ext cx="482600" cy="990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94049" y="3822700"/>
            <a:ext cx="781051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67300" y="3822700"/>
            <a:ext cx="635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83400" y="3822700"/>
            <a:ext cx="4699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168400" y="2463800"/>
            <a:ext cx="185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13100" y="2463800"/>
            <a:ext cx="2311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702300" y="2463800"/>
            <a:ext cx="1181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75860" y="3822700"/>
            <a:ext cx="427640" cy="990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017579" y="3822700"/>
            <a:ext cx="402021" cy="990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75628" y="3822700"/>
            <a:ext cx="460072" cy="990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401228" y="3822700"/>
            <a:ext cx="386449" cy="990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57777" y="3822700"/>
            <a:ext cx="364823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492928" y="3822700"/>
            <a:ext cx="388718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270926" y="3822700"/>
            <a:ext cx="460073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882482" y="3810000"/>
            <a:ext cx="397917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23" y="3681417"/>
            <a:ext cx="4271761" cy="28971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7" y="1690692"/>
            <a:ext cx="4657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610619"/>
            <a:ext cx="7886700" cy="670149"/>
          </a:xfrm>
        </p:spPr>
        <p:txBody>
          <a:bodyPr>
            <a:normAutofit/>
          </a:bodyPr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Execution </a:t>
            </a: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time mainly 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grows with the </a:t>
            </a: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total data 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the dataset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zh-TW" altLang="en-US" sz="2000" dirty="0"/>
          </a:p>
        </p:txBody>
      </p:sp>
      <p:sp>
        <p:nvSpPr>
          <p:cNvPr id="8" name="文字版面配置區 2"/>
          <p:cNvSpPr txBox="1">
            <a:spLocks/>
          </p:cNvSpPr>
          <p:nvPr/>
        </p:nvSpPr>
        <p:spPr>
          <a:xfrm>
            <a:off x="527050" y="5505674"/>
            <a:ext cx="3765316" cy="107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0" indent="-342900">
              <a:lnSpc>
                <a:spcPct val="150000"/>
              </a:lnSpc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Execution time increase with the number of participants.</a:t>
            </a:r>
            <a:endParaRPr lang="zh-TW" altLang="en-US" sz="180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4492431" y="5505674"/>
            <a:ext cx="4022919" cy="107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0" indent="-342900">
              <a:lnSpc>
                <a:spcPct val="150000"/>
              </a:lnSpc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Execution time </a:t>
            </a: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remains the same with a varying threshold.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4" y="2280768"/>
            <a:ext cx="3585347" cy="3253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366" y="2280768"/>
            <a:ext cx="4057712" cy="3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04800">
              <a:lnSpc>
                <a:spcPct val="15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/>
                <a:ea typeface="Times New Roman"/>
                <a:cs typeface="Times New Roman"/>
                <a:sym typeface="Times New Roman"/>
              </a:rPr>
              <a:t>Guarantees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433383"/>
            <a:ext cx="7650377" cy="5263978"/>
          </a:xfrm>
        </p:spPr>
        <p:txBody>
          <a:bodyPr>
            <a:normAutofit/>
          </a:bodyPr>
          <a:lstStyle/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A privacy-preserving persistent computation architecture with dual-cloud servers.</a:t>
            </a:r>
          </a:p>
          <a:p>
            <a:pPr marL="723900" lvl="1" indent="-342900">
              <a:lnSpc>
                <a:spcPct val="200000"/>
              </a:lnSpc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Achieve secure multi-party computation on cloud assistance multi-secret 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sharing.</a:t>
            </a:r>
          </a:p>
          <a:p>
            <a:pPr marL="723900" lvl="1" indent="-342900">
              <a:lnSpc>
                <a:spcPct val="200000"/>
              </a:lnSpc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Support </a:t>
            </a: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secure protocols with persistent 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computation.</a:t>
            </a:r>
          </a:p>
          <a:p>
            <a:pPr marL="723900" lvl="1" indent="-342900">
              <a:lnSpc>
                <a:spcPct val="200000"/>
              </a:lnSpc>
              <a:buClr>
                <a:schemeClr val="accent2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Extremely </a:t>
            </a: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low storage for resource-restricted devices.</a:t>
            </a:r>
          </a:p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Measure the performance by </a:t>
            </a:r>
            <a:r>
              <a:rPr lang="en-US" altLang="zh-TW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PPkNN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altLang="zh-TW"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Thanks for Listening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690692"/>
            <a:ext cx="7886700" cy="4769743"/>
          </a:xfrm>
        </p:spPr>
        <p:txBody>
          <a:bodyPr>
            <a:normAutofit/>
          </a:bodyPr>
          <a:lstStyle/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Artificial intelligence (AI) has been widely adopted in products and services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Internet of Things (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) devices collect massive data and compute together to form a service model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Data becomes a very important asset.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altLang="zh-TW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otivation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版面配置區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90692"/>
                <a:ext cx="7487250" cy="4817683"/>
              </a:xfrm>
            </p:spPr>
            <p:txBody>
              <a:bodyPr>
                <a:normAutofit/>
              </a:bodyPr>
              <a:lstStyle/>
              <a:p>
                <a:pPr indent="-304800">
                  <a:lnSpc>
                    <a:spcPct val="150000"/>
                  </a:lnSpc>
                  <a:spcBef>
                    <a:spcPts val="0"/>
                  </a:spcBef>
                  <a:buClr>
                    <a:schemeClr val="accent2"/>
                  </a:buClr>
                  <a:buSzPts val="2800"/>
                  <a:buFont typeface="Times New Roman"/>
                  <a:buChar char="❖"/>
                </a:pPr>
                <a:r>
                  <a:rPr lang="zh-TW" altLang="en-US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</a:rPr>
                  <a:t>Shamir’s secret </a:t>
                </a: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</a:rPr>
                  <a:t>sharing</a:t>
                </a:r>
              </a:p>
              <a:p>
                <a:pPr marL="723900" lvl="1" indent="-3429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t-out-of-n</a:t>
                </a:r>
                <a:endParaRPr lang="en-US" altLang="zh-TW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1181100" lvl="2" indent="-4572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Share(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Times New Roman"/>
                      </a:rPr>
                      <m:t>𝒔</m:t>
                    </m:r>
                  </m:oMath>
                </a14:m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=1,  …,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1181100" lvl="2" indent="-4572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Recover</a:t>
                </a:r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Times New Roman"/>
                                            <a:cs typeface="Times New Roman"/>
                                            <a:sym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Times New Roman"/>
                                            <a:cs typeface="Times New Roman"/>
                                            <a:sym typeface="Times New Roman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→ </a:t>
                </a:r>
                <a:r>
                  <a:rPr lang="en-US" altLang="zh-TW" b="1" dirty="0">
                    <a:ea typeface="Times New Roman"/>
                  </a:rPr>
                  <a:t>s</a:t>
                </a:r>
                <a:r>
                  <a:rPr lang="en-US" altLang="zh-TW" dirty="0" smtClean="0">
                    <a:ea typeface="Times New Roman"/>
                  </a:rPr>
                  <a:t>.</a:t>
                </a:r>
              </a:p>
              <a:p>
                <a:pPr marL="838200" lvl="1" indent="-4572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Properties</a:t>
                </a:r>
              </a:p>
              <a:p>
                <a:pPr marL="1181100" lvl="2" indent="-4572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 smtClean="0"/>
                  <a:t>Homomorphic Addition: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]+ [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]= [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marL="1181100" lvl="2" indent="-4572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/>
                  <a:t>Scalar </a:t>
                </a:r>
                <a:r>
                  <a:rPr lang="en-US" altLang="zh-TW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⋅[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 = [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marL="1181100" lvl="2" indent="-4572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Wingdings" panose="05000000000000000000" pitchFamily="2" charset="2"/>
                  <a:buAutoNum type="circleNumWdWhitePlain"/>
                </a:pPr>
                <a:endParaRPr lang="zh-TW" altLang="en-US" dirty="0"/>
              </a:p>
            </p:txBody>
          </p:sp>
        </mc:Choice>
        <mc:Fallback>
          <p:sp>
            <p:nvSpPr>
              <p:cNvPr id="5" name="文字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90692"/>
                <a:ext cx="7487250" cy="4817683"/>
              </a:xfrm>
              <a:blipFill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35774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</a:rPr>
              <a:t>Issue</a:t>
            </a:r>
            <a:endParaRPr lang="zh-TW" altLang="en-US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683307"/>
            <a:ext cx="7679778" cy="4470750"/>
          </a:xfrm>
        </p:spPr>
        <p:txBody>
          <a:bodyPr>
            <a:normAutofit/>
          </a:bodyPr>
          <a:lstStyle/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Each share can only handle a single secret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Secrecy computation brings more result shares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Massive data and persistent computation are a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357744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Scenario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683307"/>
            <a:ext cx="7886700" cy="2954685"/>
          </a:xfrm>
        </p:spPr>
        <p:txBody>
          <a:bodyPr/>
          <a:lstStyle/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Service K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Database </a:t>
            </a:r>
            <a:r>
              <a:rPr lang="en-US" altLang="zh-TW" b="1" dirty="0" smtClean="0"/>
              <a:t>D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Input data </a:t>
            </a:r>
            <a:r>
              <a:rPr lang="en-US" altLang="zh-TW" b="1" dirty="0"/>
              <a:t>x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 K(</a:t>
            </a:r>
            <a:r>
              <a:rPr lang="en-US" altLang="zh-TW" b="1" dirty="0" smtClean="0">
                <a:ea typeface="Times New Roman"/>
              </a:rPr>
              <a:t>D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zh-TW" b="1" dirty="0"/>
              <a:t>x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zh-TW" altLang="en-US" dirty="0"/>
          </a:p>
        </p:txBody>
      </p:sp>
      <p:sp>
        <p:nvSpPr>
          <p:cNvPr id="2" name="雲朵形 1"/>
          <p:cNvSpPr/>
          <p:nvPr/>
        </p:nvSpPr>
        <p:spPr>
          <a:xfrm rot="450932">
            <a:off x="5431728" y="1054069"/>
            <a:ext cx="3129280" cy="202184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6139156" y="1727462"/>
            <a:ext cx="535864" cy="497820"/>
            <a:chOff x="7089136" y="1070060"/>
            <a:chExt cx="1215349" cy="1115587"/>
          </a:xfrm>
        </p:grpSpPr>
        <p:grpSp>
          <p:nvGrpSpPr>
            <p:cNvPr id="42" name="群組 41"/>
            <p:cNvGrpSpPr/>
            <p:nvPr/>
          </p:nvGrpSpPr>
          <p:grpSpPr>
            <a:xfrm>
              <a:off x="7089136" y="1070060"/>
              <a:ext cx="1215349" cy="377144"/>
              <a:chOff x="7089136" y="1070060"/>
              <a:chExt cx="1215349" cy="37714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7089136" y="1439251"/>
              <a:ext cx="1215349" cy="377144"/>
              <a:chOff x="7089136" y="1070060"/>
              <a:chExt cx="1215349" cy="377144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089136" y="1808503"/>
              <a:ext cx="1215349" cy="377144"/>
              <a:chOff x="7089136" y="1070060"/>
              <a:chExt cx="1215349" cy="3771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1" name="Google Shape;240;g10097fa38cb_0_17"/>
          <p:cNvSpPr txBox="1"/>
          <p:nvPr/>
        </p:nvSpPr>
        <p:spPr>
          <a:xfrm>
            <a:off x="5959389" y="820778"/>
            <a:ext cx="2229834" cy="2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125" b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25" b="1" dirty="0" smtClean="0">
                <a:latin typeface="Calibri"/>
                <a:ea typeface="Calibri"/>
                <a:cs typeface="Calibri"/>
                <a:sym typeface="Calibri"/>
              </a:rPr>
              <a:t>on-colluding Cloud: Database</a:t>
            </a:r>
            <a:r>
              <a:rPr lang="zh-TW" altLang="en-US" sz="1125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125" b="1" dirty="0" smtClean="0">
                <a:latin typeface="Calibri"/>
                <a:ea typeface="Calibri"/>
                <a:cs typeface="Calibri"/>
                <a:sym typeface="Calibri"/>
              </a:rPr>
              <a:t>D</a:t>
            </a:r>
            <a:endParaRPr sz="375"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7248100" y="1727462"/>
            <a:ext cx="535864" cy="497820"/>
            <a:chOff x="7089136" y="1070060"/>
            <a:chExt cx="1215349" cy="1115587"/>
          </a:xfrm>
        </p:grpSpPr>
        <p:grpSp>
          <p:nvGrpSpPr>
            <p:cNvPr id="53" name="群組 52"/>
            <p:cNvGrpSpPr/>
            <p:nvPr/>
          </p:nvGrpSpPr>
          <p:grpSpPr>
            <a:xfrm>
              <a:off x="7089136" y="1070060"/>
              <a:ext cx="1215349" cy="377144"/>
              <a:chOff x="7089136" y="1070060"/>
              <a:chExt cx="1215349" cy="37714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7089136" y="1439251"/>
              <a:ext cx="1215349" cy="377144"/>
              <a:chOff x="7089136" y="1070060"/>
              <a:chExt cx="1215349" cy="37714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7089136" y="1808503"/>
              <a:ext cx="1215349" cy="377144"/>
              <a:chOff x="7089136" y="1070060"/>
              <a:chExt cx="1215349" cy="37714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089136" y="1070060"/>
                <a:ext cx="1215349" cy="3771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 flipH="1" flipV="1">
                <a:off x="7256584" y="1227794"/>
                <a:ext cx="60387" cy="569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2" name="群組 61"/>
          <p:cNvGrpSpPr/>
          <p:nvPr/>
        </p:nvGrpSpPr>
        <p:grpSpPr>
          <a:xfrm>
            <a:off x="6449880" y="1602507"/>
            <a:ext cx="304800" cy="327622"/>
            <a:chOff x="8238391" y="3351603"/>
            <a:chExt cx="360000" cy="384643"/>
          </a:xfrm>
        </p:grpSpPr>
        <p:sp>
          <p:nvSpPr>
            <p:cNvPr id="63" name="月亮 62"/>
            <p:cNvSpPr/>
            <p:nvPr/>
          </p:nvSpPr>
          <p:spPr>
            <a:xfrm rot="16200000">
              <a:off x="8335222" y="3269358"/>
              <a:ext cx="175846" cy="340335"/>
            </a:xfrm>
            <a:prstGeom prst="moon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8238391" y="3376246"/>
              <a:ext cx="360000" cy="360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圓形圖 64"/>
            <p:cNvSpPr>
              <a:spLocks noChangeAspect="1"/>
            </p:cNvSpPr>
            <p:nvPr/>
          </p:nvSpPr>
          <p:spPr>
            <a:xfrm rot="18900000">
              <a:off x="8276769" y="3479714"/>
              <a:ext cx="125942" cy="126000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>
              <a:spLocks noChangeAspect="1"/>
            </p:cNvSpPr>
            <p:nvPr/>
          </p:nvSpPr>
          <p:spPr>
            <a:xfrm rot="2700000" flipH="1">
              <a:off x="8438140" y="3483831"/>
              <a:ext cx="126000" cy="121152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614688" y="1582717"/>
            <a:ext cx="304800" cy="327622"/>
            <a:chOff x="8238391" y="3351603"/>
            <a:chExt cx="360000" cy="384643"/>
          </a:xfrm>
        </p:grpSpPr>
        <p:sp>
          <p:nvSpPr>
            <p:cNvPr id="68" name="月亮 67"/>
            <p:cNvSpPr/>
            <p:nvPr/>
          </p:nvSpPr>
          <p:spPr>
            <a:xfrm rot="16200000">
              <a:off x="8335222" y="3269358"/>
              <a:ext cx="175846" cy="340335"/>
            </a:xfrm>
            <a:prstGeom prst="moon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8238391" y="3376246"/>
              <a:ext cx="360000" cy="360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圓形圖 69"/>
            <p:cNvSpPr>
              <a:spLocks noChangeAspect="1"/>
            </p:cNvSpPr>
            <p:nvPr/>
          </p:nvSpPr>
          <p:spPr>
            <a:xfrm rot="18900000">
              <a:off x="8276769" y="3479714"/>
              <a:ext cx="125942" cy="126000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圓形圖 70"/>
            <p:cNvSpPr>
              <a:spLocks noChangeAspect="1"/>
            </p:cNvSpPr>
            <p:nvPr/>
          </p:nvSpPr>
          <p:spPr>
            <a:xfrm rot="2700000" flipH="1">
              <a:off x="8438140" y="3483831"/>
              <a:ext cx="126000" cy="121152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Google Shape;240;g10097fa38cb_0_17"/>
          <p:cNvSpPr txBox="1"/>
          <p:nvPr/>
        </p:nvSpPr>
        <p:spPr>
          <a:xfrm>
            <a:off x="5977350" y="2315388"/>
            <a:ext cx="856228" cy="27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125" b="1" dirty="0" smtClean="0">
                <a:latin typeface="Calibri"/>
                <a:ea typeface="Calibri"/>
                <a:cs typeface="Calibri"/>
                <a:sym typeface="Calibri"/>
              </a:rPr>
              <a:t>Server 1</a:t>
            </a:r>
            <a:endParaRPr sz="37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0;g10097fa38cb_0_17"/>
          <p:cNvSpPr txBox="1"/>
          <p:nvPr/>
        </p:nvSpPr>
        <p:spPr>
          <a:xfrm>
            <a:off x="7087918" y="2315387"/>
            <a:ext cx="856228" cy="27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125" b="1" dirty="0" smtClean="0">
                <a:latin typeface="Calibri"/>
                <a:ea typeface="Calibri"/>
                <a:cs typeface="Calibri"/>
                <a:sym typeface="Calibri"/>
              </a:rPr>
              <a:t>Server 2</a:t>
            </a:r>
            <a:endParaRPr sz="375"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6801957" y="1901285"/>
            <a:ext cx="367573" cy="248928"/>
            <a:chOff x="5854172" y="4832025"/>
            <a:chExt cx="1873884" cy="171450"/>
          </a:xfrm>
        </p:grpSpPr>
        <p:cxnSp>
          <p:nvCxnSpPr>
            <p:cNvPr id="75" name="Google Shape;165;gf785498e00_1_14"/>
            <p:cNvCxnSpPr/>
            <p:nvPr/>
          </p:nvCxnSpPr>
          <p:spPr>
            <a:xfrm>
              <a:off x="5854256" y="4832025"/>
              <a:ext cx="1873800" cy="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167;gf785498e00_1_14"/>
            <p:cNvCxnSpPr/>
            <p:nvPr/>
          </p:nvCxnSpPr>
          <p:spPr>
            <a:xfrm rot="10800000">
              <a:off x="5854172" y="5003475"/>
              <a:ext cx="1873800" cy="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1" name="群組 90"/>
          <p:cNvGrpSpPr/>
          <p:nvPr/>
        </p:nvGrpSpPr>
        <p:grpSpPr>
          <a:xfrm>
            <a:off x="6777376" y="4826426"/>
            <a:ext cx="705522" cy="1201845"/>
            <a:chOff x="7324763" y="1833586"/>
            <a:chExt cx="604817" cy="1024139"/>
          </a:xfrm>
        </p:grpSpPr>
        <p:sp>
          <p:nvSpPr>
            <p:cNvPr id="92" name="套索 91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7701260" y="4821899"/>
            <a:ext cx="705522" cy="1201845"/>
            <a:chOff x="7324763" y="1833586"/>
            <a:chExt cx="604817" cy="1024139"/>
          </a:xfrm>
        </p:grpSpPr>
        <p:sp>
          <p:nvSpPr>
            <p:cNvPr id="95" name="套索 94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7" name="橢圓 96"/>
          <p:cNvSpPr/>
          <p:nvPr/>
        </p:nvSpPr>
        <p:spPr>
          <a:xfrm>
            <a:off x="6588096" y="4418004"/>
            <a:ext cx="2243629" cy="169583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7167039" y="4666031"/>
            <a:ext cx="419941" cy="451385"/>
            <a:chOff x="8273493" y="3272578"/>
            <a:chExt cx="359999" cy="384643"/>
          </a:xfrm>
        </p:grpSpPr>
        <p:sp>
          <p:nvSpPr>
            <p:cNvPr id="28" name="月亮 27"/>
            <p:cNvSpPr/>
            <p:nvPr/>
          </p:nvSpPr>
          <p:spPr>
            <a:xfrm rot="16200000">
              <a:off x="8370324" y="3190333"/>
              <a:ext cx="175846" cy="340335"/>
            </a:xfrm>
            <a:prstGeom prst="moon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8273493" y="3297221"/>
              <a:ext cx="359999" cy="360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形圖 29"/>
            <p:cNvSpPr>
              <a:spLocks noChangeAspect="1"/>
            </p:cNvSpPr>
            <p:nvPr/>
          </p:nvSpPr>
          <p:spPr>
            <a:xfrm rot="18900000">
              <a:off x="8311871" y="3400689"/>
              <a:ext cx="125942" cy="126000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圓形圖 30"/>
            <p:cNvSpPr>
              <a:spLocks noChangeAspect="1"/>
            </p:cNvSpPr>
            <p:nvPr/>
          </p:nvSpPr>
          <p:spPr>
            <a:xfrm rot="2700000" flipH="1">
              <a:off x="8473241" y="3404806"/>
              <a:ext cx="126000" cy="121152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032066" y="4688685"/>
            <a:ext cx="419941" cy="451385"/>
            <a:chOff x="8273493" y="3272578"/>
            <a:chExt cx="359999" cy="384643"/>
          </a:xfrm>
        </p:grpSpPr>
        <p:sp>
          <p:nvSpPr>
            <p:cNvPr id="84" name="月亮 83"/>
            <p:cNvSpPr/>
            <p:nvPr/>
          </p:nvSpPr>
          <p:spPr>
            <a:xfrm rot="16200000">
              <a:off x="8370324" y="3190333"/>
              <a:ext cx="175846" cy="340335"/>
            </a:xfrm>
            <a:prstGeom prst="moon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8273493" y="3297221"/>
              <a:ext cx="359999" cy="360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圓形圖 85"/>
            <p:cNvSpPr>
              <a:spLocks noChangeAspect="1"/>
            </p:cNvSpPr>
            <p:nvPr/>
          </p:nvSpPr>
          <p:spPr>
            <a:xfrm rot="18900000">
              <a:off x="8311871" y="3400689"/>
              <a:ext cx="125942" cy="126000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圓形圖 86"/>
            <p:cNvSpPr>
              <a:spLocks noChangeAspect="1"/>
            </p:cNvSpPr>
            <p:nvPr/>
          </p:nvSpPr>
          <p:spPr>
            <a:xfrm rot="2700000" flipH="1">
              <a:off x="8473241" y="3404806"/>
              <a:ext cx="126000" cy="121152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4458808" y="4877052"/>
            <a:ext cx="705522" cy="1201845"/>
            <a:chOff x="7324763" y="1833586"/>
            <a:chExt cx="604817" cy="1024139"/>
          </a:xfrm>
        </p:grpSpPr>
        <p:sp>
          <p:nvSpPr>
            <p:cNvPr id="130" name="套索 129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Google Shape;239;g10097fa38cb_0_17"/>
          <p:cNvSpPr txBox="1"/>
          <p:nvPr/>
        </p:nvSpPr>
        <p:spPr>
          <a:xfrm>
            <a:off x="5146897" y="5621605"/>
            <a:ext cx="1020794" cy="34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1125" b="1" dirty="0" smtClean="0">
                <a:latin typeface="Calibri"/>
                <a:ea typeface="Calibri"/>
                <a:cs typeface="Calibri"/>
                <a:sym typeface="Calibri"/>
              </a:rPr>
              <a:t>Client: Input x</a:t>
            </a:r>
            <a:endParaRPr sz="375"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群組 79"/>
          <p:cNvGrpSpPr/>
          <p:nvPr/>
        </p:nvGrpSpPr>
        <p:grpSpPr>
          <a:xfrm>
            <a:off x="3554126" y="4888506"/>
            <a:ext cx="705522" cy="1201845"/>
            <a:chOff x="7324763" y="1833586"/>
            <a:chExt cx="604817" cy="1024139"/>
          </a:xfrm>
        </p:grpSpPr>
        <p:sp>
          <p:nvSpPr>
            <p:cNvPr id="81" name="套索 80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5329036" y="4853200"/>
            <a:ext cx="705522" cy="1201845"/>
            <a:chOff x="7324763" y="1833586"/>
            <a:chExt cx="604817" cy="1024139"/>
          </a:xfrm>
        </p:grpSpPr>
        <p:sp>
          <p:nvSpPr>
            <p:cNvPr id="89" name="套索 88"/>
            <p:cNvSpPr/>
            <p:nvPr/>
          </p:nvSpPr>
          <p:spPr>
            <a:xfrm rot="7821395">
              <a:off x="7313748" y="2241892"/>
              <a:ext cx="626848" cy="604817"/>
            </a:xfrm>
            <a:prstGeom prst="chord">
              <a:avLst>
                <a:gd name="adj1" fmla="val 2700000"/>
                <a:gd name="adj2" fmla="val 1388707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7379257" y="1833586"/>
              <a:ext cx="495835" cy="49583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橢圓 14"/>
          <p:cNvSpPr/>
          <p:nvPr/>
        </p:nvSpPr>
        <p:spPr>
          <a:xfrm>
            <a:off x="3280232" y="4384025"/>
            <a:ext cx="3215719" cy="1843746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5622721" y="4728098"/>
            <a:ext cx="419941" cy="451385"/>
            <a:chOff x="8273493" y="3272578"/>
            <a:chExt cx="359999" cy="384643"/>
          </a:xfrm>
        </p:grpSpPr>
        <p:sp>
          <p:nvSpPr>
            <p:cNvPr id="115" name="月亮 114"/>
            <p:cNvSpPr/>
            <p:nvPr/>
          </p:nvSpPr>
          <p:spPr>
            <a:xfrm rot="16200000">
              <a:off x="8370324" y="3190333"/>
              <a:ext cx="175846" cy="340335"/>
            </a:xfrm>
            <a:prstGeom prst="moon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8273493" y="3297221"/>
              <a:ext cx="359999" cy="360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圓形圖 116"/>
            <p:cNvSpPr>
              <a:spLocks noChangeAspect="1"/>
            </p:cNvSpPr>
            <p:nvPr/>
          </p:nvSpPr>
          <p:spPr>
            <a:xfrm rot="18900000">
              <a:off x="8311871" y="3400689"/>
              <a:ext cx="125942" cy="126000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圓形圖 117"/>
            <p:cNvSpPr>
              <a:spLocks noChangeAspect="1"/>
            </p:cNvSpPr>
            <p:nvPr/>
          </p:nvSpPr>
          <p:spPr>
            <a:xfrm rot="2700000" flipH="1">
              <a:off x="8473241" y="3404806"/>
              <a:ext cx="126000" cy="121152"/>
            </a:xfrm>
            <a:prstGeom prst="pie">
              <a:avLst>
                <a:gd name="adj1" fmla="val 5400011"/>
                <a:gd name="adj2" fmla="val 16200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990745" y="2929335"/>
            <a:ext cx="2140701" cy="1485872"/>
            <a:chOff x="4990745" y="2929335"/>
            <a:chExt cx="2140701" cy="1485872"/>
          </a:xfrm>
        </p:grpSpPr>
        <p:sp>
          <p:nvSpPr>
            <p:cNvPr id="107" name="Google Shape;239;g10097fa38cb_0_17"/>
            <p:cNvSpPr txBox="1"/>
            <p:nvPr/>
          </p:nvSpPr>
          <p:spPr>
            <a:xfrm>
              <a:off x="6110652" y="3597200"/>
              <a:ext cx="1020794" cy="277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sz="1125" b="1" dirty="0" smtClean="0">
                  <a:latin typeface="Calibri"/>
                  <a:ea typeface="Calibri"/>
                  <a:cs typeface="Calibri"/>
                  <a:sym typeface="Calibri"/>
                </a:rPr>
                <a:t>Result K(D , x)</a:t>
              </a:r>
              <a:endParaRPr sz="375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39;g10097fa38cb_0_17"/>
            <p:cNvSpPr txBox="1"/>
            <p:nvPr/>
          </p:nvSpPr>
          <p:spPr>
            <a:xfrm>
              <a:off x="4990745" y="3106791"/>
              <a:ext cx="704167" cy="404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b" anchorCtr="0">
              <a:noAutofit/>
            </a:bodyPr>
            <a:lstStyle/>
            <a:p>
              <a:pPr algn="ctr"/>
              <a:r>
                <a:rPr lang="en-US" sz="1130" b="1" dirty="0" smtClean="0">
                  <a:latin typeface="Calibri"/>
                  <a:ea typeface="Calibri"/>
                  <a:cs typeface="Calibri"/>
                  <a:sym typeface="Calibri"/>
                </a:rPr>
                <a:t>Secure</a:t>
              </a:r>
            </a:p>
            <a:p>
              <a:pPr algn="ctr"/>
              <a:r>
                <a:rPr lang="en-US" sz="1130" b="1" dirty="0" smtClean="0">
                  <a:latin typeface="Calibri"/>
                  <a:ea typeface="Calibri"/>
                  <a:cs typeface="Calibri"/>
                  <a:sym typeface="Calibri"/>
                </a:rPr>
                <a:t> protocol</a:t>
              </a:r>
              <a:endParaRPr sz="113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向上箭號 98"/>
            <p:cNvSpPr/>
            <p:nvPr/>
          </p:nvSpPr>
          <p:spPr>
            <a:xfrm rot="12425998">
              <a:off x="5917269" y="3049816"/>
              <a:ext cx="187489" cy="1365391"/>
            </a:xfrm>
            <a:prstGeom prst="upArrow">
              <a:avLst>
                <a:gd name="adj1" fmla="val 50000"/>
                <a:gd name="adj2" fmla="val 7271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向上箭號 99"/>
            <p:cNvSpPr/>
            <p:nvPr/>
          </p:nvSpPr>
          <p:spPr>
            <a:xfrm rot="1660762">
              <a:off x="5643046" y="2929335"/>
              <a:ext cx="187489" cy="1365391"/>
            </a:xfrm>
            <a:prstGeom prst="upArrow">
              <a:avLst>
                <a:gd name="adj1" fmla="val 50000"/>
                <a:gd name="adj2" fmla="val 72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0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Security for the above scenario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614476"/>
          </a:xfrm>
        </p:spPr>
        <p:txBody>
          <a:bodyPr/>
          <a:lstStyle/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Server 1 and Server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should not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collude. 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b="1" dirty="0" smtClean="0">
                <a:solidFill>
                  <a:srgbClr val="000000"/>
                </a:solidFill>
              </a:rPr>
              <a:t>D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should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computed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altLang="zh-TW" b="1" dirty="0" smtClean="0">
                <a:solidFill>
                  <a:srgbClr val="000000"/>
                </a:solidFill>
              </a:rPr>
              <a:t>x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Any client and server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should learn </a:t>
            </a:r>
            <a:r>
              <a:rPr lang="en-US" altLang="zh-TW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information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Main contributions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527859"/>
            <a:ext cx="8026620" cy="4590554"/>
          </a:xfrm>
        </p:spPr>
        <p:txBody>
          <a:bodyPr>
            <a:normAutofit/>
          </a:bodyPr>
          <a:lstStyle/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Secure computation architecture on dual-cloud servers</a:t>
            </a:r>
          </a:p>
          <a:p>
            <a:pPr indent="-304800">
              <a:lnSpc>
                <a:spcPct val="200000"/>
              </a:lnSpc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Protocols support privacy-preserving persistent </a:t>
            </a:r>
            <a:r>
              <a:rPr lang="en-US" altLang="zh-TW" sz="2600" dirty="0">
                <a:latin typeface="Times New Roman"/>
                <a:ea typeface="Times New Roman"/>
                <a:cs typeface="Times New Roman"/>
                <a:sym typeface="Times New Roman"/>
              </a:rPr>
              <a:t>computation</a:t>
            </a: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altLang="zh-TW" sz="2600" dirty="0" smtClean="0">
                <a:latin typeface="Times New Roman"/>
                <a:ea typeface="Times New Roman"/>
                <a:cs typeface="Times New Roman"/>
              </a:rPr>
              <a:t>cloud assistance </a:t>
            </a:r>
            <a:r>
              <a:rPr lang="en-US" altLang="zh-TW" sz="2600" dirty="0">
                <a:latin typeface="Times New Roman"/>
                <a:ea typeface="Times New Roman"/>
                <a:cs typeface="Times New Roman"/>
                <a:sym typeface="Times New Roman"/>
              </a:rPr>
              <a:t>multi-secret </a:t>
            </a:r>
            <a:r>
              <a:rPr lang="en-US" altLang="zh-TW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sharing</a:t>
            </a:r>
          </a:p>
          <a:p>
            <a:pPr indent="-30480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Times New Roman"/>
              <a:buChar char="❖"/>
            </a:pPr>
            <a:r>
              <a:rPr lang="en-US" altLang="zh-TW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Extremely reduce </a:t>
            </a:r>
            <a:r>
              <a:rPr lang="en-US" altLang="zh-TW" sz="26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altLang="zh-TW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storage burden for clients</a:t>
            </a:r>
            <a:endParaRPr lang="en-US" altLang="zh-TW"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49774</TotalTime>
  <Words>3627</Words>
  <Application>Microsoft Office PowerPoint</Application>
  <PresentationFormat>如螢幕大小 (4:3)</PresentationFormat>
  <Paragraphs>456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Simple Light</vt:lpstr>
      <vt:lpstr>Dual-Cloud Multi-Secret Sharing Architecture for Privacy Preserving Persistent Computation</vt:lpstr>
      <vt:lpstr>Outline</vt:lpstr>
      <vt:lpstr>Outline</vt:lpstr>
      <vt:lpstr>Background</vt:lpstr>
      <vt:lpstr>Motivation</vt:lpstr>
      <vt:lpstr>Issue</vt:lpstr>
      <vt:lpstr>Scenario</vt:lpstr>
      <vt:lpstr>Security for the above scenario</vt:lpstr>
      <vt:lpstr>Main contributions</vt:lpstr>
      <vt:lpstr>Outline</vt:lpstr>
      <vt:lpstr>Preliminaries</vt:lpstr>
      <vt:lpstr>Preliminaries</vt:lpstr>
      <vt:lpstr>Preliminaries</vt:lpstr>
      <vt:lpstr>Preliminaries</vt:lpstr>
      <vt:lpstr>Preliminaries</vt:lpstr>
      <vt:lpstr>System model</vt:lpstr>
      <vt:lpstr>Core Idea</vt:lpstr>
      <vt:lpstr>Design Overview</vt:lpstr>
      <vt:lpstr>Scalar Decentralized Multiplication </vt:lpstr>
      <vt:lpstr>Refreshing shares &amp; Uploading data</vt:lpstr>
      <vt:lpstr>Multi-Secret Sharing Multiplication</vt:lpstr>
      <vt:lpstr>Multi-Secret Sharing Addition</vt:lpstr>
      <vt:lpstr>Secure Comparison</vt:lpstr>
      <vt:lpstr>Implement</vt:lpstr>
      <vt:lpstr>Privacy-preserving kNN based on MSS</vt:lpstr>
      <vt:lpstr>Privacy-preserving kNN based on MSS</vt:lpstr>
      <vt:lpstr>Privacy-preserving kNN based on MSS</vt:lpstr>
      <vt:lpstr>Outline</vt:lpstr>
      <vt:lpstr>Security Analysis</vt:lpstr>
      <vt:lpstr>Security Analysis</vt:lpstr>
      <vt:lpstr>Security Analysis</vt:lpstr>
      <vt:lpstr>Security Analysis</vt:lpstr>
      <vt:lpstr>Security Analysis</vt:lpstr>
      <vt:lpstr>Complexities</vt:lpstr>
      <vt:lpstr>Experiment</vt:lpstr>
      <vt:lpstr>Experiment</vt:lpstr>
      <vt:lpstr>Outline</vt:lpstr>
      <vt:lpstr>Guarantees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Prototype Design on Privacy-Preserving Outsourced Bayesian Network</dc:title>
  <dc:creator>林璟翔</dc:creator>
  <cp:lastModifiedBy>USER</cp:lastModifiedBy>
  <cp:revision>1172</cp:revision>
  <cp:lastPrinted>2023-01-18T06:57:49Z</cp:lastPrinted>
  <dcterms:created xsi:type="dcterms:W3CDTF">2021-11-03T08:55:23Z</dcterms:created>
  <dcterms:modified xsi:type="dcterms:W3CDTF">2024-04-24T20:04:38Z</dcterms:modified>
</cp:coreProperties>
</file>