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MO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76CED-4430-49AA-9CEA-A23A0AEB15AC}" type="datetimeFigureOut">
              <a:rPr lang="zh-MO" altLang="en-US" smtClean="0"/>
              <a:t>10/12/2019</a:t>
            </a:fld>
            <a:endParaRPr lang="zh-MO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MO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MO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2B5FA-C1A2-4069-8FEA-D4F2BD3EAECB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22812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MO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2B5FA-C1A2-4069-8FEA-D4F2BD3EAECB}" type="slidenum">
              <a:rPr lang="zh-MO" altLang="en-US" smtClean="0"/>
              <a:t>8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60870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10/12/2019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282325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10/12/2019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29798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10/12/2019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187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10/12/2019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186727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10/12/2019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2560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10/12/2019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99746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10/12/2019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40499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10/12/2019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22204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10/12/2019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24454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10/12/2019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40597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10/12/2019</a:t>
            </a:fld>
            <a:endParaRPr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04508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10/12/2019</a:t>
            </a:fld>
            <a:endParaRPr lang="zh-MO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44755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10/12/2019</a:t>
            </a:fld>
            <a:endParaRPr lang="zh-MO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40943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10/12/2019</a:t>
            </a:fld>
            <a:endParaRPr lang="zh-MO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68867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10/12/2019</a:t>
            </a:fld>
            <a:endParaRPr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10859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10/12/2019</a:t>
            </a:fld>
            <a:endParaRPr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251077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AD73-44E3-477F-B67B-9FC0055105BD}" type="datetimeFigureOut">
              <a:rPr lang="zh-MO" altLang="en-US" smtClean="0"/>
              <a:t>10/12/2019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385799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SQL%E6%B3%A8%E5%85%A5" TargetMode="External"/><Relationship Id="rId2" Type="http://schemas.openxmlformats.org/officeDocument/2006/relationships/hyperlink" Target="https://www.youtube.com/watch?v=_j0DiqqT9o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ritys.me/docs-blog/article-11-SQL-Injection-%E5%B8%B8%E8%A6%8B%E7%9A%84%E9%A7%AD%E5%AE%A2%E6%94%BB%E6%93%8A%E6%96%B9%E5%BC%8F.html" TargetMode="External"/><Relationship Id="rId4" Type="http://schemas.openxmlformats.org/officeDocument/2006/relationships/hyperlink" Target="https://ithelp.ithome.com.tw/articles/1018920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C2195-411F-40FF-8E04-ADA6EF277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485" y="2283643"/>
            <a:ext cx="5512709" cy="2290713"/>
          </a:xfrm>
        </p:spPr>
        <p:txBody>
          <a:bodyPr/>
          <a:lstStyle/>
          <a:p>
            <a:r>
              <a:rPr lang="en-US" altLang="zh-MO" sz="6600" b="1" dirty="0" err="1"/>
              <a:t>HackThisSite</a:t>
            </a:r>
            <a:br>
              <a:rPr lang="en-US" altLang="zh-MO" b="1" dirty="0"/>
            </a:br>
            <a:endParaRPr lang="zh-MO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6EBBFF-D040-4484-85F5-A68247B44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0375" y="3673760"/>
            <a:ext cx="2491819" cy="568302"/>
          </a:xfrm>
        </p:spPr>
        <p:txBody>
          <a:bodyPr>
            <a:normAutofit/>
          </a:bodyPr>
          <a:lstStyle/>
          <a:p>
            <a:r>
              <a:rPr lang="en-US" altLang="zh-MO" sz="2000" b="1" dirty="0"/>
              <a:t>Realistic mission 2</a:t>
            </a:r>
            <a:endParaRPr lang="zh-MO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3308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30A41C-5DAB-4C16-9845-1CB23FD3C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079" y="1931063"/>
            <a:ext cx="6204233" cy="2995873"/>
          </a:xfrm>
        </p:spPr>
        <p:txBody>
          <a:bodyPr>
            <a:normAutofit/>
          </a:bodyPr>
          <a:lstStyle/>
          <a:p>
            <a:r>
              <a:rPr lang="zh-MO" altLang="en-US" sz="2800" dirty="0"/>
              <a:t>如何防範</a:t>
            </a:r>
            <a:r>
              <a:rPr lang="zh-TW" altLang="en-US" sz="2800" dirty="0"/>
              <a:t>：</a:t>
            </a:r>
            <a:endParaRPr lang="en-US" altLang="zh-TW" sz="2800" dirty="0"/>
          </a:p>
          <a:p>
            <a:endParaRPr lang="en-US" altLang="zh-TW" sz="800" dirty="0"/>
          </a:p>
          <a:p>
            <a:pPr lvl="1"/>
            <a:r>
              <a:rPr lang="zh-TW" altLang="en-US" sz="2000" dirty="0"/>
              <a:t>驗證及過濾輸入值與參數中惡意代碼</a:t>
            </a:r>
            <a:endParaRPr lang="en-US" altLang="zh-TW" sz="2000" dirty="0"/>
          </a:p>
          <a:p>
            <a:pPr lvl="1"/>
            <a:r>
              <a:rPr lang="zh-TW" altLang="en-US" sz="2000" dirty="0"/>
              <a:t>限制輸入字元格式並檢查輸入長度</a:t>
            </a:r>
          </a:p>
          <a:p>
            <a:pPr lvl="1"/>
            <a:r>
              <a:rPr lang="zh-TW" altLang="en-US" sz="2000" dirty="0"/>
              <a:t>資料庫設定使用者帳號權限</a:t>
            </a:r>
            <a:endParaRPr lang="en-US" altLang="zh-TW" sz="2000" dirty="0"/>
          </a:p>
          <a:p>
            <a:pPr lvl="1"/>
            <a:r>
              <a:rPr lang="zh-TW" altLang="en-US" sz="2000" dirty="0"/>
              <a:t>把資料先加密</a:t>
            </a:r>
            <a:endParaRPr lang="zh-MO" altLang="en-US" sz="20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E9FB3FF-2078-4196-A5AC-851802ADBC1F}"/>
              </a:ext>
            </a:extLst>
          </p:cNvPr>
          <p:cNvSpPr txBox="1">
            <a:spLocks/>
          </p:cNvSpPr>
          <p:nvPr/>
        </p:nvSpPr>
        <p:spPr>
          <a:xfrm>
            <a:off x="149433" y="157113"/>
            <a:ext cx="4139763" cy="823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MO" sz="4000" b="1"/>
              <a:t>SQL injection(3)</a:t>
            </a:r>
            <a:endParaRPr lang="zh-MO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3398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ECF30-9631-4D49-B08E-A107E912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20" y="214478"/>
            <a:ext cx="2650329" cy="813044"/>
          </a:xfrm>
        </p:spPr>
        <p:txBody>
          <a:bodyPr>
            <a:normAutofit/>
          </a:bodyPr>
          <a:lstStyle/>
          <a:p>
            <a:r>
              <a:rPr lang="zh-TW" altLang="en-US" sz="4400" b="1" dirty="0"/>
              <a:t>參考資料</a:t>
            </a:r>
            <a:endParaRPr lang="zh-MO" altLang="en-US" sz="44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95CEF8-70BE-4757-BC3E-07234A900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15" y="1488613"/>
            <a:ext cx="8596668" cy="3880773"/>
          </a:xfrm>
        </p:spPr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解答</a:t>
            </a:r>
            <a:endParaRPr lang="en-US" altLang="zh-TW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MO" dirty="0">
                <a:hlinkClick r:id="rId2"/>
              </a:rPr>
              <a:t>https://www.youtube.com/watch?v=_j0DiqqT9oo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維基百科</a:t>
            </a:r>
            <a:r>
              <a:rPr lang="en-US" altLang="zh-MO" dirty="0">
                <a:latin typeface="+mj-ea"/>
                <a:ea typeface="+mj-ea"/>
              </a:rPr>
              <a:t>(SQL injection)</a:t>
            </a:r>
          </a:p>
          <a:p>
            <a:pPr marL="457200" lvl="1" indent="0">
              <a:buNone/>
            </a:pPr>
            <a:r>
              <a:rPr lang="en-US" altLang="zh-MO" dirty="0">
                <a:hlinkClick r:id="rId3"/>
              </a:rPr>
              <a:t>https://zh.wikipedia.org/zh-tw/SQL%E6%B3%A8%E5%85%A5</a:t>
            </a:r>
            <a:endParaRPr lang="en-US" altLang="zh-MO" dirty="0">
              <a:latin typeface="+mj-ea"/>
              <a:ea typeface="+mj-ea"/>
            </a:endParaRPr>
          </a:p>
          <a:p>
            <a:r>
              <a:rPr lang="en-US" altLang="zh-MO" dirty="0">
                <a:latin typeface="+mj-ea"/>
                <a:ea typeface="+mj-ea"/>
              </a:rPr>
              <a:t>[</a:t>
            </a:r>
            <a:r>
              <a:rPr lang="zh-MO" altLang="en-US" dirty="0">
                <a:latin typeface="+mj-ea"/>
                <a:ea typeface="+mj-ea"/>
              </a:rPr>
              <a:t>駭客工具 </a:t>
            </a:r>
            <a:r>
              <a:rPr lang="en-US" altLang="zh-MO" dirty="0">
                <a:latin typeface="+mj-ea"/>
                <a:ea typeface="+mj-ea"/>
              </a:rPr>
              <a:t>Day17] SQL Injection</a:t>
            </a:r>
            <a:r>
              <a:rPr lang="zh-MO" altLang="en-US" dirty="0">
                <a:latin typeface="+mj-ea"/>
                <a:ea typeface="+mj-ea"/>
              </a:rPr>
              <a:t>漏洞利用 </a:t>
            </a:r>
            <a:r>
              <a:rPr lang="en-US" altLang="zh-MO" dirty="0">
                <a:latin typeface="+mj-ea"/>
                <a:ea typeface="+mj-ea"/>
              </a:rPr>
              <a:t>- </a:t>
            </a:r>
            <a:r>
              <a:rPr lang="en-US" altLang="zh-MO" dirty="0" err="1">
                <a:latin typeface="+mj-ea"/>
                <a:ea typeface="+mj-ea"/>
              </a:rPr>
              <a:t>sqlmap</a:t>
            </a:r>
            <a:endParaRPr lang="en-US" altLang="zh-MO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MO" dirty="0">
                <a:latin typeface="+mj-ea"/>
                <a:ea typeface="+mj-ea"/>
                <a:hlinkClick r:id="rId4"/>
              </a:rPr>
              <a:t>https://ithelp.ithome.com.tw/articles/10189201</a:t>
            </a:r>
            <a:endParaRPr lang="en-US" altLang="zh-MO" dirty="0">
              <a:latin typeface="+mj-ea"/>
              <a:ea typeface="+mj-ea"/>
            </a:endParaRPr>
          </a:p>
          <a:p>
            <a:r>
              <a:rPr lang="en-US" altLang="zh-MO" dirty="0">
                <a:latin typeface="+mj-ea"/>
                <a:ea typeface="+mj-ea"/>
              </a:rPr>
              <a:t>SQL Injection </a:t>
            </a:r>
            <a:r>
              <a:rPr lang="zh-MO" altLang="en-US" dirty="0">
                <a:latin typeface="+mj-ea"/>
                <a:ea typeface="+mj-ea"/>
              </a:rPr>
              <a:t>常見的駭客攻擊方式</a:t>
            </a:r>
            <a:endParaRPr lang="en-US" altLang="zh-MO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MO" dirty="0">
                <a:latin typeface="+mj-ea"/>
                <a:ea typeface="+mj-ea"/>
                <a:hlinkClick r:id="rId5"/>
              </a:rPr>
              <a:t>https://www.puritys.me/docs-blog/article-11-SQL-Injection-%E5%B8%B8%E8%A6%8B%E7%9A%84%E9%A7%AD%E5%AE%A2%E6%94%BB%E6%93%8A%E6%96%B9%E5%BC%8F.html</a:t>
            </a:r>
            <a:endParaRPr lang="zh-MO" altLang="en-US" dirty="0">
              <a:latin typeface="+mj-ea"/>
              <a:ea typeface="+mj-ea"/>
            </a:endParaRPr>
          </a:p>
          <a:p>
            <a:pPr lvl="1"/>
            <a:endParaRPr lang="en-US" altLang="zh-MO" dirty="0"/>
          </a:p>
        </p:txBody>
      </p:sp>
    </p:spTree>
    <p:extLst>
      <p:ext uri="{BB962C8B-B14F-4D97-AF65-F5344CB8AC3E}">
        <p14:creationId xmlns:p14="http://schemas.microsoft.com/office/powerpoint/2010/main" val="7708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AD85E0-BE6F-4832-A830-EB154DE9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87" y="163046"/>
            <a:ext cx="2310961" cy="653592"/>
          </a:xfrm>
        </p:spPr>
        <p:txBody>
          <a:bodyPr>
            <a:normAutofit/>
          </a:bodyPr>
          <a:lstStyle/>
          <a:p>
            <a:r>
              <a:rPr lang="zh-TW" altLang="en-US" b="1" dirty="0"/>
              <a:t>延伸思考</a:t>
            </a:r>
            <a:endParaRPr lang="zh-MO" altLang="en-US" b="1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EE1D90F-C593-4255-810C-01F63CF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9" y="1170776"/>
            <a:ext cx="9513041" cy="4343904"/>
          </a:xfrm>
        </p:spPr>
        <p:txBody>
          <a:bodyPr>
            <a:normAutofit/>
          </a:bodyPr>
          <a:lstStyle/>
          <a:p>
            <a:r>
              <a:rPr lang="en-US" altLang="zh-MO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SQL injection</a:t>
            </a:r>
            <a:r>
              <a:rPr lang="zh-TW" altLang="en-US" sz="2000" dirty="0"/>
              <a:t>的例子預存程序部分如何運作？</a:t>
            </a:r>
            <a:endParaRPr lang="en-US" altLang="zh-TW" sz="2000" dirty="0"/>
          </a:p>
          <a:p>
            <a:pPr lvl="1"/>
            <a:r>
              <a:rPr lang="zh-TW" altLang="en-US" sz="1800" dirty="0"/>
              <a:t>預存程序是在</a:t>
            </a:r>
            <a:r>
              <a:rPr lang="en-US" altLang="zh-TW" sz="1800" dirty="0" err="1"/>
              <a:t>DataBase</a:t>
            </a:r>
            <a:r>
              <a:rPr lang="zh-TW" altLang="en-US" sz="1800" dirty="0"/>
              <a:t>儲存複雜程式，以便外部程式呼叫的資料庫物件，可以視為資料庫的一種函式或子程式。</a:t>
            </a:r>
            <a:r>
              <a:rPr lang="en-US" altLang="zh-TW" sz="1800" dirty="0"/>
              <a:t>(</a:t>
            </a:r>
            <a:r>
              <a:rPr lang="zh-TW" altLang="en-US" sz="1800" dirty="0"/>
              <a:t>維基百科</a:t>
            </a:r>
            <a:r>
              <a:rPr lang="en-US" altLang="zh-TW" sz="1800" dirty="0"/>
              <a:t>)</a:t>
            </a:r>
          </a:p>
          <a:p>
            <a:pPr lvl="1"/>
            <a:r>
              <a:rPr lang="zh-TW" altLang="en-US" sz="1800" dirty="0"/>
              <a:t>所以這只是換一個形式去把子程式貼在輸入的後面，從而攻擊。</a:t>
            </a:r>
            <a:endParaRPr lang="en-US" altLang="zh-TW" sz="1800" dirty="0"/>
          </a:p>
          <a:p>
            <a:pPr lvl="1"/>
            <a:endParaRPr lang="en-US" altLang="zh-TW" sz="1800" dirty="0"/>
          </a:p>
          <a:p>
            <a:r>
              <a:rPr lang="en-US" altLang="zh-MO" sz="2000" dirty="0"/>
              <a:t>2. </a:t>
            </a:r>
            <a:r>
              <a:rPr lang="zh-TW" altLang="en-US" sz="2000" dirty="0"/>
              <a:t>對於</a:t>
            </a:r>
            <a:r>
              <a:rPr lang="zh-MO" altLang="en-US" sz="2000" dirty="0"/>
              <a:t>如何防範</a:t>
            </a:r>
            <a:r>
              <a:rPr lang="zh-TW" altLang="en-US" sz="2000" dirty="0"/>
              <a:t>部分，把資料先加密實際上是怎麼做</a:t>
            </a:r>
            <a:endParaRPr lang="en-US" altLang="zh-TW" sz="2000" dirty="0"/>
          </a:p>
          <a:p>
            <a:pPr lvl="1"/>
            <a:r>
              <a:rPr lang="zh-TW" altLang="en-US" sz="1800" dirty="0"/>
              <a:t>這部分可能描述</a:t>
            </a:r>
            <a:r>
              <a:rPr lang="zh-TW" altLang="en-US" sz="1800" dirty="0">
                <a:latin typeface="+mj-ea"/>
                <a:ea typeface="+mj-ea"/>
              </a:rPr>
              <a:t>得不夠好，這並不是把資料進行加密，而是把敏感資料</a:t>
            </a:r>
            <a:r>
              <a:rPr lang="en-US" altLang="zh-TW" sz="1800" dirty="0">
                <a:latin typeface="+mj-ea"/>
                <a:ea typeface="+mj-ea"/>
              </a:rPr>
              <a:t>(</a:t>
            </a:r>
            <a:r>
              <a:rPr lang="zh-TW" altLang="en-US" sz="1800" dirty="0">
                <a:latin typeface="+mj-ea"/>
                <a:ea typeface="+mj-ea"/>
              </a:rPr>
              <a:t>例如：使用者密碼</a:t>
            </a:r>
            <a:r>
              <a:rPr lang="en-US" altLang="zh-TW" sz="1800" dirty="0">
                <a:latin typeface="+mj-ea"/>
                <a:ea typeface="+mj-ea"/>
              </a:rPr>
              <a:t>)</a:t>
            </a:r>
            <a:r>
              <a:rPr lang="zh-TW" altLang="en-US" sz="1800" dirty="0">
                <a:latin typeface="+mj-ea"/>
                <a:ea typeface="+mj-ea"/>
              </a:rPr>
              <a:t>先經過</a:t>
            </a:r>
            <a:r>
              <a:rPr lang="en-US" altLang="zh-TW" sz="1800" dirty="0">
                <a:latin typeface="+mj-ea"/>
                <a:ea typeface="+mj-ea"/>
              </a:rPr>
              <a:t>Hash Function</a:t>
            </a:r>
            <a:r>
              <a:rPr lang="zh-TW" altLang="en-US" sz="1800" dirty="0">
                <a:latin typeface="+mj-ea"/>
                <a:ea typeface="+mj-ea"/>
              </a:rPr>
              <a:t>建立一個指紋，</a:t>
            </a:r>
            <a:r>
              <a:rPr lang="zh-CN" altLang="en-US" sz="1800" dirty="0">
                <a:latin typeface="+mj-ea"/>
                <a:ea typeface="+mj-ea"/>
              </a:rPr>
              <a:t>再</a:t>
            </a:r>
            <a:r>
              <a:rPr lang="zh-TW" altLang="en-US" sz="1800" dirty="0">
                <a:latin typeface="+mj-ea"/>
                <a:ea typeface="+mj-ea"/>
              </a:rPr>
              <a:t>把指紋存進</a:t>
            </a:r>
            <a:r>
              <a:rPr lang="en-US" altLang="zh-TW" sz="1800" dirty="0" err="1">
                <a:latin typeface="+mj-ea"/>
                <a:ea typeface="+mj-ea"/>
              </a:rPr>
              <a:t>DataBase</a:t>
            </a:r>
            <a:r>
              <a:rPr lang="zh-TW" altLang="en-US" sz="1800" dirty="0">
                <a:latin typeface="+mj-ea"/>
                <a:ea typeface="+mj-ea"/>
              </a:rPr>
              <a:t>裹。參考資料裏提到的是使用</a:t>
            </a:r>
            <a:r>
              <a:rPr lang="en-US" altLang="zh-TW" sz="1800" dirty="0">
                <a:latin typeface="+mj-ea"/>
                <a:ea typeface="+mj-ea"/>
              </a:rPr>
              <a:t>md5</a:t>
            </a:r>
            <a:r>
              <a:rPr lang="zh-TW" altLang="en-US" sz="1800" dirty="0">
                <a:latin typeface="+mj-ea"/>
                <a:ea typeface="+mj-ea"/>
              </a:rPr>
              <a:t>或</a:t>
            </a:r>
            <a:r>
              <a:rPr lang="en-US" altLang="zh-TW" sz="1800" dirty="0">
                <a:latin typeface="+mj-ea"/>
                <a:ea typeface="+mj-ea"/>
              </a:rPr>
              <a:t>Double md5</a:t>
            </a:r>
            <a:r>
              <a:rPr lang="zh-TW" altLang="en-US" sz="1800" dirty="0">
                <a:latin typeface="+mj-ea"/>
                <a:ea typeface="+mj-ea"/>
              </a:rPr>
              <a:t>，但</a:t>
            </a:r>
            <a:r>
              <a:rPr lang="en-US" altLang="zh-TW" sz="1800" dirty="0">
                <a:latin typeface="+mj-ea"/>
                <a:ea typeface="+mj-ea"/>
              </a:rPr>
              <a:t>md5</a:t>
            </a:r>
            <a:r>
              <a:rPr lang="zh-TW" altLang="en-US" sz="1800" dirty="0">
                <a:latin typeface="+mj-ea"/>
                <a:ea typeface="+mj-ea"/>
              </a:rPr>
              <a:t>已有破解方法，所以改用</a:t>
            </a:r>
            <a:r>
              <a:rPr lang="en-US" altLang="zh-TW" sz="1800" dirty="0" err="1">
                <a:latin typeface="+mj-ea"/>
                <a:ea typeface="+mj-ea"/>
              </a:rPr>
              <a:t>mcrypt</a:t>
            </a:r>
            <a:r>
              <a:rPr lang="zh-TW" altLang="en-US" sz="1800" dirty="0">
                <a:latin typeface="+mj-ea"/>
                <a:ea typeface="+mj-ea"/>
              </a:rPr>
              <a:t>會更好。</a:t>
            </a:r>
            <a:endParaRPr lang="en-US" altLang="zh-TW" sz="1800" dirty="0">
              <a:latin typeface="+mj-ea"/>
              <a:ea typeface="+mj-ea"/>
            </a:endParaRPr>
          </a:p>
          <a:p>
            <a:pPr lvl="1"/>
            <a:r>
              <a:rPr lang="zh-TW" altLang="en-US" sz="1800" dirty="0">
                <a:latin typeface="+mj-ea"/>
                <a:ea typeface="+mj-ea"/>
              </a:rPr>
              <a:t>而我在想，這方法隨了讓資料多一層保護外，這應該也同時避免了</a:t>
            </a:r>
            <a:r>
              <a:rPr lang="en-US" altLang="zh-TW" sz="1800" dirty="0">
                <a:latin typeface="+mj-ea"/>
                <a:ea typeface="+mj-ea"/>
              </a:rPr>
              <a:t>SQL injection</a:t>
            </a:r>
            <a:r>
              <a:rPr lang="zh-TW" altLang="en-US" sz="1800" dirty="0">
                <a:latin typeface="+mj-ea"/>
                <a:ea typeface="+mj-ea"/>
              </a:rPr>
              <a:t>的問題，因為</a:t>
            </a:r>
            <a:r>
              <a:rPr lang="en-US" altLang="zh-TW" sz="1800" dirty="0">
                <a:latin typeface="+mj-ea"/>
                <a:ea typeface="+mj-ea"/>
              </a:rPr>
              <a:t>Hash Function</a:t>
            </a:r>
            <a:r>
              <a:rPr lang="zh-TW" altLang="en-US" sz="1800" dirty="0">
                <a:latin typeface="+mj-ea"/>
                <a:ea typeface="+mj-ea"/>
              </a:rPr>
              <a:t>就已經把輸入的字串置換成其他字串。</a:t>
            </a:r>
            <a:endParaRPr lang="zh-MO" altLang="en-US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344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E80BF-BFB1-4810-9712-9C6CCF89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55" y="251382"/>
            <a:ext cx="2612621" cy="842128"/>
          </a:xfrm>
        </p:spPr>
        <p:txBody>
          <a:bodyPr>
            <a:normAutofit/>
          </a:bodyPr>
          <a:lstStyle/>
          <a:p>
            <a:r>
              <a:rPr lang="zh-TW" altLang="en-US" sz="4400" b="1" dirty="0"/>
              <a:t>題目解說</a:t>
            </a:r>
            <a:endParaRPr lang="zh-MO" altLang="en-US" sz="4400" b="1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2F60C51-E68B-45D0-9653-B0412D64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52" y="4240503"/>
            <a:ext cx="8596668" cy="1217617"/>
          </a:xfrm>
        </p:spPr>
        <p:txBody>
          <a:bodyPr>
            <a:normAutofit/>
          </a:bodyPr>
          <a:lstStyle/>
          <a:p>
            <a:r>
              <a:rPr lang="zh-MO" altLang="en-US" sz="2400" dirty="0"/>
              <a:t>有一個專門散播種族仇恨的組織，正在利用他們的網站去組織大量無知的人。為了阻止這件事發生，希望我可以想辦法訪問到他們的管理員頁面，並把消息發佈到他們的主頁上。</a:t>
            </a:r>
          </a:p>
        </p:txBody>
      </p:sp>
      <p:pic>
        <p:nvPicPr>
          <p:cNvPr id="8" name="內容版面配置區 4" descr="一張含有 螢幕擷取畫面, 相片, 黑色, 握住 的圖片&#10;&#10;自動產生的描述">
            <a:extLst>
              <a:ext uri="{FF2B5EF4-FFF2-40B4-BE49-F238E27FC236}">
                <a16:creationId xmlns:a16="http://schemas.microsoft.com/office/drawing/2014/main" id="{654DD149-5897-4CB5-B110-86037551F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5" y="1731378"/>
            <a:ext cx="9447053" cy="20857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145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C3690-AB1F-4426-9987-EDB35008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MO" altLang="en-US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AD36BCF2-3E67-4DEC-9690-52843389E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7" y="228566"/>
            <a:ext cx="12001626" cy="6400868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34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76F4DF64-A703-4E87-B30D-C99059B2F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9" y="131323"/>
            <a:ext cx="9072762" cy="659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9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C2CF1ECE-B77D-4F70-8659-42FE44454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08" y="155347"/>
            <a:ext cx="4804938" cy="6547305"/>
          </a:xfrm>
        </p:spPr>
      </p:pic>
    </p:spTree>
    <p:extLst>
      <p:ext uri="{BB962C8B-B14F-4D97-AF65-F5344CB8AC3E}">
        <p14:creationId xmlns:p14="http://schemas.microsoft.com/office/powerpoint/2010/main" val="348259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鳥 的圖片&#10;&#10;自動產生的描述">
            <a:extLst>
              <a:ext uri="{FF2B5EF4-FFF2-40B4-BE49-F238E27FC236}">
                <a16:creationId xmlns:a16="http://schemas.microsoft.com/office/drawing/2014/main" id="{F2210641-879C-477C-AEBB-74375188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67" y="219954"/>
            <a:ext cx="6962590" cy="2152472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4735C40E-0F7C-4265-A61D-E6903AA0B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97" y="2959522"/>
            <a:ext cx="4834881" cy="340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3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D60470BF-0815-4BFF-A052-75C2D11DB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7" y="484108"/>
            <a:ext cx="5269213" cy="294489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1F9F9B4-1054-4543-8CCC-93DC05D30F98}"/>
              </a:ext>
            </a:extLst>
          </p:cNvPr>
          <p:cNvSpPr txBox="1"/>
          <p:nvPr/>
        </p:nvSpPr>
        <p:spPr>
          <a:xfrm>
            <a:off x="6312848" y="1814441"/>
            <a:ext cx="3054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MO" sz="2400" dirty="0"/>
              <a:t>Username:</a:t>
            </a:r>
            <a:r>
              <a:rPr lang="zh-TW" altLang="en-US" sz="2400" dirty="0"/>
              <a:t> </a:t>
            </a:r>
            <a:r>
              <a:rPr lang="en-US" altLang="zh-TW" sz="2400" dirty="0"/>
              <a:t>‘</a:t>
            </a:r>
            <a:r>
              <a:rPr lang="en-US" altLang="zh-MO" sz="2400" dirty="0"/>
              <a:t>or 1=1 --</a:t>
            </a:r>
          </a:p>
          <a:p>
            <a:r>
              <a:rPr lang="en-US" altLang="zh-MO" sz="2400" dirty="0"/>
              <a:t>Password: </a:t>
            </a:r>
            <a:r>
              <a:rPr lang="zh-TW" altLang="en-US" sz="2400" dirty="0"/>
              <a:t>任意值</a:t>
            </a:r>
            <a:endParaRPr lang="zh-MO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219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60898-EEA4-4A72-953C-A3F545C0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33" y="157113"/>
            <a:ext cx="4139763" cy="823274"/>
          </a:xfrm>
        </p:spPr>
        <p:txBody>
          <a:bodyPr>
            <a:normAutofit/>
          </a:bodyPr>
          <a:lstStyle/>
          <a:p>
            <a:r>
              <a:rPr lang="en-US" altLang="zh-MO" sz="4000" b="1" dirty="0"/>
              <a:t>SQL injection(1)</a:t>
            </a:r>
            <a:endParaRPr lang="zh-MO" altLang="en-US" sz="4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B1F12D-A85D-48B9-A5F1-7337BE4F8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30" y="1197205"/>
            <a:ext cx="9164250" cy="1395167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[</a:t>
            </a:r>
            <a:r>
              <a:rPr lang="zh-TW" altLang="en-US" sz="2000" dirty="0">
                <a:solidFill>
                  <a:schemeClr val="tx1"/>
                </a:solidFill>
              </a:rPr>
              <a:t>維基百科</a:t>
            </a:r>
            <a:r>
              <a:rPr lang="en-US" altLang="zh-TW" sz="2000" dirty="0">
                <a:solidFill>
                  <a:schemeClr val="tx1"/>
                </a:solidFill>
              </a:rPr>
              <a:t>] </a:t>
            </a:r>
            <a:r>
              <a:rPr lang="zh-TW" altLang="en-US" sz="2000" dirty="0">
                <a:solidFill>
                  <a:schemeClr val="tx1"/>
                </a:solidFill>
              </a:rPr>
              <a:t>發生於應用程式與資料庫層的安全漏洞。簡而言之，是在輸入的字串之中夾帶</a:t>
            </a:r>
            <a:r>
              <a:rPr lang="en-US" altLang="zh-TW" sz="2000" dirty="0">
                <a:solidFill>
                  <a:schemeClr val="tx1"/>
                </a:solidFill>
              </a:rPr>
              <a:t>SQL</a:t>
            </a:r>
            <a:r>
              <a:rPr lang="zh-TW" altLang="en-US" sz="2000" dirty="0">
                <a:solidFill>
                  <a:schemeClr val="tx1"/>
                </a:solidFill>
              </a:rPr>
              <a:t>指令，在設計不良的程式當中忽略了字元檢查，那麼這些夾帶進去的惡意指令就會被資料庫伺服器誤認為是正常的</a:t>
            </a:r>
            <a:r>
              <a:rPr lang="en-US" altLang="zh-TW" sz="2000" dirty="0">
                <a:solidFill>
                  <a:schemeClr val="tx1"/>
                </a:solidFill>
              </a:rPr>
              <a:t>SQL</a:t>
            </a:r>
            <a:r>
              <a:rPr lang="zh-TW" altLang="en-US" sz="2000" dirty="0">
                <a:solidFill>
                  <a:schemeClr val="tx1"/>
                </a:solidFill>
              </a:rPr>
              <a:t>指令而執行，因此遭到破壞或是入侵。</a:t>
            </a:r>
            <a:endParaRPr lang="zh-MO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ABB1978-E6A6-4CB0-B3C8-BB0860ED17AF}"/>
              </a:ext>
            </a:extLst>
          </p:cNvPr>
          <p:cNvSpPr txBox="1"/>
          <p:nvPr/>
        </p:nvSpPr>
        <p:spPr>
          <a:xfrm>
            <a:off x="961532" y="3059668"/>
            <a:ext cx="880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MO" dirty="0"/>
              <a:t>SELECT * FROM user WHERE name = ‘ </a:t>
            </a:r>
            <a:r>
              <a:rPr lang="en-US" altLang="zh-MO" dirty="0">
                <a:solidFill>
                  <a:schemeClr val="accent1"/>
                </a:solidFill>
              </a:rPr>
              <a:t>-username- </a:t>
            </a:r>
            <a:r>
              <a:rPr lang="en-US" altLang="zh-MO" dirty="0"/>
              <a:t>‘ AND password = ‘ </a:t>
            </a:r>
            <a:r>
              <a:rPr lang="en-US" altLang="zh-MO" dirty="0">
                <a:solidFill>
                  <a:schemeClr val="accent1"/>
                </a:solidFill>
              </a:rPr>
              <a:t>-password- </a:t>
            </a:r>
            <a:r>
              <a:rPr lang="en-US" altLang="zh-MO" dirty="0"/>
              <a:t>‘</a:t>
            </a:r>
            <a:endParaRPr lang="zh-MO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DD6427-4C42-443D-974D-5198B7B4A4C2}"/>
              </a:ext>
            </a:extLst>
          </p:cNvPr>
          <p:cNvSpPr txBox="1"/>
          <p:nvPr/>
        </p:nvSpPr>
        <p:spPr>
          <a:xfrm>
            <a:off x="961532" y="3753208"/>
            <a:ext cx="84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MO" dirty="0"/>
              <a:t>SELECT * FROM user WHERE name = ‘’ or 1=1 </a:t>
            </a:r>
            <a:r>
              <a:rPr lang="en-US" altLang="zh-MO" dirty="0">
                <a:solidFill>
                  <a:schemeClr val="accent1"/>
                </a:solidFill>
              </a:rPr>
              <a:t>-- ‘ AND password = ‘’</a:t>
            </a:r>
            <a:endParaRPr lang="zh-MO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0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4229AA-5004-461A-B34B-F3052719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67" y="1489435"/>
            <a:ext cx="8938007" cy="4551927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略過權限檢查</a:t>
            </a:r>
            <a:endParaRPr lang="en-US" altLang="zh-TW" sz="1800" dirty="0"/>
          </a:p>
          <a:p>
            <a:r>
              <a:rPr lang="zh-MO" altLang="en-US" sz="2000" dirty="0"/>
              <a:t>注入 </a:t>
            </a:r>
            <a:r>
              <a:rPr lang="en-US" altLang="zh-MO" sz="2000" dirty="0"/>
              <a:t>SQL </a:t>
            </a:r>
            <a:r>
              <a:rPr lang="zh-MO" altLang="en-US" sz="2000" dirty="0"/>
              <a:t>子語法</a:t>
            </a:r>
            <a:endParaRPr lang="en-US" altLang="zh-MO" sz="2000" dirty="0"/>
          </a:p>
          <a:p>
            <a:pPr lvl="1"/>
            <a:endParaRPr lang="en-US" altLang="zh-MO" sz="1800" dirty="0"/>
          </a:p>
          <a:p>
            <a:pPr lvl="1"/>
            <a:endParaRPr lang="en-US" altLang="zh-MO" sz="1800" dirty="0"/>
          </a:p>
          <a:p>
            <a:pPr lvl="1"/>
            <a:r>
              <a:rPr lang="en-US" altLang="zh-MO" sz="1800" dirty="0"/>
              <a:t>123 ; DROP TABLE </a:t>
            </a:r>
            <a:r>
              <a:rPr lang="en-US" altLang="zh-MO" sz="1800" dirty="0" err="1"/>
              <a:t>Produts</a:t>
            </a:r>
            <a:endParaRPr lang="en-US" altLang="zh-MO" sz="1800" dirty="0"/>
          </a:p>
          <a:p>
            <a:pPr lvl="1"/>
            <a:r>
              <a:rPr lang="en-US" altLang="zh-MO" sz="1800" dirty="0"/>
              <a:t>123 UNION </a:t>
            </a:r>
            <a:r>
              <a:rPr lang="en-US" altLang="zh-MO" dirty="0"/>
              <a:t>SELECT Username, Password FROM USERS</a:t>
            </a:r>
            <a:endParaRPr lang="en-US" altLang="zh-MO" sz="1800" dirty="0"/>
          </a:p>
          <a:p>
            <a:r>
              <a:rPr lang="zh-TW" altLang="en-US" sz="2000" dirty="0"/>
              <a:t>利用預存程序</a:t>
            </a:r>
            <a:endParaRPr lang="en-US" altLang="zh-TW" sz="2000" dirty="0"/>
          </a:p>
          <a:p>
            <a:pPr lvl="1"/>
            <a:r>
              <a:rPr lang="zh-TW" altLang="en-US" dirty="0"/>
              <a:t>預存程序是將常用的 </a:t>
            </a:r>
            <a:r>
              <a:rPr lang="en-US" altLang="zh-TW" dirty="0"/>
              <a:t>SQL </a:t>
            </a:r>
            <a:r>
              <a:rPr lang="zh-TW" altLang="en-US" dirty="0"/>
              <a:t>語法寫成一組程序並儲存起來，以供後續呼叫相同程序時不必再將完整個 </a:t>
            </a:r>
            <a:r>
              <a:rPr lang="en-US" altLang="zh-TW" dirty="0"/>
              <a:t>SQL </a:t>
            </a:r>
            <a:r>
              <a:rPr lang="zh-TW" altLang="en-US" dirty="0"/>
              <a:t>語法重打一次，攻擊者亦可透過呼叫這些預存程序進而對</a:t>
            </a:r>
            <a:r>
              <a:rPr lang="en-US" altLang="zh-TW" dirty="0"/>
              <a:t>DB</a:t>
            </a:r>
            <a:r>
              <a:rPr lang="zh-TW" altLang="en-US" dirty="0"/>
              <a:t>進行攻擊</a:t>
            </a:r>
            <a:endParaRPr lang="zh-MO" altLang="en-US" sz="18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F1E3AF3-C805-4D2F-A449-C86E390F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33" y="157113"/>
            <a:ext cx="4139763" cy="823274"/>
          </a:xfrm>
        </p:spPr>
        <p:txBody>
          <a:bodyPr>
            <a:normAutofit/>
          </a:bodyPr>
          <a:lstStyle/>
          <a:p>
            <a:r>
              <a:rPr lang="en-US" altLang="zh-MO" sz="4000" b="1" dirty="0"/>
              <a:t>SQL injection(2)</a:t>
            </a:r>
            <a:endParaRPr lang="zh-MO" altLang="en-US" sz="4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9BD789-84B6-4268-A74B-753E671C5C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" t="23781" r="2438" b="24325"/>
          <a:stretch/>
        </p:blipFill>
        <p:spPr>
          <a:xfrm>
            <a:off x="942680" y="2384980"/>
            <a:ext cx="8719794" cy="63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0936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</TotalTime>
  <Words>616</Words>
  <Application>Microsoft Office PowerPoint</Application>
  <PresentationFormat>寬螢幕</PresentationFormat>
  <Paragraphs>44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方正姚体</vt:lpstr>
      <vt:lpstr>微軟正黑體</vt:lpstr>
      <vt:lpstr>Arial</vt:lpstr>
      <vt:lpstr>Calibri</vt:lpstr>
      <vt:lpstr>Trebuchet MS</vt:lpstr>
      <vt:lpstr>Wingdings 3</vt:lpstr>
      <vt:lpstr>多面向</vt:lpstr>
      <vt:lpstr>HackThisSite </vt:lpstr>
      <vt:lpstr>題目解說</vt:lpstr>
      <vt:lpstr>PowerPoint 簡報</vt:lpstr>
      <vt:lpstr>PowerPoint 簡報</vt:lpstr>
      <vt:lpstr>PowerPoint 簡報</vt:lpstr>
      <vt:lpstr>PowerPoint 簡報</vt:lpstr>
      <vt:lpstr>PowerPoint 簡報</vt:lpstr>
      <vt:lpstr>SQL injection(1)</vt:lpstr>
      <vt:lpstr>SQL injection(2)</vt:lpstr>
      <vt:lpstr>PowerPoint 簡報</vt:lpstr>
      <vt:lpstr>參考資料</vt:lpstr>
      <vt:lpstr>延伸思考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HackThisSite </dc:title>
  <dc:creator>Ho Cheung Lung</dc:creator>
  <cp:lastModifiedBy>Ho Cheung Lung</cp:lastModifiedBy>
  <cp:revision>16</cp:revision>
  <dcterms:created xsi:type="dcterms:W3CDTF">2019-12-02T13:08:10Z</dcterms:created>
  <dcterms:modified xsi:type="dcterms:W3CDTF">2019-12-10T01:59:59Z</dcterms:modified>
</cp:coreProperties>
</file>