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9" r:id="rId4"/>
    <p:sldId id="259" r:id="rId5"/>
    <p:sldId id="260" r:id="rId6"/>
    <p:sldId id="270" r:id="rId7"/>
    <p:sldId id="271" r:id="rId8"/>
    <p:sldId id="272" r:id="rId9"/>
    <p:sldId id="261" r:id="rId10"/>
    <p:sldId id="273" r:id="rId11"/>
    <p:sldId id="264" r:id="rId12"/>
    <p:sldId id="265" r:id="rId13"/>
    <p:sldId id="275" r:id="rId14"/>
    <p:sldId id="27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81"/>
  </p:normalViewPr>
  <p:slideViewPr>
    <p:cSldViewPr snapToGrid="0" snapToObjects="1">
      <p:cViewPr varScale="1">
        <p:scale>
          <a:sx n="87" d="100"/>
          <a:sy n="87" d="100"/>
        </p:scale>
        <p:origin x="11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B725-7F78-CC42-BFAB-86511518090A}" type="datetime1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92AB6-EB60-4A4A-9AB4-EC386FE07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6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06FE7-D2B7-0C43-9C06-F1048BFF5817}" type="datetime1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BB16-027A-ED4B-92F8-4990D0EE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87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BB16-027A-ED4B-92F8-4990D0EE3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8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9839"/>
            <a:ext cx="7886700" cy="628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87896"/>
            <a:ext cx="7886700" cy="5468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02365"/>
            <a:ext cx="3886200" cy="5653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02365"/>
            <a:ext cx="3886200" cy="5653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0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95130"/>
            <a:ext cx="7886700" cy="556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EB9D111-03B8-F446-8E09-256243E54565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CpE403 Advanced Embedded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6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hgnIssDYTU" TargetMode="External"/><Relationship Id="rId2" Type="http://schemas.openxmlformats.org/officeDocument/2006/relationships/hyperlink" Target="https://youtu.be/FnT3CB-eHg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tool/UNIFLASH" TargetMode="External"/><Relationship Id="rId2" Type="http://schemas.openxmlformats.org/officeDocument/2006/relationships/hyperlink" Target="http://www.ti.com/tool/CCSTUDI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02" y="2428240"/>
            <a:ext cx="8038596" cy="1000760"/>
          </a:xfrm>
        </p:spPr>
        <p:txBody>
          <a:bodyPr>
            <a:normAutofit fontScale="90000"/>
          </a:bodyPr>
          <a:lstStyle/>
          <a:p>
            <a:r>
              <a:rPr lang="en-US" dirty="0"/>
              <a:t>Linux Gateway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02" y="1046197"/>
            <a:ext cx="8038596" cy="1000760"/>
          </a:xfrm>
        </p:spPr>
        <p:txBody>
          <a:bodyPr>
            <a:normAutofit fontScale="85000" lnSpcReduction="20000"/>
          </a:bodyPr>
          <a:lstStyle/>
          <a:p>
            <a:r>
              <a:rPr lang="en-US" sz="4000"/>
              <a:t>Enrique Saldana</a:t>
            </a:r>
          </a:p>
          <a:p>
            <a:r>
              <a:rPr lang="en-US" sz="4000" dirty="0"/>
              <a:t>Damian Cisneros</a:t>
            </a:r>
          </a:p>
        </p:txBody>
      </p:sp>
    </p:spTree>
    <p:extLst>
      <p:ext uri="{BB962C8B-B14F-4D97-AF65-F5344CB8AC3E}">
        <p14:creationId xmlns:p14="http://schemas.microsoft.com/office/powerpoint/2010/main" val="338665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Actual project set-up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D2FB9-6DA5-4F48-BACB-A5D66838C0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2" y="1232666"/>
            <a:ext cx="5856890" cy="43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1: Gateway Established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err="1">
                <a:hlinkClick r:id="rId2"/>
              </a:rPr>
              <a:t>youtu.be</a:t>
            </a:r>
            <a:r>
              <a:rPr lang="en-US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FnT3CB-eHg4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Video 2: Light Sensor Readings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err="1">
                <a:hlinkClick r:id="rId3"/>
              </a:rPr>
              <a:t>youtu.be</a:t>
            </a:r>
            <a:r>
              <a:rPr lang="en-US" u="sng" dirty="0">
                <a:hlinkClick r:id="rId3"/>
              </a:rPr>
              <a:t>/</a:t>
            </a:r>
            <a:r>
              <a:rPr lang="en-US" u="sng" dirty="0" err="1">
                <a:hlinkClick r:id="rId3"/>
              </a:rPr>
              <a:t>mhgnIssDYTU</a:t>
            </a:r>
            <a:r>
              <a:rPr lang="en-US" u="sng" dirty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32215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80479"/>
            <a:ext cx="7886700" cy="917248"/>
          </a:xfrm>
        </p:spPr>
        <p:txBody>
          <a:bodyPr/>
          <a:lstStyle/>
          <a:p>
            <a:r>
              <a:rPr lang="en-US" dirty="0"/>
              <a:t>This figure shows the app successfully starting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C4DB4-5216-450B-B5AD-DFD9228A1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61" b="45424"/>
          <a:stretch/>
        </p:blipFill>
        <p:spPr>
          <a:xfrm>
            <a:off x="1048407" y="651622"/>
            <a:ext cx="6999890" cy="39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6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497055"/>
            <a:ext cx="7886700" cy="1859296"/>
          </a:xfrm>
        </p:spPr>
        <p:txBody>
          <a:bodyPr/>
          <a:lstStyle/>
          <a:p>
            <a:r>
              <a:rPr lang="en-US" dirty="0"/>
              <a:t>This figure shows the temperature that was recorded from the sensor module and sent via the gateway </a:t>
            </a:r>
            <a:r>
              <a:rPr lang="en-US" dirty="0" err="1"/>
              <a:t>platfrom</a:t>
            </a:r>
            <a:r>
              <a:rPr lang="en-US" dirty="0"/>
              <a:t> created by the </a:t>
            </a:r>
            <a:r>
              <a:rPr lang="en-US" dirty="0" err="1"/>
              <a:t>Beaglebone</a:t>
            </a:r>
            <a:r>
              <a:rPr lang="en-US" dirty="0"/>
              <a:t> Black and the co-host.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1D7CF-2C05-4935-B23F-82AA8BE2D9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05" y="838175"/>
            <a:ext cx="6363251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9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497055"/>
            <a:ext cx="7886700" cy="1859296"/>
          </a:xfrm>
        </p:spPr>
        <p:txBody>
          <a:bodyPr/>
          <a:lstStyle/>
          <a:p>
            <a:r>
              <a:rPr lang="en-US" dirty="0"/>
              <a:t>This figure shows the lux values from the light sensor.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C8F74-2228-4D3A-B7F8-C633B64F1A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08" y="792451"/>
            <a:ext cx="6043184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9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abrain</a:t>
            </a:r>
            <a:r>
              <a:rPr lang="en-US" dirty="0"/>
              <a:t>. “Sub-1 GHz Sensor to Cloud IoT Gateway - Review.” </a:t>
            </a:r>
            <a:r>
              <a:rPr lang="en-US" i="1" dirty="0" err="1"/>
              <a:t>Element14.Com</a:t>
            </a:r>
            <a:r>
              <a:rPr lang="en-US" dirty="0"/>
              <a:t>, A Premier Farnell Company, 12 Jan. 2018, </a:t>
            </a:r>
            <a:r>
              <a:rPr lang="en-US" dirty="0" err="1"/>
              <a:t>www.element14.com</a:t>
            </a:r>
            <a:r>
              <a:rPr lang="en-US" dirty="0"/>
              <a:t>/community/</a:t>
            </a:r>
            <a:r>
              <a:rPr lang="en-US" dirty="0" err="1"/>
              <a:t>roadTestReviews</a:t>
            </a:r>
            <a:r>
              <a:rPr lang="en-US" dirty="0"/>
              <a:t>/2590/l/sub-1-</a:t>
            </a:r>
            <a:r>
              <a:rPr lang="en-US" dirty="0" err="1"/>
              <a:t>ghz</a:t>
            </a:r>
            <a:r>
              <a:rPr lang="en-US" dirty="0"/>
              <a:t>-sensor-to-cloud-</a:t>
            </a:r>
            <a:r>
              <a:rPr lang="en-US" dirty="0" err="1"/>
              <a:t>iot</a:t>
            </a:r>
            <a:r>
              <a:rPr lang="en-US" dirty="0"/>
              <a:t>-gateway-review.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53490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Goal</a:t>
            </a:r>
            <a:endParaRPr lang="en-US" i="1" dirty="0"/>
          </a:p>
          <a:p>
            <a:pPr lvl="1"/>
            <a:r>
              <a:rPr lang="en-US" i="1" dirty="0"/>
              <a:t>The goal of the project was to </a:t>
            </a:r>
            <a:r>
              <a:rPr lang="en-US" dirty="0"/>
              <a:t>implement a </a:t>
            </a:r>
            <a:r>
              <a:rPr lang="en-US" dirty="0" err="1"/>
              <a:t>WSN</a:t>
            </a:r>
            <a:r>
              <a:rPr lang="en-US" dirty="0"/>
              <a:t> platform using </a:t>
            </a:r>
            <a:r>
              <a:rPr lang="en-US" dirty="0" err="1"/>
              <a:t>CC1350</a:t>
            </a:r>
            <a:r>
              <a:rPr lang="en-US" dirty="0"/>
              <a:t> and </a:t>
            </a:r>
            <a:r>
              <a:rPr lang="en-US" dirty="0" err="1"/>
              <a:t>Beaglebone</a:t>
            </a:r>
            <a:r>
              <a:rPr lang="en-US" dirty="0"/>
              <a:t> Black (BBB).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Objectives</a:t>
            </a:r>
          </a:p>
          <a:p>
            <a:pPr lvl="1"/>
            <a:r>
              <a:rPr lang="en-US" i="1" dirty="0"/>
              <a:t>The objective is to send and receive sensor data from a </a:t>
            </a:r>
            <a:r>
              <a:rPr lang="en-US" i="1" dirty="0" err="1"/>
              <a:t>CC1350</a:t>
            </a:r>
            <a:r>
              <a:rPr lang="en-US" i="1" dirty="0"/>
              <a:t> launchpad and use a gateway composed of a </a:t>
            </a:r>
            <a:r>
              <a:rPr lang="en-US" i="1" dirty="0" err="1"/>
              <a:t>Beaglebone</a:t>
            </a:r>
            <a:r>
              <a:rPr lang="en-US" i="1" dirty="0"/>
              <a:t> Black and a second </a:t>
            </a:r>
            <a:r>
              <a:rPr lang="en-US" i="1" dirty="0" err="1"/>
              <a:t>CC1350</a:t>
            </a:r>
            <a:r>
              <a:rPr lang="en-US" i="1" dirty="0"/>
              <a:t> launchpad to view the sensor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04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Outcome -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– result of your project?</a:t>
            </a:r>
          </a:p>
          <a:p>
            <a:pPr lvl="1"/>
            <a:r>
              <a:rPr lang="en-US" i="1" dirty="0"/>
              <a:t>The light sensor is working but we were unable to integrate it into our sensor code and sent to the collector app.</a:t>
            </a:r>
          </a:p>
          <a:p>
            <a:pPr lvl="1"/>
            <a:r>
              <a:rPr lang="en-US" i="1" dirty="0"/>
              <a:t>The short-term usefulness of our project is that we experienced using the </a:t>
            </a:r>
            <a:r>
              <a:rPr lang="en-US" i="1" dirty="0" err="1"/>
              <a:t>Beaglebone</a:t>
            </a:r>
            <a:r>
              <a:rPr lang="en-US" i="1" dirty="0"/>
              <a:t> Black and establishing a </a:t>
            </a:r>
            <a:r>
              <a:rPr lang="en-US" i="1" dirty="0" err="1"/>
              <a:t>WSN</a:t>
            </a:r>
            <a:r>
              <a:rPr lang="en-US" i="1" dirty="0"/>
              <a:t> platform.</a:t>
            </a:r>
          </a:p>
          <a:p>
            <a:pPr lvl="1"/>
            <a:r>
              <a:rPr lang="en-US" i="1" dirty="0"/>
              <a:t>The long-term usefulness of our project is that we will have and idea of how to use sensor data wirelessly for future projects.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9546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Used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List</a:t>
            </a:r>
            <a:r>
              <a:rPr lang="en-US" dirty="0"/>
              <a:t> Sensors, actuators, cloud or visualization sources - – give appropriate links/references</a:t>
            </a:r>
          </a:p>
          <a:p>
            <a:r>
              <a:rPr lang="en-US" dirty="0"/>
              <a:t>Two </a:t>
            </a:r>
            <a:r>
              <a:rPr lang="en-US" dirty="0" err="1"/>
              <a:t>CC1350</a:t>
            </a:r>
            <a:r>
              <a:rPr lang="en-US" dirty="0"/>
              <a:t> launchpads, one as a sensor and the other as a co-host</a:t>
            </a:r>
          </a:p>
          <a:p>
            <a:r>
              <a:rPr lang="en-US" dirty="0" err="1"/>
              <a:t>Beaglebone</a:t>
            </a:r>
            <a:r>
              <a:rPr lang="en-US" dirty="0"/>
              <a:t> Black (BBB) </a:t>
            </a:r>
          </a:p>
          <a:p>
            <a:r>
              <a:rPr lang="en-US" dirty="0" err="1">
                <a:latin typeface="Avenir Book"/>
              </a:rPr>
              <a:t>TSL2591</a:t>
            </a:r>
            <a:r>
              <a:rPr lang="en-US" dirty="0">
                <a:latin typeface="Avenir Book"/>
              </a:rPr>
              <a:t> Light Sensor</a:t>
            </a:r>
          </a:p>
          <a:p>
            <a:endParaRPr lang="en-US" dirty="0">
              <a:latin typeface="Avenir Book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70040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used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List</a:t>
            </a:r>
            <a:r>
              <a:rPr lang="en-US" dirty="0"/>
              <a:t> development tools – give appropriate links/references</a:t>
            </a:r>
          </a:p>
          <a:p>
            <a:r>
              <a:rPr lang="en-US" dirty="0"/>
              <a:t>Code Composer Studio 8.0</a:t>
            </a:r>
            <a:r>
              <a:rPr lang="en-US" dirty="0">
                <a:hlinkClick r:id="rId2"/>
              </a:rPr>
              <a:t>    http://</a:t>
            </a:r>
            <a:r>
              <a:rPr lang="en-US" dirty="0" err="1">
                <a:hlinkClick r:id="rId2"/>
              </a:rPr>
              <a:t>www.ti.com</a:t>
            </a:r>
            <a:r>
              <a:rPr lang="en-US" dirty="0">
                <a:hlinkClick r:id="rId2"/>
              </a:rPr>
              <a:t>/tool/</a:t>
            </a:r>
            <a:r>
              <a:rPr lang="en-US" dirty="0" err="1">
                <a:hlinkClick r:id="rId2"/>
              </a:rPr>
              <a:t>CCSTUDIO</a:t>
            </a:r>
            <a:endParaRPr lang="en-US" dirty="0"/>
          </a:p>
          <a:p>
            <a:r>
              <a:rPr lang="en-US" dirty="0" err="1"/>
              <a:t>UniFlash</a:t>
            </a:r>
            <a:r>
              <a:rPr lang="en-US" dirty="0"/>
              <a:t> 4.5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www.ti.com</a:t>
            </a:r>
            <a:r>
              <a:rPr lang="en-US" dirty="0">
                <a:hlinkClick r:id="rId3"/>
              </a:rPr>
              <a:t>/tool/</a:t>
            </a:r>
            <a:r>
              <a:rPr lang="en-US" dirty="0" err="1">
                <a:hlinkClick r:id="rId3"/>
              </a:rPr>
              <a:t>UNIFLASH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14162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Schematics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  <a:endParaRPr kumimoji="0" lang="en-US" dirty="0"/>
          </a:p>
        </p:txBody>
      </p:sp>
      <p:pic>
        <p:nvPicPr>
          <p:cNvPr id="1028" name="Picture 4" descr="Image result for cc1350 launchpad">
            <a:extLst>
              <a:ext uri="{FF2B5EF4-FFF2-40B4-BE49-F238E27FC236}">
                <a16:creationId xmlns:a16="http://schemas.microsoft.com/office/drawing/2014/main" id="{53A893DA-F131-4BC8-82E2-1C35A464C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2" y="2548477"/>
            <a:ext cx="2917890" cy="29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c1350 launchpad">
            <a:extLst>
              <a:ext uri="{FF2B5EF4-FFF2-40B4-BE49-F238E27FC236}">
                <a16:creationId xmlns:a16="http://schemas.microsoft.com/office/drawing/2014/main" id="{3A03B27A-196A-49BB-8B3B-624346C3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635" y="2548477"/>
            <a:ext cx="2917890" cy="29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eaglebone black">
            <a:extLst>
              <a:ext uri="{FF2B5EF4-FFF2-40B4-BE49-F238E27FC236}">
                <a16:creationId xmlns:a16="http://schemas.microsoft.com/office/drawing/2014/main" id="{89F7AA15-73CC-4290-A3F1-9EFAC18E2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78" y="2212717"/>
            <a:ext cx="2346096" cy="34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sl2591">
            <a:extLst>
              <a:ext uri="{FF2B5EF4-FFF2-40B4-BE49-F238E27FC236}">
                <a16:creationId xmlns:a16="http://schemas.microsoft.com/office/drawing/2014/main" id="{AD223992-0CCA-4646-AA3C-FF2CF3ACB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9" y="1170152"/>
            <a:ext cx="1302243" cy="97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465B12-AA4D-46EA-AA83-F471354AA1FC}"/>
              </a:ext>
            </a:extLst>
          </p:cNvPr>
          <p:cNvSpPr/>
          <p:nvPr/>
        </p:nvSpPr>
        <p:spPr>
          <a:xfrm>
            <a:off x="457200" y="1966913"/>
            <a:ext cx="1095375" cy="2176462"/>
          </a:xfrm>
          <a:custGeom>
            <a:avLst/>
            <a:gdLst>
              <a:gd name="connsiteX0" fmla="*/ 1090613 w 1095375"/>
              <a:gd name="connsiteY0" fmla="*/ 0 h 2176462"/>
              <a:gd name="connsiteX1" fmla="*/ 1095375 w 1095375"/>
              <a:gd name="connsiteY1" fmla="*/ 495300 h 2176462"/>
              <a:gd name="connsiteX2" fmla="*/ 4763 w 1095375"/>
              <a:gd name="connsiteY2" fmla="*/ 504825 h 2176462"/>
              <a:gd name="connsiteX3" fmla="*/ 0 w 1095375"/>
              <a:gd name="connsiteY3" fmla="*/ 2176462 h 2176462"/>
              <a:gd name="connsiteX4" fmla="*/ 538163 w 1095375"/>
              <a:gd name="connsiteY4" fmla="*/ 2162175 h 2176462"/>
              <a:gd name="connsiteX5" fmla="*/ 523875 w 1095375"/>
              <a:gd name="connsiteY5" fmla="*/ 2176462 h 21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375" h="2176462">
                <a:moveTo>
                  <a:pt x="1090613" y="0"/>
                </a:moveTo>
                <a:cubicBezTo>
                  <a:pt x="1092200" y="165100"/>
                  <a:pt x="1093788" y="330200"/>
                  <a:pt x="1095375" y="495300"/>
                </a:cubicBezTo>
                <a:lnTo>
                  <a:pt x="4763" y="504825"/>
                </a:lnTo>
                <a:cubicBezTo>
                  <a:pt x="3175" y="1062037"/>
                  <a:pt x="1588" y="1619250"/>
                  <a:pt x="0" y="2176462"/>
                </a:cubicBezTo>
                <a:lnTo>
                  <a:pt x="538163" y="2162175"/>
                </a:lnTo>
                <a:lnTo>
                  <a:pt x="523875" y="2176462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D3D832-3193-497C-A64D-A15DF9F819B6}"/>
              </a:ext>
            </a:extLst>
          </p:cNvPr>
          <p:cNvSpPr/>
          <p:nvPr/>
        </p:nvSpPr>
        <p:spPr>
          <a:xfrm>
            <a:off x="300038" y="1957388"/>
            <a:ext cx="1095375" cy="2247900"/>
          </a:xfrm>
          <a:custGeom>
            <a:avLst/>
            <a:gdLst>
              <a:gd name="connsiteX0" fmla="*/ 1090612 w 1095375"/>
              <a:gd name="connsiteY0" fmla="*/ 0 h 2247900"/>
              <a:gd name="connsiteX1" fmla="*/ 1095375 w 1095375"/>
              <a:gd name="connsiteY1" fmla="*/ 423862 h 2247900"/>
              <a:gd name="connsiteX2" fmla="*/ 0 w 1095375"/>
              <a:gd name="connsiteY2" fmla="*/ 433387 h 2247900"/>
              <a:gd name="connsiteX3" fmla="*/ 9525 w 1095375"/>
              <a:gd name="connsiteY3" fmla="*/ 2243137 h 2247900"/>
              <a:gd name="connsiteX4" fmla="*/ 771525 w 1095375"/>
              <a:gd name="connsiteY4" fmla="*/ 2247900 h 2247900"/>
              <a:gd name="connsiteX5" fmla="*/ 766762 w 1095375"/>
              <a:gd name="connsiteY5" fmla="*/ 2243137 h 2247900"/>
              <a:gd name="connsiteX6" fmla="*/ 752475 w 1095375"/>
              <a:gd name="connsiteY6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375" h="2247900">
                <a:moveTo>
                  <a:pt x="1090612" y="0"/>
                </a:moveTo>
                <a:cubicBezTo>
                  <a:pt x="1092200" y="141287"/>
                  <a:pt x="1093787" y="282575"/>
                  <a:pt x="1095375" y="423862"/>
                </a:cubicBezTo>
                <a:lnTo>
                  <a:pt x="0" y="433387"/>
                </a:lnTo>
                <a:lnTo>
                  <a:pt x="9525" y="2243137"/>
                </a:lnTo>
                <a:lnTo>
                  <a:pt x="771525" y="2247900"/>
                </a:lnTo>
                <a:lnTo>
                  <a:pt x="766762" y="2243137"/>
                </a:lnTo>
                <a:lnTo>
                  <a:pt x="752475" y="22479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79B5C-328F-42A6-A3C9-D7D544ECF7E4}"/>
              </a:ext>
            </a:extLst>
          </p:cNvPr>
          <p:cNvSpPr/>
          <p:nvPr/>
        </p:nvSpPr>
        <p:spPr>
          <a:xfrm>
            <a:off x="605017" y="1962150"/>
            <a:ext cx="2414408" cy="3716755"/>
          </a:xfrm>
          <a:custGeom>
            <a:avLst/>
            <a:gdLst>
              <a:gd name="connsiteX0" fmla="*/ 1357133 w 2414408"/>
              <a:gd name="connsiteY0" fmla="*/ 0 h 3716755"/>
              <a:gd name="connsiteX1" fmla="*/ 1357133 w 2414408"/>
              <a:gd name="connsiteY1" fmla="*/ 266700 h 3716755"/>
              <a:gd name="connsiteX2" fmla="*/ 2414408 w 2414408"/>
              <a:gd name="connsiteY2" fmla="*/ 276225 h 3716755"/>
              <a:gd name="connsiteX3" fmla="*/ 2413191 w 2414408"/>
              <a:gd name="connsiteY3" fmla="*/ 3709880 h 3716755"/>
              <a:gd name="connsiteX4" fmla="*/ 0 w 2414408"/>
              <a:gd name="connsiteY4" fmla="*/ 3716755 h 3716755"/>
              <a:gd name="connsiteX5" fmla="*/ 464 w 2414408"/>
              <a:gd name="connsiteY5" fmla="*/ 2776666 h 3716755"/>
              <a:gd name="connsiteX6" fmla="*/ 383524 w 2414408"/>
              <a:gd name="connsiteY6" fmla="*/ 2776666 h 371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4408" h="3716755">
                <a:moveTo>
                  <a:pt x="1357133" y="0"/>
                </a:moveTo>
                <a:lnTo>
                  <a:pt x="1357133" y="266700"/>
                </a:lnTo>
                <a:lnTo>
                  <a:pt x="2414408" y="276225"/>
                </a:lnTo>
                <a:cubicBezTo>
                  <a:pt x="2414002" y="1420777"/>
                  <a:pt x="2413597" y="2565328"/>
                  <a:pt x="2413191" y="3709880"/>
                </a:cubicBezTo>
                <a:lnTo>
                  <a:pt x="0" y="3716755"/>
                </a:lnTo>
                <a:cubicBezTo>
                  <a:pt x="155" y="3403392"/>
                  <a:pt x="309" y="3090029"/>
                  <a:pt x="464" y="2776666"/>
                </a:cubicBezTo>
                <a:lnTo>
                  <a:pt x="383524" y="2776666"/>
                </a:ln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B4B4AB-5A53-4DBE-BF6F-BCDF26171DFE}"/>
              </a:ext>
            </a:extLst>
          </p:cNvPr>
          <p:cNvSpPr/>
          <p:nvPr/>
        </p:nvSpPr>
        <p:spPr>
          <a:xfrm>
            <a:off x="691869" y="1970903"/>
            <a:ext cx="2165631" cy="3577205"/>
          </a:xfrm>
          <a:custGeom>
            <a:avLst/>
            <a:gdLst>
              <a:gd name="connsiteX0" fmla="*/ 1133842 w 2165631"/>
              <a:gd name="connsiteY0" fmla="*/ 0 h 3577205"/>
              <a:gd name="connsiteX1" fmla="*/ 1143109 w 2165631"/>
              <a:gd name="connsiteY1" fmla="*/ 395416 h 3577205"/>
              <a:gd name="connsiteX2" fmla="*/ 2147096 w 2165631"/>
              <a:gd name="connsiteY2" fmla="*/ 383059 h 3577205"/>
              <a:gd name="connsiteX3" fmla="*/ 2165631 w 2165631"/>
              <a:gd name="connsiteY3" fmla="*/ 3569639 h 3577205"/>
              <a:gd name="connsiteX4" fmla="*/ 3748 w 2165631"/>
              <a:gd name="connsiteY4" fmla="*/ 3577205 h 3577205"/>
              <a:gd name="connsiteX5" fmla="*/ 0 w 2165631"/>
              <a:gd name="connsiteY5" fmla="*/ 2839812 h 3577205"/>
              <a:gd name="connsiteX6" fmla="*/ 291313 w 2165631"/>
              <a:gd name="connsiteY6" fmla="*/ 2835766 h 3577205"/>
              <a:gd name="connsiteX7" fmla="*/ 287267 w 2165631"/>
              <a:gd name="connsiteY7" fmla="*/ 2831720 h 357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5631" h="3577205">
                <a:moveTo>
                  <a:pt x="1133842" y="0"/>
                </a:moveTo>
                <a:lnTo>
                  <a:pt x="1143109" y="395416"/>
                </a:lnTo>
                <a:lnTo>
                  <a:pt x="2147096" y="383059"/>
                </a:lnTo>
                <a:lnTo>
                  <a:pt x="2165631" y="3569639"/>
                </a:lnTo>
                <a:lnTo>
                  <a:pt x="3748" y="3577205"/>
                </a:lnTo>
                <a:cubicBezTo>
                  <a:pt x="2499" y="3331407"/>
                  <a:pt x="1249" y="3085610"/>
                  <a:pt x="0" y="2839812"/>
                </a:cubicBezTo>
                <a:lnTo>
                  <a:pt x="291313" y="2835766"/>
                </a:lnTo>
                <a:lnTo>
                  <a:pt x="287267" y="28317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 result for wireless">
            <a:extLst>
              <a:ext uri="{FF2B5EF4-FFF2-40B4-BE49-F238E27FC236}">
                <a16:creationId xmlns:a16="http://schemas.microsoft.com/office/drawing/2014/main" id="{E10C7557-2A23-4992-AEF0-FD1E42850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537167"/>
            <a:ext cx="888780" cy="6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6EE8144-E021-4E6A-94B2-FAFD7EF060EC}"/>
              </a:ext>
            </a:extLst>
          </p:cNvPr>
          <p:cNvSpPr/>
          <p:nvPr/>
        </p:nvSpPr>
        <p:spPr>
          <a:xfrm>
            <a:off x="4406462" y="2041634"/>
            <a:ext cx="2790497" cy="3775842"/>
          </a:xfrm>
          <a:custGeom>
            <a:avLst/>
            <a:gdLst>
              <a:gd name="connsiteX0" fmla="*/ 0 w 2790497"/>
              <a:gd name="connsiteY0" fmla="*/ 480849 h 3775842"/>
              <a:gd name="connsiteX1" fmla="*/ 0 w 2790497"/>
              <a:gd name="connsiteY1" fmla="*/ 7883 h 3775842"/>
              <a:gd name="connsiteX2" fmla="*/ 1694793 w 2790497"/>
              <a:gd name="connsiteY2" fmla="*/ 0 h 3775842"/>
              <a:gd name="connsiteX3" fmla="*/ 1710559 w 2790497"/>
              <a:gd name="connsiteY3" fmla="*/ 3775842 h 3775842"/>
              <a:gd name="connsiteX4" fmla="*/ 2766848 w 2790497"/>
              <a:gd name="connsiteY4" fmla="*/ 3760076 h 3775842"/>
              <a:gd name="connsiteX5" fmla="*/ 2766848 w 2790497"/>
              <a:gd name="connsiteY5" fmla="*/ 3436883 h 3775842"/>
              <a:gd name="connsiteX6" fmla="*/ 2790497 w 2790497"/>
              <a:gd name="connsiteY6" fmla="*/ 3429000 h 377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497" h="3775842">
                <a:moveTo>
                  <a:pt x="0" y="480849"/>
                </a:moveTo>
                <a:lnTo>
                  <a:pt x="0" y="7883"/>
                </a:lnTo>
                <a:lnTo>
                  <a:pt x="1694793" y="0"/>
                </a:lnTo>
                <a:cubicBezTo>
                  <a:pt x="1700048" y="1258614"/>
                  <a:pt x="1705304" y="2517228"/>
                  <a:pt x="1710559" y="3775842"/>
                </a:cubicBezTo>
                <a:lnTo>
                  <a:pt x="2766848" y="3760076"/>
                </a:lnTo>
                <a:lnTo>
                  <a:pt x="2766848" y="3436883"/>
                </a:lnTo>
                <a:lnTo>
                  <a:pt x="2790497" y="34290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0625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Pre-requisites used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470" y="685801"/>
            <a:ext cx="7886700" cy="5008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Prerequisites</a:t>
            </a:r>
          </a:p>
          <a:p>
            <a:pPr lvl="1"/>
            <a:r>
              <a:rPr lang="en-US" sz="1800" dirty="0"/>
              <a:t>Install the TI 15.4-Stack Linux Gateway SDK</a:t>
            </a:r>
          </a:p>
          <a:p>
            <a:pPr lvl="1"/>
            <a:r>
              <a:rPr lang="en-US" sz="1800" dirty="0"/>
              <a:t>Prepare the embedded host</a:t>
            </a:r>
          </a:p>
          <a:p>
            <a:pPr lvl="1"/>
            <a:r>
              <a:rPr lang="en-US" sz="1800" dirty="0"/>
              <a:t>Starting the Application – Starting the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Commands to install prerequisites</a:t>
            </a:r>
          </a:p>
          <a:p>
            <a:pPr lvl="1"/>
            <a:r>
              <a:rPr lang="en-US" sz="1800" dirty="0" err="1"/>
              <a:t>chmod</a:t>
            </a:r>
            <a:r>
              <a:rPr lang="en-US" sz="1800" dirty="0"/>
              <a:t> +x </a:t>
            </a:r>
            <a:r>
              <a:rPr lang="en-US" sz="1800" dirty="0" err="1"/>
              <a:t>ti15.4stack_linux_x64_2_07_00_16.run</a:t>
            </a:r>
            <a:endParaRPr lang="en-US" sz="1800" dirty="0"/>
          </a:p>
          <a:p>
            <a:pPr lvl="1"/>
            <a:r>
              <a:rPr lang="en-US" sz="1800" dirty="0"/>
              <a:t>./</a:t>
            </a:r>
            <a:r>
              <a:rPr lang="en-US" sz="1800" dirty="0" err="1"/>
              <a:t>ti15.4stack_linux_x64_2_07_00_16.run</a:t>
            </a:r>
            <a:endParaRPr lang="en-US" sz="1800" dirty="0"/>
          </a:p>
          <a:p>
            <a:pPr lvl="1"/>
            <a:r>
              <a:rPr lang="en-US" sz="1800" dirty="0"/>
              <a:t>rm bin/</a:t>
            </a:r>
            <a:r>
              <a:rPr lang="en-US" sz="1800" dirty="0" err="1"/>
              <a:t>nv-simulation.bin</a:t>
            </a:r>
            <a:endParaRPr lang="en-US" sz="1800" dirty="0"/>
          </a:p>
          <a:p>
            <a:pPr lvl="1"/>
            <a:r>
              <a:rPr lang="en-US" sz="1800" dirty="0"/>
              <a:t>./</a:t>
            </a:r>
            <a:r>
              <a:rPr lang="en-US" sz="1800" dirty="0" err="1"/>
              <a:t>run_demo.sh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used in design:</a:t>
            </a:r>
          </a:p>
          <a:p>
            <a:pPr lvl="1"/>
            <a:r>
              <a:rPr lang="en-US" dirty="0"/>
              <a:t>Declare header files to enable use of </a:t>
            </a:r>
            <a:r>
              <a:rPr lang="en-US" dirty="0" err="1"/>
              <a:t>I2C</a:t>
            </a:r>
            <a:r>
              <a:rPr lang="en-US" dirty="0"/>
              <a:t> and serial output.</a:t>
            </a:r>
          </a:p>
          <a:p>
            <a:pPr lvl="1"/>
            <a:r>
              <a:rPr lang="en-US" dirty="0"/>
              <a:t>Code for lux sensor is working on standalone project</a:t>
            </a:r>
          </a:p>
          <a:p>
            <a:pPr lvl="1"/>
            <a:r>
              <a:rPr lang="en-US" dirty="0"/>
              <a:t>Integrate to </a:t>
            </a:r>
            <a:r>
              <a:rPr lang="en-US" dirty="0" err="1"/>
              <a:t>sensor.c</a:t>
            </a:r>
            <a:r>
              <a:rPr lang="en-US" dirty="0"/>
              <a:t>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able to get the lux sensor working but we have issues integrating it to our sensor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4160088722"/>
      </p:ext>
    </p:extLst>
  </p:cSld>
  <p:clrMapOvr>
    <a:masterClrMapping/>
  </p:clrMapOvr>
</p:sld>
</file>

<file path=ppt/theme/theme1.xml><?xml version="1.0" encoding="utf-8"?>
<a:theme xmlns:a="http://schemas.openxmlformats.org/drawingml/2006/main" name="Clean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eanA" id="{73E4D85C-6A00-7446-876F-A224A92E59B6}" vid="{9373C565-EB7A-184D-866A-64A71417DB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CleanA</Template>
  <TotalTime>1586</TotalTime>
  <Words>523</Words>
  <Application>Microsoft Office PowerPoint</Application>
  <PresentationFormat>On-screen Show (4:3)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Book</vt:lpstr>
      <vt:lpstr>Calibri</vt:lpstr>
      <vt:lpstr>CleanA</vt:lpstr>
      <vt:lpstr>Linux Gateway Final Project</vt:lpstr>
      <vt:lpstr>Goal</vt:lpstr>
      <vt:lpstr>Outcome - Accomplishments</vt:lpstr>
      <vt:lpstr>Components Used in Design</vt:lpstr>
      <vt:lpstr>Tools used in Design</vt:lpstr>
      <vt:lpstr>Schematics</vt:lpstr>
      <vt:lpstr>Pre-requisites used in Design</vt:lpstr>
      <vt:lpstr>Implementation Details</vt:lpstr>
      <vt:lpstr>Implementation Details</vt:lpstr>
      <vt:lpstr>Actual project set-up</vt:lpstr>
      <vt:lpstr>Demo</vt:lpstr>
      <vt:lpstr>Results and Conclusions</vt:lpstr>
      <vt:lpstr>Results and Conclusions</vt:lpstr>
      <vt:lpstr>Results and Conclusions</vt:lpstr>
      <vt:lpstr>Reference</vt:lpstr>
    </vt:vector>
  </TitlesOfParts>
  <Company>UNLV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Venkatesan Muthukumar</dc:creator>
  <cp:lastModifiedBy>DAMIAN</cp:lastModifiedBy>
  <cp:revision>43</cp:revision>
  <dcterms:created xsi:type="dcterms:W3CDTF">2012-11-19T20:59:30Z</dcterms:created>
  <dcterms:modified xsi:type="dcterms:W3CDTF">2018-12-13T02:49:34Z</dcterms:modified>
</cp:coreProperties>
</file>