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79" r:id="rId11"/>
    <p:sldId id="260" r:id="rId12"/>
    <p:sldId id="280" r:id="rId13"/>
    <p:sldId id="272" r:id="rId14"/>
    <p:sldId id="283" r:id="rId15"/>
    <p:sldId id="282" r:id="rId16"/>
    <p:sldId id="273" r:id="rId17"/>
    <p:sldId id="284" r:id="rId18"/>
    <p:sldId id="281" r:id="rId19"/>
    <p:sldId id="275" r:id="rId20"/>
    <p:sldId id="270" r:id="rId21"/>
    <p:sldId id="285" r:id="rId22"/>
    <p:sldId id="286" r:id="rId23"/>
    <p:sldId id="266" r:id="rId24"/>
    <p:sldId id="271" r:id="rId25"/>
    <p:sldId id="265" r:id="rId26"/>
    <p:sldId id="264" r:id="rId27"/>
    <p:sldId id="263" r:id="rId28"/>
    <p:sldId id="259" r:id="rId2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90704" autoAdjust="0"/>
  </p:normalViewPr>
  <p:slideViewPr>
    <p:cSldViewPr snapToGrid="0">
      <p:cViewPr>
        <p:scale>
          <a:sx n="64" d="100"/>
          <a:sy n="64" d="100"/>
        </p:scale>
        <p:origin x="63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02:03:42.642" v="3725" actId="103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">
        <pc:chgData name="Fernanda Valdez" userId="d7d7d7d74fc48452" providerId="LiveId" clId="{C888A48D-F230-4DC9-83B3-65F5A35436E2}" dt="2023-11-20T01:57:36.545" v="3038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19/11/2023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19/11/2023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758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5103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610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8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paying</a:t>
            </a:r>
            <a:r>
              <a:rPr lang="es-ES" dirty="0"/>
              <a:t> </a:t>
            </a:r>
            <a:r>
              <a:rPr lang="es-ES" dirty="0" err="1"/>
              <a:t>athletes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 err="1"/>
              <a:t>Uzor</a:t>
            </a:r>
            <a:r>
              <a:rPr lang="es-ES" dirty="0"/>
              <a:t>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 err="1"/>
              <a:t>There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a positive </a:t>
            </a:r>
            <a:r>
              <a:rPr lang="es-ES" sz="1400" dirty="0" err="1"/>
              <a:t>correlation</a:t>
            </a:r>
            <a:r>
              <a:rPr lang="es-ES" sz="1400" dirty="0"/>
              <a:t> </a:t>
            </a:r>
            <a:r>
              <a:rPr lang="es-ES" sz="1400" dirty="0" err="1"/>
              <a:t>between</a:t>
            </a:r>
            <a:r>
              <a:rPr lang="es-ES" sz="1400" dirty="0"/>
              <a:t> </a:t>
            </a:r>
            <a:r>
              <a:rPr lang="es-ES" sz="1400" dirty="0" err="1"/>
              <a:t>year</a:t>
            </a:r>
            <a:r>
              <a:rPr lang="es-ES" sz="1400" dirty="0"/>
              <a:t> and </a:t>
            </a:r>
            <a:r>
              <a:rPr lang="es-ES" sz="1400" dirty="0" err="1"/>
              <a:t>adjusted</a:t>
            </a:r>
            <a:r>
              <a:rPr lang="es-ES" sz="1400" dirty="0"/>
              <a:t> </a:t>
            </a:r>
            <a:r>
              <a:rPr lang="es-ES" sz="1400" dirty="0" err="1"/>
              <a:t>earnings</a:t>
            </a:r>
            <a:r>
              <a:rPr lang="es-ES" sz="1400" dirty="0"/>
              <a:t>, </a:t>
            </a:r>
            <a:r>
              <a:rPr lang="es-ES" sz="1400" dirty="0" err="1"/>
              <a:t>however</a:t>
            </a:r>
            <a:r>
              <a:rPr lang="es-ES" sz="1400" dirty="0"/>
              <a:t> </a:t>
            </a:r>
            <a:r>
              <a:rPr lang="es-ES" sz="1400" dirty="0" err="1"/>
              <a:t>only</a:t>
            </a:r>
            <a:r>
              <a:rPr lang="es-ES" sz="1400" dirty="0"/>
              <a:t> 31%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variability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explained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linear </a:t>
            </a:r>
            <a:r>
              <a:rPr lang="es-ES" sz="1400" dirty="0" err="1"/>
              <a:t>correlation</a:t>
            </a:r>
            <a:r>
              <a:rPr lang="es-ES" sz="1400" dirty="0"/>
              <a:t> </a:t>
            </a:r>
            <a:r>
              <a:rPr lang="es-ES" sz="1400" dirty="0" err="1"/>
              <a:t>model</a:t>
            </a:r>
            <a:r>
              <a:rPr lang="es-ES" sz="1400" dirty="0"/>
              <a:t>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 err="1"/>
              <a:t>If</a:t>
            </a:r>
            <a:r>
              <a:rPr lang="es-ES" sz="1400" dirty="0"/>
              <a:t> </a:t>
            </a:r>
            <a:r>
              <a:rPr lang="es-ES" sz="1400" dirty="0" err="1"/>
              <a:t>we</a:t>
            </a:r>
            <a:r>
              <a:rPr lang="es-ES" sz="1400" dirty="0"/>
              <a:t> </a:t>
            </a:r>
            <a:r>
              <a:rPr lang="es-ES" sz="1400" dirty="0" err="1"/>
              <a:t>remove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top </a:t>
            </a:r>
            <a:r>
              <a:rPr lang="es-ES" sz="1400" dirty="0" err="1"/>
              <a:t>earner</a:t>
            </a:r>
            <a:r>
              <a:rPr lang="es-ES" sz="1400" dirty="0"/>
              <a:t> </a:t>
            </a:r>
            <a:r>
              <a:rPr lang="es-ES" sz="1400" dirty="0" err="1"/>
              <a:t>every</a:t>
            </a:r>
            <a:r>
              <a:rPr lang="es-ES" sz="1400" dirty="0"/>
              <a:t> </a:t>
            </a:r>
            <a:r>
              <a:rPr lang="es-ES" sz="1400" dirty="0" err="1"/>
              <a:t>year</a:t>
            </a:r>
            <a:r>
              <a:rPr lang="es-ES" sz="1400" dirty="0"/>
              <a:t>, </a:t>
            </a:r>
            <a:r>
              <a:rPr lang="es-ES" sz="1400" dirty="0" err="1"/>
              <a:t>the</a:t>
            </a:r>
            <a:r>
              <a:rPr lang="es-ES" sz="1400" dirty="0"/>
              <a:t> linear </a:t>
            </a:r>
            <a:r>
              <a:rPr lang="es-ES" sz="1400" dirty="0" err="1"/>
              <a:t>regression</a:t>
            </a:r>
            <a:r>
              <a:rPr lang="es-ES" sz="1400" dirty="0"/>
              <a:t> </a:t>
            </a:r>
            <a:r>
              <a:rPr lang="es-ES" sz="1400" dirty="0" err="1"/>
              <a:t>explains</a:t>
            </a:r>
            <a:r>
              <a:rPr lang="es-ES" sz="1400" dirty="0"/>
              <a:t> 52%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variability</a:t>
            </a:r>
            <a:r>
              <a:rPr lang="es-ES" sz="1400" dirty="0"/>
              <a:t>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</a:t>
            </a:r>
            <a:r>
              <a:rPr lang="es-ES" sz="1400" dirty="0" err="1"/>
              <a:t>earners</a:t>
            </a:r>
            <a:r>
              <a:rPr lang="es-ES" sz="1400" dirty="0"/>
              <a:t> </a:t>
            </a:r>
            <a:r>
              <a:rPr lang="es-ES" sz="1400" dirty="0" err="1"/>
              <a:t>positively</a:t>
            </a:r>
            <a:r>
              <a:rPr lang="es-ES" sz="1400" dirty="0"/>
              <a:t> </a:t>
            </a:r>
            <a:r>
              <a:rPr lang="es-ES" sz="1400" dirty="0" err="1"/>
              <a:t>skew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</a:t>
            </a:r>
            <a:r>
              <a:rPr lang="es-ES" dirty="0" err="1"/>
              <a:t>yearly</a:t>
            </a:r>
            <a:r>
              <a:rPr lang="es-ES" dirty="0"/>
              <a:t> </a:t>
            </a:r>
            <a:r>
              <a:rPr lang="es-ES" dirty="0" err="1"/>
              <a:t>earnings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industry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valued</a:t>
            </a:r>
            <a:r>
              <a:rPr lang="es-ES" dirty="0"/>
              <a:t> in ~ US$ 500 BN </a:t>
            </a:r>
            <a:r>
              <a:rPr lang="es-ES" dirty="0" err="1"/>
              <a:t>worldwide</a:t>
            </a:r>
            <a:r>
              <a:rPr lang="es-ES" dirty="0"/>
              <a:t> and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growing</a:t>
            </a:r>
            <a:r>
              <a:rPr lang="es-ES" dirty="0"/>
              <a:t> 5.9% </a:t>
            </a:r>
            <a:r>
              <a:rPr lang="es-ES" dirty="0" err="1"/>
              <a:t>annually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A.T. </a:t>
            </a:r>
            <a:r>
              <a:rPr lang="es-ES" dirty="0" err="1"/>
              <a:t>Kerney</a:t>
            </a:r>
            <a:r>
              <a:rPr lang="es-ES" dirty="0"/>
              <a:t>.</a:t>
            </a:r>
          </a:p>
          <a:p>
            <a:pPr algn="just" rtl="0"/>
            <a:r>
              <a:rPr lang="es-ES" dirty="0"/>
              <a:t>In 2018,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sponsorships</a:t>
            </a:r>
            <a:r>
              <a:rPr lang="es-ES" dirty="0"/>
              <a:t> in N. </a:t>
            </a:r>
            <a:r>
              <a:rPr lang="es-ES" dirty="0" err="1"/>
              <a:t>America</a:t>
            </a:r>
            <a:r>
              <a:rPr lang="es-ES" dirty="0"/>
              <a:t> </a:t>
            </a:r>
            <a:r>
              <a:rPr lang="es-ES" dirty="0" err="1"/>
              <a:t>amounted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US$ 17 BN.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estimated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reach</a:t>
            </a:r>
            <a:r>
              <a:rPr lang="es-ES" dirty="0"/>
              <a:t> US$ 50 BN </a:t>
            </a:r>
            <a:r>
              <a:rPr lang="es-ES" dirty="0" err="1"/>
              <a:t>worldwide</a:t>
            </a:r>
            <a:endParaRPr lang="es-ES" dirty="0"/>
          </a:p>
          <a:p>
            <a:pPr algn="just" rtl="0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valuable</a:t>
            </a:r>
            <a:r>
              <a:rPr lang="es-ES" dirty="0"/>
              <a:t> single </a:t>
            </a:r>
            <a:r>
              <a:rPr lang="es-ES" dirty="0" err="1"/>
              <a:t>sporting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valued</a:t>
            </a:r>
            <a:r>
              <a:rPr lang="es-ES" dirty="0"/>
              <a:t> in US$ 379 M. </a:t>
            </a:r>
            <a:r>
              <a:rPr lang="es-ES" dirty="0" err="1"/>
              <a:t>It’s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NFL </a:t>
            </a:r>
            <a:r>
              <a:rPr lang="es-ES" dirty="0" err="1"/>
              <a:t>Superbowl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limitations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014731"/>
            <a:ext cx="5495925" cy="2033856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included</a:t>
            </a:r>
            <a:r>
              <a:rPr lang="es-ES" dirty="0"/>
              <a:t> top </a:t>
            </a:r>
            <a:r>
              <a:rPr lang="es-ES" dirty="0" err="1"/>
              <a:t>earners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 10.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interesting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regional data </a:t>
            </a:r>
            <a:r>
              <a:rPr lang="es-ES" dirty="0" err="1"/>
              <a:t>behaves</a:t>
            </a:r>
            <a:r>
              <a:rPr lang="es-ES" dirty="0"/>
              <a:t> </a:t>
            </a:r>
            <a:r>
              <a:rPr lang="es-ES" dirty="0" err="1"/>
              <a:t>similarly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analyzing</a:t>
            </a:r>
            <a:r>
              <a:rPr lang="es-ES" dirty="0"/>
              <a:t> a </a:t>
            </a:r>
            <a:r>
              <a:rPr lang="es-ES" dirty="0" err="1"/>
              <a:t>larger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athlete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lacked</a:t>
            </a:r>
            <a:r>
              <a:rPr lang="es-ES" dirty="0"/>
              <a:t> </a:t>
            </a:r>
            <a:r>
              <a:rPr lang="es-ES" dirty="0" err="1"/>
              <a:t>industry</a:t>
            </a:r>
            <a:r>
              <a:rPr lang="es-ES" dirty="0"/>
              <a:t> data (ex. TV </a:t>
            </a:r>
            <a:r>
              <a:rPr lang="es-ES" dirty="0" err="1"/>
              <a:t>rights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spectators</a:t>
            </a:r>
            <a:r>
              <a:rPr lang="es-ES" dirty="0"/>
              <a:t>, </a:t>
            </a: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valuations</a:t>
            </a:r>
            <a:r>
              <a:rPr lang="es-ES" dirty="0"/>
              <a:t>)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carry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a </a:t>
            </a:r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drivers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 err="1"/>
              <a:t>Thanks</a:t>
            </a:r>
            <a:r>
              <a:rPr lang="es-ES" dirty="0"/>
              <a:t>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LAS OPORTUNIDADES DE NEGOCIO SON COMO LOS AUTOBUSES. SIEMPRE VENDRÁ OTRO.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Richard Branson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CONOZCA A NUESTRO EQUIPO</a:t>
            </a:r>
          </a:p>
        </p:txBody>
      </p:sp>
      <p:pic>
        <p:nvPicPr>
          <p:cNvPr id="16" name="Marcador de posición de imagen 15" descr="Foto de primer plano de las diapositivas de equipo ">
            <a:extLst>
              <a:ext uri="{FF2B5EF4-FFF2-40B4-BE49-F238E27FC236}">
                <a16:creationId xmlns:a16="http://schemas.microsoft.com/office/drawing/2014/main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DAVID SERNA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Presidente</a:t>
            </a:r>
          </a:p>
        </p:txBody>
      </p:sp>
      <p:pic>
        <p:nvPicPr>
          <p:cNvPr id="18" name="Marcador de posición de imagen 17" descr="Foto de primer plano de las diapositivas de equipo ">
            <a:extLst>
              <a:ext uri="{FF2B5EF4-FFF2-40B4-BE49-F238E27FC236}">
                <a16:creationId xmlns:a16="http://schemas.microsoft.com/office/drawing/2014/main" id="{F2557ABA-5037-481D-8C54-94B63E80E2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MIRJAM NILSSON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Directora ejecutiva</a:t>
            </a:r>
          </a:p>
        </p:txBody>
      </p:sp>
      <p:pic>
        <p:nvPicPr>
          <p:cNvPr id="20" name="Marcador de posición de imagen 19" descr="Foto de primer plano de las diapositivas de equipo ">
            <a:extLst>
              <a:ext uri="{FF2B5EF4-FFF2-40B4-BE49-F238E27FC236}">
                <a16:creationId xmlns:a16="http://schemas.microsoft.com/office/drawing/2014/main" id="{618E88B2-D607-4D3C-9519-A591A729DCC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ELVIRA CANO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113994" y="5478796"/>
            <a:ext cx="2272678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Director de operaciones</a:t>
            </a:r>
          </a:p>
        </p:txBody>
      </p:sp>
      <p:pic>
        <p:nvPicPr>
          <p:cNvPr id="22" name="Marcador de posición de imagen 21" descr="Foto de primer plano de las diapositivas de equipo ">
            <a:extLst>
              <a:ext uri="{FF2B5EF4-FFF2-40B4-BE49-F238E27FC236}">
                <a16:creationId xmlns:a16="http://schemas.microsoft.com/office/drawing/2014/main" id="{82AF3253-9767-4EC7-B0DB-3A850BEFB03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5084524"/>
            <a:ext cx="2317706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SERGIO VALLADARES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533875" y="5464114"/>
            <a:ext cx="2272676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Vicepresidente de marketing</a:t>
            </a:r>
          </a:p>
        </p:txBody>
      </p:sp>
      <p:sp>
        <p:nvSpPr>
          <p:cNvPr id="23" name="Marcador de fecha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4" name="Marcador de pie de página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CONOZCA A NUESTRO EQUIPO </a:t>
            </a:r>
          </a:p>
        </p:txBody>
      </p:sp>
      <p:pic>
        <p:nvPicPr>
          <p:cNvPr id="357" name="Marcador de posición de imagen 356" descr="Foto de primer plano de las diapositivas de equipo ">
            <a:extLst>
              <a:ext uri="{FF2B5EF4-FFF2-40B4-BE49-F238E27FC236}">
                <a16:creationId xmlns:a16="http://schemas.microsoft.com/office/drawing/2014/main" id="{1AA9DB68-9DD0-4157-9F94-F215A6B13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A49E2A-E51F-4DB7-B643-0BACFA4C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DAVID SERNA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A8375DF-11E9-44DF-BAA3-EACBE17AF4A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500168" y="3809747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Presidente</a:t>
            </a:r>
          </a:p>
        </p:txBody>
      </p:sp>
      <p:pic>
        <p:nvPicPr>
          <p:cNvPr id="359" name="Marcador de posición de imagen 358" descr="Foto de primer plano de las diapositivas de equipo ">
            <a:extLst>
              <a:ext uri="{FF2B5EF4-FFF2-40B4-BE49-F238E27FC236}">
                <a16:creationId xmlns:a16="http://schemas.microsoft.com/office/drawing/2014/main" id="{32C08192-2F27-4ED3-9CEE-4C37C7DFE6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584E2DE-7061-44CB-A94B-5555484F974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54378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MIRJAM NILSSON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7F11552-18E0-4565-AE6F-DE5290DF126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49262" y="3809747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Directora ejecutiva</a:t>
            </a:r>
          </a:p>
        </p:txBody>
      </p:sp>
      <p:pic>
        <p:nvPicPr>
          <p:cNvPr id="361" name="Marcador de posición de imagen 360" descr="Foto de primer plano de las diapositivas de equipo ">
            <a:extLst>
              <a:ext uri="{FF2B5EF4-FFF2-40B4-BE49-F238E27FC236}">
                <a16:creationId xmlns:a16="http://schemas.microsoft.com/office/drawing/2014/main" id="{CA581025-9A6A-4294-8F86-E611BCEFAB15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5584" y="2428875"/>
            <a:ext cx="1066800" cy="1066800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7AF403D-91FB-404C-9346-862EFEC3564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355" y="3654378"/>
            <a:ext cx="2105135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SERGIO VALLADARES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2682AD9-94FA-4E64-864B-DC8F7A320D5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095999" y="3809747"/>
            <a:ext cx="2299855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Director de operaciones</a:t>
            </a:r>
          </a:p>
        </p:txBody>
      </p:sp>
      <p:pic>
        <p:nvPicPr>
          <p:cNvPr id="363" name="Marcador de posición de imagen 362" descr="Foto de primer plano de las diapositivas de equipo ">
            <a:extLst>
              <a:ext uri="{FF2B5EF4-FFF2-40B4-BE49-F238E27FC236}">
                <a16:creationId xmlns:a16="http://schemas.microsoft.com/office/drawing/2014/main" id="{0AB7C4F4-0E33-47EC-A40D-D03ECD81A39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EE34DCC-0789-4B21-A328-FF554B1B07B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SERGIO VALLADARES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E93F4CF-DD26-41DA-BA4C-2DCAC0B2F5E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541355" y="3809747"/>
            <a:ext cx="2250376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Vicepresidente de marketing</a:t>
            </a:r>
          </a:p>
        </p:txBody>
      </p:sp>
      <p:pic>
        <p:nvPicPr>
          <p:cNvPr id="365" name="Marcador de posición de imagen 364" descr="Foto de primer plano de las diapositivas de equipo ">
            <a:extLst>
              <a:ext uri="{FF2B5EF4-FFF2-40B4-BE49-F238E27FC236}">
                <a16:creationId xmlns:a16="http://schemas.microsoft.com/office/drawing/2014/main" id="{13CD5AED-E130-432E-8952-7CB3F68F331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9935192B-6592-4598-9D51-CFDF6F0A854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GRAHAM BARNES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F759A1DD-45A5-4764-8966-C107C4C4832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247736" y="5668583"/>
            <a:ext cx="2333664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Vicepresidente de Producción</a:t>
            </a:r>
          </a:p>
        </p:txBody>
      </p:sp>
      <p:pic>
        <p:nvPicPr>
          <p:cNvPr id="367" name="Marcador de posición de imagen 366" descr="Foto de primer plano de las diapositivas de equipo ">
            <a:extLst>
              <a:ext uri="{FF2B5EF4-FFF2-40B4-BE49-F238E27FC236}">
                <a16:creationId xmlns:a16="http://schemas.microsoft.com/office/drawing/2014/main" id="{73D462EE-3D1E-4964-B729-2B963BD8728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6B09ED3A-8EC7-42CA-B68B-1377E5460E7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13214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ROWAN MURPHY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021B5FEC-BECF-4604-A9AB-1C9E810794F6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849262" y="5668583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Estratega de SEO</a:t>
            </a:r>
          </a:p>
        </p:txBody>
      </p:sp>
      <p:pic>
        <p:nvPicPr>
          <p:cNvPr id="369" name="Marcador de posición de imagen 368" descr="Foto de primer plano de las diapositivas de equipo ">
            <a:extLst>
              <a:ext uri="{FF2B5EF4-FFF2-40B4-BE49-F238E27FC236}">
                <a16:creationId xmlns:a16="http://schemas.microsoft.com/office/drawing/2014/main" id="{3DD82FDB-1001-45E1-AA54-7904FCC108DE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5584" y="4287711"/>
            <a:ext cx="1066800" cy="1066800"/>
          </a:xfrm>
        </p:spPr>
      </p:pic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3E07A9F3-763B-41EA-AC65-8EDB2CA31B8A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13214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ELIZABETH MOORE</a:t>
            </a:r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53A42804-1F4C-424E-9CB4-D1CD97B11CDE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39926" y="5668583"/>
            <a:ext cx="1813474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Diseñadora de producto</a:t>
            </a:r>
          </a:p>
        </p:txBody>
      </p:sp>
      <p:pic>
        <p:nvPicPr>
          <p:cNvPr id="371" name="Marcador de posición de imagen 370" descr="Foto de primer plano de las diapositivas de equipo ">
            <a:extLst>
              <a:ext uri="{FF2B5EF4-FFF2-40B4-BE49-F238E27FC236}">
                <a16:creationId xmlns:a16="http://schemas.microsoft.com/office/drawing/2014/main" id="{5DC64598-F871-46A7-9338-8EB7BF26BEB6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7E484450-BE48-4C65-AEE1-5650AAC06067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ROBIN KLINE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8D8B5AD3-AE51-4D7A-AE7B-E9C350D0879B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541355" y="5668583"/>
            <a:ext cx="2250376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Desarrollador de contenido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ESCALA DE TIEMPO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T4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Sinergia para el comercio electrónico escalable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Coordinación de aplicaciones para el negocio electrónico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852655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Implementación de redes estratégicas con necesidades de negocio electrónico atractivas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Divulgación de métricas estandarizadas</a:t>
            </a:r>
          </a:p>
        </p:txBody>
      </p:sp>
      <p:sp>
        <p:nvSpPr>
          <p:cNvPr id="16" name="Marcador de fecha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 err="1"/>
              <a:t>Have</a:t>
            </a:r>
            <a:r>
              <a:rPr lang="es-ES" dirty="0"/>
              <a:t> top </a:t>
            </a:r>
            <a:r>
              <a:rPr lang="es-ES" dirty="0" err="1"/>
              <a:t>athlete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increased</a:t>
            </a:r>
            <a:r>
              <a:rPr lang="es-ES" dirty="0"/>
              <a:t> in real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past</a:t>
            </a:r>
            <a:r>
              <a:rPr lang="es-ES" dirty="0"/>
              <a:t> 30 </a:t>
            </a:r>
            <a:r>
              <a:rPr lang="es-ES" dirty="0" err="1"/>
              <a:t>years</a:t>
            </a:r>
            <a:r>
              <a:rPr lang="es-ES" dirty="0"/>
              <a:t>?</a:t>
            </a:r>
          </a:p>
          <a:p>
            <a:pPr marL="342900" indent="-342900" rtl="0">
              <a:buAutoNum type="arabicPeriod"/>
            </a:pPr>
            <a:r>
              <a:rPr lang="es-ES" dirty="0" err="1"/>
              <a:t>What</a:t>
            </a:r>
            <a:r>
              <a:rPr lang="es-ES" dirty="0"/>
              <a:t> sport </a:t>
            </a:r>
            <a:r>
              <a:rPr lang="es-ES" dirty="0" err="1"/>
              <a:t>pays</a:t>
            </a:r>
            <a:r>
              <a:rPr lang="es-ES" dirty="0"/>
              <a:t> </a:t>
            </a:r>
            <a:r>
              <a:rPr lang="es-ES" dirty="0" err="1"/>
              <a:t>it’s</a:t>
            </a:r>
            <a:r>
              <a:rPr lang="es-ES" dirty="0"/>
              <a:t> top </a:t>
            </a:r>
            <a:r>
              <a:rPr lang="es-ES" dirty="0" err="1"/>
              <a:t>athletes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?</a:t>
            </a:r>
          </a:p>
          <a:p>
            <a:pPr marL="342900" indent="-342900" rtl="0">
              <a:buAutoNum type="arabicPeriod"/>
            </a:pPr>
            <a:r>
              <a:rPr lang="es-ES" dirty="0"/>
              <a:t>Are </a:t>
            </a:r>
            <a:r>
              <a:rPr lang="es-ES" dirty="0" err="1"/>
              <a:t>american</a:t>
            </a:r>
            <a:r>
              <a:rPr lang="es-ES" dirty="0"/>
              <a:t> </a:t>
            </a:r>
            <a:r>
              <a:rPr lang="es-ES" dirty="0" err="1"/>
              <a:t>athletes</a:t>
            </a:r>
            <a:r>
              <a:rPr lang="es-ES" dirty="0"/>
              <a:t> </a:t>
            </a:r>
            <a:r>
              <a:rPr lang="es-ES" dirty="0" err="1"/>
              <a:t>paid</a:t>
            </a:r>
            <a:r>
              <a:rPr lang="es-ES" dirty="0"/>
              <a:t> more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foreign</a:t>
            </a:r>
            <a:r>
              <a:rPr lang="es-ES" dirty="0"/>
              <a:t> </a:t>
            </a:r>
            <a:r>
              <a:rPr lang="es-ES" dirty="0" err="1"/>
              <a:t>counterparts</a:t>
            </a:r>
            <a:r>
              <a:rPr lang="es-ES" dirty="0"/>
              <a:t>?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differ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sport?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</a:t>
            </a:r>
            <a:r>
              <a:rPr lang="es-ES" dirty="0" err="1"/>
              <a:t>cleaning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</a:t>
            </a:r>
            <a:r>
              <a:rPr lang="es-ES" dirty="0" err="1"/>
              <a:t>structural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 err="1">
                <a:solidFill>
                  <a:schemeClr val="tx1"/>
                </a:solidFill>
              </a:rPr>
              <a:t>Sports</a:t>
            </a:r>
            <a:r>
              <a:rPr lang="es-ES" sz="1400" spc="50" dirty="0">
                <a:solidFill>
                  <a:schemeClr val="tx1"/>
                </a:solidFill>
              </a:rPr>
              <a:t> (</a:t>
            </a:r>
            <a:r>
              <a:rPr lang="es-ES" sz="1400" spc="50" dirty="0" err="1">
                <a:solidFill>
                  <a:schemeClr val="tx1"/>
                </a:solidFill>
              </a:rPr>
              <a:t>From</a:t>
            </a:r>
            <a:r>
              <a:rPr lang="es-ES" sz="1400" spc="50" dirty="0">
                <a:solidFill>
                  <a:schemeClr val="tx1"/>
                </a:solidFill>
              </a:rPr>
              <a:t> 29 </a:t>
            </a:r>
            <a:r>
              <a:rPr lang="es-ES" sz="1400" spc="50" dirty="0" err="1">
                <a:solidFill>
                  <a:schemeClr val="tx1"/>
                </a:solidFill>
              </a:rPr>
              <a:t>to</a:t>
            </a:r>
            <a:r>
              <a:rPr lang="es-ES" sz="1400" spc="50" dirty="0">
                <a:solidFill>
                  <a:schemeClr val="tx1"/>
                </a:solidFill>
              </a:rPr>
              <a:t> 13 </a:t>
            </a:r>
            <a:r>
              <a:rPr lang="es-ES" sz="1400" spc="50" dirty="0" err="1">
                <a:solidFill>
                  <a:schemeClr val="tx1"/>
                </a:solidFill>
              </a:rPr>
              <a:t>categories</a:t>
            </a:r>
            <a:r>
              <a:rPr lang="es-ES" sz="1400" spc="5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 err="1">
                <a:solidFill>
                  <a:schemeClr val="tx1"/>
                </a:solidFill>
              </a:rPr>
              <a:t>Nationality</a:t>
            </a:r>
            <a:r>
              <a:rPr lang="es-ES" sz="1400" spc="50" dirty="0">
                <a:solidFill>
                  <a:schemeClr val="tx1"/>
                </a:solidFill>
              </a:rPr>
              <a:t> (Fixed 1 </a:t>
            </a:r>
            <a:r>
              <a:rPr lang="es-ES" sz="1400" spc="50" dirty="0" err="1">
                <a:solidFill>
                  <a:schemeClr val="tx1"/>
                </a:solidFill>
              </a:rPr>
              <a:t>entry</a:t>
            </a:r>
            <a:r>
              <a:rPr lang="es-ES" sz="1400" spc="5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 err="1"/>
              <a:t>Adjusted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 err="1">
                <a:solidFill>
                  <a:schemeClr val="tx1"/>
                </a:solidFill>
              </a:rPr>
              <a:t>Imported</a:t>
            </a:r>
            <a:r>
              <a:rPr lang="es-ES" sz="1400" spc="50" dirty="0">
                <a:solidFill>
                  <a:schemeClr val="tx1"/>
                </a:solidFill>
              </a:rPr>
              <a:t> </a:t>
            </a:r>
            <a:r>
              <a:rPr lang="es-ES" sz="1400" spc="50" dirty="0" err="1">
                <a:solidFill>
                  <a:schemeClr val="tx1"/>
                </a:solidFill>
              </a:rPr>
              <a:t>an</a:t>
            </a:r>
            <a:r>
              <a:rPr lang="es-ES" sz="1400" spc="50" dirty="0">
                <a:solidFill>
                  <a:schemeClr val="tx1"/>
                </a:solidFill>
              </a:rPr>
              <a:t> extra CSV file</a:t>
            </a:r>
          </a:p>
          <a:p>
            <a:pPr marL="342900" indent="-342900" rtl="0">
              <a:buAutoNum type="arabicPeriod"/>
            </a:pPr>
            <a:r>
              <a:rPr lang="es-ES" dirty="0" err="1"/>
              <a:t>Grouped</a:t>
            </a:r>
            <a:r>
              <a:rPr lang="es-ES" dirty="0"/>
              <a:t> CPI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 err="1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</a:t>
            </a:r>
            <a:r>
              <a:rPr lang="es-ES" sz="1400" spc="50" dirty="0" err="1">
                <a:solidFill>
                  <a:schemeClr val="tx1"/>
                </a:solidFill>
              </a:rPr>
              <a:t>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Calculated</a:t>
            </a:r>
            <a:r>
              <a:rPr lang="es-ES" dirty="0"/>
              <a:t> </a:t>
            </a:r>
            <a:r>
              <a:rPr lang="es-ES" dirty="0" err="1"/>
              <a:t>inflation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CPI formula </a:t>
            </a:r>
            <a:r>
              <a:rPr lang="es-ES" dirty="0" err="1"/>
              <a:t>with</a:t>
            </a:r>
            <a:r>
              <a:rPr lang="es-ES" dirty="0"/>
              <a:t> 1990 as base </a:t>
            </a:r>
            <a:r>
              <a:rPr lang="es-ES" dirty="0" err="1"/>
              <a:t>year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Merged</a:t>
            </a:r>
            <a:r>
              <a:rPr lang="es-ES" dirty="0"/>
              <a:t> data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DF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“</a:t>
            </a:r>
            <a:r>
              <a:rPr lang="es-ES" dirty="0" err="1"/>
              <a:t>Year</a:t>
            </a:r>
            <a:r>
              <a:rPr lang="es-ES" dirty="0"/>
              <a:t>” </a:t>
            </a:r>
            <a:r>
              <a:rPr lang="es-ES" dirty="0" err="1"/>
              <a:t>column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Divided</a:t>
            </a:r>
            <a:r>
              <a:rPr lang="es-ES" dirty="0"/>
              <a:t> nominal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(1 + </a:t>
            </a:r>
            <a:r>
              <a:rPr lang="es-ES" dirty="0" err="1"/>
              <a:t>inflation</a:t>
            </a:r>
            <a:r>
              <a:rPr lang="es-ES" dirty="0"/>
              <a:t>)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adjust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1990 </a:t>
            </a:r>
            <a:r>
              <a:rPr lang="es-ES" dirty="0" err="1"/>
              <a:t>value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</a:t>
            </a:r>
            <a:r>
              <a:rPr lang="en-US" sz="2800" dirty="0" err="1"/>
              <a:t>american</a:t>
            </a:r>
            <a:r>
              <a:rPr lang="en-US" sz="2800" dirty="0"/>
              <a:t>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374</TotalTime>
  <Words>888</Words>
  <Application>Microsoft Office PowerPoint</Application>
  <PresentationFormat>Widescreen</PresentationFormat>
  <Paragraphs>196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Are american athletes paid more than their foreign counterparts? Does this differ by sport?</vt:lpstr>
      <vt:lpstr>ÁREAS DE ENFOQUE</vt:lpstr>
      <vt:lpstr>Have top athlete earnings increased in real value over the past 30 years?</vt:lpstr>
      <vt:lpstr>ÁREAS DE ENFOQUE</vt:lpstr>
      <vt:lpstr>ÁREAS DE ENFOQUE</vt:lpstr>
      <vt:lpstr>Conclusions</vt:lpstr>
      <vt:lpstr>ÁREAS DE ENFOQUE</vt:lpstr>
      <vt:lpstr>Conclusions</vt:lpstr>
      <vt:lpstr>What sport pays its top athletes the most?</vt:lpstr>
      <vt:lpstr>ÁREAS DE ENFOQUE</vt:lpstr>
      <vt:lpstr>Top yearly earnings</vt:lpstr>
      <vt:lpstr>Conclusions</vt:lpstr>
      <vt:lpstr>Limitations and next steps</vt:lpstr>
      <vt:lpstr>limitations</vt:lpstr>
      <vt:lpstr>Thanks!</vt:lpstr>
      <vt:lpstr>LAS OPORTUNIDADES DE NEGOCIO SON COMO LOS AUTOBUSES. SIEMPRE VENDRÁ OTRO.</vt:lpstr>
      <vt:lpstr>CONOZCA A NUESTRO EQUIPO</vt:lpstr>
      <vt:lpstr>CONOZCA A NUESTRO EQUIPO </vt:lpstr>
      <vt:lpstr>ESCALA DE TIEMPO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Fernanda Valdez</cp:lastModifiedBy>
  <cp:revision>1</cp:revision>
  <dcterms:created xsi:type="dcterms:W3CDTF">2023-11-19T19:49:35Z</dcterms:created>
  <dcterms:modified xsi:type="dcterms:W3CDTF">2023-11-20T02:03:47Z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