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76" r:id="rId3"/>
    <p:sldId id="277" r:id="rId4"/>
    <p:sldId id="278" r:id="rId5"/>
    <p:sldId id="283" r:id="rId6"/>
    <p:sldId id="284" r:id="rId7"/>
    <p:sldId id="285" r:id="rId8"/>
    <p:sldId id="279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-61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103C29F-D897-4532-A731-FA625B118F45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23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61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995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792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3714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285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1063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103C29F-D897-4532-A731-FA625B118F45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3126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103C29F-D897-4532-A731-FA625B118F45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948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796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708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799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377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534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60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398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589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103C29F-D897-4532-A731-FA625B118F45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173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714" y="731520"/>
            <a:ext cx="8936653" cy="949112"/>
          </a:xfrm>
        </p:spPr>
        <p:txBody>
          <a:bodyPr/>
          <a:lstStyle/>
          <a:p>
            <a:r>
              <a:rPr lang="en-US" dirty="0" smtClean="0"/>
              <a:t>Avoiding Redundant </a:t>
            </a:r>
            <a:r>
              <a:rPr lang="en-US" dirty="0" err="1" smtClean="0"/>
              <a:t>Gotos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2777" y="2272936"/>
            <a:ext cx="10489474" cy="421930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       if x &gt; 200 </a:t>
            </a:r>
            <a:r>
              <a:rPr lang="en-US" sz="2000" dirty="0" err="1" smtClean="0"/>
              <a:t>goto</a:t>
            </a:r>
            <a:r>
              <a:rPr lang="en-US" sz="2000" dirty="0" smtClean="0"/>
              <a:t> L4</a:t>
            </a:r>
          </a:p>
          <a:p>
            <a:pPr>
              <a:buNone/>
            </a:pPr>
            <a:r>
              <a:rPr lang="en-US" sz="2000" dirty="0" smtClean="0"/>
              <a:t>       </a:t>
            </a:r>
            <a:r>
              <a:rPr lang="en-US" sz="2000" dirty="0" err="1" smtClean="0"/>
              <a:t>goto</a:t>
            </a:r>
            <a:r>
              <a:rPr lang="en-US" sz="2000" dirty="0" smtClean="0"/>
              <a:t> L1</a:t>
            </a:r>
          </a:p>
          <a:p>
            <a:pPr>
              <a:buNone/>
            </a:pPr>
            <a:r>
              <a:rPr lang="en-US" sz="2000" dirty="0" smtClean="0"/>
              <a:t>L4:   ……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Instead, consider the instruction: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ifFalse</a:t>
            </a:r>
            <a:r>
              <a:rPr lang="en-US" sz="2000" dirty="0" smtClean="0"/>
              <a:t> x &gt; 200 </a:t>
            </a:r>
            <a:r>
              <a:rPr lang="en-US" sz="2000" dirty="0" err="1" smtClean="0"/>
              <a:t>goto</a:t>
            </a:r>
            <a:r>
              <a:rPr lang="en-US" sz="2000" dirty="0" smtClean="0"/>
              <a:t> L1</a:t>
            </a:r>
          </a:p>
          <a:p>
            <a:pPr>
              <a:buNone/>
            </a:pPr>
            <a:r>
              <a:rPr lang="en-US" sz="2000" dirty="0" smtClean="0"/>
              <a:t>		L4:   ……..</a:t>
            </a:r>
          </a:p>
          <a:p>
            <a:pPr>
              <a:buNone/>
            </a:pPr>
            <a:r>
              <a:rPr lang="en-US" sz="2000" dirty="0" smtClean="0"/>
              <a:t>This </a:t>
            </a:r>
            <a:r>
              <a:rPr lang="en-US" sz="2000" dirty="0" err="1" smtClean="0"/>
              <a:t>ifFalse</a:t>
            </a:r>
            <a:r>
              <a:rPr lang="en-US" sz="2000" dirty="0" smtClean="0"/>
              <a:t> instruction takes advantage of the natural flow from one instruction to the next in sequence, so control simply “falls through" to label L4</a:t>
            </a:r>
          </a:p>
          <a:p>
            <a:pPr>
              <a:buNone/>
            </a:pPr>
            <a:r>
              <a:rPr lang="en-US" sz="2000" dirty="0" smtClean="0"/>
              <a:t> if x &gt; 200, thereby avoiding a jump.</a:t>
            </a:r>
            <a:endParaRPr lang="en-US" sz="2000" dirty="0"/>
          </a:p>
        </p:txBody>
      </p:sp>
      <p:sp>
        <p:nvSpPr>
          <p:cNvPr id="7" name="Right Brace 6"/>
          <p:cNvSpPr/>
          <p:nvPr/>
        </p:nvSpPr>
        <p:spPr>
          <a:xfrm>
            <a:off x="5003074" y="4376057"/>
            <a:ext cx="313509" cy="6270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35486" y="4519749"/>
            <a:ext cx="406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Short-circuit code/Jumping Code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473337" y="4585063"/>
            <a:ext cx="640080" cy="352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766" y="548641"/>
            <a:ext cx="10528663" cy="1254033"/>
          </a:xfrm>
        </p:spPr>
        <p:txBody>
          <a:bodyPr/>
          <a:lstStyle/>
          <a:p>
            <a:r>
              <a:rPr lang="en-US" sz="2800" dirty="0" smtClean="0"/>
              <a:t>Method jump generate jumping code at an expression node, and let method </a:t>
            </a:r>
            <a:r>
              <a:rPr lang="en-US" sz="2800" dirty="0" err="1" smtClean="0"/>
              <a:t>rvalue</a:t>
            </a:r>
            <a:r>
              <a:rPr lang="en-US" sz="2800" dirty="0" smtClean="0"/>
              <a:t> generate code to compute</a:t>
            </a:r>
            <a:br>
              <a:rPr lang="en-US" sz="2800" dirty="0" smtClean="0"/>
            </a:br>
            <a:r>
              <a:rPr lang="en-US" sz="2800" dirty="0" smtClean="0"/>
              <a:t>the value of the node into a temporary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879" y="2376216"/>
            <a:ext cx="10646324" cy="73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3579" y="3290889"/>
            <a:ext cx="10563767" cy="2979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12" y="666206"/>
            <a:ext cx="9041156" cy="1014426"/>
          </a:xfrm>
        </p:spPr>
        <p:txBody>
          <a:bodyPr/>
          <a:lstStyle/>
          <a:p>
            <a:r>
              <a:rPr lang="en-US" dirty="0" smtClean="0"/>
              <a:t>Translating a boolean assignment by computing the value of a temporary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01633" y="2418695"/>
            <a:ext cx="9975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 example, the assignment x = a&lt;b &amp;&amp; c&lt;d can be implemented by the code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48719" y="2990532"/>
            <a:ext cx="623887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 – Through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091" y="2299063"/>
            <a:ext cx="10332720" cy="4036423"/>
          </a:xfrm>
        </p:spPr>
        <p:txBody>
          <a:bodyPr>
            <a:normAutofit/>
          </a:bodyPr>
          <a:lstStyle/>
          <a:p>
            <a:r>
              <a:rPr lang="en-US" dirty="0" smtClean="0"/>
              <a:t>By using a special label fall (i.e., “don't generate any jump"), we can adapt the semantic rules to allow control to fall through from the code for B to the code for S1.</a:t>
            </a:r>
          </a:p>
          <a:p>
            <a:r>
              <a:rPr lang="en-US" dirty="0" smtClean="0"/>
              <a:t>The new rules for S -&gt; if (B) S1 is set B:true to fall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now adapt the semantic rules for boolean expressions to allow control to fall through whenever possible. Suppose B:true is fall ; </a:t>
            </a:r>
            <a:r>
              <a:rPr lang="en-US" dirty="0" err="1" smtClean="0"/>
              <a:t>i.e</a:t>
            </a:r>
            <a:r>
              <a:rPr lang="en-US" dirty="0" smtClean="0"/>
              <a:t>, control falls through B, if B evaluates to true.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8507" y="3390765"/>
            <a:ext cx="9443395" cy="154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Rules for B-&gt; E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i="1" dirty="0" err="1" smtClean="0"/>
              <a:t>rel</a:t>
            </a:r>
            <a:r>
              <a:rPr lang="en-US" dirty="0" smtClean="0"/>
              <a:t> E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5317" y="2926080"/>
            <a:ext cx="8125456" cy="258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267098" y="2168434"/>
            <a:ext cx="4390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The rules for P -&gt; S create label L1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Rules for B-&gt; B</a:t>
            </a:r>
            <a:r>
              <a:rPr lang="en-US" baseline="-25000" dirty="0" smtClean="0"/>
              <a:t>1</a:t>
            </a:r>
            <a:r>
              <a:rPr lang="en-US" dirty="0" smtClean="0"/>
              <a:t> ||B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02964" y="2625634"/>
            <a:ext cx="7988081" cy="2519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4678" y="459514"/>
            <a:ext cx="6338614" cy="5021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26154" y="903082"/>
            <a:ext cx="9123686" cy="560897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54850" y="942522"/>
            <a:ext cx="3549748" cy="5484404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8569" y="1463383"/>
            <a:ext cx="3682699" cy="25338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76103" y="3999004"/>
            <a:ext cx="6393273" cy="245404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80606" y="478838"/>
            <a:ext cx="3583577" cy="99274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3821" y="497613"/>
            <a:ext cx="2447925" cy="428625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892" y="483326"/>
            <a:ext cx="9797142" cy="966651"/>
          </a:xfrm>
          <a:ln w="28575"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Rewriting using ‘fall’ label: fall through technique/ Short-circuit code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84218" y="1691117"/>
            <a:ext cx="4036422" cy="4712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9980" y="2481943"/>
            <a:ext cx="4782023" cy="36400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07048" y="1619521"/>
            <a:ext cx="48291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Freeform 9"/>
          <p:cNvSpPr/>
          <p:nvPr/>
        </p:nvSpPr>
        <p:spPr>
          <a:xfrm>
            <a:off x="783771" y="3566160"/>
            <a:ext cx="4439690" cy="3046842"/>
          </a:xfrm>
          <a:custGeom>
            <a:avLst/>
            <a:gdLst>
              <a:gd name="connsiteX0" fmla="*/ 0 w 4439690"/>
              <a:gd name="connsiteY0" fmla="*/ 117566 h 3046842"/>
              <a:gd name="connsiteX1" fmla="*/ 143692 w 4439690"/>
              <a:gd name="connsiteY1" fmla="*/ 104503 h 3046842"/>
              <a:gd name="connsiteX2" fmla="*/ 261258 w 4439690"/>
              <a:gd name="connsiteY2" fmla="*/ 91440 h 3046842"/>
              <a:gd name="connsiteX3" fmla="*/ 822960 w 4439690"/>
              <a:gd name="connsiteY3" fmla="*/ 104503 h 3046842"/>
              <a:gd name="connsiteX4" fmla="*/ 901338 w 4439690"/>
              <a:gd name="connsiteY4" fmla="*/ 117566 h 3046842"/>
              <a:gd name="connsiteX5" fmla="*/ 940526 w 4439690"/>
              <a:gd name="connsiteY5" fmla="*/ 143691 h 3046842"/>
              <a:gd name="connsiteX6" fmla="*/ 1123406 w 4439690"/>
              <a:gd name="connsiteY6" fmla="*/ 130629 h 3046842"/>
              <a:gd name="connsiteX7" fmla="*/ 1175658 w 4439690"/>
              <a:gd name="connsiteY7" fmla="*/ 117566 h 3046842"/>
              <a:gd name="connsiteX8" fmla="*/ 1254035 w 4439690"/>
              <a:gd name="connsiteY8" fmla="*/ 91440 h 3046842"/>
              <a:gd name="connsiteX9" fmla="*/ 1397726 w 4439690"/>
              <a:gd name="connsiteY9" fmla="*/ 104503 h 3046842"/>
              <a:gd name="connsiteX10" fmla="*/ 1554480 w 4439690"/>
              <a:gd name="connsiteY10" fmla="*/ 78377 h 3046842"/>
              <a:gd name="connsiteX11" fmla="*/ 1658983 w 4439690"/>
              <a:gd name="connsiteY11" fmla="*/ 52251 h 3046842"/>
              <a:gd name="connsiteX12" fmla="*/ 1711235 w 4439690"/>
              <a:gd name="connsiteY12" fmla="*/ 39189 h 3046842"/>
              <a:gd name="connsiteX13" fmla="*/ 1750423 w 4439690"/>
              <a:gd name="connsiteY13" fmla="*/ 26126 h 3046842"/>
              <a:gd name="connsiteX14" fmla="*/ 2286000 w 4439690"/>
              <a:gd name="connsiteY14" fmla="*/ 52251 h 3046842"/>
              <a:gd name="connsiteX15" fmla="*/ 2651760 w 4439690"/>
              <a:gd name="connsiteY15" fmla="*/ 39189 h 3046842"/>
              <a:gd name="connsiteX16" fmla="*/ 2690949 w 4439690"/>
              <a:gd name="connsiteY16" fmla="*/ 26126 h 3046842"/>
              <a:gd name="connsiteX17" fmla="*/ 2795452 w 4439690"/>
              <a:gd name="connsiteY17" fmla="*/ 0 h 3046842"/>
              <a:gd name="connsiteX18" fmla="*/ 2913018 w 4439690"/>
              <a:gd name="connsiteY18" fmla="*/ 13063 h 3046842"/>
              <a:gd name="connsiteX19" fmla="*/ 2991395 w 4439690"/>
              <a:gd name="connsiteY19" fmla="*/ 52251 h 3046842"/>
              <a:gd name="connsiteX20" fmla="*/ 3030583 w 4439690"/>
              <a:gd name="connsiteY20" fmla="*/ 65314 h 3046842"/>
              <a:gd name="connsiteX21" fmla="*/ 3095898 w 4439690"/>
              <a:gd name="connsiteY21" fmla="*/ 78377 h 3046842"/>
              <a:gd name="connsiteX22" fmla="*/ 3226526 w 4439690"/>
              <a:gd name="connsiteY22" fmla="*/ 104503 h 3046842"/>
              <a:gd name="connsiteX23" fmla="*/ 3409406 w 4439690"/>
              <a:gd name="connsiteY23" fmla="*/ 117566 h 3046842"/>
              <a:gd name="connsiteX24" fmla="*/ 3487783 w 4439690"/>
              <a:gd name="connsiteY24" fmla="*/ 65314 h 3046842"/>
              <a:gd name="connsiteX25" fmla="*/ 3579223 w 4439690"/>
              <a:gd name="connsiteY25" fmla="*/ 39189 h 3046842"/>
              <a:gd name="connsiteX26" fmla="*/ 4101738 w 4439690"/>
              <a:gd name="connsiteY26" fmla="*/ 52251 h 3046842"/>
              <a:gd name="connsiteX27" fmla="*/ 4193178 w 4439690"/>
              <a:gd name="connsiteY27" fmla="*/ 91440 h 3046842"/>
              <a:gd name="connsiteX28" fmla="*/ 4323806 w 4439690"/>
              <a:gd name="connsiteY28" fmla="*/ 104503 h 3046842"/>
              <a:gd name="connsiteX29" fmla="*/ 4376058 w 4439690"/>
              <a:gd name="connsiteY29" fmla="*/ 195943 h 3046842"/>
              <a:gd name="connsiteX30" fmla="*/ 4415246 w 4439690"/>
              <a:gd name="connsiteY30" fmla="*/ 274320 h 3046842"/>
              <a:gd name="connsiteX31" fmla="*/ 4415246 w 4439690"/>
              <a:gd name="connsiteY31" fmla="*/ 1580606 h 3046842"/>
              <a:gd name="connsiteX32" fmla="*/ 4402183 w 4439690"/>
              <a:gd name="connsiteY32" fmla="*/ 1619794 h 3046842"/>
              <a:gd name="connsiteX33" fmla="*/ 4376058 w 4439690"/>
              <a:gd name="connsiteY33" fmla="*/ 1789611 h 3046842"/>
              <a:gd name="connsiteX34" fmla="*/ 4349932 w 4439690"/>
              <a:gd name="connsiteY34" fmla="*/ 1828800 h 3046842"/>
              <a:gd name="connsiteX35" fmla="*/ 4323806 w 4439690"/>
              <a:gd name="connsiteY35" fmla="*/ 1920240 h 3046842"/>
              <a:gd name="connsiteX36" fmla="*/ 4297680 w 4439690"/>
              <a:gd name="connsiteY36" fmla="*/ 1959429 h 3046842"/>
              <a:gd name="connsiteX37" fmla="*/ 4127863 w 4439690"/>
              <a:gd name="connsiteY37" fmla="*/ 2181497 h 3046842"/>
              <a:gd name="connsiteX38" fmla="*/ 4062549 w 4439690"/>
              <a:gd name="connsiteY38" fmla="*/ 2233749 h 3046842"/>
              <a:gd name="connsiteX39" fmla="*/ 4049486 w 4439690"/>
              <a:gd name="connsiteY39" fmla="*/ 2272937 h 3046842"/>
              <a:gd name="connsiteX40" fmla="*/ 3958046 w 4439690"/>
              <a:gd name="connsiteY40" fmla="*/ 2364377 h 3046842"/>
              <a:gd name="connsiteX41" fmla="*/ 3944983 w 4439690"/>
              <a:gd name="connsiteY41" fmla="*/ 2403566 h 3046842"/>
              <a:gd name="connsiteX42" fmla="*/ 3879669 w 4439690"/>
              <a:gd name="connsiteY42" fmla="*/ 2495006 h 3046842"/>
              <a:gd name="connsiteX43" fmla="*/ 3853543 w 4439690"/>
              <a:gd name="connsiteY43" fmla="*/ 2534194 h 3046842"/>
              <a:gd name="connsiteX44" fmla="*/ 3775166 w 4439690"/>
              <a:gd name="connsiteY44" fmla="*/ 2599509 h 3046842"/>
              <a:gd name="connsiteX45" fmla="*/ 3657600 w 4439690"/>
              <a:gd name="connsiteY45" fmla="*/ 2704011 h 3046842"/>
              <a:gd name="connsiteX46" fmla="*/ 3474720 w 4439690"/>
              <a:gd name="connsiteY46" fmla="*/ 2782389 h 3046842"/>
              <a:gd name="connsiteX47" fmla="*/ 3200400 w 4439690"/>
              <a:gd name="connsiteY47" fmla="*/ 2899954 h 3046842"/>
              <a:gd name="connsiteX48" fmla="*/ 2873829 w 4439690"/>
              <a:gd name="connsiteY48" fmla="*/ 2913017 h 3046842"/>
              <a:gd name="connsiteX49" fmla="*/ 2782389 w 4439690"/>
              <a:gd name="connsiteY49" fmla="*/ 2926080 h 3046842"/>
              <a:gd name="connsiteX50" fmla="*/ 2743200 w 4439690"/>
              <a:gd name="connsiteY50" fmla="*/ 2939143 h 3046842"/>
              <a:gd name="connsiteX51" fmla="*/ 2625635 w 4439690"/>
              <a:gd name="connsiteY51" fmla="*/ 2965269 h 3046842"/>
              <a:gd name="connsiteX52" fmla="*/ 2534195 w 4439690"/>
              <a:gd name="connsiteY52" fmla="*/ 2978331 h 3046842"/>
              <a:gd name="connsiteX53" fmla="*/ 1828800 w 4439690"/>
              <a:gd name="connsiteY53" fmla="*/ 3004457 h 3046842"/>
              <a:gd name="connsiteX54" fmla="*/ 1737360 w 4439690"/>
              <a:gd name="connsiteY54" fmla="*/ 3017520 h 3046842"/>
              <a:gd name="connsiteX55" fmla="*/ 1698172 w 4439690"/>
              <a:gd name="connsiteY55" fmla="*/ 3043646 h 3046842"/>
              <a:gd name="connsiteX56" fmla="*/ 1463040 w 4439690"/>
              <a:gd name="connsiteY56" fmla="*/ 3017520 h 3046842"/>
              <a:gd name="connsiteX57" fmla="*/ 1410789 w 4439690"/>
              <a:gd name="connsiteY57" fmla="*/ 3004457 h 3046842"/>
              <a:gd name="connsiteX58" fmla="*/ 1162595 w 4439690"/>
              <a:gd name="connsiteY58" fmla="*/ 2991394 h 3046842"/>
              <a:gd name="connsiteX59" fmla="*/ 705395 w 4439690"/>
              <a:gd name="connsiteY59" fmla="*/ 2965269 h 3046842"/>
              <a:gd name="connsiteX60" fmla="*/ 561703 w 4439690"/>
              <a:gd name="connsiteY60" fmla="*/ 2939143 h 3046842"/>
              <a:gd name="connsiteX61" fmla="*/ 496389 w 4439690"/>
              <a:gd name="connsiteY61" fmla="*/ 2926080 h 3046842"/>
              <a:gd name="connsiteX62" fmla="*/ 378823 w 4439690"/>
              <a:gd name="connsiteY62" fmla="*/ 2939143 h 3046842"/>
              <a:gd name="connsiteX63" fmla="*/ 339635 w 4439690"/>
              <a:gd name="connsiteY63" fmla="*/ 2978331 h 3046842"/>
              <a:gd name="connsiteX64" fmla="*/ 274320 w 4439690"/>
              <a:gd name="connsiteY64" fmla="*/ 2860766 h 3046842"/>
              <a:gd name="connsiteX65" fmla="*/ 248195 w 4439690"/>
              <a:gd name="connsiteY65" fmla="*/ 2795451 h 3046842"/>
              <a:gd name="connsiteX66" fmla="*/ 235132 w 4439690"/>
              <a:gd name="connsiteY66" fmla="*/ 2677886 h 3046842"/>
              <a:gd name="connsiteX67" fmla="*/ 209006 w 4439690"/>
              <a:gd name="connsiteY67" fmla="*/ 2416629 h 3046842"/>
              <a:gd name="connsiteX68" fmla="*/ 182880 w 4439690"/>
              <a:gd name="connsiteY68" fmla="*/ 2338251 h 3046842"/>
              <a:gd name="connsiteX69" fmla="*/ 156755 w 4439690"/>
              <a:gd name="connsiteY69" fmla="*/ 2259874 h 3046842"/>
              <a:gd name="connsiteX70" fmla="*/ 130629 w 4439690"/>
              <a:gd name="connsiteY70" fmla="*/ 2181497 h 3046842"/>
              <a:gd name="connsiteX71" fmla="*/ 117566 w 4439690"/>
              <a:gd name="connsiteY71" fmla="*/ 2116183 h 3046842"/>
              <a:gd name="connsiteX72" fmla="*/ 130629 w 4439690"/>
              <a:gd name="connsiteY72" fmla="*/ 1345474 h 3046842"/>
              <a:gd name="connsiteX73" fmla="*/ 117566 w 4439690"/>
              <a:gd name="connsiteY73" fmla="*/ 261257 h 3046842"/>
              <a:gd name="connsiteX74" fmla="*/ 52252 w 4439690"/>
              <a:gd name="connsiteY74" fmla="*/ 143691 h 3046842"/>
              <a:gd name="connsiteX75" fmla="*/ 0 w 4439690"/>
              <a:gd name="connsiteY75" fmla="*/ 117566 h 3046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4439690" h="3046842">
                <a:moveTo>
                  <a:pt x="0" y="117566"/>
                </a:moveTo>
                <a:lnTo>
                  <a:pt x="143692" y="104503"/>
                </a:lnTo>
                <a:cubicBezTo>
                  <a:pt x="182926" y="100580"/>
                  <a:pt x="221828" y="91440"/>
                  <a:pt x="261258" y="91440"/>
                </a:cubicBezTo>
                <a:cubicBezTo>
                  <a:pt x="448543" y="91440"/>
                  <a:pt x="635726" y="100149"/>
                  <a:pt x="822960" y="104503"/>
                </a:cubicBezTo>
                <a:cubicBezTo>
                  <a:pt x="849086" y="108857"/>
                  <a:pt x="876211" y="109190"/>
                  <a:pt x="901338" y="117566"/>
                </a:cubicBezTo>
                <a:cubicBezTo>
                  <a:pt x="916232" y="122530"/>
                  <a:pt x="924854" y="142769"/>
                  <a:pt x="940526" y="143691"/>
                </a:cubicBezTo>
                <a:cubicBezTo>
                  <a:pt x="1001536" y="147280"/>
                  <a:pt x="1062446" y="134983"/>
                  <a:pt x="1123406" y="130629"/>
                </a:cubicBezTo>
                <a:cubicBezTo>
                  <a:pt x="1140823" y="126275"/>
                  <a:pt x="1158462" y="122725"/>
                  <a:pt x="1175658" y="117566"/>
                </a:cubicBezTo>
                <a:cubicBezTo>
                  <a:pt x="1202035" y="109653"/>
                  <a:pt x="1254035" y="91440"/>
                  <a:pt x="1254035" y="91440"/>
                </a:cubicBezTo>
                <a:cubicBezTo>
                  <a:pt x="1301932" y="95794"/>
                  <a:pt x="1349631" y="104503"/>
                  <a:pt x="1397726" y="104503"/>
                </a:cubicBezTo>
                <a:cubicBezTo>
                  <a:pt x="1524249" y="104503"/>
                  <a:pt x="1479537" y="98816"/>
                  <a:pt x="1554480" y="78377"/>
                </a:cubicBezTo>
                <a:cubicBezTo>
                  <a:pt x="1589121" y="68929"/>
                  <a:pt x="1624149" y="60959"/>
                  <a:pt x="1658983" y="52251"/>
                </a:cubicBezTo>
                <a:cubicBezTo>
                  <a:pt x="1676400" y="47897"/>
                  <a:pt x="1694203" y="44866"/>
                  <a:pt x="1711235" y="39189"/>
                </a:cubicBezTo>
                <a:lnTo>
                  <a:pt x="1750423" y="26126"/>
                </a:lnTo>
                <a:cubicBezTo>
                  <a:pt x="1882281" y="33882"/>
                  <a:pt x="2172932" y="52251"/>
                  <a:pt x="2286000" y="52251"/>
                </a:cubicBezTo>
                <a:cubicBezTo>
                  <a:pt x="2407998" y="52251"/>
                  <a:pt x="2529840" y="43543"/>
                  <a:pt x="2651760" y="39189"/>
                </a:cubicBezTo>
                <a:cubicBezTo>
                  <a:pt x="2664823" y="34835"/>
                  <a:pt x="2677665" y="29749"/>
                  <a:pt x="2690949" y="26126"/>
                </a:cubicBezTo>
                <a:cubicBezTo>
                  <a:pt x="2725590" y="16678"/>
                  <a:pt x="2795452" y="0"/>
                  <a:pt x="2795452" y="0"/>
                </a:cubicBezTo>
                <a:cubicBezTo>
                  <a:pt x="2834641" y="4354"/>
                  <a:pt x="2874125" y="6581"/>
                  <a:pt x="2913018" y="13063"/>
                </a:cubicBezTo>
                <a:cubicBezTo>
                  <a:pt x="2962265" y="21271"/>
                  <a:pt x="2946262" y="29685"/>
                  <a:pt x="2991395" y="52251"/>
                </a:cubicBezTo>
                <a:cubicBezTo>
                  <a:pt x="3003711" y="58409"/>
                  <a:pt x="3017225" y="61974"/>
                  <a:pt x="3030583" y="65314"/>
                </a:cubicBezTo>
                <a:cubicBezTo>
                  <a:pt x="3052123" y="70699"/>
                  <a:pt x="3074224" y="73560"/>
                  <a:pt x="3095898" y="78377"/>
                </a:cubicBezTo>
                <a:cubicBezTo>
                  <a:pt x="3156035" y="91741"/>
                  <a:pt x="3156714" y="97522"/>
                  <a:pt x="3226526" y="104503"/>
                </a:cubicBezTo>
                <a:cubicBezTo>
                  <a:pt x="3287338" y="110584"/>
                  <a:pt x="3348446" y="113212"/>
                  <a:pt x="3409406" y="117566"/>
                </a:cubicBezTo>
                <a:cubicBezTo>
                  <a:pt x="3502588" y="86505"/>
                  <a:pt x="3389933" y="130548"/>
                  <a:pt x="3487783" y="65314"/>
                </a:cubicBezTo>
                <a:cubicBezTo>
                  <a:pt x="3499028" y="57817"/>
                  <a:pt x="3572253" y="40931"/>
                  <a:pt x="3579223" y="39189"/>
                </a:cubicBezTo>
                <a:cubicBezTo>
                  <a:pt x="3753395" y="43543"/>
                  <a:pt x="3927700" y="44156"/>
                  <a:pt x="4101738" y="52251"/>
                </a:cubicBezTo>
                <a:cubicBezTo>
                  <a:pt x="4138569" y="53964"/>
                  <a:pt x="4158071" y="83917"/>
                  <a:pt x="4193178" y="91440"/>
                </a:cubicBezTo>
                <a:cubicBezTo>
                  <a:pt x="4235966" y="100609"/>
                  <a:pt x="4280263" y="100149"/>
                  <a:pt x="4323806" y="104503"/>
                </a:cubicBezTo>
                <a:cubicBezTo>
                  <a:pt x="4387450" y="199967"/>
                  <a:pt x="4309773" y="79943"/>
                  <a:pt x="4376058" y="195943"/>
                </a:cubicBezTo>
                <a:cubicBezTo>
                  <a:pt x="4416573" y="266846"/>
                  <a:pt x="4391296" y="202470"/>
                  <a:pt x="4415246" y="274320"/>
                </a:cubicBezTo>
                <a:cubicBezTo>
                  <a:pt x="4424001" y="817099"/>
                  <a:pt x="4439690" y="1079519"/>
                  <a:pt x="4415246" y="1580606"/>
                </a:cubicBezTo>
                <a:cubicBezTo>
                  <a:pt x="4414575" y="1594359"/>
                  <a:pt x="4406537" y="1606731"/>
                  <a:pt x="4402183" y="1619794"/>
                </a:cubicBezTo>
                <a:cubicBezTo>
                  <a:pt x="4398438" y="1657247"/>
                  <a:pt x="4399595" y="1742537"/>
                  <a:pt x="4376058" y="1789611"/>
                </a:cubicBezTo>
                <a:cubicBezTo>
                  <a:pt x="4369037" y="1803653"/>
                  <a:pt x="4358641" y="1815737"/>
                  <a:pt x="4349932" y="1828800"/>
                </a:cubicBezTo>
                <a:cubicBezTo>
                  <a:pt x="4345747" y="1845541"/>
                  <a:pt x="4333176" y="1901500"/>
                  <a:pt x="4323806" y="1920240"/>
                </a:cubicBezTo>
                <a:cubicBezTo>
                  <a:pt x="4316785" y="1934282"/>
                  <a:pt x="4306001" y="1946116"/>
                  <a:pt x="4297680" y="1959429"/>
                </a:cubicBezTo>
                <a:cubicBezTo>
                  <a:pt x="4244729" y="2044151"/>
                  <a:pt x="4217870" y="2109490"/>
                  <a:pt x="4127863" y="2181497"/>
                </a:cubicBezTo>
                <a:lnTo>
                  <a:pt x="4062549" y="2233749"/>
                </a:lnTo>
                <a:cubicBezTo>
                  <a:pt x="4058195" y="2246812"/>
                  <a:pt x="4058088" y="2262185"/>
                  <a:pt x="4049486" y="2272937"/>
                </a:cubicBezTo>
                <a:cubicBezTo>
                  <a:pt x="4022558" y="2306596"/>
                  <a:pt x="3958046" y="2364377"/>
                  <a:pt x="3958046" y="2364377"/>
                </a:cubicBezTo>
                <a:cubicBezTo>
                  <a:pt x="3953692" y="2377440"/>
                  <a:pt x="3951141" y="2391250"/>
                  <a:pt x="3944983" y="2403566"/>
                </a:cubicBezTo>
                <a:cubicBezTo>
                  <a:pt x="3934721" y="2424090"/>
                  <a:pt x="3889531" y="2481199"/>
                  <a:pt x="3879669" y="2495006"/>
                </a:cubicBezTo>
                <a:cubicBezTo>
                  <a:pt x="3870544" y="2507781"/>
                  <a:pt x="3864644" y="2523093"/>
                  <a:pt x="3853543" y="2534194"/>
                </a:cubicBezTo>
                <a:cubicBezTo>
                  <a:pt x="3829496" y="2558241"/>
                  <a:pt x="3800444" y="2576759"/>
                  <a:pt x="3775166" y="2599509"/>
                </a:cubicBezTo>
                <a:cubicBezTo>
                  <a:pt x="3722262" y="2647123"/>
                  <a:pt x="3720572" y="2663938"/>
                  <a:pt x="3657600" y="2704011"/>
                </a:cubicBezTo>
                <a:cubicBezTo>
                  <a:pt x="3589971" y="2747048"/>
                  <a:pt x="3550502" y="2749234"/>
                  <a:pt x="3474720" y="2782389"/>
                </a:cubicBezTo>
                <a:cubicBezTo>
                  <a:pt x="3405789" y="2812547"/>
                  <a:pt x="3266700" y="2897302"/>
                  <a:pt x="3200400" y="2899954"/>
                </a:cubicBezTo>
                <a:lnTo>
                  <a:pt x="2873829" y="2913017"/>
                </a:lnTo>
                <a:cubicBezTo>
                  <a:pt x="2843349" y="2917371"/>
                  <a:pt x="2812581" y="2920042"/>
                  <a:pt x="2782389" y="2926080"/>
                </a:cubicBezTo>
                <a:cubicBezTo>
                  <a:pt x="2768887" y="2928780"/>
                  <a:pt x="2756440" y="2935360"/>
                  <a:pt x="2743200" y="2939143"/>
                </a:cubicBezTo>
                <a:cubicBezTo>
                  <a:pt x="2700154" y="2951442"/>
                  <a:pt x="2670532" y="2956290"/>
                  <a:pt x="2625635" y="2965269"/>
                </a:cubicBezTo>
                <a:cubicBezTo>
                  <a:pt x="2549377" y="3016105"/>
                  <a:pt x="2626984" y="2978331"/>
                  <a:pt x="2534195" y="2978331"/>
                </a:cubicBezTo>
                <a:cubicBezTo>
                  <a:pt x="2434911" y="2978331"/>
                  <a:pt x="1955088" y="2999195"/>
                  <a:pt x="1828800" y="3004457"/>
                </a:cubicBezTo>
                <a:cubicBezTo>
                  <a:pt x="1798320" y="3008811"/>
                  <a:pt x="1766851" y="3008673"/>
                  <a:pt x="1737360" y="3017520"/>
                </a:cubicBezTo>
                <a:cubicBezTo>
                  <a:pt x="1722323" y="3022031"/>
                  <a:pt x="1713837" y="3042602"/>
                  <a:pt x="1698172" y="3043646"/>
                </a:cubicBezTo>
                <a:cubicBezTo>
                  <a:pt x="1650239" y="3046842"/>
                  <a:pt x="1524833" y="3029879"/>
                  <a:pt x="1463040" y="3017520"/>
                </a:cubicBezTo>
                <a:cubicBezTo>
                  <a:pt x="1445436" y="3013999"/>
                  <a:pt x="1428675" y="3006012"/>
                  <a:pt x="1410789" y="3004457"/>
                </a:cubicBezTo>
                <a:cubicBezTo>
                  <a:pt x="1328255" y="2997280"/>
                  <a:pt x="1245326" y="2995748"/>
                  <a:pt x="1162595" y="2991394"/>
                </a:cubicBezTo>
                <a:cubicBezTo>
                  <a:pt x="925365" y="2957504"/>
                  <a:pt x="1201057" y="2993592"/>
                  <a:pt x="705395" y="2965269"/>
                </a:cubicBezTo>
                <a:cubicBezTo>
                  <a:pt x="629193" y="2960915"/>
                  <a:pt x="624576" y="2953115"/>
                  <a:pt x="561703" y="2939143"/>
                </a:cubicBezTo>
                <a:cubicBezTo>
                  <a:pt x="540029" y="2934327"/>
                  <a:pt x="518160" y="2930434"/>
                  <a:pt x="496389" y="2926080"/>
                </a:cubicBezTo>
                <a:cubicBezTo>
                  <a:pt x="457200" y="2930434"/>
                  <a:pt x="416229" y="2926674"/>
                  <a:pt x="378823" y="2939143"/>
                </a:cubicBezTo>
                <a:cubicBezTo>
                  <a:pt x="361298" y="2944985"/>
                  <a:pt x="356615" y="2985608"/>
                  <a:pt x="339635" y="2978331"/>
                </a:cubicBezTo>
                <a:cubicBezTo>
                  <a:pt x="300609" y="2961605"/>
                  <a:pt x="288163" y="2897682"/>
                  <a:pt x="274320" y="2860766"/>
                </a:cubicBezTo>
                <a:cubicBezTo>
                  <a:pt x="266087" y="2838810"/>
                  <a:pt x="256903" y="2817223"/>
                  <a:pt x="248195" y="2795451"/>
                </a:cubicBezTo>
                <a:cubicBezTo>
                  <a:pt x="243841" y="2756263"/>
                  <a:pt x="238406" y="2717179"/>
                  <a:pt x="235132" y="2677886"/>
                </a:cubicBezTo>
                <a:cubicBezTo>
                  <a:pt x="227575" y="2587209"/>
                  <a:pt x="232538" y="2502913"/>
                  <a:pt x="209006" y="2416629"/>
                </a:cubicBezTo>
                <a:cubicBezTo>
                  <a:pt x="201760" y="2390060"/>
                  <a:pt x="191589" y="2364377"/>
                  <a:pt x="182880" y="2338251"/>
                </a:cubicBezTo>
                <a:lnTo>
                  <a:pt x="156755" y="2259874"/>
                </a:lnTo>
                <a:cubicBezTo>
                  <a:pt x="156754" y="2259870"/>
                  <a:pt x="130630" y="2181500"/>
                  <a:pt x="130629" y="2181497"/>
                </a:cubicBezTo>
                <a:lnTo>
                  <a:pt x="117566" y="2116183"/>
                </a:lnTo>
                <a:cubicBezTo>
                  <a:pt x="121920" y="1859280"/>
                  <a:pt x="130629" y="1602414"/>
                  <a:pt x="130629" y="1345474"/>
                </a:cubicBezTo>
                <a:cubicBezTo>
                  <a:pt x="130629" y="984042"/>
                  <a:pt x="125969" y="622591"/>
                  <a:pt x="117566" y="261257"/>
                </a:cubicBezTo>
                <a:cubicBezTo>
                  <a:pt x="116847" y="230346"/>
                  <a:pt x="61348" y="146723"/>
                  <a:pt x="52252" y="143691"/>
                </a:cubicBezTo>
                <a:lnTo>
                  <a:pt x="0" y="117566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744583" y="1502229"/>
            <a:ext cx="300446" cy="220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15" y="535577"/>
            <a:ext cx="10019212" cy="1162595"/>
          </a:xfrm>
        </p:spPr>
        <p:txBody>
          <a:bodyPr/>
          <a:lstStyle/>
          <a:p>
            <a:r>
              <a:rPr lang="en-US" dirty="0" smtClean="0"/>
              <a:t>If-statement translated using the fall-through technique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8260" y="2481941"/>
            <a:ext cx="8190506" cy="341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Values and Jumping Code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0526" y="2185487"/>
            <a:ext cx="7759337" cy="384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0160" y="6077038"/>
            <a:ext cx="8543109" cy="668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9431383" y="2327255"/>
            <a:ext cx="24035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boolean expression may also be evaluated</a:t>
            </a:r>
          </a:p>
          <a:p>
            <a:r>
              <a:rPr lang="en-US" dirty="0" smtClean="0"/>
              <a:t>for  its value, as in assignment statements such as x = true; or x = a&lt;b.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FFFFFF"/>
      </a:dk1>
      <a:lt1>
        <a:sysClr val="window" lastClr="000000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768</TotalTime>
  <Words>240</Words>
  <Application>Microsoft Office PowerPoint</Application>
  <PresentationFormat>Custom</PresentationFormat>
  <Paragraphs>30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Avoiding Redundant Gotos</vt:lpstr>
      <vt:lpstr>Fall – Through Technique</vt:lpstr>
      <vt:lpstr>Semantic Rules for B-&gt; E1 rel E2</vt:lpstr>
      <vt:lpstr>Semantic Rules for B-&gt; B1 ||B2</vt:lpstr>
      <vt:lpstr>Slide 5</vt:lpstr>
      <vt:lpstr>Slide 6</vt:lpstr>
      <vt:lpstr>Rewriting using ‘fall’ label: fall through technique/ Short-circuit code</vt:lpstr>
      <vt:lpstr>If-statement translated using the fall-through technique</vt:lpstr>
      <vt:lpstr>Boolean Values and Jumping Code</vt:lpstr>
      <vt:lpstr>Method jump generate jumping code at an expression node, and let method rvalue generate code to compute the value of the node into a temporary</vt:lpstr>
      <vt:lpstr>Translating a boolean assignment by computing the value of a temporary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CSE-PG</dc:creator>
  <cp:lastModifiedBy>sini</cp:lastModifiedBy>
  <cp:revision>203</cp:revision>
  <dcterms:created xsi:type="dcterms:W3CDTF">2020-03-04T06:24:59Z</dcterms:created>
  <dcterms:modified xsi:type="dcterms:W3CDTF">2020-04-17T04:26:01Z</dcterms:modified>
</cp:coreProperties>
</file>