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5"/>
  </p:notesMasterIdLst>
  <p:sldIdLst>
    <p:sldId id="256" r:id="rId2"/>
    <p:sldId id="279" r:id="rId3"/>
    <p:sldId id="257" r:id="rId4"/>
    <p:sldId id="260" r:id="rId5"/>
    <p:sldId id="259"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90" d="100"/>
          <a:sy n="90" d="100"/>
        </p:scale>
        <p:origin x="89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2C7B7-2AEA-8C43-824C-D58162E854F0}" type="datetimeFigureOut">
              <a:rPr lang="en-US" smtClean="0"/>
              <a:t>5/2/17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F3C19-8AB1-0842-9E6B-35D1F8C12404}" type="slidenum">
              <a:rPr lang="en-US" smtClean="0"/>
              <a:t>‹#›</a:t>
            </a:fld>
            <a:endParaRPr lang="en-US"/>
          </a:p>
        </p:txBody>
      </p:sp>
    </p:spTree>
    <p:extLst>
      <p:ext uri="{BB962C8B-B14F-4D97-AF65-F5344CB8AC3E}">
        <p14:creationId xmlns:p14="http://schemas.microsoft.com/office/powerpoint/2010/main" val="429486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F3C19-8AB1-0842-9E6B-35D1F8C12404}" type="slidenum">
              <a:rPr lang="en-US" smtClean="0"/>
              <a:t>3</a:t>
            </a:fld>
            <a:endParaRPr lang="en-US"/>
          </a:p>
        </p:txBody>
      </p:sp>
    </p:spTree>
    <p:extLst>
      <p:ext uri="{BB962C8B-B14F-4D97-AF65-F5344CB8AC3E}">
        <p14:creationId xmlns:p14="http://schemas.microsoft.com/office/powerpoint/2010/main" val="694042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5988D1A-61BE-5A4B-897A-0B7592155E75}" type="datetime1">
              <a:rPr lang="en-US" smtClean="0"/>
              <a:t>5/2/17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8" name="Picture 7"/>
          <p:cNvPicPr>
            <a:picLocks noChangeAspect="1"/>
          </p:cNvPicPr>
          <p:nvPr userDrawn="1"/>
        </p:nvPicPr>
        <p:blipFill>
          <a:blip r:embed="rId2"/>
          <a:stretch>
            <a:fillRect/>
          </a:stretch>
        </p:blipFill>
        <p:spPr>
          <a:xfrm>
            <a:off x="9281151" y="-419006"/>
            <a:ext cx="2695356" cy="2695356"/>
          </a:xfrm>
          <a:prstGeom prst="rect">
            <a:avLst/>
          </a:prstGeom>
        </p:spPr>
      </p:pic>
    </p:spTree>
    <p:extLst>
      <p:ext uri="{BB962C8B-B14F-4D97-AF65-F5344CB8AC3E}">
        <p14:creationId xmlns:p14="http://schemas.microsoft.com/office/powerpoint/2010/main" val="12906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30579A-39DE-8D42-A2C4-C65E58D5AB55}" type="datetime1">
              <a:rPr lang="en-US" smtClean="0"/>
              <a:t>5/2/17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54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390CCC-25CD-514B-BE5E-B52621275F01}" type="datetime1">
              <a:rPr lang="en-US" smtClean="0"/>
              <a:t>5/2/17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09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br>
              <a:rPr lang="en-US" dirty="0" smtClean="0"/>
            </a:br>
            <a:r>
              <a:rPr lang="en-US" sz="2000" dirty="0" smtClean="0"/>
              <a:t/>
            </a:r>
            <a:br>
              <a:rPr lang="en-US" sz="2000" dirty="0" smtClean="0"/>
            </a:br>
            <a:endParaRPr lang="en-US" dirty="0"/>
          </a:p>
        </p:txBody>
      </p:sp>
      <p:sp>
        <p:nvSpPr>
          <p:cNvPr id="3" name="Content Placeholder 2"/>
          <p:cNvSpPr>
            <a:spLocks noGrp="1"/>
          </p:cNvSpPr>
          <p:nvPr>
            <p:ph idx="1"/>
          </p:nvPr>
        </p:nvSpPr>
        <p:spPr>
          <a:xfrm>
            <a:off x="1371600" y="1795670"/>
            <a:ext cx="9601200" cy="35814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88D9A15-072E-DA43-A46F-EDDAF29B9656}" type="datetime1">
              <a:rPr lang="en-US" smtClean="0"/>
              <a:t>5/2/17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Picture 6"/>
          <p:cNvPicPr>
            <a:picLocks noChangeAspect="1"/>
          </p:cNvPicPr>
          <p:nvPr userDrawn="1"/>
        </p:nvPicPr>
        <p:blipFill>
          <a:blip r:embed="rId2"/>
          <a:stretch>
            <a:fillRect/>
          </a:stretch>
        </p:blipFill>
        <p:spPr>
          <a:xfrm>
            <a:off x="9281151" y="-419006"/>
            <a:ext cx="2695356" cy="2695356"/>
          </a:xfrm>
          <a:prstGeom prst="rect">
            <a:avLst/>
          </a:prstGeom>
        </p:spPr>
      </p:pic>
      <p:cxnSp>
        <p:nvCxnSpPr>
          <p:cNvPr id="9" name="Straight Connector 8"/>
          <p:cNvCxnSpPr/>
          <p:nvPr userDrawn="1"/>
        </p:nvCxnSpPr>
        <p:spPr>
          <a:xfrm flipV="1">
            <a:off x="1371600" y="1683026"/>
            <a:ext cx="7189304" cy="1"/>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0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E37C0BE-C019-2447-810E-D964187E56E9}" type="datetime1">
              <a:rPr lang="en-US" smtClean="0"/>
              <a:t>5/2/17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93838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6ABDB6-904F-784D-AB61-7F0E92A93357}" type="datetime1">
              <a:rPr lang="en-US" smtClean="0"/>
              <a:t>5/2/17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072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1ECF53-AEB4-DD4D-98D3-A1D1BA4FEECD}" type="datetime1">
              <a:rPr lang="en-US" smtClean="0"/>
              <a:t>5/2/17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64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DFE2D2-7618-5F49-95C3-80AB371A8C7B}" type="datetime1">
              <a:rPr lang="en-US" smtClean="0"/>
              <a:t>5/2/17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6" name="Picture 5"/>
          <p:cNvPicPr>
            <a:picLocks noChangeAspect="1"/>
          </p:cNvPicPr>
          <p:nvPr userDrawn="1"/>
        </p:nvPicPr>
        <p:blipFill>
          <a:blip r:embed="rId2"/>
          <a:stretch>
            <a:fillRect/>
          </a:stretch>
        </p:blipFill>
        <p:spPr>
          <a:xfrm>
            <a:off x="9281151" y="-419006"/>
            <a:ext cx="2695356" cy="2695356"/>
          </a:xfrm>
          <a:prstGeom prst="rect">
            <a:avLst/>
          </a:prstGeom>
        </p:spPr>
      </p:pic>
    </p:spTree>
    <p:extLst>
      <p:ext uri="{BB962C8B-B14F-4D97-AF65-F5344CB8AC3E}">
        <p14:creationId xmlns:p14="http://schemas.microsoft.com/office/powerpoint/2010/main" val="1668643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FB488-B2B3-7B4B-8FD6-A19C878B6672}" type="datetime1">
              <a:rPr lang="en-US" smtClean="0"/>
              <a:t>5/2/17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410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0FDC1F1-B7F5-4245-8172-267356A552FE}" type="datetime1">
              <a:rPr lang="en-US" smtClean="0"/>
              <a:t>5/2/17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7025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C161ADE-4FD3-D34D-8338-C48D7597F67C}" type="datetime1">
              <a:rPr lang="en-US" smtClean="0"/>
              <a:t>5/2/17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4948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EB72D8B-D2E0-6D40-8828-84D06AC90E08}" type="datetime1">
              <a:rPr lang="en-US" smtClean="0"/>
              <a:t>5/2/17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14600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err="1" smtClean="0"/>
              <a:t>EzPark</a:t>
            </a:r>
            <a:r>
              <a:rPr lang="en-US" sz="4800" dirty="0" smtClean="0"/>
              <a:t> Database project</a:t>
            </a:r>
            <a:endParaRPr lang="en-US" sz="4800" dirty="0"/>
          </a:p>
        </p:txBody>
      </p:sp>
      <p:sp>
        <p:nvSpPr>
          <p:cNvPr id="3" name="Subtitle 2"/>
          <p:cNvSpPr>
            <a:spLocks noGrp="1"/>
          </p:cNvSpPr>
          <p:nvPr>
            <p:ph type="subTitle" idx="1"/>
          </p:nvPr>
        </p:nvSpPr>
        <p:spPr/>
        <p:txBody>
          <a:bodyPr/>
          <a:lstStyle/>
          <a:p>
            <a:r>
              <a:rPr lang="en-US" dirty="0" smtClean="0"/>
              <a:t>Developed by Christian </a:t>
            </a:r>
            <a:r>
              <a:rPr lang="en-US" dirty="0" err="1" smtClean="0"/>
              <a:t>Isolda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73511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Users Table</a:t>
            </a:r>
            <a:endParaRPr lang="en-US" sz="2400" dirty="0"/>
          </a:p>
        </p:txBody>
      </p:sp>
      <p:sp>
        <p:nvSpPr>
          <p:cNvPr id="3" name="Content Placeholder 2"/>
          <p:cNvSpPr>
            <a:spLocks noGrp="1"/>
          </p:cNvSpPr>
          <p:nvPr>
            <p:ph idx="1"/>
          </p:nvPr>
        </p:nvSpPr>
        <p:spPr>
          <a:xfrm>
            <a:off x="1371600" y="1857374"/>
            <a:ext cx="9601200" cy="3914775"/>
          </a:xfrm>
        </p:spPr>
        <p:txBody>
          <a:bodyPr>
            <a:normAutofit fontScale="77500" lnSpcReduction="20000"/>
          </a:bodyPr>
          <a:lstStyle/>
          <a:p>
            <a:pPr marL="0" indent="0">
              <a:buNone/>
            </a:pPr>
            <a:r>
              <a:rPr lang="en-US" dirty="0" smtClean="0"/>
              <a:t>This table represents all the users in the database with all their information to be able to utilize the app.</a:t>
            </a:r>
          </a:p>
          <a:p>
            <a:pPr marL="0" indent="0">
              <a:buNone/>
            </a:pPr>
            <a:endParaRPr lang="en-US" dirty="0"/>
          </a:p>
          <a:p>
            <a:r>
              <a:rPr lang="en-US" dirty="0"/>
              <a:t>CREATE TABLE </a:t>
            </a:r>
            <a:r>
              <a:rPr lang="en-US" dirty="0" smtClean="0"/>
              <a:t>Users (</a:t>
            </a:r>
            <a:br>
              <a:rPr lang="en-US" dirty="0" smtClean="0"/>
            </a:br>
            <a:r>
              <a:rPr lang="en-US" dirty="0" err="1" smtClean="0"/>
              <a:t>userID</a:t>
            </a:r>
            <a:r>
              <a:rPr lang="en-US" dirty="0" smtClean="0"/>
              <a:t> char(6) not null,</a:t>
            </a:r>
            <a:br>
              <a:rPr lang="en-US" dirty="0" smtClean="0"/>
            </a:br>
            <a:r>
              <a:rPr lang="en-US" dirty="0" err="1" smtClean="0"/>
              <a:t>paymentID</a:t>
            </a:r>
            <a:r>
              <a:rPr lang="en-US" dirty="0" smtClean="0"/>
              <a:t> char(6) not null references Payment(</a:t>
            </a:r>
            <a:r>
              <a:rPr lang="en-US" dirty="0" err="1" smtClean="0"/>
              <a:t>paymentID</a:t>
            </a:r>
            <a:r>
              <a:rPr lang="en-US" dirty="0" smtClean="0"/>
              <a:t>),</a:t>
            </a:r>
            <a:br>
              <a:rPr lang="en-US" dirty="0" smtClean="0"/>
            </a:br>
            <a:r>
              <a:rPr lang="en-US" dirty="0" err="1" smtClean="0"/>
              <a:t>townID</a:t>
            </a:r>
            <a:r>
              <a:rPr lang="en-US" dirty="0" smtClean="0"/>
              <a:t> </a:t>
            </a:r>
            <a:r>
              <a:rPr lang="en-US" dirty="0"/>
              <a:t>char(6) </a:t>
            </a:r>
            <a:r>
              <a:rPr lang="en-US" dirty="0" smtClean="0"/>
              <a:t>not null references Towns(</a:t>
            </a:r>
            <a:r>
              <a:rPr lang="en-US" dirty="0" err="1" smtClean="0"/>
              <a:t>townID</a:t>
            </a:r>
            <a:r>
              <a:rPr lang="en-US" dirty="0"/>
              <a:t>), </a:t>
            </a:r>
            <a:r>
              <a:rPr lang="en-US" dirty="0" smtClean="0"/>
              <a:t/>
            </a:r>
            <a:br>
              <a:rPr lang="en-US" dirty="0" smtClean="0"/>
            </a:br>
            <a:r>
              <a:rPr lang="en-US" dirty="0" err="1" smtClean="0"/>
              <a:t>firstName</a:t>
            </a:r>
            <a:r>
              <a:rPr lang="en-US" dirty="0" smtClean="0"/>
              <a:t> text not null,</a:t>
            </a:r>
            <a:br>
              <a:rPr lang="en-US" dirty="0" smtClean="0"/>
            </a:br>
            <a:r>
              <a:rPr lang="en-US" dirty="0" err="1" smtClean="0"/>
              <a:t>lastName</a:t>
            </a:r>
            <a:r>
              <a:rPr lang="en-US" dirty="0" smtClean="0"/>
              <a:t> text not null,</a:t>
            </a:r>
            <a:br>
              <a:rPr lang="en-US" dirty="0" smtClean="0"/>
            </a:br>
            <a:r>
              <a:rPr lang="en-US" dirty="0" smtClean="0"/>
              <a:t>email text not null,</a:t>
            </a:r>
            <a:br>
              <a:rPr lang="en-US" dirty="0" smtClean="0"/>
            </a:br>
            <a:r>
              <a:rPr lang="en-US" dirty="0" err="1" smtClean="0"/>
              <a:t>phoneNumber</a:t>
            </a:r>
            <a:r>
              <a:rPr lang="en-US" dirty="0" smtClean="0"/>
              <a:t> </a:t>
            </a:r>
            <a:r>
              <a:rPr lang="en-US" dirty="0" err="1" smtClean="0"/>
              <a:t>varchar</a:t>
            </a:r>
            <a:r>
              <a:rPr lang="en-US" dirty="0" smtClean="0"/>
              <a:t>(10) not null,</a:t>
            </a:r>
            <a:br>
              <a:rPr lang="en-US" dirty="0" smtClean="0"/>
            </a:br>
            <a:r>
              <a:rPr lang="en-US" dirty="0" smtClean="0"/>
              <a:t>password </a:t>
            </a:r>
            <a:r>
              <a:rPr lang="en-US" dirty="0" err="1" smtClean="0"/>
              <a:t>varchar</a:t>
            </a:r>
            <a:r>
              <a:rPr lang="en-US" dirty="0" smtClean="0"/>
              <a:t>(25) not null,</a:t>
            </a:r>
            <a:br>
              <a:rPr lang="en-US" dirty="0" smtClean="0"/>
            </a:br>
            <a:r>
              <a:rPr lang="en-US" dirty="0" smtClean="0"/>
              <a:t>primary key(</a:t>
            </a:r>
            <a:r>
              <a:rPr lang="en-US" dirty="0" err="1" smtClean="0"/>
              <a:t>userID</a:t>
            </a:r>
            <a:r>
              <a:rPr lang="en-US" dirty="0" smtClean="0"/>
              <a:t>));</a:t>
            </a:r>
          </a:p>
          <a:p>
            <a:pPr marL="0" indent="0">
              <a:buNone/>
            </a:pPr>
            <a:endParaRPr lang="en-US" dirty="0" smtClean="0"/>
          </a:p>
          <a:p>
            <a:pPr marL="0" indent="0">
              <a:buNone/>
            </a:pPr>
            <a:r>
              <a:rPr lang="en-US" dirty="0" smtClean="0"/>
              <a:t>Functional Dependencies:</a:t>
            </a:r>
            <a:br>
              <a:rPr lang="en-US" dirty="0" smtClean="0"/>
            </a:br>
            <a:r>
              <a:rPr lang="en-US" dirty="0" err="1" smtClean="0"/>
              <a:t>userID</a:t>
            </a:r>
            <a:r>
              <a:rPr lang="en-US" dirty="0" smtClean="0">
                <a:sym typeface="Wingdings"/>
              </a:rPr>
              <a:t> </a:t>
            </a:r>
            <a:r>
              <a:rPr lang="en-US" dirty="0" err="1" smtClean="0">
                <a:sym typeface="Wingdings"/>
              </a:rPr>
              <a:t>paymentID</a:t>
            </a:r>
            <a:r>
              <a:rPr lang="en-US" dirty="0" smtClean="0">
                <a:sym typeface="Wingdings"/>
              </a:rPr>
              <a:t>,  </a:t>
            </a:r>
            <a:r>
              <a:rPr lang="en-US" dirty="0" err="1" smtClean="0">
                <a:sym typeface="Wingdings"/>
              </a:rPr>
              <a:t>townID</a:t>
            </a:r>
            <a:r>
              <a:rPr lang="en-US" dirty="0" smtClean="0">
                <a:sym typeface="Wingdings"/>
              </a:rPr>
              <a:t>, </a:t>
            </a:r>
            <a:r>
              <a:rPr lang="en-US" dirty="0" err="1" smtClean="0">
                <a:sym typeface="Wingdings"/>
              </a:rPr>
              <a:t>firstName</a:t>
            </a:r>
            <a:r>
              <a:rPr lang="en-US" dirty="0" smtClean="0">
                <a:sym typeface="Wingdings"/>
              </a:rPr>
              <a:t>, </a:t>
            </a:r>
            <a:r>
              <a:rPr lang="en-US" dirty="0" err="1" smtClean="0">
                <a:sym typeface="Wingdings"/>
              </a:rPr>
              <a:t>lastName</a:t>
            </a:r>
            <a:r>
              <a:rPr lang="en-US" dirty="0" smtClean="0">
                <a:sym typeface="Wingdings"/>
              </a:rPr>
              <a:t>, email,</a:t>
            </a:r>
            <a:br>
              <a:rPr lang="en-US" dirty="0" smtClean="0">
                <a:sym typeface="Wingdings"/>
              </a:rPr>
            </a:br>
            <a:r>
              <a:rPr lang="en-US" dirty="0" err="1" smtClean="0">
                <a:sym typeface="Wingdings"/>
              </a:rPr>
              <a:t>phoneNumber</a:t>
            </a:r>
            <a:r>
              <a:rPr lang="en-US" dirty="0" smtClean="0">
                <a:sym typeface="Wingdings"/>
              </a:rPr>
              <a:t>, password</a:t>
            </a:r>
            <a:endParaRPr lang="en-US" sz="1800"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
        <p:nvSpPr>
          <p:cNvPr id="5" name="TextBox 4"/>
          <p:cNvSpPr txBox="1"/>
          <p:nvPr/>
        </p:nvSpPr>
        <p:spPr>
          <a:xfrm>
            <a:off x="9421269" y="2278895"/>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8679" y="2764782"/>
            <a:ext cx="4537593" cy="2866966"/>
          </a:xfrm>
          <a:prstGeom prst="rect">
            <a:avLst/>
          </a:prstGeom>
        </p:spPr>
      </p:pic>
    </p:spTree>
    <p:extLst>
      <p:ext uri="{BB962C8B-B14F-4D97-AF65-F5344CB8AC3E}">
        <p14:creationId xmlns:p14="http://schemas.microsoft.com/office/powerpoint/2010/main" val="6080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Parking Area Table</a:t>
            </a:r>
            <a:endParaRPr lang="en-US" sz="2400" dirty="0"/>
          </a:p>
        </p:txBody>
      </p:sp>
      <p:sp>
        <p:nvSpPr>
          <p:cNvPr id="3" name="Content Placeholder 2"/>
          <p:cNvSpPr>
            <a:spLocks noGrp="1"/>
          </p:cNvSpPr>
          <p:nvPr>
            <p:ph idx="1"/>
          </p:nvPr>
        </p:nvSpPr>
        <p:spPr>
          <a:xfrm>
            <a:off x="1371600" y="1857374"/>
            <a:ext cx="9601200" cy="3914775"/>
          </a:xfrm>
        </p:spPr>
        <p:txBody>
          <a:bodyPr>
            <a:normAutofit/>
          </a:bodyPr>
          <a:lstStyle/>
          <a:p>
            <a:pPr marL="0" indent="0">
              <a:buNone/>
            </a:pPr>
            <a:r>
              <a:rPr lang="en-US" dirty="0" smtClean="0"/>
              <a:t>This table represents all the areas where the users can actually park.</a:t>
            </a:r>
          </a:p>
          <a:p>
            <a:pPr marL="0" indent="0">
              <a:buNone/>
            </a:pPr>
            <a:endParaRPr lang="en-US" dirty="0"/>
          </a:p>
          <a:p>
            <a:r>
              <a:rPr lang="en-US" dirty="0"/>
              <a:t>CREATE TABLE </a:t>
            </a:r>
            <a:r>
              <a:rPr lang="en-US" dirty="0" err="1" smtClean="0"/>
              <a:t>ParkingArea</a:t>
            </a:r>
            <a:r>
              <a:rPr lang="en-US" dirty="0" smtClean="0"/>
              <a:t> (</a:t>
            </a:r>
            <a:br>
              <a:rPr lang="en-US" dirty="0" smtClean="0"/>
            </a:br>
            <a:r>
              <a:rPr lang="en-US" dirty="0" err="1" smtClean="0"/>
              <a:t>parkingID</a:t>
            </a:r>
            <a:r>
              <a:rPr lang="en-US" dirty="0" smtClean="0"/>
              <a:t> char(6) not null,</a:t>
            </a:r>
            <a:br>
              <a:rPr lang="en-US" dirty="0" smtClean="0"/>
            </a:br>
            <a:r>
              <a:rPr lang="en-US" dirty="0" err="1" smtClean="0"/>
              <a:t>townID</a:t>
            </a:r>
            <a:r>
              <a:rPr lang="en-US" dirty="0" smtClean="0"/>
              <a:t> char(6) not null references Towns(</a:t>
            </a:r>
            <a:r>
              <a:rPr lang="en-US" dirty="0" err="1" smtClean="0"/>
              <a:t>townID</a:t>
            </a:r>
            <a:r>
              <a:rPr lang="en-US" dirty="0" smtClean="0"/>
              <a:t>),</a:t>
            </a:r>
            <a:br>
              <a:rPr lang="en-US" dirty="0" smtClean="0"/>
            </a:br>
            <a:r>
              <a:rPr lang="en-US" dirty="0" err="1" smtClean="0"/>
              <a:t>areaID</a:t>
            </a:r>
            <a:r>
              <a:rPr lang="en-US" dirty="0" smtClean="0"/>
              <a:t> char(6) not null references </a:t>
            </a:r>
            <a:r>
              <a:rPr lang="en-US" dirty="0" err="1" smtClean="0"/>
              <a:t>AreaType</a:t>
            </a:r>
            <a:r>
              <a:rPr lang="en-US" dirty="0" smtClean="0"/>
              <a:t>(</a:t>
            </a:r>
            <a:r>
              <a:rPr lang="en-US" dirty="0" err="1" smtClean="0"/>
              <a:t>areaID</a:t>
            </a:r>
            <a:r>
              <a:rPr lang="en-US" dirty="0" smtClean="0"/>
              <a:t>), </a:t>
            </a:r>
            <a:br>
              <a:rPr lang="en-US" dirty="0" smtClean="0"/>
            </a:br>
            <a:r>
              <a:rPr lang="en-US" dirty="0" smtClean="0"/>
              <a:t>primary key(</a:t>
            </a:r>
            <a:r>
              <a:rPr lang="en-US" dirty="0" err="1" smtClean="0"/>
              <a:t>parkingID</a:t>
            </a:r>
            <a:r>
              <a:rPr lang="en-US" dirty="0" smtClean="0"/>
              <a:t>));</a:t>
            </a:r>
          </a:p>
          <a:p>
            <a:pPr marL="0" indent="0">
              <a:buNone/>
            </a:pPr>
            <a:endParaRPr lang="en-US" dirty="0" smtClean="0"/>
          </a:p>
          <a:p>
            <a:pPr marL="0" indent="0">
              <a:buNone/>
            </a:pPr>
            <a:r>
              <a:rPr lang="en-US" dirty="0" smtClean="0"/>
              <a:t>Functional Dependencies:</a:t>
            </a:r>
            <a:br>
              <a:rPr lang="en-US" dirty="0" smtClean="0"/>
            </a:br>
            <a:r>
              <a:rPr lang="en-US" dirty="0" err="1" smtClean="0"/>
              <a:t>parkingID</a:t>
            </a:r>
            <a:r>
              <a:rPr lang="en-US" dirty="0" smtClean="0">
                <a:sym typeface="Wingdings"/>
              </a:rPr>
              <a:t> </a:t>
            </a:r>
            <a:r>
              <a:rPr lang="en-US" dirty="0" err="1" smtClean="0">
                <a:sym typeface="Wingdings"/>
              </a:rPr>
              <a:t>townID</a:t>
            </a:r>
            <a:r>
              <a:rPr lang="en-US" dirty="0" smtClean="0">
                <a:sym typeface="Wingdings"/>
              </a:rPr>
              <a:t>,  </a:t>
            </a:r>
            <a:r>
              <a:rPr lang="en-US" dirty="0" err="1" smtClean="0">
                <a:sym typeface="Wingdings"/>
              </a:rPr>
              <a:t>areaID</a:t>
            </a:r>
            <a:endParaRPr lang="en-US" sz="1800"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
        <p:nvSpPr>
          <p:cNvPr id="5" name="TextBox 4"/>
          <p:cNvSpPr txBox="1"/>
          <p:nvPr/>
        </p:nvSpPr>
        <p:spPr>
          <a:xfrm>
            <a:off x="9421269" y="2278895"/>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527" y="2705298"/>
            <a:ext cx="2019241" cy="3407470"/>
          </a:xfrm>
          <a:prstGeom prst="rect">
            <a:avLst/>
          </a:prstGeom>
        </p:spPr>
      </p:pic>
    </p:spTree>
    <p:extLst>
      <p:ext uri="{BB962C8B-B14F-4D97-AF65-F5344CB8AC3E}">
        <p14:creationId xmlns:p14="http://schemas.microsoft.com/office/powerpoint/2010/main" val="11853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Slots Table</a:t>
            </a:r>
            <a:endParaRPr lang="en-US" sz="2400" dirty="0"/>
          </a:p>
        </p:txBody>
      </p:sp>
      <p:sp>
        <p:nvSpPr>
          <p:cNvPr id="3" name="Content Placeholder 2"/>
          <p:cNvSpPr>
            <a:spLocks noGrp="1"/>
          </p:cNvSpPr>
          <p:nvPr>
            <p:ph idx="1"/>
          </p:nvPr>
        </p:nvSpPr>
        <p:spPr>
          <a:xfrm>
            <a:off x="1371600" y="1857374"/>
            <a:ext cx="9601200" cy="3914775"/>
          </a:xfrm>
        </p:spPr>
        <p:txBody>
          <a:bodyPr>
            <a:normAutofit fontScale="92500" lnSpcReduction="20000"/>
          </a:bodyPr>
          <a:lstStyle/>
          <a:p>
            <a:pPr marL="0" indent="0">
              <a:buNone/>
            </a:pPr>
            <a:r>
              <a:rPr lang="en-US" dirty="0" smtClean="0"/>
              <a:t>This table represents all the slots or spaces in each parking area that is input.</a:t>
            </a:r>
          </a:p>
          <a:p>
            <a:pPr marL="0" indent="0">
              <a:buNone/>
            </a:pPr>
            <a:endParaRPr lang="en-US" dirty="0"/>
          </a:p>
          <a:p>
            <a:r>
              <a:rPr lang="en-US" dirty="0"/>
              <a:t>CREATE TABLE </a:t>
            </a:r>
            <a:r>
              <a:rPr lang="en-US" dirty="0" smtClean="0"/>
              <a:t>Slots (</a:t>
            </a:r>
            <a:br>
              <a:rPr lang="en-US" dirty="0" smtClean="0"/>
            </a:br>
            <a:r>
              <a:rPr lang="en-US" dirty="0" err="1" smtClean="0"/>
              <a:t>slotID</a:t>
            </a:r>
            <a:r>
              <a:rPr lang="en-US" dirty="0" smtClean="0"/>
              <a:t> char(6) not null,</a:t>
            </a:r>
            <a:br>
              <a:rPr lang="en-US" dirty="0" smtClean="0"/>
            </a:br>
            <a:r>
              <a:rPr lang="en-US" dirty="0" err="1" smtClean="0"/>
              <a:t>parkingID</a:t>
            </a:r>
            <a:r>
              <a:rPr lang="en-US" dirty="0" smtClean="0"/>
              <a:t> char(6) not null references </a:t>
            </a:r>
            <a:r>
              <a:rPr lang="en-US" dirty="0" err="1" smtClean="0"/>
              <a:t>ParkingArea</a:t>
            </a:r>
            <a:r>
              <a:rPr lang="en-US" dirty="0" smtClean="0"/>
              <a:t>(</a:t>
            </a:r>
            <a:r>
              <a:rPr lang="en-US" dirty="0" err="1" smtClean="0"/>
              <a:t>parkingID</a:t>
            </a:r>
            <a:r>
              <a:rPr lang="en-US" dirty="0" smtClean="0"/>
              <a:t>),</a:t>
            </a:r>
            <a:br>
              <a:rPr lang="en-US" dirty="0" smtClean="0"/>
            </a:br>
            <a:r>
              <a:rPr lang="en-US" dirty="0" err="1" smtClean="0"/>
              <a:t>slotNum</a:t>
            </a:r>
            <a:r>
              <a:rPr lang="en-US" dirty="0" smtClean="0"/>
              <a:t> </a:t>
            </a:r>
            <a:r>
              <a:rPr lang="en-US" dirty="0" err="1" smtClean="0"/>
              <a:t>int</a:t>
            </a:r>
            <a:r>
              <a:rPr lang="en-US" dirty="0" smtClean="0"/>
              <a:t> not null,</a:t>
            </a:r>
            <a:br>
              <a:rPr lang="en-US" dirty="0" smtClean="0"/>
            </a:br>
            <a:r>
              <a:rPr lang="en-US" dirty="0" err="1" smtClean="0"/>
              <a:t>isHandicap</a:t>
            </a:r>
            <a:r>
              <a:rPr lang="en-US" dirty="0" smtClean="0"/>
              <a:t> </a:t>
            </a:r>
            <a:r>
              <a:rPr lang="en-US" dirty="0" err="1" smtClean="0"/>
              <a:t>booelan</a:t>
            </a:r>
            <a:r>
              <a:rPr lang="en-US" dirty="0" smtClean="0"/>
              <a:t> not null,</a:t>
            </a:r>
            <a:br>
              <a:rPr lang="en-US" dirty="0" smtClean="0"/>
            </a:br>
            <a:r>
              <a:rPr lang="en-US" dirty="0" err="1" smtClean="0"/>
              <a:t>floorNumber</a:t>
            </a:r>
            <a:r>
              <a:rPr lang="en-US" dirty="0" smtClean="0"/>
              <a:t> </a:t>
            </a:r>
            <a:r>
              <a:rPr lang="en-US" dirty="0" err="1" smtClean="0"/>
              <a:t>int</a:t>
            </a:r>
            <a:r>
              <a:rPr lang="en-US" dirty="0" smtClean="0"/>
              <a:t> not null,</a:t>
            </a:r>
            <a:br>
              <a:rPr lang="en-US" dirty="0" smtClean="0"/>
            </a:br>
            <a:r>
              <a:rPr lang="en-US" dirty="0" err="1" smtClean="0"/>
              <a:t>carCharger</a:t>
            </a:r>
            <a:r>
              <a:rPr lang="en-US" dirty="0" smtClean="0"/>
              <a:t> </a:t>
            </a:r>
            <a:r>
              <a:rPr lang="en-US" dirty="0" err="1" smtClean="0"/>
              <a:t>booelan</a:t>
            </a:r>
            <a:r>
              <a:rPr lang="en-US" dirty="0" smtClean="0"/>
              <a:t> not null,</a:t>
            </a:r>
            <a:br>
              <a:rPr lang="en-US" dirty="0" smtClean="0"/>
            </a:br>
            <a:r>
              <a:rPr lang="en-US" dirty="0" err="1" smtClean="0"/>
              <a:t>isAvailable</a:t>
            </a:r>
            <a:r>
              <a:rPr lang="en-US" dirty="0" smtClean="0"/>
              <a:t> </a:t>
            </a:r>
            <a:r>
              <a:rPr lang="en-US" dirty="0" err="1" smtClean="0"/>
              <a:t>boolean</a:t>
            </a:r>
            <a:r>
              <a:rPr lang="en-US" dirty="0" smtClean="0"/>
              <a:t> DEFAULT TRUE,</a:t>
            </a:r>
            <a:br>
              <a:rPr lang="en-US" dirty="0" smtClean="0"/>
            </a:br>
            <a:r>
              <a:rPr lang="en-US" dirty="0" smtClean="0"/>
              <a:t>primary key(</a:t>
            </a:r>
            <a:r>
              <a:rPr lang="en-US" dirty="0" err="1" smtClean="0"/>
              <a:t>slotID</a:t>
            </a:r>
            <a:r>
              <a:rPr lang="en-US" dirty="0" smtClean="0"/>
              <a:t>));</a:t>
            </a:r>
          </a:p>
          <a:p>
            <a:pPr marL="0" indent="0">
              <a:buNone/>
            </a:pPr>
            <a:endParaRPr lang="en-US" dirty="0" smtClean="0"/>
          </a:p>
          <a:p>
            <a:pPr marL="0" indent="0">
              <a:buNone/>
            </a:pPr>
            <a:r>
              <a:rPr lang="en-US" dirty="0" smtClean="0"/>
              <a:t>Functional Dependencies:</a:t>
            </a:r>
            <a:br>
              <a:rPr lang="en-US" dirty="0" smtClean="0"/>
            </a:br>
            <a:r>
              <a:rPr lang="en-US" dirty="0" err="1" smtClean="0"/>
              <a:t>slotID</a:t>
            </a:r>
            <a:r>
              <a:rPr lang="en-US" dirty="0" smtClean="0">
                <a:sym typeface="Wingdings"/>
              </a:rPr>
              <a:t> </a:t>
            </a:r>
            <a:r>
              <a:rPr lang="en-US" dirty="0" err="1" smtClean="0">
                <a:sym typeface="Wingdings"/>
              </a:rPr>
              <a:t>parkingID</a:t>
            </a:r>
            <a:r>
              <a:rPr lang="en-US" dirty="0" smtClean="0">
                <a:sym typeface="Wingdings"/>
              </a:rPr>
              <a:t>,  </a:t>
            </a:r>
            <a:r>
              <a:rPr lang="en-US" dirty="0" err="1" smtClean="0">
                <a:sym typeface="Wingdings"/>
              </a:rPr>
              <a:t>slotNum</a:t>
            </a:r>
            <a:r>
              <a:rPr lang="en-US" dirty="0" smtClean="0">
                <a:sym typeface="Wingdings"/>
              </a:rPr>
              <a:t>, </a:t>
            </a:r>
            <a:r>
              <a:rPr lang="en-US" dirty="0" err="1" smtClean="0">
                <a:sym typeface="Wingdings"/>
              </a:rPr>
              <a:t>isHandicap</a:t>
            </a:r>
            <a:r>
              <a:rPr lang="en-US" dirty="0" smtClean="0">
                <a:sym typeface="Wingdings"/>
              </a:rPr>
              <a:t>, </a:t>
            </a:r>
            <a:r>
              <a:rPr lang="en-US" dirty="0" err="1" smtClean="0">
                <a:sym typeface="Wingdings"/>
              </a:rPr>
              <a:t>floorNumber</a:t>
            </a:r>
            <a:r>
              <a:rPr lang="en-US" dirty="0" smtClean="0">
                <a:sym typeface="Wingdings"/>
              </a:rPr>
              <a:t>,</a:t>
            </a:r>
            <a:br>
              <a:rPr lang="en-US" dirty="0" smtClean="0">
                <a:sym typeface="Wingdings"/>
              </a:rPr>
            </a:br>
            <a:r>
              <a:rPr lang="en-US" dirty="0" err="1" smtClean="0">
                <a:sym typeface="Wingdings"/>
              </a:rPr>
              <a:t>carCharger</a:t>
            </a:r>
            <a:r>
              <a:rPr lang="en-US" dirty="0" smtClean="0">
                <a:sym typeface="Wingdings"/>
              </a:rPr>
              <a:t>, </a:t>
            </a:r>
            <a:r>
              <a:rPr lang="en-US" dirty="0" err="1" smtClean="0">
                <a:sym typeface="Wingdings"/>
              </a:rPr>
              <a:t>isAvailable</a:t>
            </a:r>
            <a:endParaRPr lang="en-US" sz="1800"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
        <p:nvSpPr>
          <p:cNvPr id="5" name="TextBox 4"/>
          <p:cNvSpPr txBox="1"/>
          <p:nvPr/>
        </p:nvSpPr>
        <p:spPr>
          <a:xfrm>
            <a:off x="9421269" y="2278895"/>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463" y="2679005"/>
            <a:ext cx="3790950" cy="2755209"/>
          </a:xfrm>
          <a:prstGeom prst="rect">
            <a:avLst/>
          </a:prstGeom>
        </p:spPr>
      </p:pic>
    </p:spTree>
    <p:extLst>
      <p:ext uri="{BB962C8B-B14F-4D97-AF65-F5344CB8AC3E}">
        <p14:creationId xmlns:p14="http://schemas.microsoft.com/office/powerpoint/2010/main" val="1623290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Transactions Table</a:t>
            </a:r>
            <a:endParaRPr lang="en-US" sz="2400" dirty="0"/>
          </a:p>
        </p:txBody>
      </p:sp>
      <p:sp>
        <p:nvSpPr>
          <p:cNvPr id="3" name="Content Placeholder 2"/>
          <p:cNvSpPr>
            <a:spLocks noGrp="1"/>
          </p:cNvSpPr>
          <p:nvPr>
            <p:ph idx="1"/>
          </p:nvPr>
        </p:nvSpPr>
        <p:spPr>
          <a:xfrm>
            <a:off x="1371600" y="1857374"/>
            <a:ext cx="9601200" cy="3914775"/>
          </a:xfrm>
        </p:spPr>
        <p:txBody>
          <a:bodyPr>
            <a:normAutofit fontScale="92500" lnSpcReduction="20000"/>
          </a:bodyPr>
          <a:lstStyle/>
          <a:p>
            <a:pPr marL="0" indent="0">
              <a:buNone/>
            </a:pPr>
            <a:r>
              <a:rPr lang="en-US" dirty="0" smtClean="0"/>
              <a:t>This table represents all the transactions that are made between users and slots being taken.</a:t>
            </a:r>
          </a:p>
          <a:p>
            <a:pPr marL="0" indent="0">
              <a:buNone/>
            </a:pPr>
            <a:endParaRPr lang="en-US" dirty="0"/>
          </a:p>
          <a:p>
            <a:r>
              <a:rPr lang="en-US" dirty="0"/>
              <a:t>CREATE TABLE T</a:t>
            </a:r>
            <a:r>
              <a:rPr lang="en-US" dirty="0" smtClean="0"/>
              <a:t>ransactions (</a:t>
            </a:r>
            <a:br>
              <a:rPr lang="en-US" dirty="0" smtClean="0"/>
            </a:br>
            <a:r>
              <a:rPr lang="en-US" dirty="0" err="1" smtClean="0"/>
              <a:t>transID</a:t>
            </a:r>
            <a:r>
              <a:rPr lang="en-US" dirty="0" smtClean="0"/>
              <a:t> char(6) not null,</a:t>
            </a:r>
            <a:br>
              <a:rPr lang="en-US" dirty="0" smtClean="0"/>
            </a:br>
            <a:r>
              <a:rPr lang="en-US" dirty="0" err="1" smtClean="0"/>
              <a:t>parkingID</a:t>
            </a:r>
            <a:r>
              <a:rPr lang="en-US" dirty="0" smtClean="0"/>
              <a:t> char(6) not null references </a:t>
            </a:r>
            <a:r>
              <a:rPr lang="en-US" dirty="0" err="1" smtClean="0"/>
              <a:t>ParkingArea</a:t>
            </a:r>
            <a:r>
              <a:rPr lang="en-US" dirty="0" smtClean="0"/>
              <a:t>(</a:t>
            </a:r>
            <a:r>
              <a:rPr lang="en-US" dirty="0" err="1" smtClean="0"/>
              <a:t>parkingID</a:t>
            </a:r>
            <a:r>
              <a:rPr lang="en-US" dirty="0" smtClean="0"/>
              <a:t>),</a:t>
            </a:r>
            <a:br>
              <a:rPr lang="en-US" dirty="0" smtClean="0"/>
            </a:br>
            <a:r>
              <a:rPr lang="en-US" dirty="0" err="1" smtClean="0"/>
              <a:t>slotID</a:t>
            </a:r>
            <a:r>
              <a:rPr lang="en-US" dirty="0" smtClean="0"/>
              <a:t> char(6) not null references Slots(</a:t>
            </a:r>
            <a:r>
              <a:rPr lang="en-US" dirty="0" err="1" smtClean="0"/>
              <a:t>slotID</a:t>
            </a:r>
            <a:r>
              <a:rPr lang="en-US" dirty="0" smtClean="0"/>
              <a:t>),</a:t>
            </a:r>
            <a:br>
              <a:rPr lang="en-US" dirty="0" smtClean="0"/>
            </a:br>
            <a:r>
              <a:rPr lang="en-US" dirty="0" err="1" smtClean="0"/>
              <a:t>userID</a:t>
            </a:r>
            <a:r>
              <a:rPr lang="en-US" dirty="0" smtClean="0"/>
              <a:t> </a:t>
            </a:r>
            <a:r>
              <a:rPr lang="en-US" dirty="0"/>
              <a:t>char(6) not null references </a:t>
            </a:r>
            <a:r>
              <a:rPr lang="en-US" dirty="0" smtClean="0"/>
              <a:t>Users(</a:t>
            </a:r>
            <a:r>
              <a:rPr lang="en-US" dirty="0" err="1" smtClean="0"/>
              <a:t>userID</a:t>
            </a:r>
            <a:r>
              <a:rPr lang="en-US" dirty="0"/>
              <a:t>), </a:t>
            </a:r>
            <a:r>
              <a:rPr lang="en-US" dirty="0" smtClean="0"/>
              <a:t/>
            </a:r>
            <a:br>
              <a:rPr lang="en-US" dirty="0" smtClean="0"/>
            </a:br>
            <a:r>
              <a:rPr lang="en-US" dirty="0" smtClean="0"/>
              <a:t>amount </a:t>
            </a:r>
            <a:r>
              <a:rPr lang="en-US" dirty="0" err="1" smtClean="0"/>
              <a:t>int</a:t>
            </a:r>
            <a:r>
              <a:rPr lang="en-US" dirty="0" smtClean="0"/>
              <a:t> not null,</a:t>
            </a:r>
            <a:br>
              <a:rPr lang="en-US" dirty="0" smtClean="0"/>
            </a:br>
            <a:r>
              <a:rPr lang="en-US" dirty="0" err="1" smtClean="0"/>
              <a:t>time_paid_for</a:t>
            </a:r>
            <a:r>
              <a:rPr lang="en-US" dirty="0" smtClean="0"/>
              <a:t> </a:t>
            </a:r>
            <a:r>
              <a:rPr lang="en-US" dirty="0" err="1" smtClean="0"/>
              <a:t>varchar</a:t>
            </a:r>
            <a:r>
              <a:rPr lang="en-US" dirty="0" smtClean="0"/>
              <a:t>(8) not null,</a:t>
            </a:r>
            <a:br>
              <a:rPr lang="en-US" dirty="0" smtClean="0"/>
            </a:br>
            <a:r>
              <a:rPr lang="en-US" dirty="0" smtClean="0"/>
              <a:t>primary key(</a:t>
            </a:r>
            <a:r>
              <a:rPr lang="en-US" dirty="0" err="1" smtClean="0"/>
              <a:t>transID</a:t>
            </a:r>
            <a:r>
              <a:rPr lang="en-US" dirty="0" smtClean="0"/>
              <a:t>));</a:t>
            </a:r>
          </a:p>
          <a:p>
            <a:pPr marL="0" indent="0">
              <a:buNone/>
            </a:pPr>
            <a:endParaRPr lang="en-US" dirty="0" smtClean="0"/>
          </a:p>
          <a:p>
            <a:pPr marL="0" indent="0">
              <a:buNone/>
            </a:pPr>
            <a:r>
              <a:rPr lang="en-US" dirty="0" smtClean="0"/>
              <a:t>Functional Dependencies:</a:t>
            </a:r>
            <a:br>
              <a:rPr lang="en-US" dirty="0" smtClean="0"/>
            </a:br>
            <a:r>
              <a:rPr lang="en-US" dirty="0" err="1" smtClean="0"/>
              <a:t>transID</a:t>
            </a:r>
            <a:r>
              <a:rPr lang="en-US" dirty="0" smtClean="0">
                <a:sym typeface="Wingdings"/>
              </a:rPr>
              <a:t> </a:t>
            </a:r>
            <a:r>
              <a:rPr lang="en-US" dirty="0" err="1" smtClean="0">
                <a:sym typeface="Wingdings"/>
              </a:rPr>
              <a:t>parkingID</a:t>
            </a:r>
            <a:r>
              <a:rPr lang="en-US" dirty="0" smtClean="0">
                <a:sym typeface="Wingdings"/>
              </a:rPr>
              <a:t>,  </a:t>
            </a:r>
            <a:r>
              <a:rPr lang="en-US" dirty="0" err="1" smtClean="0">
                <a:sym typeface="Wingdings"/>
              </a:rPr>
              <a:t>slotID</a:t>
            </a:r>
            <a:r>
              <a:rPr lang="en-US" dirty="0" smtClean="0">
                <a:sym typeface="Wingdings"/>
              </a:rPr>
              <a:t>, </a:t>
            </a:r>
            <a:r>
              <a:rPr lang="en-US" dirty="0" err="1" smtClean="0">
                <a:sym typeface="Wingdings"/>
              </a:rPr>
              <a:t>userID</a:t>
            </a:r>
            <a:r>
              <a:rPr lang="en-US" dirty="0" smtClean="0">
                <a:sym typeface="Wingdings"/>
              </a:rPr>
              <a:t>, amount,</a:t>
            </a:r>
            <a:br>
              <a:rPr lang="en-US" dirty="0" smtClean="0">
                <a:sym typeface="Wingdings"/>
              </a:rPr>
            </a:br>
            <a:r>
              <a:rPr lang="en-US" dirty="0" err="1" smtClean="0">
                <a:sym typeface="Wingdings"/>
              </a:rPr>
              <a:t>time_paid_for</a:t>
            </a:r>
            <a:endParaRPr lang="en-US" sz="1800"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
        <p:nvSpPr>
          <p:cNvPr id="5" name="TextBox 4"/>
          <p:cNvSpPr txBox="1"/>
          <p:nvPr/>
        </p:nvSpPr>
        <p:spPr>
          <a:xfrm>
            <a:off x="9421269" y="2278895"/>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5332" y="2679005"/>
            <a:ext cx="3721893" cy="1693188"/>
          </a:xfrm>
          <a:prstGeom prst="rect">
            <a:avLst/>
          </a:prstGeom>
        </p:spPr>
      </p:pic>
    </p:spTree>
    <p:extLst>
      <p:ext uri="{BB962C8B-B14F-4D97-AF65-F5344CB8AC3E}">
        <p14:creationId xmlns:p14="http://schemas.microsoft.com/office/powerpoint/2010/main" val="1752367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Stored Procedure </a:t>
            </a:r>
            <a:r>
              <a:rPr lang="en-US" sz="2800" dirty="0" err="1" smtClean="0"/>
              <a:t>update_slot_status</a:t>
            </a:r>
            <a:r>
              <a:rPr lang="en-US" sz="2800" dirty="0" smtClean="0"/>
              <a:t>()</a:t>
            </a:r>
            <a:endParaRPr lang="en-US" sz="2400" dirty="0"/>
          </a:p>
        </p:txBody>
      </p:sp>
      <p:sp>
        <p:nvSpPr>
          <p:cNvPr id="3" name="Content Placeholder 2"/>
          <p:cNvSpPr>
            <a:spLocks noGrp="1"/>
          </p:cNvSpPr>
          <p:nvPr>
            <p:ph idx="1"/>
          </p:nvPr>
        </p:nvSpPr>
        <p:spPr>
          <a:xfrm>
            <a:off x="1371600" y="1857374"/>
            <a:ext cx="9601200" cy="3914775"/>
          </a:xfrm>
        </p:spPr>
        <p:txBody>
          <a:bodyPr>
            <a:normAutofit fontScale="92500" lnSpcReduction="20000"/>
          </a:bodyPr>
          <a:lstStyle/>
          <a:p>
            <a:pPr marL="0" indent="0">
              <a:buNone/>
            </a:pPr>
            <a:r>
              <a:rPr lang="en-US" dirty="0" smtClean="0"/>
              <a:t>This stored procedure updates slots in a parking when a transaction is made. This allows the system to keep track of timings and notifications a lot easier.</a:t>
            </a:r>
          </a:p>
          <a:p>
            <a:pPr marL="0" indent="0">
              <a:buNone/>
            </a:pPr>
            <a:endParaRPr lang="en-US" dirty="0"/>
          </a:p>
          <a:p>
            <a:r>
              <a:rPr lang="en-US" dirty="0"/>
              <a:t>CREATE </a:t>
            </a:r>
            <a:r>
              <a:rPr lang="en-US" dirty="0" smtClean="0"/>
              <a:t>OR REPLACE FUNCTION </a:t>
            </a:r>
            <a:r>
              <a:rPr lang="en-US" dirty="0" err="1" smtClean="0"/>
              <a:t>update_slot_status</a:t>
            </a:r>
            <a:r>
              <a:rPr lang="en-US" dirty="0" smtClean="0"/>
              <a:t> ()</a:t>
            </a:r>
            <a:br>
              <a:rPr lang="en-US" dirty="0" smtClean="0"/>
            </a:br>
            <a:r>
              <a:rPr lang="en-US" dirty="0" smtClean="0"/>
              <a:t>RETURNS TRIGGER AS</a:t>
            </a:r>
            <a:br>
              <a:rPr lang="en-US" dirty="0" smtClean="0"/>
            </a:br>
            <a:r>
              <a:rPr lang="en-US" dirty="0" smtClean="0"/>
              <a:t>$$</a:t>
            </a:r>
            <a:br>
              <a:rPr lang="en-US" dirty="0" smtClean="0"/>
            </a:br>
            <a:r>
              <a:rPr lang="en-US" dirty="0" smtClean="0"/>
              <a:t>BEGIN</a:t>
            </a:r>
            <a:br>
              <a:rPr lang="en-US" dirty="0" smtClean="0"/>
            </a:br>
            <a:r>
              <a:rPr lang="en-US" dirty="0" smtClean="0"/>
              <a:t>IF </a:t>
            </a:r>
            <a:r>
              <a:rPr lang="en-US" dirty="0" err="1" smtClean="0"/>
              <a:t>NEW.transID</a:t>
            </a:r>
            <a:r>
              <a:rPr lang="en-US" dirty="0" smtClean="0"/>
              <a:t> is NOT NULL THEN</a:t>
            </a:r>
            <a:br>
              <a:rPr lang="en-US" dirty="0" smtClean="0"/>
            </a:br>
            <a:r>
              <a:rPr lang="en-US" dirty="0" smtClean="0"/>
              <a:t>UPDATE Slots </a:t>
            </a:r>
            <a:br>
              <a:rPr lang="en-US" dirty="0" smtClean="0"/>
            </a:br>
            <a:r>
              <a:rPr lang="en-US" dirty="0" smtClean="0"/>
              <a:t>SET </a:t>
            </a:r>
            <a:r>
              <a:rPr lang="en-US" dirty="0" err="1" smtClean="0"/>
              <a:t>isAvailable</a:t>
            </a:r>
            <a:r>
              <a:rPr lang="en-US" dirty="0" smtClean="0"/>
              <a:t> = FALSE</a:t>
            </a:r>
            <a:br>
              <a:rPr lang="en-US" dirty="0" smtClean="0"/>
            </a:br>
            <a:r>
              <a:rPr lang="en-US" dirty="0" smtClean="0"/>
              <a:t>WHERE </a:t>
            </a:r>
            <a:r>
              <a:rPr lang="en-US" dirty="0" err="1" smtClean="0"/>
              <a:t>NEW.slotID</a:t>
            </a:r>
            <a:r>
              <a:rPr lang="en-US" dirty="0" smtClean="0"/>
              <a:t> = </a:t>
            </a:r>
            <a:r>
              <a:rPr lang="en-US" dirty="0" err="1" smtClean="0"/>
              <a:t>Slots.slotID</a:t>
            </a:r>
            <a:r>
              <a:rPr lang="en-US" dirty="0" smtClean="0"/>
              <a:t/>
            </a:r>
            <a:br>
              <a:rPr lang="en-US" dirty="0" smtClean="0"/>
            </a:br>
            <a:r>
              <a:rPr lang="en-US" dirty="0" smtClean="0"/>
              <a:t>END IF;</a:t>
            </a:r>
            <a:br>
              <a:rPr lang="en-US" dirty="0" smtClean="0"/>
            </a:br>
            <a:r>
              <a:rPr lang="en-US" dirty="0" smtClean="0"/>
              <a:t>RETURN NEW;</a:t>
            </a:r>
            <a:br>
              <a:rPr lang="en-US" dirty="0" smtClean="0"/>
            </a:br>
            <a:r>
              <a:rPr lang="en-US" dirty="0" smtClean="0"/>
              <a:t>END;</a:t>
            </a:r>
            <a:br>
              <a:rPr lang="en-US" dirty="0" smtClean="0"/>
            </a:br>
            <a:r>
              <a:rPr lang="en-US" dirty="0" smtClean="0"/>
              <a:t>$$</a:t>
            </a:r>
            <a:br>
              <a:rPr lang="en-US" dirty="0" smtClean="0"/>
            </a:br>
            <a:r>
              <a:rPr lang="en-US" dirty="0" smtClean="0"/>
              <a:t>LANGUAGE PLPGSQL;</a:t>
            </a:r>
          </a:p>
          <a:p>
            <a:pPr marL="0" indent="0">
              <a:buNone/>
            </a:pP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168037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Stored Procedure </a:t>
            </a:r>
            <a:r>
              <a:rPr lang="en-US" sz="2800" dirty="0" err="1" smtClean="0"/>
              <a:t>get_users_transaction</a:t>
            </a:r>
            <a:r>
              <a:rPr lang="en-US" sz="2800" dirty="0" smtClean="0"/>
              <a:t>()</a:t>
            </a:r>
            <a:endParaRPr lang="en-US" sz="2400" dirty="0"/>
          </a:p>
        </p:txBody>
      </p:sp>
      <p:sp>
        <p:nvSpPr>
          <p:cNvPr id="3" name="Content Placeholder 2"/>
          <p:cNvSpPr>
            <a:spLocks noGrp="1"/>
          </p:cNvSpPr>
          <p:nvPr>
            <p:ph idx="1"/>
          </p:nvPr>
        </p:nvSpPr>
        <p:spPr>
          <a:xfrm>
            <a:off x="1371600" y="1857374"/>
            <a:ext cx="9601200" cy="3914775"/>
          </a:xfrm>
        </p:spPr>
        <p:txBody>
          <a:bodyPr>
            <a:normAutofit fontScale="92500" lnSpcReduction="20000"/>
          </a:bodyPr>
          <a:lstStyle/>
          <a:p>
            <a:pPr marL="0" indent="0">
              <a:buNone/>
            </a:pPr>
            <a:r>
              <a:rPr lang="en-US" dirty="0" smtClean="0"/>
              <a:t>This stored procedure can be used to check the previous transactions.</a:t>
            </a:r>
            <a:endParaRPr lang="en-US" dirty="0"/>
          </a:p>
          <a:p>
            <a:r>
              <a:rPr lang="en-US" dirty="0"/>
              <a:t>CREATE </a:t>
            </a:r>
            <a:r>
              <a:rPr lang="en-US" dirty="0" smtClean="0"/>
              <a:t>OR REPLACE FUNCTION </a:t>
            </a:r>
            <a:r>
              <a:rPr lang="en-US" dirty="0" err="1" smtClean="0"/>
              <a:t>get_users_transaction</a:t>
            </a:r>
            <a:r>
              <a:rPr lang="en-US" dirty="0"/>
              <a:t> (char(6), REFCURSOR) returns </a:t>
            </a:r>
            <a:r>
              <a:rPr lang="en-US" dirty="0" err="1"/>
              <a:t>refcursor</a:t>
            </a:r>
            <a:r>
              <a:rPr lang="en-US" dirty="0"/>
              <a:t> </a:t>
            </a:r>
            <a:r>
              <a:rPr lang="en-US" dirty="0" smtClean="0"/>
              <a:t>as</a:t>
            </a:r>
            <a:br>
              <a:rPr lang="en-US" dirty="0" smtClean="0"/>
            </a:br>
            <a:r>
              <a:rPr lang="en-US" dirty="0" smtClean="0"/>
              <a:t>$$</a:t>
            </a:r>
            <a:br>
              <a:rPr lang="en-US" dirty="0" smtClean="0"/>
            </a:br>
            <a:r>
              <a:rPr lang="en-US" dirty="0" smtClean="0"/>
              <a:t>DECLARE</a:t>
            </a:r>
            <a:br>
              <a:rPr lang="en-US" dirty="0" smtClean="0"/>
            </a:br>
            <a:r>
              <a:rPr lang="en-US" dirty="0" err="1" smtClean="0"/>
              <a:t>userID</a:t>
            </a:r>
            <a:r>
              <a:rPr lang="en-US" dirty="0" smtClean="0"/>
              <a:t> 	char(8)		:=$1;</a:t>
            </a:r>
            <a:br>
              <a:rPr lang="en-US" dirty="0" smtClean="0"/>
            </a:br>
            <a:r>
              <a:rPr lang="en-US" dirty="0" smtClean="0"/>
              <a:t>results 	REFCURSOR	:=$2;</a:t>
            </a:r>
            <a:br>
              <a:rPr lang="en-US" dirty="0" smtClean="0"/>
            </a:br>
            <a:r>
              <a:rPr lang="en-US" dirty="0" smtClean="0"/>
              <a:t>BEGIN</a:t>
            </a:r>
            <a:br>
              <a:rPr lang="en-US" dirty="0" smtClean="0"/>
            </a:br>
            <a:r>
              <a:rPr lang="en-US" dirty="0" smtClean="0"/>
              <a:t>OPEN results  FOR</a:t>
            </a:r>
            <a:br>
              <a:rPr lang="en-US" dirty="0" smtClean="0"/>
            </a:br>
            <a:r>
              <a:rPr lang="en-US" dirty="0" smtClean="0"/>
              <a:t>SELECT </a:t>
            </a:r>
            <a:r>
              <a:rPr lang="en-US" dirty="0" err="1" smtClean="0"/>
              <a:t>tr.transID</a:t>
            </a:r>
            <a:r>
              <a:rPr lang="en-US" dirty="0" smtClean="0"/>
              <a:t>, </a:t>
            </a:r>
            <a:r>
              <a:rPr lang="en-US" dirty="0" err="1" smtClean="0"/>
              <a:t>tr.parkingID</a:t>
            </a:r>
            <a:r>
              <a:rPr lang="en-US" dirty="0" smtClean="0"/>
              <a:t>, </a:t>
            </a:r>
            <a:r>
              <a:rPr lang="en-US" dirty="0" err="1" smtClean="0"/>
              <a:t>tr.userID</a:t>
            </a:r>
            <a:r>
              <a:rPr lang="en-US" dirty="0" smtClean="0"/>
              <a:t>, </a:t>
            </a:r>
            <a:r>
              <a:rPr lang="en-US" dirty="0" err="1" smtClean="0"/>
              <a:t>tr.slotID</a:t>
            </a:r>
            <a:r>
              <a:rPr lang="en-US" dirty="0" smtClean="0"/>
              <a:t/>
            </a:r>
            <a:br>
              <a:rPr lang="en-US" dirty="0" smtClean="0"/>
            </a:br>
            <a:r>
              <a:rPr lang="en-US" dirty="0" smtClean="0"/>
              <a:t>FROM Transactions </a:t>
            </a:r>
            <a:r>
              <a:rPr lang="en-US" dirty="0" err="1" smtClean="0"/>
              <a:t>tr</a:t>
            </a:r>
            <a:r>
              <a:rPr lang="en-US" dirty="0" smtClean="0"/>
              <a:t> INNER JOIN Users u ON </a:t>
            </a:r>
            <a:r>
              <a:rPr lang="en-US" dirty="0" err="1" smtClean="0"/>
              <a:t>tr.userID</a:t>
            </a:r>
            <a:r>
              <a:rPr lang="en-US" dirty="0" smtClean="0"/>
              <a:t> = </a:t>
            </a:r>
            <a:r>
              <a:rPr lang="en-US" dirty="0" err="1" smtClean="0"/>
              <a:t>u.userID</a:t>
            </a:r>
            <a:r>
              <a:rPr lang="en-US" dirty="0" smtClean="0"/>
              <a:t/>
            </a:r>
            <a:br>
              <a:rPr lang="en-US" dirty="0" smtClean="0"/>
            </a:br>
            <a:r>
              <a:rPr lang="en-US" dirty="0" smtClean="0"/>
              <a:t>WHERE </a:t>
            </a:r>
            <a:r>
              <a:rPr lang="en-US" dirty="0" err="1" smtClean="0"/>
              <a:t>userID</a:t>
            </a:r>
            <a:r>
              <a:rPr lang="en-US" dirty="0" smtClean="0"/>
              <a:t> = </a:t>
            </a:r>
            <a:r>
              <a:rPr lang="en-US" dirty="0" err="1" smtClean="0"/>
              <a:t>u.userID</a:t>
            </a:r>
            <a:r>
              <a:rPr lang="en-US" dirty="0" smtClean="0"/>
              <a:t>;</a:t>
            </a:r>
            <a:br>
              <a:rPr lang="en-US" dirty="0" smtClean="0"/>
            </a:br>
            <a:r>
              <a:rPr lang="en-US" dirty="0" smtClean="0"/>
              <a:t>RETURN results;</a:t>
            </a:r>
            <a:br>
              <a:rPr lang="en-US" dirty="0" smtClean="0"/>
            </a:br>
            <a:r>
              <a:rPr lang="en-US" dirty="0" smtClean="0"/>
              <a:t>END;</a:t>
            </a:r>
            <a:br>
              <a:rPr lang="en-US" dirty="0" smtClean="0"/>
            </a:br>
            <a:r>
              <a:rPr lang="en-US" dirty="0" smtClean="0"/>
              <a:t>$$</a:t>
            </a:r>
            <a:br>
              <a:rPr lang="en-US" dirty="0" smtClean="0"/>
            </a:br>
            <a:r>
              <a:rPr lang="en-US" dirty="0" smtClean="0"/>
              <a:t>LANGUAGE PLPGSQL;</a:t>
            </a:r>
          </a:p>
          <a:p>
            <a:pPr marL="0" indent="0">
              <a:buNone/>
            </a:pP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081728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Trigger </a:t>
            </a:r>
            <a:r>
              <a:rPr lang="en-US" sz="2800" dirty="0" err="1" smtClean="0"/>
              <a:t>update_slot_status_trigger</a:t>
            </a:r>
            <a:r>
              <a:rPr lang="en-US" sz="2800" dirty="0" smtClean="0"/>
              <a:t>()</a:t>
            </a:r>
            <a:endParaRPr lang="en-US" sz="2400" dirty="0"/>
          </a:p>
        </p:txBody>
      </p:sp>
      <p:sp>
        <p:nvSpPr>
          <p:cNvPr id="3" name="Content Placeholder 2"/>
          <p:cNvSpPr>
            <a:spLocks noGrp="1"/>
          </p:cNvSpPr>
          <p:nvPr>
            <p:ph idx="1"/>
          </p:nvPr>
        </p:nvSpPr>
        <p:spPr>
          <a:xfrm>
            <a:off x="1371600" y="1857374"/>
            <a:ext cx="9601200" cy="3914775"/>
          </a:xfrm>
        </p:spPr>
        <p:txBody>
          <a:bodyPr>
            <a:normAutofit/>
          </a:bodyPr>
          <a:lstStyle/>
          <a:p>
            <a:pPr marL="0" indent="0">
              <a:buNone/>
            </a:pPr>
            <a:r>
              <a:rPr lang="en-US" dirty="0" smtClean="0"/>
              <a:t>This trigger links to the stored procedure in the previous slide, which triggers the stored procedure whenever an INSERT statement is input into Transactions</a:t>
            </a:r>
          </a:p>
          <a:p>
            <a:pPr marL="0" indent="0">
              <a:buNone/>
            </a:pPr>
            <a:endParaRPr lang="en-US" dirty="0"/>
          </a:p>
          <a:p>
            <a:r>
              <a:rPr lang="en-US" dirty="0"/>
              <a:t>CREATE </a:t>
            </a:r>
            <a:r>
              <a:rPr lang="en-US" dirty="0" smtClean="0"/>
              <a:t>TRIGGER </a:t>
            </a:r>
            <a:r>
              <a:rPr lang="en-US" dirty="0" err="1" smtClean="0"/>
              <a:t>update_slot_status_trigger</a:t>
            </a:r>
            <a:r>
              <a:rPr lang="en-US" dirty="0" smtClean="0"/>
              <a:t/>
            </a:r>
            <a:br>
              <a:rPr lang="en-US" dirty="0" smtClean="0"/>
            </a:br>
            <a:r>
              <a:rPr lang="en-US" dirty="0" smtClean="0"/>
              <a:t>BEFORE INSERT ON Transactions</a:t>
            </a:r>
            <a:br>
              <a:rPr lang="en-US" dirty="0" smtClean="0"/>
            </a:br>
            <a:r>
              <a:rPr lang="en-US" dirty="0" smtClean="0"/>
              <a:t>FOR EACH ROW</a:t>
            </a:r>
            <a:br>
              <a:rPr lang="en-US" dirty="0" smtClean="0"/>
            </a:br>
            <a:r>
              <a:rPr lang="en-US" dirty="0" smtClean="0"/>
              <a:t>EXECUTE PROCEDURE </a:t>
            </a:r>
            <a:r>
              <a:rPr lang="en-US" dirty="0" err="1" smtClean="0"/>
              <a:t>update_slot_status</a:t>
            </a:r>
            <a:r>
              <a:rPr lang="en-US" dirty="0" smtClean="0"/>
              <a:t>();</a:t>
            </a:r>
            <a:br>
              <a:rPr lang="en-US" dirty="0" smtClean="0"/>
            </a:b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96938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View </a:t>
            </a:r>
            <a:r>
              <a:rPr lang="en-US" sz="2800" dirty="0" err="1" smtClean="0"/>
              <a:t>availableSlots</a:t>
            </a:r>
            <a:endParaRPr lang="en-US" sz="2400" dirty="0"/>
          </a:p>
        </p:txBody>
      </p:sp>
      <p:sp>
        <p:nvSpPr>
          <p:cNvPr id="3" name="Content Placeholder 2"/>
          <p:cNvSpPr>
            <a:spLocks noGrp="1"/>
          </p:cNvSpPr>
          <p:nvPr>
            <p:ph idx="1"/>
          </p:nvPr>
        </p:nvSpPr>
        <p:spPr>
          <a:xfrm>
            <a:off x="1371600" y="1857374"/>
            <a:ext cx="9601200" cy="3914775"/>
          </a:xfrm>
        </p:spPr>
        <p:txBody>
          <a:bodyPr>
            <a:normAutofit/>
          </a:bodyPr>
          <a:lstStyle/>
          <a:p>
            <a:pPr marL="0" indent="0">
              <a:buNone/>
            </a:pPr>
            <a:r>
              <a:rPr lang="en-US" dirty="0" smtClean="0"/>
              <a:t>This view shows a table of available slots that are not being used by users. This can be used for checking the amount of slots open around or even in a parking area</a:t>
            </a:r>
          </a:p>
          <a:p>
            <a:pPr marL="0" indent="0">
              <a:buNone/>
            </a:pPr>
            <a:endParaRPr lang="en-US" dirty="0"/>
          </a:p>
          <a:p>
            <a:r>
              <a:rPr lang="en-US" dirty="0" smtClean="0"/>
              <a:t>DROP VIEW IF EXISTS </a:t>
            </a:r>
            <a:r>
              <a:rPr lang="en-US" dirty="0" err="1" smtClean="0"/>
              <a:t>availableSLots</a:t>
            </a:r>
            <a:r>
              <a:rPr lang="en-US" dirty="0" smtClean="0"/>
              <a:t>;</a:t>
            </a:r>
            <a:br>
              <a:rPr lang="en-US" dirty="0" smtClean="0"/>
            </a:br>
            <a:r>
              <a:rPr lang="en-US" dirty="0" smtClean="0"/>
              <a:t>CREATE VIEW </a:t>
            </a:r>
            <a:r>
              <a:rPr lang="en-US" dirty="0" err="1" smtClean="0"/>
              <a:t>availableSlots</a:t>
            </a:r>
            <a:r>
              <a:rPr lang="en-US" dirty="0" smtClean="0"/>
              <a:t> as (</a:t>
            </a:r>
            <a:br>
              <a:rPr lang="en-US" dirty="0" smtClean="0"/>
            </a:br>
            <a:r>
              <a:rPr lang="en-US" dirty="0" smtClean="0"/>
              <a:t>SELECT </a:t>
            </a:r>
            <a:r>
              <a:rPr lang="en-US" dirty="0" err="1" smtClean="0"/>
              <a:t>pa.parkingID</a:t>
            </a:r>
            <a:r>
              <a:rPr lang="en-US" dirty="0" smtClean="0"/>
              <a:t>,</a:t>
            </a:r>
            <a:br>
              <a:rPr lang="en-US" dirty="0" smtClean="0"/>
            </a:br>
            <a:r>
              <a:rPr lang="en-US" dirty="0" smtClean="0"/>
              <a:t>	</a:t>
            </a:r>
            <a:r>
              <a:rPr lang="en-US" dirty="0" err="1" smtClean="0"/>
              <a:t>slotID</a:t>
            </a:r>
            <a:r>
              <a:rPr lang="en-US" dirty="0" smtClean="0"/>
              <a:t/>
            </a:r>
            <a:br>
              <a:rPr lang="en-US" dirty="0" smtClean="0"/>
            </a:br>
            <a:r>
              <a:rPr lang="en-US" dirty="0" smtClean="0"/>
              <a:t>FROM </a:t>
            </a:r>
            <a:r>
              <a:rPr lang="en-US" dirty="0" err="1" smtClean="0"/>
              <a:t>parkingArea</a:t>
            </a:r>
            <a:r>
              <a:rPr lang="en-US" dirty="0" smtClean="0"/>
              <a:t> pa INNER JOIN Slots s</a:t>
            </a:r>
            <a:br>
              <a:rPr lang="en-US" dirty="0" smtClean="0"/>
            </a:br>
            <a:r>
              <a:rPr lang="en-US" dirty="0" smtClean="0"/>
              <a:t>	ON </a:t>
            </a:r>
            <a:r>
              <a:rPr lang="en-US" dirty="0" err="1" smtClean="0"/>
              <a:t>pa.parkingID</a:t>
            </a:r>
            <a:r>
              <a:rPr lang="en-US" dirty="0" smtClean="0"/>
              <a:t> = </a:t>
            </a:r>
            <a:r>
              <a:rPr lang="en-US" dirty="0" err="1" smtClean="0"/>
              <a:t>s.parkingID</a:t>
            </a:r>
            <a:r>
              <a:rPr lang="en-US" dirty="0" smtClean="0"/>
              <a:t/>
            </a:r>
            <a:br>
              <a:rPr lang="en-US" dirty="0" smtClean="0"/>
            </a:br>
            <a:r>
              <a:rPr lang="en-US" dirty="0" smtClean="0"/>
              <a:t>WHERE </a:t>
            </a:r>
            <a:r>
              <a:rPr lang="en-US" dirty="0" err="1" smtClean="0"/>
              <a:t>s.isAvailable</a:t>
            </a:r>
            <a:r>
              <a:rPr lang="en-US" dirty="0" smtClean="0"/>
              <a:t> = TRUE</a:t>
            </a:r>
            <a:br>
              <a:rPr lang="en-US" dirty="0" smtClean="0"/>
            </a:br>
            <a:r>
              <a:rPr lang="en-US" dirty="0" smtClean="0"/>
              <a:t>);</a:t>
            </a:r>
            <a:br>
              <a:rPr lang="en-US" dirty="0" smtClean="0"/>
            </a:b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sp>
        <p:nvSpPr>
          <p:cNvPr id="5" name="TextBox 4"/>
          <p:cNvSpPr txBox="1"/>
          <p:nvPr/>
        </p:nvSpPr>
        <p:spPr>
          <a:xfrm>
            <a:off x="9421269" y="2593227"/>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5679" y="2997621"/>
            <a:ext cx="1278937" cy="2907397"/>
          </a:xfrm>
          <a:prstGeom prst="rect">
            <a:avLst/>
          </a:prstGeom>
        </p:spPr>
      </p:pic>
      <p:sp>
        <p:nvSpPr>
          <p:cNvPr id="8" name="TextBox 7"/>
          <p:cNvSpPr txBox="1"/>
          <p:nvPr/>
        </p:nvSpPr>
        <p:spPr>
          <a:xfrm>
            <a:off x="6994900" y="3259075"/>
            <a:ext cx="2610779" cy="830997"/>
          </a:xfrm>
          <a:prstGeom prst="rect">
            <a:avLst/>
          </a:prstGeom>
          <a:noFill/>
        </p:spPr>
        <p:txBody>
          <a:bodyPr wrap="none" rtlCol="0">
            <a:spAutoFit/>
          </a:bodyPr>
          <a:lstStyle/>
          <a:p>
            <a:r>
              <a:rPr lang="en-US" sz="1600" dirty="0" smtClean="0">
                <a:solidFill>
                  <a:schemeClr val="tx2"/>
                </a:solidFill>
              </a:rPr>
              <a:t>SELECT *</a:t>
            </a:r>
            <a:br>
              <a:rPr lang="en-US" sz="1600" dirty="0" smtClean="0">
                <a:solidFill>
                  <a:schemeClr val="tx2"/>
                </a:solidFill>
              </a:rPr>
            </a:br>
            <a:r>
              <a:rPr lang="en-US" sz="1600" dirty="0" smtClean="0">
                <a:solidFill>
                  <a:schemeClr val="tx2"/>
                </a:solidFill>
              </a:rPr>
              <a:t>FROM </a:t>
            </a:r>
            <a:r>
              <a:rPr lang="en-US" sz="1600" dirty="0" err="1" smtClean="0">
                <a:solidFill>
                  <a:schemeClr val="tx2"/>
                </a:solidFill>
              </a:rPr>
              <a:t>availableSlots</a:t>
            </a:r>
            <a:endParaRPr lang="en-US" sz="1600" dirty="0" smtClean="0">
              <a:solidFill>
                <a:schemeClr val="tx2"/>
              </a:solidFill>
            </a:endParaRPr>
          </a:p>
          <a:p>
            <a:r>
              <a:rPr lang="en-US" sz="1600" dirty="0" smtClean="0">
                <a:solidFill>
                  <a:schemeClr val="tx2"/>
                </a:solidFill>
              </a:rPr>
              <a:t>WHERE </a:t>
            </a:r>
            <a:r>
              <a:rPr lang="en-US" sz="1600" dirty="0" err="1" smtClean="0">
                <a:solidFill>
                  <a:schemeClr val="tx2"/>
                </a:solidFill>
              </a:rPr>
              <a:t>parkingID</a:t>
            </a:r>
            <a:r>
              <a:rPr lang="en-US" sz="1600" dirty="0" smtClean="0">
                <a:solidFill>
                  <a:schemeClr val="tx2"/>
                </a:solidFill>
              </a:rPr>
              <a:t> = ‘PA001’</a:t>
            </a:r>
            <a:endParaRPr lang="en-US" sz="1400" dirty="0">
              <a:solidFill>
                <a:schemeClr val="tx2"/>
              </a:solidFill>
            </a:endParaRPr>
          </a:p>
        </p:txBody>
      </p:sp>
    </p:spTree>
    <p:extLst>
      <p:ext uri="{BB962C8B-B14F-4D97-AF65-F5344CB8AC3E}">
        <p14:creationId xmlns:p14="http://schemas.microsoft.com/office/powerpoint/2010/main" val="680166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View </a:t>
            </a:r>
            <a:r>
              <a:rPr lang="en-US" sz="2800" dirty="0" err="1" smtClean="0"/>
              <a:t>townParkingAreas</a:t>
            </a:r>
            <a:endParaRPr lang="en-US" sz="2400" dirty="0"/>
          </a:p>
        </p:txBody>
      </p:sp>
      <p:sp>
        <p:nvSpPr>
          <p:cNvPr id="3" name="Content Placeholder 2"/>
          <p:cNvSpPr>
            <a:spLocks noGrp="1"/>
          </p:cNvSpPr>
          <p:nvPr>
            <p:ph idx="1"/>
          </p:nvPr>
        </p:nvSpPr>
        <p:spPr>
          <a:xfrm>
            <a:off x="1371600" y="1857374"/>
            <a:ext cx="9601200" cy="3914775"/>
          </a:xfrm>
        </p:spPr>
        <p:txBody>
          <a:bodyPr>
            <a:normAutofit/>
          </a:bodyPr>
          <a:lstStyle/>
          <a:p>
            <a:pPr marL="0" indent="0">
              <a:buNone/>
            </a:pPr>
            <a:r>
              <a:rPr lang="en-US" dirty="0" smtClean="0"/>
              <a:t>This view shows a table of parking areas that a town has to offer. This can help the company expand into different areas as well as help towns understand their needs.</a:t>
            </a:r>
          </a:p>
          <a:p>
            <a:pPr marL="0" indent="0">
              <a:buNone/>
            </a:pPr>
            <a:endParaRPr lang="en-US" dirty="0"/>
          </a:p>
          <a:p>
            <a:r>
              <a:rPr lang="en-US" dirty="0" smtClean="0"/>
              <a:t>DROP VIEW IF EXISTS </a:t>
            </a:r>
            <a:r>
              <a:rPr lang="en-US" dirty="0" err="1" smtClean="0"/>
              <a:t>townParkingAreas</a:t>
            </a:r>
            <a:r>
              <a:rPr lang="en-US" dirty="0" smtClean="0"/>
              <a:t>;</a:t>
            </a:r>
            <a:br>
              <a:rPr lang="en-US" dirty="0" smtClean="0"/>
            </a:br>
            <a:r>
              <a:rPr lang="en-US" dirty="0" smtClean="0"/>
              <a:t>CREATE VIEW </a:t>
            </a:r>
            <a:r>
              <a:rPr lang="en-US" dirty="0" err="1" smtClean="0"/>
              <a:t>townParkingAreas</a:t>
            </a:r>
            <a:r>
              <a:rPr lang="en-US" dirty="0" smtClean="0"/>
              <a:t> as (</a:t>
            </a:r>
            <a:br>
              <a:rPr lang="en-US" dirty="0" smtClean="0"/>
            </a:br>
            <a:r>
              <a:rPr lang="en-US" dirty="0" smtClean="0"/>
              <a:t>SELECT </a:t>
            </a:r>
            <a:r>
              <a:rPr lang="en-US" dirty="0" err="1" smtClean="0"/>
              <a:t>t.townName</a:t>
            </a:r>
            <a:r>
              <a:rPr lang="en-US" dirty="0" smtClean="0"/>
              <a:t>,</a:t>
            </a:r>
            <a:br>
              <a:rPr lang="en-US" dirty="0" smtClean="0"/>
            </a:br>
            <a:r>
              <a:rPr lang="en-US" dirty="0" smtClean="0"/>
              <a:t>	</a:t>
            </a:r>
            <a:r>
              <a:rPr lang="en-US" dirty="0" err="1" smtClean="0"/>
              <a:t>pa.parkingID</a:t>
            </a:r>
            <a:r>
              <a:rPr lang="en-US" dirty="0" smtClean="0"/>
              <a:t/>
            </a:r>
            <a:br>
              <a:rPr lang="en-US" dirty="0" smtClean="0"/>
            </a:br>
            <a:r>
              <a:rPr lang="en-US" dirty="0" smtClean="0"/>
              <a:t>FROM </a:t>
            </a:r>
            <a:r>
              <a:rPr lang="en-US" dirty="0" err="1" smtClean="0"/>
              <a:t>parkingArea</a:t>
            </a:r>
            <a:r>
              <a:rPr lang="en-US" dirty="0" smtClean="0"/>
              <a:t> pa INNER JOIN Towns t</a:t>
            </a:r>
            <a:br>
              <a:rPr lang="en-US" dirty="0" smtClean="0"/>
            </a:br>
            <a:r>
              <a:rPr lang="en-US" dirty="0" smtClean="0"/>
              <a:t>	ON </a:t>
            </a:r>
            <a:r>
              <a:rPr lang="en-US" dirty="0" err="1" smtClean="0"/>
              <a:t>pa.townID</a:t>
            </a:r>
            <a:r>
              <a:rPr lang="en-US" dirty="0" smtClean="0"/>
              <a:t> = </a:t>
            </a:r>
            <a:r>
              <a:rPr lang="en-US" dirty="0" err="1" smtClean="0"/>
              <a:t>t.townID</a:t>
            </a:r>
            <a:r>
              <a:rPr lang="en-US" dirty="0" smtClean="0"/>
              <a:t/>
            </a:r>
            <a:br>
              <a:rPr lang="en-US" dirty="0" smtClean="0"/>
            </a:br>
            <a:r>
              <a:rPr lang="en-US" dirty="0" smtClean="0"/>
              <a:t>);</a:t>
            </a:r>
            <a:br>
              <a:rPr lang="en-US" dirty="0" smtClean="0"/>
            </a:b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sp>
        <p:nvSpPr>
          <p:cNvPr id="5" name="TextBox 4"/>
          <p:cNvSpPr txBox="1"/>
          <p:nvPr/>
        </p:nvSpPr>
        <p:spPr>
          <a:xfrm>
            <a:off x="9553638" y="2615197"/>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sp>
        <p:nvSpPr>
          <p:cNvPr id="8" name="TextBox 7"/>
          <p:cNvSpPr txBox="1"/>
          <p:nvPr/>
        </p:nvSpPr>
        <p:spPr>
          <a:xfrm>
            <a:off x="8739786" y="4381898"/>
            <a:ext cx="3301738" cy="830997"/>
          </a:xfrm>
          <a:prstGeom prst="rect">
            <a:avLst/>
          </a:prstGeom>
          <a:noFill/>
        </p:spPr>
        <p:txBody>
          <a:bodyPr wrap="none" rtlCol="0">
            <a:spAutoFit/>
          </a:bodyPr>
          <a:lstStyle/>
          <a:p>
            <a:r>
              <a:rPr lang="en-US" sz="1600" dirty="0" smtClean="0">
                <a:solidFill>
                  <a:schemeClr val="tx2"/>
                </a:solidFill>
              </a:rPr>
              <a:t>SELECT *</a:t>
            </a:r>
            <a:br>
              <a:rPr lang="en-US" sz="1600" dirty="0" smtClean="0">
                <a:solidFill>
                  <a:schemeClr val="tx2"/>
                </a:solidFill>
              </a:rPr>
            </a:br>
            <a:r>
              <a:rPr lang="en-US" sz="1600" dirty="0" smtClean="0">
                <a:solidFill>
                  <a:schemeClr val="tx2"/>
                </a:solidFill>
              </a:rPr>
              <a:t>FROM </a:t>
            </a:r>
            <a:r>
              <a:rPr lang="en-US" sz="1600" dirty="0" err="1" smtClean="0">
                <a:solidFill>
                  <a:schemeClr val="tx2"/>
                </a:solidFill>
              </a:rPr>
              <a:t>townParkingAreas</a:t>
            </a:r>
            <a:endParaRPr lang="en-US" sz="1600" dirty="0" smtClean="0">
              <a:solidFill>
                <a:schemeClr val="tx2"/>
              </a:solidFill>
            </a:endParaRPr>
          </a:p>
          <a:p>
            <a:r>
              <a:rPr lang="en-US" sz="1600" dirty="0" smtClean="0">
                <a:solidFill>
                  <a:schemeClr val="tx2"/>
                </a:solidFill>
              </a:rPr>
              <a:t>WHERE </a:t>
            </a:r>
            <a:r>
              <a:rPr lang="en-US" sz="1600" dirty="0" err="1" smtClean="0">
                <a:solidFill>
                  <a:schemeClr val="tx2"/>
                </a:solidFill>
              </a:rPr>
              <a:t>townName</a:t>
            </a:r>
            <a:r>
              <a:rPr lang="en-US" sz="1600" dirty="0" smtClean="0">
                <a:solidFill>
                  <a:schemeClr val="tx2"/>
                </a:solidFill>
              </a:rPr>
              <a:t> = ‘Scotch Plains’</a:t>
            </a:r>
            <a:endParaRPr lang="en-US" sz="1400" dirty="0">
              <a:solidFill>
                <a:schemeClr val="tx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8461" y="3084023"/>
            <a:ext cx="1964389" cy="1032137"/>
          </a:xfrm>
          <a:prstGeom prst="rect">
            <a:avLst/>
          </a:prstGeom>
        </p:spPr>
      </p:pic>
    </p:spTree>
    <p:extLst>
      <p:ext uri="{BB962C8B-B14F-4D97-AF65-F5344CB8AC3E}">
        <p14:creationId xmlns:p14="http://schemas.microsoft.com/office/powerpoint/2010/main" val="2142972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Report / Interesting Query 1</a:t>
            </a:r>
            <a:endParaRPr lang="en-US" sz="2400" dirty="0"/>
          </a:p>
        </p:txBody>
      </p:sp>
      <p:sp>
        <p:nvSpPr>
          <p:cNvPr id="3" name="Content Placeholder 2"/>
          <p:cNvSpPr>
            <a:spLocks noGrp="1"/>
          </p:cNvSpPr>
          <p:nvPr>
            <p:ph idx="1"/>
          </p:nvPr>
        </p:nvSpPr>
        <p:spPr>
          <a:xfrm>
            <a:off x="1371600" y="1857374"/>
            <a:ext cx="9601200" cy="3914775"/>
          </a:xfrm>
        </p:spPr>
        <p:txBody>
          <a:bodyPr>
            <a:normAutofit/>
          </a:bodyPr>
          <a:lstStyle/>
          <a:p>
            <a:pPr marL="0" indent="0">
              <a:buNone/>
            </a:pPr>
            <a:r>
              <a:rPr lang="en-US" dirty="0" smtClean="0"/>
              <a:t>This report searches for the parking ID provided and sums the total amount generated from a specified parking area. This is useful for analytics as well as which types of areas are more used.</a:t>
            </a:r>
          </a:p>
          <a:p>
            <a:pPr marL="0" indent="0">
              <a:buNone/>
            </a:pPr>
            <a:endParaRPr lang="en-US" dirty="0"/>
          </a:p>
          <a:p>
            <a:r>
              <a:rPr lang="en-US" dirty="0" smtClean="0"/>
              <a:t>SELECT SUM(amount) AS </a:t>
            </a:r>
            <a:r>
              <a:rPr lang="en-US" dirty="0" err="1" smtClean="0"/>
              <a:t>totAmountUSD</a:t>
            </a:r>
            <a:r>
              <a:rPr lang="en-US" dirty="0" smtClean="0"/>
              <a:t/>
            </a:r>
            <a:br>
              <a:rPr lang="en-US" dirty="0" smtClean="0"/>
            </a:br>
            <a:r>
              <a:rPr lang="en-US" dirty="0" smtClean="0"/>
              <a:t>FROM transactions</a:t>
            </a:r>
            <a:br>
              <a:rPr lang="en-US" dirty="0" smtClean="0"/>
            </a:br>
            <a:r>
              <a:rPr lang="en-US" dirty="0" smtClean="0"/>
              <a:t>WHERE </a:t>
            </a:r>
            <a:r>
              <a:rPr lang="en-US" dirty="0" err="1" smtClean="0"/>
              <a:t>parkingID</a:t>
            </a:r>
            <a:r>
              <a:rPr lang="en-US" dirty="0" smtClean="0"/>
              <a:t> = ‘PA004’</a:t>
            </a:r>
            <a:br>
              <a:rPr lang="en-US" dirty="0" smtClean="0"/>
            </a:b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sp>
        <p:nvSpPr>
          <p:cNvPr id="5" name="TextBox 4"/>
          <p:cNvSpPr txBox="1"/>
          <p:nvPr/>
        </p:nvSpPr>
        <p:spPr>
          <a:xfrm>
            <a:off x="9553638" y="2615197"/>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9532" y="3039704"/>
            <a:ext cx="1282700" cy="838200"/>
          </a:xfrm>
          <a:prstGeom prst="rect">
            <a:avLst/>
          </a:prstGeom>
        </p:spPr>
      </p:pic>
    </p:spTree>
    <p:extLst>
      <p:ext uri="{BB962C8B-B14F-4D97-AF65-F5344CB8AC3E}">
        <p14:creationId xmlns:p14="http://schemas.microsoft.com/office/powerpoint/2010/main" val="155173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1371600" y="1795670"/>
            <a:ext cx="9601200" cy="4219368"/>
          </a:xfrm>
        </p:spPr>
        <p:txBody>
          <a:bodyPr>
            <a:normAutofit/>
          </a:bodyPr>
          <a:lstStyle/>
          <a:p>
            <a:r>
              <a:rPr lang="en-US" dirty="0" smtClean="0"/>
              <a:t>Table of Contents	2		</a:t>
            </a:r>
            <a:r>
              <a:rPr lang="en-US" smtClean="0"/>
              <a:t>Transactions Table		13</a:t>
            </a:r>
            <a:r>
              <a:rPr lang="en-US" dirty="0" smtClean="0"/>
              <a:t/>
            </a:r>
            <a:br>
              <a:rPr lang="en-US" dirty="0" smtClean="0"/>
            </a:br>
            <a:r>
              <a:rPr lang="en-US" dirty="0" smtClean="0"/>
              <a:t>Executive Summary	3		Stored </a:t>
            </a:r>
            <a:r>
              <a:rPr lang="en-US" smtClean="0"/>
              <a:t>Procedure 1		14</a:t>
            </a:r>
            <a:r>
              <a:rPr lang="en-US" dirty="0"/>
              <a:t/>
            </a:r>
            <a:br>
              <a:rPr lang="en-US" dirty="0"/>
            </a:br>
            <a:r>
              <a:rPr lang="en-US" dirty="0" smtClean="0"/>
              <a:t>E/R Diagram		4		Stored </a:t>
            </a:r>
            <a:r>
              <a:rPr lang="en-US" smtClean="0"/>
              <a:t>Procedure 2		15</a:t>
            </a:r>
            <a:r>
              <a:rPr lang="en-US" dirty="0" smtClean="0"/>
              <a:t/>
            </a:r>
            <a:br>
              <a:rPr lang="en-US" dirty="0" smtClean="0"/>
            </a:br>
            <a:r>
              <a:rPr lang="en-US" dirty="0" smtClean="0"/>
              <a:t> Tables				</a:t>
            </a:r>
            <a:r>
              <a:rPr lang="en-US" smtClean="0"/>
              <a:t>	Trigger				16</a:t>
            </a:r>
            <a:r>
              <a:rPr lang="en-US" dirty="0" smtClean="0"/>
              <a:t/>
            </a:r>
            <a:br>
              <a:rPr lang="en-US" dirty="0" smtClean="0"/>
            </a:br>
            <a:r>
              <a:rPr lang="en-US" dirty="0" smtClean="0"/>
              <a:t>Towns Table	</a:t>
            </a:r>
            <a:r>
              <a:rPr lang="en-US" dirty="0"/>
              <a:t>	</a:t>
            </a:r>
            <a:r>
              <a:rPr lang="en-US" dirty="0" smtClean="0"/>
              <a:t>5		</a:t>
            </a:r>
            <a:r>
              <a:rPr lang="en-US" smtClean="0"/>
              <a:t>View 1				17</a:t>
            </a:r>
            <a:r>
              <a:rPr lang="en-US" dirty="0"/>
              <a:t/>
            </a:r>
            <a:br>
              <a:rPr lang="en-US" dirty="0"/>
            </a:br>
            <a:r>
              <a:rPr lang="en-US" dirty="0" smtClean="0"/>
              <a:t>Bank Table		6		</a:t>
            </a:r>
            <a:r>
              <a:rPr lang="en-US" smtClean="0"/>
              <a:t>View 2				18</a:t>
            </a:r>
            <a:r>
              <a:rPr lang="en-US" dirty="0"/>
              <a:t/>
            </a:r>
            <a:br>
              <a:rPr lang="en-US" dirty="0"/>
            </a:br>
            <a:r>
              <a:rPr lang="en-US" dirty="0" smtClean="0"/>
              <a:t>Credit Card Table</a:t>
            </a:r>
            <a:r>
              <a:rPr lang="en-US" dirty="0"/>
              <a:t>	</a:t>
            </a:r>
            <a:r>
              <a:rPr lang="en-US" dirty="0" smtClean="0"/>
              <a:t>7		</a:t>
            </a:r>
            <a:r>
              <a:rPr lang="en-US" smtClean="0"/>
              <a:t>Report 1			19</a:t>
            </a:r>
            <a:r>
              <a:rPr lang="en-US" dirty="0" smtClean="0"/>
              <a:t/>
            </a:r>
            <a:br>
              <a:rPr lang="en-US" dirty="0" smtClean="0"/>
            </a:br>
            <a:r>
              <a:rPr lang="en-US" dirty="0" smtClean="0"/>
              <a:t>Area Type Table	</a:t>
            </a:r>
            <a:r>
              <a:rPr lang="en-US" dirty="0"/>
              <a:t>	</a:t>
            </a:r>
            <a:r>
              <a:rPr lang="en-US" dirty="0" smtClean="0"/>
              <a:t>8		</a:t>
            </a:r>
            <a:r>
              <a:rPr lang="en-US" smtClean="0"/>
              <a:t>Report 2			20</a:t>
            </a:r>
            <a:r>
              <a:rPr lang="en-US" dirty="0"/>
              <a:t/>
            </a:r>
            <a:br>
              <a:rPr lang="en-US" dirty="0"/>
            </a:br>
            <a:r>
              <a:rPr lang="en-US" dirty="0" smtClean="0"/>
              <a:t>Payment Table	</a:t>
            </a:r>
            <a:r>
              <a:rPr lang="en-US" dirty="0"/>
              <a:t>	</a:t>
            </a:r>
            <a:r>
              <a:rPr lang="en-US" dirty="0" smtClean="0"/>
              <a:t>9		</a:t>
            </a:r>
            <a:r>
              <a:rPr lang="en-US" smtClean="0"/>
              <a:t>Report 3			21</a:t>
            </a:r>
            <a:r>
              <a:rPr lang="en-US" dirty="0"/>
              <a:t/>
            </a:r>
            <a:br>
              <a:rPr lang="en-US" dirty="0"/>
            </a:br>
            <a:r>
              <a:rPr lang="en-US" dirty="0" smtClean="0"/>
              <a:t>Users Table	</a:t>
            </a:r>
            <a:r>
              <a:rPr lang="en-US" dirty="0"/>
              <a:t>	</a:t>
            </a:r>
            <a:r>
              <a:rPr lang="en-US" dirty="0" smtClean="0"/>
              <a:t>10	</a:t>
            </a:r>
            <a:r>
              <a:rPr lang="en-US" smtClean="0"/>
              <a:t>	Security				22</a:t>
            </a:r>
            <a:r>
              <a:rPr lang="en-US" dirty="0" smtClean="0"/>
              <a:t/>
            </a:r>
            <a:br>
              <a:rPr lang="en-US" dirty="0" smtClean="0"/>
            </a:br>
            <a:r>
              <a:rPr lang="en-US" dirty="0" smtClean="0"/>
              <a:t>Parking Area Table</a:t>
            </a:r>
            <a:r>
              <a:rPr lang="en-US" dirty="0"/>
              <a:t>	</a:t>
            </a:r>
            <a:r>
              <a:rPr lang="en-US" dirty="0" smtClean="0"/>
              <a:t>11	</a:t>
            </a:r>
            <a:r>
              <a:rPr lang="en-US" smtClean="0"/>
              <a:t>	Implementation, Problems,</a:t>
            </a:r>
            <a:r>
              <a:rPr lang="en-US" dirty="0"/>
              <a:t/>
            </a:r>
            <a:br>
              <a:rPr lang="en-US" dirty="0"/>
            </a:br>
            <a:r>
              <a:rPr lang="en-US" dirty="0" smtClean="0"/>
              <a:t>Slots Table	</a:t>
            </a:r>
            <a:r>
              <a:rPr lang="en-US"/>
              <a:t>	</a:t>
            </a:r>
            <a:r>
              <a:rPr lang="en-US" smtClean="0"/>
              <a:t>12		Enhancements			23</a:t>
            </a:r>
            <a:r>
              <a:rPr lang="en-US" dirty="0"/>
              <a:t/>
            </a:r>
            <a:br>
              <a:rPr lang="en-US" dirty="0"/>
            </a:br>
            <a:r>
              <a:rPr lang="en-US" dirty="0" smtClean="0"/>
              <a:t/>
            </a:r>
            <a:br>
              <a:rPr lang="en-US" dirty="0" smtClean="0"/>
            </a:b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85206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Report / Interesting Query 2</a:t>
            </a:r>
            <a:endParaRPr lang="en-US" sz="2400" dirty="0"/>
          </a:p>
        </p:txBody>
      </p:sp>
      <p:sp>
        <p:nvSpPr>
          <p:cNvPr id="3" name="Content Placeholder 2"/>
          <p:cNvSpPr>
            <a:spLocks noGrp="1"/>
          </p:cNvSpPr>
          <p:nvPr>
            <p:ph idx="1"/>
          </p:nvPr>
        </p:nvSpPr>
        <p:spPr>
          <a:xfrm>
            <a:off x="1371600" y="1857374"/>
            <a:ext cx="9601200" cy="3914775"/>
          </a:xfrm>
        </p:spPr>
        <p:txBody>
          <a:bodyPr>
            <a:normAutofit/>
          </a:bodyPr>
          <a:lstStyle/>
          <a:p>
            <a:pPr marL="0" indent="0">
              <a:buNone/>
            </a:pPr>
            <a:r>
              <a:rPr lang="en-US" dirty="0" smtClean="0"/>
              <a:t>This report queries all the users and shows their total amount spent on parking. This is very useful for analytics as well as pricing and marketing to grow the app.</a:t>
            </a:r>
          </a:p>
          <a:p>
            <a:pPr marL="0" indent="0">
              <a:buNone/>
            </a:pPr>
            <a:endParaRPr lang="en-US" dirty="0"/>
          </a:p>
          <a:p>
            <a:r>
              <a:rPr lang="en-US" dirty="0" smtClean="0"/>
              <a:t>SELECT </a:t>
            </a:r>
            <a:r>
              <a:rPr lang="en-US" dirty="0" err="1" smtClean="0"/>
              <a:t>u.userID</a:t>
            </a:r>
            <a:r>
              <a:rPr lang="en-US" dirty="0" smtClean="0"/>
              <a:t>,</a:t>
            </a:r>
            <a:br>
              <a:rPr lang="en-US" dirty="0" smtClean="0"/>
            </a:br>
            <a:r>
              <a:rPr lang="en-US" dirty="0" smtClean="0"/>
              <a:t>	SUM(amount) AS </a:t>
            </a:r>
            <a:r>
              <a:rPr lang="en-US" dirty="0" err="1" smtClean="0"/>
              <a:t>userTotalUSD</a:t>
            </a:r>
            <a:r>
              <a:rPr lang="en-US" dirty="0" smtClean="0"/>
              <a:t/>
            </a:r>
            <a:br>
              <a:rPr lang="en-US" dirty="0" smtClean="0"/>
            </a:br>
            <a:r>
              <a:rPr lang="en-US" dirty="0" smtClean="0"/>
              <a:t>FROM Users u INNER JOIN Transactions t</a:t>
            </a:r>
            <a:br>
              <a:rPr lang="en-US" dirty="0" smtClean="0"/>
            </a:br>
            <a:r>
              <a:rPr lang="en-US" dirty="0" smtClean="0"/>
              <a:t>	ON </a:t>
            </a:r>
            <a:r>
              <a:rPr lang="en-US" dirty="0" err="1" smtClean="0"/>
              <a:t>u.userID</a:t>
            </a:r>
            <a:r>
              <a:rPr lang="en-US" dirty="0" smtClean="0"/>
              <a:t> = </a:t>
            </a:r>
            <a:r>
              <a:rPr lang="en-US" dirty="0" err="1" smtClean="0"/>
              <a:t>t.userID</a:t>
            </a:r>
            <a:r>
              <a:rPr lang="en-US" dirty="0" smtClean="0"/>
              <a:t/>
            </a:r>
            <a:br>
              <a:rPr lang="en-US" dirty="0" smtClean="0"/>
            </a:br>
            <a:r>
              <a:rPr lang="en-US" dirty="0" smtClean="0"/>
              <a:t>GROUP BY </a:t>
            </a:r>
            <a:r>
              <a:rPr lang="en-US" dirty="0" err="1" smtClean="0"/>
              <a:t>u.userID</a:t>
            </a:r>
            <a:r>
              <a:rPr lang="en-US" dirty="0" smtClean="0"/>
              <a:t/>
            </a:r>
            <a:br>
              <a:rPr lang="en-US" dirty="0" smtClean="0"/>
            </a:br>
            <a:r>
              <a:rPr lang="en-US" dirty="0" smtClean="0"/>
              <a:t>ORDER BY </a:t>
            </a:r>
            <a:r>
              <a:rPr lang="en-US" dirty="0" err="1" smtClean="0"/>
              <a:t>userTotalUSD</a:t>
            </a:r>
            <a:r>
              <a:rPr lang="en-US" dirty="0" smtClean="0"/>
              <a:t> DESC; </a:t>
            </a:r>
            <a:br>
              <a:rPr lang="en-US" dirty="0" smtClean="0"/>
            </a:b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sp>
        <p:nvSpPr>
          <p:cNvPr id="5" name="TextBox 4"/>
          <p:cNvSpPr txBox="1"/>
          <p:nvPr/>
        </p:nvSpPr>
        <p:spPr>
          <a:xfrm>
            <a:off x="9553638" y="2615197"/>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5317" y="3054820"/>
            <a:ext cx="2184400" cy="2730500"/>
          </a:xfrm>
          <a:prstGeom prst="rect">
            <a:avLst/>
          </a:prstGeom>
        </p:spPr>
      </p:pic>
    </p:spTree>
    <p:extLst>
      <p:ext uri="{BB962C8B-B14F-4D97-AF65-F5344CB8AC3E}">
        <p14:creationId xmlns:p14="http://schemas.microsoft.com/office/powerpoint/2010/main" val="1016842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Report / Interesting Query 3</a:t>
            </a:r>
            <a:endParaRPr lang="en-US" sz="2400" dirty="0"/>
          </a:p>
        </p:txBody>
      </p:sp>
      <p:sp>
        <p:nvSpPr>
          <p:cNvPr id="3" name="Content Placeholder 2"/>
          <p:cNvSpPr>
            <a:spLocks noGrp="1"/>
          </p:cNvSpPr>
          <p:nvPr>
            <p:ph idx="1"/>
          </p:nvPr>
        </p:nvSpPr>
        <p:spPr>
          <a:xfrm>
            <a:off x="1371600" y="1857374"/>
            <a:ext cx="9601200" cy="3914775"/>
          </a:xfrm>
        </p:spPr>
        <p:txBody>
          <a:bodyPr>
            <a:normAutofit/>
          </a:bodyPr>
          <a:lstStyle/>
          <a:p>
            <a:pPr marL="0" indent="0">
              <a:buNone/>
            </a:pPr>
            <a:r>
              <a:rPr lang="en-US" dirty="0" smtClean="0"/>
              <a:t>This report counts the amount of bank accounts and credit cards in use. This is very useful for determining which payment method is being used more frequently as well as what more types of options we should offer.</a:t>
            </a:r>
          </a:p>
          <a:p>
            <a:pPr marL="0" indent="0">
              <a:buNone/>
            </a:pPr>
            <a:endParaRPr lang="en-US" dirty="0"/>
          </a:p>
          <a:p>
            <a:r>
              <a:rPr lang="en-US" dirty="0" smtClean="0"/>
              <a:t>SELECT COUNT(</a:t>
            </a:r>
            <a:r>
              <a:rPr lang="en-US" dirty="0" err="1" smtClean="0"/>
              <a:t>ccID</a:t>
            </a:r>
            <a:r>
              <a:rPr lang="en-US" dirty="0" smtClean="0"/>
              <a:t>) AS </a:t>
            </a:r>
            <a:r>
              <a:rPr lang="en-US" dirty="0" err="1" smtClean="0"/>
              <a:t>totalCC</a:t>
            </a:r>
            <a:r>
              <a:rPr lang="en-US" dirty="0" smtClean="0"/>
              <a:t>,</a:t>
            </a:r>
            <a:br>
              <a:rPr lang="en-US" dirty="0" smtClean="0"/>
            </a:br>
            <a:r>
              <a:rPr lang="en-US" dirty="0" smtClean="0"/>
              <a:t>	COUNT(</a:t>
            </a:r>
            <a:r>
              <a:rPr lang="en-US" dirty="0" err="1" smtClean="0"/>
              <a:t>bankID</a:t>
            </a:r>
            <a:r>
              <a:rPr lang="en-US" dirty="0" smtClean="0"/>
              <a:t>) as </a:t>
            </a:r>
            <a:r>
              <a:rPr lang="en-US" dirty="0" err="1" smtClean="0"/>
              <a:t>totalBank</a:t>
            </a:r>
            <a:r>
              <a:rPr lang="en-US" dirty="0" smtClean="0"/>
              <a:t/>
            </a:r>
            <a:br>
              <a:rPr lang="en-US" dirty="0" smtClean="0"/>
            </a:br>
            <a:r>
              <a:rPr lang="en-US" dirty="0" smtClean="0"/>
              <a:t>FROM Payment; </a:t>
            </a:r>
            <a:br>
              <a:rPr lang="en-US" dirty="0" smtClean="0"/>
            </a:b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21</a:t>
            </a:fld>
            <a:endParaRPr lang="en-US" dirty="0"/>
          </a:p>
        </p:txBody>
      </p:sp>
      <p:sp>
        <p:nvSpPr>
          <p:cNvPr id="5" name="TextBox 4"/>
          <p:cNvSpPr txBox="1"/>
          <p:nvPr/>
        </p:nvSpPr>
        <p:spPr>
          <a:xfrm>
            <a:off x="9553638" y="2615197"/>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4882" y="3039839"/>
            <a:ext cx="2032000" cy="850900"/>
          </a:xfrm>
          <a:prstGeom prst="rect">
            <a:avLst/>
          </a:prstGeom>
        </p:spPr>
      </p:pic>
    </p:spTree>
    <p:extLst>
      <p:ext uri="{BB962C8B-B14F-4D97-AF65-F5344CB8AC3E}">
        <p14:creationId xmlns:p14="http://schemas.microsoft.com/office/powerpoint/2010/main" val="1330122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a:t>
            </a:r>
            <a:endParaRPr lang="en-US" sz="2400" dirty="0"/>
          </a:p>
        </p:txBody>
      </p:sp>
      <p:sp>
        <p:nvSpPr>
          <p:cNvPr id="3" name="Content Placeholder 2"/>
          <p:cNvSpPr>
            <a:spLocks noGrp="1"/>
          </p:cNvSpPr>
          <p:nvPr>
            <p:ph idx="1"/>
          </p:nvPr>
        </p:nvSpPr>
        <p:spPr>
          <a:xfrm>
            <a:off x="1371600" y="1857374"/>
            <a:ext cx="9601200" cy="3914775"/>
          </a:xfrm>
        </p:spPr>
        <p:txBody>
          <a:bodyPr>
            <a:normAutofit lnSpcReduction="10000"/>
          </a:bodyPr>
          <a:lstStyle/>
          <a:p>
            <a:pPr marL="0" indent="0">
              <a:buNone/>
            </a:pPr>
            <a:r>
              <a:rPr lang="en-US" dirty="0" smtClean="0"/>
              <a:t>There are two roles in </a:t>
            </a:r>
            <a:r>
              <a:rPr lang="en-US" dirty="0" err="1" smtClean="0"/>
              <a:t>EzPark</a:t>
            </a:r>
            <a:r>
              <a:rPr lang="en-US" dirty="0" smtClean="0"/>
              <a:t>: Admin and Users</a:t>
            </a:r>
            <a:br>
              <a:rPr lang="en-US" dirty="0" smtClean="0"/>
            </a:br>
            <a:r>
              <a:rPr lang="en-US" dirty="0" smtClean="0"/>
              <a:t>Admin: Have control over DB and can monitor and update as needed.</a:t>
            </a:r>
            <a:br>
              <a:rPr lang="en-US" dirty="0" smtClean="0"/>
            </a:br>
            <a:r>
              <a:rPr lang="en-US" dirty="0" smtClean="0"/>
              <a:t>Users: Users have privileges to insert and update their user information as well as their payment information.</a:t>
            </a:r>
          </a:p>
          <a:p>
            <a:endParaRPr lang="en-US" dirty="0" smtClean="0"/>
          </a:p>
          <a:p>
            <a:r>
              <a:rPr lang="en-US" b="1" dirty="0" smtClean="0"/>
              <a:t>ADMIN:</a:t>
            </a:r>
            <a:r>
              <a:rPr lang="en-US" dirty="0" smtClean="0"/>
              <a:t/>
            </a:r>
            <a:br>
              <a:rPr lang="en-US" dirty="0" smtClean="0"/>
            </a:br>
            <a:r>
              <a:rPr lang="en-US" dirty="0" smtClean="0"/>
              <a:t>GRANT ALL ON ALL TABLES IN SCHEMA PUBLIC TO ADMIN;</a:t>
            </a:r>
          </a:p>
          <a:p>
            <a:r>
              <a:rPr lang="en-US" b="1" dirty="0" smtClean="0"/>
              <a:t>USERS:</a:t>
            </a:r>
            <a:br>
              <a:rPr lang="en-US" b="1" dirty="0" smtClean="0"/>
            </a:br>
            <a:r>
              <a:rPr lang="en-US" dirty="0" smtClean="0"/>
              <a:t>REVOKE ALL ON ALL TABLES IN SCHEMA PUBLIC FROM USERS;</a:t>
            </a:r>
            <a:br>
              <a:rPr lang="en-US" dirty="0" smtClean="0"/>
            </a:br>
            <a:r>
              <a:rPr lang="en-US" dirty="0" smtClean="0"/>
              <a:t>GRANT INSERT ON Users, Payment, </a:t>
            </a:r>
            <a:r>
              <a:rPr lang="en-US" dirty="0" err="1" smtClean="0"/>
              <a:t>CreditCard</a:t>
            </a:r>
            <a:r>
              <a:rPr lang="en-US" dirty="0" smtClean="0"/>
              <a:t>, Bank TO USERS;</a:t>
            </a:r>
            <a:br>
              <a:rPr lang="en-US" dirty="0" smtClean="0"/>
            </a:br>
            <a:r>
              <a:rPr lang="en-US" dirty="0" smtClean="0"/>
              <a:t>GRANT UPDATE </a:t>
            </a:r>
            <a:r>
              <a:rPr lang="en-US" dirty="0"/>
              <a:t>ON Users, Payment, </a:t>
            </a:r>
            <a:r>
              <a:rPr lang="en-US" dirty="0" err="1"/>
              <a:t>CreditCard</a:t>
            </a:r>
            <a:r>
              <a:rPr lang="en-US" dirty="0"/>
              <a:t>, Bank TO USERS; </a:t>
            </a:r>
            <a:r>
              <a:rPr lang="en-US" dirty="0" smtClean="0"/>
              <a:t/>
            </a:r>
            <a:br>
              <a:rPr lang="en-US" dirty="0" smtClean="0"/>
            </a:b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916459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Implementation – Known Problems – Future Enhancements</a:t>
            </a:r>
            <a:endParaRPr lang="en-US" sz="2400" dirty="0"/>
          </a:p>
        </p:txBody>
      </p:sp>
      <p:sp>
        <p:nvSpPr>
          <p:cNvPr id="3" name="Content Placeholder 2"/>
          <p:cNvSpPr>
            <a:spLocks noGrp="1"/>
          </p:cNvSpPr>
          <p:nvPr>
            <p:ph idx="1"/>
          </p:nvPr>
        </p:nvSpPr>
        <p:spPr>
          <a:xfrm>
            <a:off x="1371600" y="1857374"/>
            <a:ext cx="9601200" cy="3914775"/>
          </a:xfrm>
        </p:spPr>
        <p:txBody>
          <a:bodyPr>
            <a:normAutofit lnSpcReduction="10000"/>
          </a:bodyPr>
          <a:lstStyle/>
          <a:p>
            <a:pPr marL="342900" indent="-342900">
              <a:buFont typeface="Arial" charset="0"/>
              <a:buChar char="•"/>
            </a:pPr>
            <a:r>
              <a:rPr lang="en-US" dirty="0" smtClean="0"/>
              <a:t>Implementation:</a:t>
            </a:r>
            <a:endParaRPr lang="en-US" dirty="0"/>
          </a:p>
          <a:p>
            <a:pPr marL="726948" lvl="5" indent="-342900">
              <a:buFont typeface="Arial" charset="0"/>
              <a:buChar char="•"/>
            </a:pPr>
            <a:r>
              <a:rPr lang="en-US" i="0" dirty="0" smtClean="0"/>
              <a:t>If the app was to grow to full scale there would need to be more character values to implement towns into the app. </a:t>
            </a:r>
          </a:p>
          <a:p>
            <a:pPr marL="726948" lvl="5" indent="-342900">
              <a:buFont typeface="Arial" charset="0"/>
              <a:buChar char="•"/>
            </a:pPr>
            <a:r>
              <a:rPr lang="en-US" i="0" dirty="0" smtClean="0"/>
              <a:t>The app would need to have functionality to communicate with parking station hardware which means software and hardware changes would need to be done to make it communicate.</a:t>
            </a:r>
          </a:p>
          <a:p>
            <a:pPr marL="285750" lvl="4" indent="-285750">
              <a:buFont typeface="Arial" charset="0"/>
              <a:buChar char="•"/>
            </a:pPr>
            <a:r>
              <a:rPr lang="en-US" sz="2000" dirty="0" smtClean="0"/>
              <a:t>Known Problems</a:t>
            </a:r>
          </a:p>
          <a:p>
            <a:pPr marL="669798" lvl="5" indent="-285750">
              <a:buFont typeface="Arial" charset="0"/>
              <a:buChar char="•"/>
            </a:pPr>
            <a:r>
              <a:rPr lang="en-US" i="0" dirty="0" smtClean="0"/>
              <a:t>The second stored procedure is very close to working and can not get it to output correct data.</a:t>
            </a:r>
          </a:p>
          <a:p>
            <a:pPr marL="669798" lvl="5" indent="-285750">
              <a:buFont typeface="Arial" charset="0"/>
              <a:buChar char="•"/>
            </a:pPr>
            <a:r>
              <a:rPr lang="en-US" i="0" dirty="0" smtClean="0"/>
              <a:t>There will need to be many more options for IDs as well as general information categorizing data in the database, the inputs now are just dummy data and should be fixed before implementation.</a:t>
            </a:r>
          </a:p>
          <a:p>
            <a:pPr marL="285750" lvl="4" indent="-285750">
              <a:buFont typeface="Arial" charset="0"/>
              <a:buChar char="•"/>
            </a:pPr>
            <a:r>
              <a:rPr lang="en-US" sz="2100" i="0" dirty="0" smtClean="0"/>
              <a:t>Future Enhancements</a:t>
            </a:r>
          </a:p>
          <a:p>
            <a:pPr marL="669798" lvl="5" indent="-285750">
              <a:buFont typeface="Arial" charset="0"/>
              <a:buChar char="•"/>
            </a:pPr>
            <a:r>
              <a:rPr lang="en-US" i="0" dirty="0" smtClean="0"/>
              <a:t>More payment options such as PayPal would be added to enhance the experience as well provide more options for uses to use the app.</a:t>
            </a:r>
          </a:p>
          <a:p>
            <a:pPr marL="669798" lvl="5" indent="-285750">
              <a:buFont typeface="Arial" charset="0"/>
              <a:buChar char="•"/>
            </a:pPr>
            <a:r>
              <a:rPr lang="en-US" i="0" dirty="0" smtClean="0"/>
              <a:t>Future development for the app would have a feature that shows a map of the parking area and indicates where there are open slots so it makes parking that much faster.</a:t>
            </a:r>
          </a:p>
          <a:p>
            <a:pPr lvl="4"/>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55763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p:txBody>
          <a:bodyPr/>
          <a:lstStyle/>
          <a:p>
            <a:pPr marL="0" indent="0">
              <a:buNone/>
            </a:pPr>
            <a:r>
              <a:rPr lang="en-US" dirty="0" smtClean="0"/>
              <a:t>Through the whole project I tackled many challenges from technical to mental processes in a business perspective. </a:t>
            </a:r>
            <a:r>
              <a:rPr lang="en-US" dirty="0" err="1" smtClean="0"/>
              <a:t>EzPark</a:t>
            </a:r>
            <a:r>
              <a:rPr lang="en-US" dirty="0" smtClean="0"/>
              <a:t> is an app that is being developed that takes an annoying task and makes it into a breeze. The app’s </a:t>
            </a:r>
            <a:r>
              <a:rPr lang="en-US" dirty="0" err="1" smtClean="0"/>
              <a:t>fucntionality</a:t>
            </a:r>
            <a:r>
              <a:rPr lang="en-US" dirty="0" smtClean="0"/>
              <a:t> include paying for parking through our app using a credit card or bank, notification reminders on time remaining, and option to add time to existing parking time. The document contains all information surrounding the database and will also give some insight on what the app revolves around. With the plan to expand nationwide and even worldwide a properly structured and organized database is needed to gold the information. The design of the database makes the app flow and function swiftly. The data input is dummy data, but is meant to resemble what kind of information and processes the database will be handling. This database is a fully functional database made for </a:t>
            </a:r>
            <a:r>
              <a:rPr lang="en-US" dirty="0" err="1" smtClean="0"/>
              <a:t>EzPark</a:t>
            </a:r>
            <a:r>
              <a:rPr lang="en-US" dirty="0" smtClean="0"/>
              <a:t> based around third normal form.</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4824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4</a:t>
            </a:fld>
            <a:endParaRPr lang="en-US"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088" y="1428750"/>
            <a:ext cx="6486648" cy="5429250"/>
          </a:xfrm>
          <a:prstGeom prst="rect">
            <a:avLst/>
          </a:prstGeom>
        </p:spPr>
      </p:pic>
    </p:spTree>
    <p:extLst>
      <p:ext uri="{BB962C8B-B14F-4D97-AF65-F5344CB8AC3E}">
        <p14:creationId xmlns:p14="http://schemas.microsoft.com/office/powerpoint/2010/main" val="212820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Towns Table</a:t>
            </a:r>
            <a:endParaRPr lang="en-US" sz="2400" dirty="0"/>
          </a:p>
        </p:txBody>
      </p:sp>
      <p:sp>
        <p:nvSpPr>
          <p:cNvPr id="3" name="Content Placeholder 2"/>
          <p:cNvSpPr>
            <a:spLocks noGrp="1"/>
          </p:cNvSpPr>
          <p:nvPr>
            <p:ph idx="1"/>
          </p:nvPr>
        </p:nvSpPr>
        <p:spPr>
          <a:xfrm>
            <a:off x="1371600" y="1857375"/>
            <a:ext cx="9601200" cy="3581400"/>
          </a:xfrm>
        </p:spPr>
        <p:txBody>
          <a:bodyPr/>
          <a:lstStyle/>
          <a:p>
            <a:pPr marL="0" indent="0">
              <a:buNone/>
            </a:pPr>
            <a:r>
              <a:rPr lang="en-US" dirty="0" smtClean="0"/>
              <a:t>This table represents all the available towns that a user can access with our app.</a:t>
            </a:r>
          </a:p>
          <a:p>
            <a:pPr marL="0" indent="0">
              <a:buNone/>
            </a:pPr>
            <a:endParaRPr lang="en-US" dirty="0"/>
          </a:p>
          <a:p>
            <a:pPr marL="0" indent="0">
              <a:buNone/>
            </a:pPr>
            <a:r>
              <a:rPr lang="en-US" dirty="0"/>
              <a:t>CREATE TABLE Towns </a:t>
            </a:r>
            <a:r>
              <a:rPr lang="en-US" dirty="0" smtClean="0"/>
              <a:t>(</a:t>
            </a:r>
            <a:br>
              <a:rPr lang="en-US" dirty="0" smtClean="0"/>
            </a:br>
            <a:r>
              <a:rPr lang="en-US" dirty="0" err="1" smtClean="0"/>
              <a:t>townID</a:t>
            </a:r>
            <a:r>
              <a:rPr lang="en-US" dirty="0" smtClean="0"/>
              <a:t> </a:t>
            </a:r>
            <a:r>
              <a:rPr lang="en-US" dirty="0"/>
              <a:t>char(6) not </a:t>
            </a:r>
            <a:r>
              <a:rPr lang="en-US" dirty="0" smtClean="0"/>
              <a:t>null,</a:t>
            </a:r>
            <a:br>
              <a:rPr lang="en-US" dirty="0" smtClean="0"/>
            </a:br>
            <a:r>
              <a:rPr lang="en-US" dirty="0" err="1" smtClean="0"/>
              <a:t>townName</a:t>
            </a:r>
            <a:r>
              <a:rPr lang="en-US" dirty="0" smtClean="0"/>
              <a:t> </a:t>
            </a:r>
            <a:r>
              <a:rPr lang="en-US" dirty="0"/>
              <a:t>text not null</a:t>
            </a:r>
            <a:r>
              <a:rPr lang="en-US" dirty="0" smtClean="0"/>
              <a:t>,</a:t>
            </a:r>
            <a:br>
              <a:rPr lang="en-US" dirty="0" smtClean="0"/>
            </a:br>
            <a:r>
              <a:rPr lang="en-US" dirty="0" err="1" smtClean="0"/>
              <a:t>zipcode</a:t>
            </a:r>
            <a:r>
              <a:rPr lang="en-US" dirty="0" smtClean="0"/>
              <a:t> </a:t>
            </a:r>
            <a:r>
              <a:rPr lang="en-US" dirty="0" err="1"/>
              <a:t>int</a:t>
            </a:r>
            <a:r>
              <a:rPr lang="en-US" dirty="0"/>
              <a:t> not null</a:t>
            </a:r>
            <a:r>
              <a:rPr lang="en-US" dirty="0" smtClean="0"/>
              <a:t>,</a:t>
            </a:r>
            <a:br>
              <a:rPr lang="en-US" dirty="0" smtClean="0"/>
            </a:br>
            <a:r>
              <a:rPr lang="en-US" dirty="0" smtClean="0"/>
              <a:t>primary </a:t>
            </a:r>
            <a:r>
              <a:rPr lang="en-US" dirty="0"/>
              <a:t>key(</a:t>
            </a:r>
            <a:r>
              <a:rPr lang="en-US" dirty="0" err="1"/>
              <a:t>townID</a:t>
            </a:r>
            <a:r>
              <a:rPr lang="en-US" dirty="0" smtClean="0"/>
              <a:t>));</a:t>
            </a:r>
          </a:p>
          <a:p>
            <a:pPr marL="0" indent="0">
              <a:buNone/>
            </a:pPr>
            <a:endParaRPr lang="en-US" dirty="0"/>
          </a:p>
          <a:p>
            <a:pPr marL="0" indent="0">
              <a:buNone/>
            </a:pPr>
            <a:r>
              <a:rPr lang="en-US" dirty="0" smtClean="0"/>
              <a:t>Functional Dependencies:</a:t>
            </a:r>
            <a:br>
              <a:rPr lang="en-US" dirty="0" smtClean="0"/>
            </a:br>
            <a:r>
              <a:rPr lang="en-US" dirty="0" err="1" smtClean="0"/>
              <a:t>townID</a:t>
            </a:r>
            <a:r>
              <a:rPr lang="en-US" dirty="0" smtClean="0">
                <a:sym typeface="Wingdings"/>
              </a:rPr>
              <a:t> </a:t>
            </a:r>
            <a:r>
              <a:rPr lang="en-US" dirty="0" err="1" smtClean="0">
                <a:sym typeface="Wingdings"/>
              </a:rPr>
              <a:t>townName</a:t>
            </a:r>
            <a:r>
              <a:rPr lang="en-US" dirty="0" smtClean="0">
                <a:sym typeface="Wingdings"/>
              </a:rPr>
              <a:t>, </a:t>
            </a:r>
            <a:r>
              <a:rPr lang="en-US" dirty="0" err="1" smtClean="0">
                <a:sym typeface="Wingdings"/>
              </a:rPr>
              <a:t>zipCode</a:t>
            </a: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
        <p:nvSpPr>
          <p:cNvPr id="5" name="TextBox 4"/>
          <p:cNvSpPr txBox="1"/>
          <p:nvPr/>
        </p:nvSpPr>
        <p:spPr>
          <a:xfrm>
            <a:off x="9421269" y="2278895"/>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0416" y="2779910"/>
            <a:ext cx="2129463" cy="3572570"/>
          </a:xfrm>
          <a:prstGeom prst="rect">
            <a:avLst/>
          </a:prstGeom>
        </p:spPr>
      </p:pic>
    </p:spTree>
    <p:extLst>
      <p:ext uri="{BB962C8B-B14F-4D97-AF65-F5344CB8AC3E}">
        <p14:creationId xmlns:p14="http://schemas.microsoft.com/office/powerpoint/2010/main" val="52692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Bank Table</a:t>
            </a:r>
            <a:endParaRPr lang="en-US" sz="2400" dirty="0"/>
          </a:p>
        </p:txBody>
      </p:sp>
      <p:sp>
        <p:nvSpPr>
          <p:cNvPr id="3" name="Content Placeholder 2"/>
          <p:cNvSpPr>
            <a:spLocks noGrp="1"/>
          </p:cNvSpPr>
          <p:nvPr>
            <p:ph idx="1"/>
          </p:nvPr>
        </p:nvSpPr>
        <p:spPr>
          <a:xfrm>
            <a:off x="1371600" y="1857374"/>
            <a:ext cx="9601200" cy="3914775"/>
          </a:xfrm>
        </p:spPr>
        <p:txBody>
          <a:bodyPr>
            <a:normAutofit fontScale="85000" lnSpcReduction="20000"/>
          </a:bodyPr>
          <a:lstStyle/>
          <a:p>
            <a:pPr marL="0" indent="0">
              <a:buNone/>
            </a:pPr>
            <a:r>
              <a:rPr lang="en-US" sz="2600" dirty="0" smtClean="0"/>
              <a:t>This table represents all the banks entered from the users so it can be referenced in the payment table</a:t>
            </a:r>
          </a:p>
          <a:p>
            <a:pPr marL="0" indent="0">
              <a:buNone/>
            </a:pPr>
            <a:endParaRPr lang="en-US" sz="2600" dirty="0"/>
          </a:p>
          <a:p>
            <a:r>
              <a:rPr lang="en-US" sz="2600" dirty="0"/>
              <a:t>CREATE TABLE </a:t>
            </a:r>
            <a:r>
              <a:rPr lang="en-US" sz="2600" dirty="0" smtClean="0"/>
              <a:t>Bank (</a:t>
            </a:r>
            <a:br>
              <a:rPr lang="en-US" sz="2600" dirty="0" smtClean="0"/>
            </a:br>
            <a:r>
              <a:rPr lang="en-US" sz="2600" dirty="0" err="1" smtClean="0"/>
              <a:t>bankID</a:t>
            </a:r>
            <a:r>
              <a:rPr lang="en-US" sz="2600" dirty="0" smtClean="0"/>
              <a:t> char(6) not null,</a:t>
            </a:r>
            <a:br>
              <a:rPr lang="en-US" sz="2600" dirty="0" smtClean="0"/>
            </a:br>
            <a:r>
              <a:rPr lang="en-US" sz="2600" dirty="0" err="1" smtClean="0"/>
              <a:t>bankName</a:t>
            </a:r>
            <a:r>
              <a:rPr lang="en-US" sz="2600" dirty="0" smtClean="0"/>
              <a:t> text not null,</a:t>
            </a:r>
            <a:br>
              <a:rPr lang="en-US" sz="2600" dirty="0" smtClean="0"/>
            </a:br>
            <a:r>
              <a:rPr lang="en-US" sz="2600" dirty="0" err="1" smtClean="0"/>
              <a:t>routingNumber</a:t>
            </a:r>
            <a:r>
              <a:rPr lang="en-US" sz="2600" dirty="0" smtClean="0"/>
              <a:t> </a:t>
            </a:r>
            <a:r>
              <a:rPr lang="en-US" sz="2600" dirty="0" err="1" smtClean="0"/>
              <a:t>int</a:t>
            </a:r>
            <a:r>
              <a:rPr lang="en-US" sz="2600" dirty="0" smtClean="0"/>
              <a:t> not null,</a:t>
            </a:r>
            <a:br>
              <a:rPr lang="en-US" sz="2600" dirty="0" smtClean="0"/>
            </a:br>
            <a:r>
              <a:rPr lang="en-US" sz="2600" dirty="0" err="1" smtClean="0"/>
              <a:t>accountNumber</a:t>
            </a:r>
            <a:r>
              <a:rPr lang="en-US" sz="2600" dirty="0" smtClean="0"/>
              <a:t> </a:t>
            </a:r>
            <a:r>
              <a:rPr lang="en-US" sz="2600" dirty="0" err="1"/>
              <a:t>int</a:t>
            </a:r>
            <a:r>
              <a:rPr lang="en-US" sz="2600" dirty="0"/>
              <a:t> not null, </a:t>
            </a:r>
            <a:r>
              <a:rPr lang="en-US" sz="2600" dirty="0" smtClean="0"/>
              <a:t/>
            </a:r>
            <a:br>
              <a:rPr lang="en-US" sz="2600" dirty="0" smtClean="0"/>
            </a:br>
            <a:r>
              <a:rPr lang="en-US" sz="2600" dirty="0" smtClean="0"/>
              <a:t>primary key(</a:t>
            </a:r>
            <a:r>
              <a:rPr lang="en-US" sz="2600" dirty="0" err="1" smtClean="0"/>
              <a:t>bankID</a:t>
            </a:r>
            <a:r>
              <a:rPr lang="en-US" sz="2600" dirty="0" smtClean="0"/>
              <a:t>));</a:t>
            </a:r>
          </a:p>
          <a:p>
            <a:pPr marL="0" indent="0">
              <a:buNone/>
            </a:pPr>
            <a:endParaRPr lang="en-US" sz="2600" dirty="0" smtClean="0"/>
          </a:p>
          <a:p>
            <a:pPr marL="0" indent="0">
              <a:buNone/>
            </a:pPr>
            <a:r>
              <a:rPr lang="en-US" sz="2600" dirty="0" smtClean="0"/>
              <a:t>Functional Dependencies:</a:t>
            </a:r>
            <a:br>
              <a:rPr lang="en-US" sz="2600" dirty="0" smtClean="0"/>
            </a:br>
            <a:r>
              <a:rPr lang="en-US" sz="2600" dirty="0" err="1" smtClean="0"/>
              <a:t>bankID</a:t>
            </a:r>
            <a:r>
              <a:rPr lang="en-US" sz="2600" dirty="0" smtClean="0">
                <a:sym typeface="Wingdings"/>
              </a:rPr>
              <a:t> </a:t>
            </a:r>
            <a:r>
              <a:rPr lang="en-US" sz="2600" dirty="0" err="1" smtClean="0">
                <a:sym typeface="Wingdings"/>
              </a:rPr>
              <a:t>bankName</a:t>
            </a:r>
            <a:r>
              <a:rPr lang="en-US" sz="2600" dirty="0" smtClean="0">
                <a:sym typeface="Wingdings"/>
              </a:rPr>
              <a:t>, </a:t>
            </a:r>
            <a:r>
              <a:rPr lang="en-US" sz="2600" dirty="0" err="1" smtClean="0">
                <a:sym typeface="Wingdings"/>
              </a:rPr>
              <a:t>routingNumber</a:t>
            </a:r>
            <a:r>
              <a:rPr lang="en-US" sz="2600" dirty="0" smtClean="0">
                <a:sym typeface="Wingdings"/>
              </a:rPr>
              <a:t>, </a:t>
            </a:r>
            <a:r>
              <a:rPr lang="en-US" sz="2600" dirty="0" err="1" smtClean="0">
                <a:sym typeface="Wingdings"/>
              </a:rPr>
              <a:t>accountNumber</a:t>
            </a: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
        <p:nvSpPr>
          <p:cNvPr id="5" name="TextBox 4"/>
          <p:cNvSpPr txBox="1"/>
          <p:nvPr/>
        </p:nvSpPr>
        <p:spPr>
          <a:xfrm>
            <a:off x="9421269" y="2278895"/>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8313" y="2779910"/>
            <a:ext cx="3005138" cy="3191215"/>
          </a:xfrm>
          <a:prstGeom prst="rect">
            <a:avLst/>
          </a:prstGeom>
        </p:spPr>
      </p:pic>
    </p:spTree>
    <p:extLst>
      <p:ext uri="{BB962C8B-B14F-4D97-AF65-F5344CB8AC3E}">
        <p14:creationId xmlns:p14="http://schemas.microsoft.com/office/powerpoint/2010/main" val="98159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Credit Card Table</a:t>
            </a:r>
            <a:endParaRPr lang="en-US" sz="2400" dirty="0"/>
          </a:p>
        </p:txBody>
      </p:sp>
      <p:sp>
        <p:nvSpPr>
          <p:cNvPr id="3" name="Content Placeholder 2"/>
          <p:cNvSpPr>
            <a:spLocks noGrp="1"/>
          </p:cNvSpPr>
          <p:nvPr>
            <p:ph idx="1"/>
          </p:nvPr>
        </p:nvSpPr>
        <p:spPr>
          <a:xfrm>
            <a:off x="1371600" y="1857374"/>
            <a:ext cx="9601200" cy="3914775"/>
          </a:xfrm>
        </p:spPr>
        <p:txBody>
          <a:bodyPr>
            <a:normAutofit fontScale="70000" lnSpcReduction="20000"/>
          </a:bodyPr>
          <a:lstStyle/>
          <a:p>
            <a:pPr marL="0" indent="0">
              <a:buNone/>
            </a:pPr>
            <a:r>
              <a:rPr lang="en-US" sz="2600" dirty="0" smtClean="0"/>
              <a:t>This table represents all the credit cards entered from the users so it can be referenced in the payment table</a:t>
            </a:r>
          </a:p>
          <a:p>
            <a:pPr marL="0" indent="0">
              <a:buNone/>
            </a:pPr>
            <a:endParaRPr lang="en-US" sz="2600" dirty="0"/>
          </a:p>
          <a:p>
            <a:r>
              <a:rPr lang="en-US" sz="2600" dirty="0"/>
              <a:t>CREATE TABLE </a:t>
            </a:r>
            <a:r>
              <a:rPr lang="en-US" sz="2600" dirty="0" err="1" smtClean="0"/>
              <a:t>CreditCard</a:t>
            </a:r>
            <a:r>
              <a:rPr lang="en-US" sz="2600" dirty="0" smtClean="0"/>
              <a:t> (</a:t>
            </a:r>
            <a:br>
              <a:rPr lang="en-US" sz="2600" dirty="0" smtClean="0"/>
            </a:br>
            <a:r>
              <a:rPr lang="en-US" sz="2600" dirty="0" err="1" smtClean="0"/>
              <a:t>ccID</a:t>
            </a:r>
            <a:r>
              <a:rPr lang="en-US" sz="2600" dirty="0" smtClean="0"/>
              <a:t> char(6) not null,</a:t>
            </a:r>
            <a:br>
              <a:rPr lang="en-US" sz="2600" dirty="0" smtClean="0"/>
            </a:br>
            <a:r>
              <a:rPr lang="en-US" sz="2600" dirty="0" err="1" smtClean="0"/>
              <a:t>cardCompany</a:t>
            </a:r>
            <a:r>
              <a:rPr lang="en-US" sz="2600" dirty="0" smtClean="0"/>
              <a:t> text not null,</a:t>
            </a:r>
            <a:br>
              <a:rPr lang="en-US" sz="2600" dirty="0" smtClean="0"/>
            </a:br>
            <a:r>
              <a:rPr lang="en-US" sz="2600" dirty="0" err="1"/>
              <a:t>n</a:t>
            </a:r>
            <a:r>
              <a:rPr lang="en-US" sz="2600" dirty="0" err="1" smtClean="0"/>
              <a:t>ameOnCard</a:t>
            </a:r>
            <a:r>
              <a:rPr lang="en-US" sz="2600" dirty="0" smtClean="0"/>
              <a:t> text not null,</a:t>
            </a:r>
            <a:br>
              <a:rPr lang="en-US" sz="2600" dirty="0" smtClean="0"/>
            </a:br>
            <a:r>
              <a:rPr lang="en-US" sz="2600" dirty="0" err="1" smtClean="0"/>
              <a:t>ccNum</a:t>
            </a:r>
            <a:r>
              <a:rPr lang="en-US" sz="2600" dirty="0" smtClean="0"/>
              <a:t> </a:t>
            </a:r>
            <a:r>
              <a:rPr lang="en-US" sz="2600" dirty="0" err="1" smtClean="0"/>
              <a:t>varchar</a:t>
            </a:r>
            <a:r>
              <a:rPr lang="en-US" sz="2600" dirty="0" smtClean="0"/>
              <a:t>(16) </a:t>
            </a:r>
            <a:r>
              <a:rPr lang="en-US" sz="2600" dirty="0"/>
              <a:t>not null</a:t>
            </a:r>
            <a:r>
              <a:rPr lang="en-US" sz="2600" dirty="0" smtClean="0"/>
              <a:t>,</a:t>
            </a:r>
            <a:br>
              <a:rPr lang="en-US" sz="2600" dirty="0" smtClean="0"/>
            </a:br>
            <a:r>
              <a:rPr lang="en-US" sz="2600" dirty="0" err="1" smtClean="0"/>
              <a:t>expirationDate</a:t>
            </a:r>
            <a:r>
              <a:rPr lang="en-US" sz="2600" dirty="0" smtClean="0"/>
              <a:t> </a:t>
            </a:r>
            <a:r>
              <a:rPr lang="en-US" sz="2600" dirty="0" err="1" smtClean="0"/>
              <a:t>varchar</a:t>
            </a:r>
            <a:r>
              <a:rPr lang="en-US" sz="2600" dirty="0" smtClean="0"/>
              <a:t>(5) not null,</a:t>
            </a:r>
            <a:br>
              <a:rPr lang="en-US" sz="2600" dirty="0" smtClean="0"/>
            </a:br>
            <a:r>
              <a:rPr lang="en-US" sz="2600" dirty="0" err="1" smtClean="0"/>
              <a:t>securityCode</a:t>
            </a:r>
            <a:r>
              <a:rPr lang="en-US" sz="2600" dirty="0" smtClean="0"/>
              <a:t> </a:t>
            </a:r>
            <a:r>
              <a:rPr lang="en-US" sz="2600" dirty="0" err="1" smtClean="0"/>
              <a:t>int</a:t>
            </a:r>
            <a:r>
              <a:rPr lang="en-US" sz="2600" dirty="0" smtClean="0"/>
              <a:t> not null, </a:t>
            </a:r>
            <a:br>
              <a:rPr lang="en-US" sz="2600" dirty="0" smtClean="0"/>
            </a:br>
            <a:r>
              <a:rPr lang="en-US" sz="2600" dirty="0" smtClean="0"/>
              <a:t>primary key(</a:t>
            </a:r>
            <a:r>
              <a:rPr lang="en-US" sz="2600" dirty="0" err="1" smtClean="0"/>
              <a:t>ccID</a:t>
            </a:r>
            <a:r>
              <a:rPr lang="en-US" sz="2600" dirty="0" smtClean="0"/>
              <a:t>));</a:t>
            </a:r>
          </a:p>
          <a:p>
            <a:pPr marL="0" indent="0">
              <a:buNone/>
            </a:pPr>
            <a:endParaRPr lang="en-US" sz="2600" dirty="0" smtClean="0"/>
          </a:p>
          <a:p>
            <a:pPr marL="0" indent="0">
              <a:buNone/>
            </a:pPr>
            <a:r>
              <a:rPr lang="en-US" sz="2600" dirty="0" smtClean="0"/>
              <a:t>Functional Dependencies:</a:t>
            </a:r>
            <a:br>
              <a:rPr lang="en-US" sz="2600" dirty="0" smtClean="0"/>
            </a:br>
            <a:r>
              <a:rPr lang="en-US" sz="2600" dirty="0" err="1" smtClean="0"/>
              <a:t>ccID</a:t>
            </a:r>
            <a:r>
              <a:rPr lang="en-US" sz="2600" dirty="0" smtClean="0">
                <a:sym typeface="Wingdings"/>
              </a:rPr>
              <a:t> </a:t>
            </a:r>
            <a:r>
              <a:rPr lang="en-US" sz="2600" dirty="0" err="1" smtClean="0">
                <a:sym typeface="Wingdings"/>
              </a:rPr>
              <a:t>cardCompany</a:t>
            </a:r>
            <a:r>
              <a:rPr lang="en-US" sz="2600" dirty="0" smtClean="0">
                <a:sym typeface="Wingdings"/>
              </a:rPr>
              <a:t>, </a:t>
            </a:r>
            <a:r>
              <a:rPr lang="en-US" sz="2600" dirty="0" err="1" smtClean="0">
                <a:sym typeface="Wingdings"/>
              </a:rPr>
              <a:t>nameOnCard</a:t>
            </a:r>
            <a:r>
              <a:rPr lang="en-US" sz="2600" dirty="0" smtClean="0">
                <a:sym typeface="Wingdings"/>
              </a:rPr>
              <a:t>, </a:t>
            </a:r>
            <a:r>
              <a:rPr lang="en-US" sz="2600" dirty="0" err="1" smtClean="0">
                <a:sym typeface="Wingdings"/>
              </a:rPr>
              <a:t>ccNum</a:t>
            </a:r>
            <a:r>
              <a:rPr lang="en-US" sz="2600" dirty="0" smtClean="0">
                <a:sym typeface="Wingdings"/>
              </a:rPr>
              <a:t>,</a:t>
            </a:r>
            <a:br>
              <a:rPr lang="en-US" sz="2600" dirty="0" smtClean="0">
                <a:sym typeface="Wingdings"/>
              </a:rPr>
            </a:br>
            <a:r>
              <a:rPr lang="en-US" sz="2600" dirty="0" err="1" smtClean="0">
                <a:sym typeface="Wingdings"/>
              </a:rPr>
              <a:t>expirationDate</a:t>
            </a:r>
            <a:r>
              <a:rPr lang="en-US" sz="2600" dirty="0" smtClean="0">
                <a:sym typeface="Wingdings"/>
              </a:rPr>
              <a:t>, </a:t>
            </a:r>
            <a:r>
              <a:rPr lang="en-US" sz="2600" dirty="0" err="1" smtClean="0">
                <a:sym typeface="Wingdings"/>
              </a:rPr>
              <a:t>secuirtyCode</a:t>
            </a: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
        <p:nvSpPr>
          <p:cNvPr id="5" name="TextBox 4"/>
          <p:cNvSpPr txBox="1"/>
          <p:nvPr/>
        </p:nvSpPr>
        <p:spPr>
          <a:xfrm>
            <a:off x="9421269" y="2278895"/>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4850" y="2722756"/>
            <a:ext cx="3795165" cy="2893814"/>
          </a:xfrm>
          <a:prstGeom prst="rect">
            <a:avLst/>
          </a:prstGeom>
        </p:spPr>
      </p:pic>
    </p:spTree>
    <p:extLst>
      <p:ext uri="{BB962C8B-B14F-4D97-AF65-F5344CB8AC3E}">
        <p14:creationId xmlns:p14="http://schemas.microsoft.com/office/powerpoint/2010/main" val="61008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Area Type Table</a:t>
            </a:r>
            <a:endParaRPr lang="en-US" sz="2400" dirty="0"/>
          </a:p>
        </p:txBody>
      </p:sp>
      <p:sp>
        <p:nvSpPr>
          <p:cNvPr id="3" name="Content Placeholder 2"/>
          <p:cNvSpPr>
            <a:spLocks noGrp="1"/>
          </p:cNvSpPr>
          <p:nvPr>
            <p:ph idx="1"/>
          </p:nvPr>
        </p:nvSpPr>
        <p:spPr>
          <a:xfrm>
            <a:off x="1371600" y="1857374"/>
            <a:ext cx="9601200" cy="3914775"/>
          </a:xfrm>
        </p:spPr>
        <p:txBody>
          <a:bodyPr>
            <a:normAutofit fontScale="77500" lnSpcReduction="20000"/>
          </a:bodyPr>
          <a:lstStyle/>
          <a:p>
            <a:pPr marL="0" indent="0">
              <a:buNone/>
            </a:pPr>
            <a:r>
              <a:rPr lang="en-US" sz="2600" dirty="0" smtClean="0"/>
              <a:t>This table represents all the types of parking garages that the database holds.</a:t>
            </a:r>
          </a:p>
          <a:p>
            <a:pPr marL="0" indent="0">
              <a:buNone/>
            </a:pPr>
            <a:endParaRPr lang="en-US" sz="2600" dirty="0"/>
          </a:p>
          <a:p>
            <a:r>
              <a:rPr lang="en-US" sz="2600" dirty="0"/>
              <a:t>CREATE TABLE </a:t>
            </a:r>
            <a:r>
              <a:rPr lang="en-US" sz="2600" dirty="0" err="1" smtClean="0"/>
              <a:t>AreaType</a:t>
            </a:r>
            <a:r>
              <a:rPr lang="en-US" sz="2600" dirty="0" smtClean="0"/>
              <a:t> (</a:t>
            </a:r>
            <a:br>
              <a:rPr lang="en-US" sz="2600" dirty="0" smtClean="0"/>
            </a:br>
            <a:r>
              <a:rPr lang="en-US" sz="2600" dirty="0" err="1" smtClean="0"/>
              <a:t>areaID</a:t>
            </a:r>
            <a:r>
              <a:rPr lang="en-US" sz="2600" dirty="0" smtClean="0"/>
              <a:t> char(6) not null,</a:t>
            </a:r>
            <a:br>
              <a:rPr lang="en-US" sz="2600" dirty="0" smtClean="0"/>
            </a:br>
            <a:r>
              <a:rPr lang="en-US" sz="2600" dirty="0" smtClean="0"/>
              <a:t>capacity </a:t>
            </a:r>
            <a:r>
              <a:rPr lang="en-US" sz="2600" dirty="0" err="1" smtClean="0"/>
              <a:t>int</a:t>
            </a:r>
            <a:r>
              <a:rPr lang="en-US" sz="2600" dirty="0" smtClean="0"/>
              <a:t> not null,</a:t>
            </a:r>
            <a:br>
              <a:rPr lang="en-US" sz="2600" dirty="0" smtClean="0"/>
            </a:br>
            <a:r>
              <a:rPr lang="en-US" sz="2600" dirty="0" err="1" smtClean="0"/>
              <a:t>isGarage</a:t>
            </a:r>
            <a:r>
              <a:rPr lang="en-US" sz="2600" dirty="0" smtClean="0"/>
              <a:t> </a:t>
            </a:r>
            <a:r>
              <a:rPr lang="en-US" sz="2600" dirty="0" err="1" smtClean="0"/>
              <a:t>boolean</a:t>
            </a:r>
            <a:r>
              <a:rPr lang="en-US" sz="2600" dirty="0" smtClean="0"/>
              <a:t> not null,</a:t>
            </a:r>
            <a:br>
              <a:rPr lang="en-US" sz="2600" dirty="0" smtClean="0"/>
            </a:br>
            <a:r>
              <a:rPr lang="en-US" sz="2600" dirty="0" err="1" smtClean="0"/>
              <a:t>isLot</a:t>
            </a:r>
            <a:r>
              <a:rPr lang="en-US" sz="2600" dirty="0" smtClean="0"/>
              <a:t> </a:t>
            </a:r>
            <a:r>
              <a:rPr lang="en-US" sz="2600" dirty="0" err="1"/>
              <a:t>boolean</a:t>
            </a:r>
            <a:r>
              <a:rPr lang="en-US" sz="2600" dirty="0"/>
              <a:t> not null,</a:t>
            </a:r>
            <a:r>
              <a:rPr lang="en-US" sz="2600" dirty="0" smtClean="0"/>
              <a:t> </a:t>
            </a:r>
            <a:br>
              <a:rPr lang="en-US" sz="2600" dirty="0" smtClean="0"/>
            </a:br>
            <a:r>
              <a:rPr lang="en-US" sz="2600" dirty="0" err="1" smtClean="0"/>
              <a:t>isOutside</a:t>
            </a:r>
            <a:r>
              <a:rPr lang="en-US" sz="2600" dirty="0" smtClean="0"/>
              <a:t> </a:t>
            </a:r>
            <a:r>
              <a:rPr lang="en-US" sz="2600" dirty="0" err="1"/>
              <a:t>boolean</a:t>
            </a:r>
            <a:r>
              <a:rPr lang="en-US" sz="2600" dirty="0"/>
              <a:t> not null, </a:t>
            </a:r>
            <a:r>
              <a:rPr lang="en-US" sz="2600" dirty="0" smtClean="0"/>
              <a:t/>
            </a:r>
            <a:br>
              <a:rPr lang="en-US" sz="2600" dirty="0" smtClean="0"/>
            </a:br>
            <a:r>
              <a:rPr lang="en-US" sz="2600" dirty="0" err="1" smtClean="0"/>
              <a:t>isInside</a:t>
            </a:r>
            <a:r>
              <a:rPr lang="en-US" sz="2600" dirty="0" smtClean="0"/>
              <a:t> </a:t>
            </a:r>
            <a:r>
              <a:rPr lang="en-US" sz="2600" dirty="0" err="1"/>
              <a:t>boolean</a:t>
            </a:r>
            <a:r>
              <a:rPr lang="en-US" sz="2600" dirty="0"/>
              <a:t> not null, </a:t>
            </a:r>
            <a:r>
              <a:rPr lang="en-US" sz="2600" dirty="0" smtClean="0"/>
              <a:t/>
            </a:r>
            <a:br>
              <a:rPr lang="en-US" sz="2600" dirty="0" smtClean="0"/>
            </a:br>
            <a:r>
              <a:rPr lang="en-US" sz="2600" dirty="0" smtClean="0"/>
              <a:t>primary key(</a:t>
            </a:r>
            <a:r>
              <a:rPr lang="en-US" sz="2600" dirty="0" err="1" smtClean="0"/>
              <a:t>areaID</a:t>
            </a:r>
            <a:r>
              <a:rPr lang="en-US" sz="2600" dirty="0" smtClean="0"/>
              <a:t>));</a:t>
            </a:r>
          </a:p>
          <a:p>
            <a:pPr marL="0" indent="0">
              <a:buNone/>
            </a:pPr>
            <a:endParaRPr lang="en-US" sz="2600" dirty="0" smtClean="0"/>
          </a:p>
          <a:p>
            <a:pPr marL="0" indent="0">
              <a:buNone/>
            </a:pPr>
            <a:r>
              <a:rPr lang="en-US" sz="2600" dirty="0" smtClean="0"/>
              <a:t>Functional Dependencies:</a:t>
            </a:r>
            <a:br>
              <a:rPr lang="en-US" sz="2600" dirty="0" smtClean="0"/>
            </a:br>
            <a:r>
              <a:rPr lang="en-US" sz="2600" dirty="0" err="1" smtClean="0"/>
              <a:t>ccID</a:t>
            </a:r>
            <a:r>
              <a:rPr lang="en-US" sz="2600" dirty="0" smtClean="0">
                <a:sym typeface="Wingdings"/>
              </a:rPr>
              <a:t> capacity, </a:t>
            </a:r>
            <a:r>
              <a:rPr lang="en-US" sz="2600" dirty="0" err="1" smtClean="0">
                <a:sym typeface="Wingdings"/>
              </a:rPr>
              <a:t>isGarage</a:t>
            </a:r>
            <a:r>
              <a:rPr lang="en-US" sz="2600" dirty="0" smtClean="0">
                <a:sym typeface="Wingdings"/>
              </a:rPr>
              <a:t>, </a:t>
            </a:r>
            <a:r>
              <a:rPr lang="en-US" sz="2600" dirty="0" err="1" smtClean="0">
                <a:sym typeface="Wingdings"/>
              </a:rPr>
              <a:t>isLot</a:t>
            </a:r>
            <a:r>
              <a:rPr lang="en-US" sz="2600" dirty="0" smtClean="0">
                <a:sym typeface="Wingdings"/>
              </a:rPr>
              <a:t>, </a:t>
            </a:r>
            <a:r>
              <a:rPr lang="en-US" sz="2600" dirty="0" err="1" smtClean="0">
                <a:sym typeface="Wingdings"/>
              </a:rPr>
              <a:t>isOutside</a:t>
            </a:r>
            <a:r>
              <a:rPr lang="en-US" sz="2600" dirty="0" smtClean="0">
                <a:sym typeface="Wingdings"/>
              </a:rPr>
              <a:t>, </a:t>
            </a:r>
            <a:r>
              <a:rPr lang="en-US" sz="2600" dirty="0" err="1" smtClean="0">
                <a:sym typeface="Wingdings"/>
              </a:rPr>
              <a:t>isInside</a:t>
            </a: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
        <p:nvSpPr>
          <p:cNvPr id="5" name="TextBox 4"/>
          <p:cNvSpPr txBox="1"/>
          <p:nvPr/>
        </p:nvSpPr>
        <p:spPr>
          <a:xfrm>
            <a:off x="9421269" y="2278895"/>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0772" y="2679005"/>
            <a:ext cx="3480219" cy="2937565"/>
          </a:xfrm>
          <a:prstGeom prst="rect">
            <a:avLst/>
          </a:prstGeom>
        </p:spPr>
      </p:pic>
    </p:spTree>
    <p:extLst>
      <p:ext uri="{BB962C8B-B14F-4D97-AF65-F5344CB8AC3E}">
        <p14:creationId xmlns:p14="http://schemas.microsoft.com/office/powerpoint/2010/main" val="505866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Payment Table</a:t>
            </a:r>
            <a:endParaRPr lang="en-US" sz="2400" dirty="0"/>
          </a:p>
        </p:txBody>
      </p:sp>
      <p:sp>
        <p:nvSpPr>
          <p:cNvPr id="3" name="Content Placeholder 2"/>
          <p:cNvSpPr>
            <a:spLocks noGrp="1"/>
          </p:cNvSpPr>
          <p:nvPr>
            <p:ph idx="1"/>
          </p:nvPr>
        </p:nvSpPr>
        <p:spPr>
          <a:xfrm>
            <a:off x="1371600" y="1857374"/>
            <a:ext cx="9601200" cy="3914775"/>
          </a:xfrm>
        </p:spPr>
        <p:txBody>
          <a:bodyPr>
            <a:normAutofit/>
          </a:bodyPr>
          <a:lstStyle/>
          <a:p>
            <a:pPr marL="0" indent="0">
              <a:buNone/>
            </a:pPr>
            <a:r>
              <a:rPr lang="en-US" dirty="0" smtClean="0"/>
              <a:t>This table represents all the payment options the user has input to make it easy to pay for the user as well having multiple options.</a:t>
            </a:r>
          </a:p>
          <a:p>
            <a:pPr marL="0" indent="0">
              <a:buNone/>
            </a:pPr>
            <a:endParaRPr lang="en-US" dirty="0"/>
          </a:p>
          <a:p>
            <a:r>
              <a:rPr lang="en-US" dirty="0"/>
              <a:t>CREATE TABLE </a:t>
            </a:r>
            <a:r>
              <a:rPr lang="en-US" dirty="0" smtClean="0"/>
              <a:t>Payment (</a:t>
            </a:r>
            <a:br>
              <a:rPr lang="en-US" dirty="0" smtClean="0"/>
            </a:br>
            <a:r>
              <a:rPr lang="en-US" dirty="0" err="1" smtClean="0"/>
              <a:t>paymentID</a:t>
            </a:r>
            <a:r>
              <a:rPr lang="en-US" dirty="0" smtClean="0"/>
              <a:t> char(6) not null,</a:t>
            </a:r>
            <a:br>
              <a:rPr lang="en-US" dirty="0" smtClean="0"/>
            </a:br>
            <a:r>
              <a:rPr lang="en-US" dirty="0" err="1" smtClean="0"/>
              <a:t>ccID</a:t>
            </a:r>
            <a:r>
              <a:rPr lang="en-US" dirty="0" smtClean="0"/>
              <a:t> char(6) references </a:t>
            </a:r>
            <a:r>
              <a:rPr lang="en-US" dirty="0" err="1" smtClean="0"/>
              <a:t>CreditCard</a:t>
            </a:r>
            <a:r>
              <a:rPr lang="en-US" dirty="0" smtClean="0"/>
              <a:t>(</a:t>
            </a:r>
            <a:r>
              <a:rPr lang="en-US" dirty="0" err="1" smtClean="0"/>
              <a:t>ccID</a:t>
            </a:r>
            <a:r>
              <a:rPr lang="en-US" dirty="0" smtClean="0"/>
              <a:t>),</a:t>
            </a:r>
            <a:br>
              <a:rPr lang="en-US" dirty="0" smtClean="0"/>
            </a:br>
            <a:r>
              <a:rPr lang="en-US" dirty="0" err="1" smtClean="0"/>
              <a:t>bankID</a:t>
            </a:r>
            <a:r>
              <a:rPr lang="en-US" dirty="0" smtClean="0"/>
              <a:t> </a:t>
            </a:r>
            <a:r>
              <a:rPr lang="en-US" dirty="0"/>
              <a:t>char(6) </a:t>
            </a:r>
            <a:r>
              <a:rPr lang="en-US" dirty="0" smtClean="0"/>
              <a:t>references Bank(</a:t>
            </a:r>
            <a:r>
              <a:rPr lang="en-US" dirty="0" err="1" smtClean="0"/>
              <a:t>bankID</a:t>
            </a:r>
            <a:r>
              <a:rPr lang="en-US" dirty="0"/>
              <a:t>), </a:t>
            </a:r>
            <a:r>
              <a:rPr lang="en-US" dirty="0" smtClean="0"/>
              <a:t/>
            </a:r>
            <a:br>
              <a:rPr lang="en-US" dirty="0" smtClean="0"/>
            </a:br>
            <a:r>
              <a:rPr lang="en-US" dirty="0" smtClean="0"/>
              <a:t>primary key(</a:t>
            </a:r>
            <a:r>
              <a:rPr lang="en-US" dirty="0" err="1" smtClean="0"/>
              <a:t>areaID</a:t>
            </a:r>
            <a:r>
              <a:rPr lang="en-US" dirty="0" smtClean="0"/>
              <a:t>));</a:t>
            </a:r>
          </a:p>
          <a:p>
            <a:pPr marL="0" indent="0">
              <a:buNone/>
            </a:pPr>
            <a:endParaRPr lang="en-US" dirty="0" smtClean="0"/>
          </a:p>
          <a:p>
            <a:pPr marL="0" indent="0">
              <a:buNone/>
            </a:pPr>
            <a:r>
              <a:rPr lang="en-US" dirty="0" smtClean="0"/>
              <a:t>Functional Dependencies:</a:t>
            </a:r>
            <a:br>
              <a:rPr lang="en-US" dirty="0" smtClean="0"/>
            </a:br>
            <a:r>
              <a:rPr lang="en-US" dirty="0" err="1" smtClean="0"/>
              <a:t>paymentID</a:t>
            </a:r>
            <a:r>
              <a:rPr lang="en-US" dirty="0" smtClean="0">
                <a:sym typeface="Wingdings"/>
              </a:rPr>
              <a:t> </a:t>
            </a:r>
            <a:r>
              <a:rPr lang="en-US" dirty="0" err="1" smtClean="0">
                <a:sym typeface="Wingdings"/>
              </a:rPr>
              <a:t>ccID</a:t>
            </a:r>
            <a:r>
              <a:rPr lang="en-US" dirty="0" smtClean="0">
                <a:sym typeface="Wingdings"/>
              </a:rPr>
              <a:t>, </a:t>
            </a:r>
            <a:r>
              <a:rPr lang="en-US" dirty="0" err="1" smtClean="0">
                <a:sym typeface="Wingdings"/>
              </a:rPr>
              <a:t>bankID</a:t>
            </a:r>
            <a:endParaRPr lang="en-US" sz="1800"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
        <p:nvSpPr>
          <p:cNvPr id="5" name="TextBox 4"/>
          <p:cNvSpPr txBox="1"/>
          <p:nvPr/>
        </p:nvSpPr>
        <p:spPr>
          <a:xfrm>
            <a:off x="9421269" y="2278895"/>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7001" y="2679005"/>
            <a:ext cx="2427759" cy="4083049"/>
          </a:xfrm>
          <a:prstGeom prst="rect">
            <a:avLst/>
          </a:prstGeom>
        </p:spPr>
      </p:pic>
    </p:spTree>
    <p:extLst>
      <p:ext uri="{BB962C8B-B14F-4D97-AF65-F5344CB8AC3E}">
        <p14:creationId xmlns:p14="http://schemas.microsoft.com/office/powerpoint/2010/main" val="263656919"/>
      </p:ext>
    </p:extLst>
  </p:cSld>
  <p:clrMapOvr>
    <a:masterClrMapping/>
  </p:clrMapOvr>
</p:sld>
</file>

<file path=ppt/theme/theme1.xml><?xml version="1.0" encoding="utf-8"?>
<a:theme xmlns:a="http://schemas.openxmlformats.org/drawingml/2006/main" name="Cro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162</TotalTime>
  <Words>965</Words>
  <Application>Microsoft Macintosh PowerPoint</Application>
  <PresentationFormat>Widescreen</PresentationFormat>
  <Paragraphs>149</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Franklin Gothic Book</vt:lpstr>
      <vt:lpstr>Wingdings</vt:lpstr>
      <vt:lpstr>Arial</vt:lpstr>
      <vt:lpstr>Crop</vt:lpstr>
      <vt:lpstr>EzPark Database project</vt:lpstr>
      <vt:lpstr>Table of Contents</vt:lpstr>
      <vt:lpstr>Executive Summary</vt:lpstr>
      <vt:lpstr>E/R Diagram</vt:lpstr>
      <vt:lpstr>Towns Table</vt:lpstr>
      <vt:lpstr>Bank Table</vt:lpstr>
      <vt:lpstr>Credit Card Table</vt:lpstr>
      <vt:lpstr>Area Type Table</vt:lpstr>
      <vt:lpstr>Payment Table</vt:lpstr>
      <vt:lpstr>Users Table</vt:lpstr>
      <vt:lpstr>Parking Area Table</vt:lpstr>
      <vt:lpstr>Slots Table</vt:lpstr>
      <vt:lpstr>Transactions Table</vt:lpstr>
      <vt:lpstr>Stored Procedure update_slot_status()</vt:lpstr>
      <vt:lpstr>Stored Procedure get_users_transaction()</vt:lpstr>
      <vt:lpstr>Trigger update_slot_status_trigger()</vt:lpstr>
      <vt:lpstr>View availableSlots</vt:lpstr>
      <vt:lpstr>View townParkingAreas</vt:lpstr>
      <vt:lpstr>Report / Interesting Query 1</vt:lpstr>
      <vt:lpstr>Report / Interesting Query 2</vt:lpstr>
      <vt:lpstr>Report / Interesting Query 3</vt:lpstr>
      <vt:lpstr>Security</vt:lpstr>
      <vt:lpstr>Implementation – Known Problems – Future Enhancements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EzPark Database project</dc:title>
  <dc:creator>Christian Isolda</dc:creator>
  <cp:lastModifiedBy>Christian Isolda</cp:lastModifiedBy>
  <cp:revision>22</cp:revision>
  <dcterms:created xsi:type="dcterms:W3CDTF">2017-05-02T05:36:28Z</dcterms:created>
  <dcterms:modified xsi:type="dcterms:W3CDTF">2017-05-02T08:18:52Z</dcterms:modified>
</cp:coreProperties>
</file>