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5" r:id="rId9"/>
    <p:sldId id="267" r:id="rId10"/>
  </p:sldIdLst>
  <p:sldSz cx="18288000" cy="10287000"/>
  <p:notesSz cx="6858000" cy="9144000"/>
  <p:embeddedFontLst>
    <p:embeddedFont>
      <p:font typeface="Montserrat" panose="00000500000000000000" pitchFamily="2" charset="0"/>
      <p:regular r:id="rId11"/>
      <p:bold r:id="rId12"/>
      <p:italic r:id="rId13"/>
      <p:boldItalic r:id="rId14"/>
    </p:embeddedFont>
    <p:embeddedFont>
      <p:font typeface="Roboto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631" y="-39909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1170800" y="484093"/>
            <a:ext cx="15946400" cy="1503104"/>
          </a:xfrm>
          <a:prstGeom prst="rect">
            <a:avLst/>
          </a:prstGeom>
        </p:spPr>
        <p:txBody>
          <a:bodyPr wrap="square" lIns="0" tIns="0" rIns="0" bIns="0" rtlCol="0" anchor="t">
            <a:spAutoFit/>
          </a:bodyPr>
          <a:lstStyle/>
          <a:p>
            <a:pPr algn="ctr">
              <a:lnSpc>
                <a:spcPts val="11518"/>
              </a:lnSpc>
            </a:pPr>
            <a:r>
              <a:rPr lang="en-US" sz="12385" b="1" dirty="0">
                <a:solidFill>
                  <a:srgbClr val="FFFFFF"/>
                </a:solidFill>
                <a:latin typeface="Roboto Bold"/>
                <a:ea typeface="Roboto Bold"/>
                <a:cs typeface="Roboto Bold"/>
                <a:sym typeface="Roboto Bold"/>
              </a:rPr>
              <a:t>PROJET MATPLOTLIB</a:t>
            </a:r>
          </a:p>
        </p:txBody>
      </p:sp>
      <p:sp>
        <p:nvSpPr>
          <p:cNvPr id="4" name="AutoShape 4"/>
          <p:cNvSpPr/>
          <p:nvPr/>
        </p:nvSpPr>
        <p:spPr>
          <a:xfrm flipV="1">
            <a:off x="2267952" y="2873932"/>
            <a:ext cx="0" cy="2823077"/>
          </a:xfrm>
          <a:prstGeom prst="line">
            <a:avLst/>
          </a:prstGeom>
          <a:ln w="28575" cap="flat">
            <a:solidFill>
              <a:srgbClr val="FFFFFF"/>
            </a:solidFill>
            <a:prstDash val="solid"/>
            <a:headEnd type="none" w="sm" len="sm"/>
            <a:tailEnd type="none" w="sm" len="sm"/>
          </a:ln>
        </p:spPr>
      </p:sp>
      <p:sp>
        <p:nvSpPr>
          <p:cNvPr id="7" name="TextBox 7"/>
          <p:cNvSpPr txBox="1"/>
          <p:nvPr/>
        </p:nvSpPr>
        <p:spPr>
          <a:xfrm>
            <a:off x="3050" y="7663690"/>
            <a:ext cx="18281901" cy="2186111"/>
          </a:xfrm>
          <a:prstGeom prst="rect">
            <a:avLst/>
          </a:prstGeom>
        </p:spPr>
        <p:txBody>
          <a:bodyPr wrap="square" lIns="0" tIns="0" rIns="0" bIns="0" rtlCol="0" anchor="t">
            <a:spAutoFit/>
          </a:bodyPr>
          <a:lstStyle/>
          <a:p>
            <a:pPr algn="ctr">
              <a:lnSpc>
                <a:spcPts val="4266"/>
              </a:lnSpc>
            </a:pPr>
            <a:r>
              <a:rPr lang="en-US" sz="4587" b="1" dirty="0">
                <a:solidFill>
                  <a:srgbClr val="FFFFFF"/>
                </a:solidFill>
                <a:latin typeface="Roboto Bold"/>
                <a:ea typeface="Roboto Bold"/>
                <a:cs typeface="Roboto Bold"/>
                <a:sym typeface="Roboto Bold"/>
              </a:rPr>
              <a:t>EXPOSE DU COURS  DATAMINING</a:t>
            </a:r>
          </a:p>
          <a:p>
            <a:pPr algn="ctr">
              <a:lnSpc>
                <a:spcPts val="4266"/>
              </a:lnSpc>
            </a:pPr>
            <a:endParaRPr lang="en-US" sz="4587" b="1" dirty="0">
              <a:solidFill>
                <a:srgbClr val="FFFFFF"/>
              </a:solidFill>
              <a:latin typeface="Roboto Bold"/>
              <a:ea typeface="Roboto Bold"/>
              <a:cs typeface="Roboto Bold"/>
              <a:sym typeface="Roboto Bold"/>
            </a:endParaRPr>
          </a:p>
          <a:p>
            <a:pPr algn="ctr">
              <a:lnSpc>
                <a:spcPts val="4266"/>
              </a:lnSpc>
            </a:pPr>
            <a:r>
              <a:rPr lang="en-US" sz="2800" b="1" dirty="0">
                <a:solidFill>
                  <a:srgbClr val="FFFFFF"/>
                </a:solidFill>
                <a:latin typeface="Roboto Bold"/>
                <a:ea typeface="Roboto Bold"/>
                <a:cs typeface="Roboto Bold"/>
                <a:sym typeface="Roboto Bold"/>
              </a:rPr>
              <a:t>L’ENSEIGNANT Mr. Youssouf TRAORE</a:t>
            </a:r>
          </a:p>
          <a:p>
            <a:pPr algn="ctr">
              <a:lnSpc>
                <a:spcPts val="3987"/>
              </a:lnSpc>
            </a:pPr>
            <a:endParaRPr lang="en-US" sz="4587" b="1" dirty="0">
              <a:solidFill>
                <a:srgbClr val="FFFFFF"/>
              </a:solidFill>
              <a:latin typeface="Roboto Bold"/>
              <a:ea typeface="Roboto Bold"/>
              <a:cs typeface="Roboto Bold"/>
              <a:sym typeface="Roboto Bold"/>
            </a:endParaRPr>
          </a:p>
        </p:txBody>
      </p:sp>
      <p:sp>
        <p:nvSpPr>
          <p:cNvPr id="5" name="TextBox 7">
            <a:extLst>
              <a:ext uri="{FF2B5EF4-FFF2-40B4-BE49-F238E27FC236}">
                <a16:creationId xmlns:a16="http://schemas.microsoft.com/office/drawing/2014/main" id="{A3A48DC3-8DF2-692D-D5E1-DCA5F6C3B303}"/>
              </a:ext>
            </a:extLst>
          </p:cNvPr>
          <p:cNvSpPr txBox="1"/>
          <p:nvPr/>
        </p:nvSpPr>
        <p:spPr>
          <a:xfrm>
            <a:off x="5304369" y="2978084"/>
            <a:ext cx="7619999" cy="3532634"/>
          </a:xfrm>
          <a:prstGeom prst="rect">
            <a:avLst/>
          </a:prstGeom>
        </p:spPr>
        <p:txBody>
          <a:bodyPr wrap="square" lIns="0" tIns="0" rIns="0" bIns="0" rtlCol="0" anchor="t">
            <a:spAutoFit/>
          </a:bodyPr>
          <a:lstStyle/>
          <a:p>
            <a:pPr algn="ctr">
              <a:lnSpc>
                <a:spcPts val="10531"/>
              </a:lnSpc>
            </a:pPr>
            <a:r>
              <a:rPr lang="en-US" sz="4800" b="1" dirty="0">
                <a:solidFill>
                  <a:srgbClr val="FFFFFF"/>
                </a:solidFill>
                <a:latin typeface="Roboto Bold"/>
                <a:ea typeface="Roboto Bold"/>
                <a:cs typeface="Roboto Bold"/>
                <a:sym typeface="Roboto Bold"/>
              </a:rPr>
              <a:t>Groupe</a:t>
            </a:r>
          </a:p>
          <a:p>
            <a:pPr algn="ctr">
              <a:lnSpc>
                <a:spcPts val="4266"/>
              </a:lnSpc>
            </a:pPr>
            <a:endParaRPr lang="en-US" sz="800" b="1" dirty="0">
              <a:solidFill>
                <a:srgbClr val="FFFFFF"/>
              </a:solidFill>
              <a:latin typeface="Roboto Bold"/>
              <a:ea typeface="Roboto Bold"/>
              <a:cs typeface="Roboto Bold"/>
              <a:sym typeface="Roboto Bold"/>
            </a:endParaRPr>
          </a:p>
          <a:p>
            <a:pPr algn="ctr">
              <a:lnSpc>
                <a:spcPts val="4266"/>
              </a:lnSpc>
            </a:pPr>
            <a:r>
              <a:rPr lang="en-US" sz="2800" b="1" dirty="0">
                <a:solidFill>
                  <a:srgbClr val="FFFFFF"/>
                </a:solidFill>
                <a:latin typeface="Roboto Bold"/>
                <a:ea typeface="Roboto Bold"/>
                <a:cs typeface="Roboto Bold"/>
                <a:sym typeface="Roboto Bold"/>
              </a:rPr>
              <a:t>Mr. KOMARA Lonceny</a:t>
            </a:r>
          </a:p>
          <a:p>
            <a:pPr algn="ctr">
              <a:lnSpc>
                <a:spcPts val="4266"/>
              </a:lnSpc>
            </a:pPr>
            <a:r>
              <a:rPr lang="en-US" sz="2800" b="1" dirty="0">
                <a:solidFill>
                  <a:srgbClr val="FFFFFF"/>
                </a:solidFill>
                <a:latin typeface="Roboto Bold"/>
                <a:ea typeface="Roboto Bold"/>
                <a:cs typeface="Roboto Bold"/>
                <a:sym typeface="Roboto Bold"/>
              </a:rPr>
              <a:t>Mr. CISSE M’Bemba</a:t>
            </a:r>
          </a:p>
          <a:p>
            <a:pPr algn="ctr">
              <a:lnSpc>
                <a:spcPts val="3987"/>
              </a:lnSpc>
            </a:pPr>
            <a:endParaRPr lang="en-US" sz="4587" b="1" dirty="0">
              <a:solidFill>
                <a:srgbClr val="FFFFFF"/>
              </a:solidFill>
              <a:latin typeface="Roboto Bold"/>
              <a:ea typeface="Roboto Bold"/>
              <a:cs typeface="Roboto Bold"/>
              <a:sym typeface="Roboto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5956144" y="1247775"/>
            <a:ext cx="6375712" cy="1094008"/>
          </a:xfrm>
          <a:prstGeom prst="rect">
            <a:avLst/>
          </a:prstGeom>
        </p:spPr>
        <p:txBody>
          <a:bodyPr lIns="0" tIns="0" rIns="0" bIns="0" rtlCol="0" anchor="t">
            <a:spAutoFit/>
          </a:bodyPr>
          <a:lstStyle/>
          <a:p>
            <a:pPr algn="ctr">
              <a:lnSpc>
                <a:spcPts val="8028"/>
              </a:lnSpc>
            </a:pPr>
            <a:r>
              <a:rPr lang="en-US" sz="8632" b="1">
                <a:solidFill>
                  <a:srgbClr val="FFFFFF"/>
                </a:solidFill>
                <a:latin typeface="Roboto Bold"/>
                <a:ea typeface="Roboto Bold"/>
                <a:cs typeface="Roboto Bold"/>
                <a:sym typeface="Roboto Bold"/>
              </a:rPr>
              <a:t>Contents</a:t>
            </a:r>
          </a:p>
        </p:txBody>
      </p:sp>
      <p:grpSp>
        <p:nvGrpSpPr>
          <p:cNvPr id="4" name="Group 4"/>
          <p:cNvGrpSpPr/>
          <p:nvPr/>
        </p:nvGrpSpPr>
        <p:grpSpPr>
          <a:xfrm>
            <a:off x="1028700" y="3013249"/>
            <a:ext cx="7356348" cy="1411290"/>
            <a:chOff x="0" y="0"/>
            <a:chExt cx="2335355" cy="448030"/>
          </a:xfrm>
        </p:grpSpPr>
        <p:sp>
          <p:nvSpPr>
            <p:cNvPr id="5" name="Freeform 5"/>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txBody>
            <a:bodyPr/>
            <a:lstStyle/>
            <a:p>
              <a:endParaRPr lang="fr-FR" dirty="0"/>
            </a:p>
          </p:txBody>
        </p:sp>
        <p:sp>
          <p:nvSpPr>
            <p:cNvPr id="6" name="TextBox 6"/>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1028700" y="4537533"/>
            <a:ext cx="7356348" cy="1411290"/>
            <a:chOff x="0" y="0"/>
            <a:chExt cx="2335355" cy="448030"/>
          </a:xfrm>
        </p:grpSpPr>
        <p:sp>
          <p:nvSpPr>
            <p:cNvPr id="8" name="Freeform 8"/>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txBody>
            <a:bodyPr/>
            <a:lstStyle/>
            <a:p>
              <a:endParaRPr lang="fr-FR" dirty="0"/>
            </a:p>
          </p:txBody>
        </p:sp>
        <p:sp>
          <p:nvSpPr>
            <p:cNvPr id="9" name="TextBox 9"/>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1028700" y="6063122"/>
            <a:ext cx="7356348" cy="1411290"/>
            <a:chOff x="0" y="0"/>
            <a:chExt cx="2335355" cy="448030"/>
          </a:xfrm>
        </p:grpSpPr>
        <p:sp>
          <p:nvSpPr>
            <p:cNvPr id="11" name="Freeform 11"/>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sp>
        <p:sp>
          <p:nvSpPr>
            <p:cNvPr id="12" name="TextBox 12"/>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1028700" y="7588712"/>
            <a:ext cx="7356348" cy="1411290"/>
            <a:chOff x="0" y="0"/>
            <a:chExt cx="2335355" cy="448030"/>
          </a:xfrm>
        </p:grpSpPr>
        <p:sp>
          <p:nvSpPr>
            <p:cNvPr id="14" name="Freeform 14"/>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sp>
        <p:sp>
          <p:nvSpPr>
            <p:cNvPr id="15" name="TextBox 15"/>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9902952" y="3127549"/>
            <a:ext cx="7356348" cy="1411290"/>
            <a:chOff x="0" y="0"/>
            <a:chExt cx="2335355" cy="448030"/>
          </a:xfrm>
        </p:grpSpPr>
        <p:sp>
          <p:nvSpPr>
            <p:cNvPr id="17" name="Freeform 17"/>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sp>
        <p:sp>
          <p:nvSpPr>
            <p:cNvPr id="18" name="TextBox 18"/>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9902952" y="4651833"/>
            <a:ext cx="7356348" cy="1411290"/>
            <a:chOff x="0" y="0"/>
            <a:chExt cx="2335355" cy="448030"/>
          </a:xfrm>
        </p:grpSpPr>
        <p:sp>
          <p:nvSpPr>
            <p:cNvPr id="20" name="Freeform 20"/>
            <p:cNvSpPr/>
            <p:nvPr/>
          </p:nvSpPr>
          <p:spPr>
            <a:xfrm>
              <a:off x="0" y="0"/>
              <a:ext cx="2335355" cy="448030"/>
            </a:xfrm>
            <a:custGeom>
              <a:avLst/>
              <a:gdLst/>
              <a:ahLst/>
              <a:cxnLst/>
              <a:rect l="l" t="t" r="r" b="b"/>
              <a:pathLst>
                <a:path w="2335355" h="448030">
                  <a:moveTo>
                    <a:pt x="0" y="0"/>
                  </a:moveTo>
                  <a:lnTo>
                    <a:pt x="2335355" y="0"/>
                  </a:lnTo>
                  <a:lnTo>
                    <a:pt x="2335355" y="448030"/>
                  </a:lnTo>
                  <a:lnTo>
                    <a:pt x="0" y="448030"/>
                  </a:lnTo>
                  <a:close/>
                </a:path>
              </a:pathLst>
            </a:custGeom>
            <a:solidFill>
              <a:srgbClr val="FFFFFF"/>
            </a:solidFill>
          </p:spPr>
        </p:sp>
        <p:sp>
          <p:nvSpPr>
            <p:cNvPr id="21" name="TextBox 21"/>
            <p:cNvSpPr txBox="1"/>
            <p:nvPr/>
          </p:nvSpPr>
          <p:spPr>
            <a:xfrm>
              <a:off x="0" y="-19050"/>
              <a:ext cx="2335355" cy="467080"/>
            </a:xfrm>
            <a:prstGeom prst="rect">
              <a:avLst/>
            </a:prstGeom>
          </p:spPr>
          <p:txBody>
            <a:bodyPr lIns="50800" tIns="50800" rIns="50800" bIns="50800" rtlCol="0" anchor="ctr"/>
            <a:lstStyle/>
            <a:p>
              <a:pPr algn="ctr">
                <a:lnSpc>
                  <a:spcPts val="2859"/>
                </a:lnSpc>
              </a:pPr>
              <a:endParaRPr/>
            </a:p>
          </p:txBody>
        </p:sp>
      </p:grpSp>
      <p:sp>
        <p:nvSpPr>
          <p:cNvPr id="22" name="TextBox 22"/>
          <p:cNvSpPr txBox="1"/>
          <p:nvPr/>
        </p:nvSpPr>
        <p:spPr>
          <a:xfrm>
            <a:off x="1158955" y="3280380"/>
            <a:ext cx="2460310" cy="1096103"/>
          </a:xfrm>
          <a:prstGeom prst="rect">
            <a:avLst/>
          </a:prstGeom>
        </p:spPr>
        <p:txBody>
          <a:bodyPr lIns="0" tIns="0" rIns="0" bIns="0" rtlCol="0" anchor="t">
            <a:spAutoFit/>
          </a:bodyPr>
          <a:lstStyle/>
          <a:p>
            <a:pPr algn="l">
              <a:lnSpc>
                <a:spcPts val="8028"/>
              </a:lnSpc>
            </a:pPr>
            <a:r>
              <a:rPr lang="en-US" sz="8632" b="1">
                <a:solidFill>
                  <a:srgbClr val="BFBFBF"/>
                </a:solidFill>
                <a:latin typeface="Roboto Bold"/>
                <a:ea typeface="Roboto Bold"/>
                <a:cs typeface="Roboto Bold"/>
                <a:sym typeface="Roboto Bold"/>
              </a:rPr>
              <a:t>01</a:t>
            </a:r>
          </a:p>
        </p:txBody>
      </p:sp>
      <p:sp>
        <p:nvSpPr>
          <p:cNvPr id="23" name="TextBox 23"/>
          <p:cNvSpPr txBox="1"/>
          <p:nvPr/>
        </p:nvSpPr>
        <p:spPr>
          <a:xfrm>
            <a:off x="2554956" y="3273557"/>
            <a:ext cx="3401188" cy="804746"/>
          </a:xfrm>
          <a:prstGeom prst="rect">
            <a:avLst/>
          </a:prstGeom>
        </p:spPr>
        <p:txBody>
          <a:bodyPr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Définition</a:t>
            </a:r>
          </a:p>
        </p:txBody>
      </p:sp>
      <p:sp>
        <p:nvSpPr>
          <p:cNvPr id="24" name="TextBox 24"/>
          <p:cNvSpPr txBox="1"/>
          <p:nvPr/>
        </p:nvSpPr>
        <p:spPr>
          <a:xfrm>
            <a:off x="1220671" y="4805316"/>
            <a:ext cx="2460310" cy="1096103"/>
          </a:xfrm>
          <a:prstGeom prst="rect">
            <a:avLst/>
          </a:prstGeom>
        </p:spPr>
        <p:txBody>
          <a:bodyPr lIns="0" tIns="0" rIns="0" bIns="0" rtlCol="0" anchor="t">
            <a:spAutoFit/>
          </a:bodyPr>
          <a:lstStyle/>
          <a:p>
            <a:pPr algn="l">
              <a:lnSpc>
                <a:spcPts val="8028"/>
              </a:lnSpc>
            </a:pPr>
            <a:r>
              <a:rPr lang="en-US" sz="8632" b="1">
                <a:solidFill>
                  <a:srgbClr val="BFBFBF"/>
                </a:solidFill>
                <a:latin typeface="Roboto Bold"/>
                <a:ea typeface="Roboto Bold"/>
                <a:cs typeface="Roboto Bold"/>
                <a:sym typeface="Roboto Bold"/>
              </a:rPr>
              <a:t>02</a:t>
            </a:r>
          </a:p>
        </p:txBody>
      </p:sp>
      <p:sp>
        <p:nvSpPr>
          <p:cNvPr id="25" name="TextBox 25"/>
          <p:cNvSpPr txBox="1"/>
          <p:nvPr/>
        </p:nvSpPr>
        <p:spPr>
          <a:xfrm>
            <a:off x="2616671" y="4798494"/>
            <a:ext cx="3401188" cy="804746"/>
          </a:xfrm>
          <a:prstGeom prst="rect">
            <a:avLst/>
          </a:prstGeom>
        </p:spPr>
        <p:txBody>
          <a:bodyPr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Objectif</a:t>
            </a:r>
          </a:p>
        </p:txBody>
      </p:sp>
      <p:sp>
        <p:nvSpPr>
          <p:cNvPr id="26" name="TextBox 26"/>
          <p:cNvSpPr txBox="1"/>
          <p:nvPr/>
        </p:nvSpPr>
        <p:spPr>
          <a:xfrm>
            <a:off x="1282386" y="6330253"/>
            <a:ext cx="2460310" cy="1096103"/>
          </a:xfrm>
          <a:prstGeom prst="rect">
            <a:avLst/>
          </a:prstGeom>
        </p:spPr>
        <p:txBody>
          <a:bodyPr lIns="0" tIns="0" rIns="0" bIns="0" rtlCol="0" anchor="t">
            <a:spAutoFit/>
          </a:bodyPr>
          <a:lstStyle/>
          <a:p>
            <a:pPr algn="l">
              <a:lnSpc>
                <a:spcPts val="8028"/>
              </a:lnSpc>
            </a:pPr>
            <a:r>
              <a:rPr lang="en-US" sz="8632" b="1">
                <a:solidFill>
                  <a:srgbClr val="BFBFBF"/>
                </a:solidFill>
                <a:latin typeface="Roboto Bold"/>
                <a:ea typeface="Roboto Bold"/>
                <a:cs typeface="Roboto Bold"/>
                <a:sym typeface="Roboto Bold"/>
              </a:rPr>
              <a:t>03</a:t>
            </a:r>
          </a:p>
        </p:txBody>
      </p:sp>
      <p:sp>
        <p:nvSpPr>
          <p:cNvPr id="27" name="TextBox 27"/>
          <p:cNvSpPr txBox="1"/>
          <p:nvPr/>
        </p:nvSpPr>
        <p:spPr>
          <a:xfrm>
            <a:off x="1028700" y="6323430"/>
            <a:ext cx="7356348" cy="785215"/>
          </a:xfrm>
          <a:prstGeom prst="rect">
            <a:avLst/>
          </a:prstGeom>
        </p:spPr>
        <p:txBody>
          <a:bodyPr wrap="square"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           Types de graphiques</a:t>
            </a:r>
          </a:p>
        </p:txBody>
      </p:sp>
      <p:sp>
        <p:nvSpPr>
          <p:cNvPr id="28" name="TextBox 28"/>
          <p:cNvSpPr txBox="1"/>
          <p:nvPr/>
        </p:nvSpPr>
        <p:spPr>
          <a:xfrm>
            <a:off x="1344101" y="7855190"/>
            <a:ext cx="2460310" cy="1096103"/>
          </a:xfrm>
          <a:prstGeom prst="rect">
            <a:avLst/>
          </a:prstGeom>
        </p:spPr>
        <p:txBody>
          <a:bodyPr lIns="0" tIns="0" rIns="0" bIns="0" rtlCol="0" anchor="t">
            <a:spAutoFit/>
          </a:bodyPr>
          <a:lstStyle/>
          <a:p>
            <a:pPr algn="l">
              <a:lnSpc>
                <a:spcPts val="8028"/>
              </a:lnSpc>
            </a:pPr>
            <a:r>
              <a:rPr lang="en-US" sz="8632" b="1">
                <a:solidFill>
                  <a:srgbClr val="BFBFBF"/>
                </a:solidFill>
                <a:latin typeface="Roboto Bold"/>
                <a:ea typeface="Roboto Bold"/>
                <a:cs typeface="Roboto Bold"/>
                <a:sym typeface="Roboto Bold"/>
              </a:rPr>
              <a:t>04</a:t>
            </a:r>
          </a:p>
        </p:txBody>
      </p:sp>
      <p:sp>
        <p:nvSpPr>
          <p:cNvPr id="29" name="TextBox 29"/>
          <p:cNvSpPr txBox="1"/>
          <p:nvPr/>
        </p:nvSpPr>
        <p:spPr>
          <a:xfrm>
            <a:off x="2740102" y="7848367"/>
            <a:ext cx="3401188" cy="804746"/>
          </a:xfrm>
          <a:prstGeom prst="rect">
            <a:avLst/>
          </a:prstGeom>
        </p:spPr>
        <p:txBody>
          <a:bodyPr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Intégration</a:t>
            </a:r>
          </a:p>
        </p:txBody>
      </p:sp>
      <p:sp>
        <p:nvSpPr>
          <p:cNvPr id="30" name="TextBox 30"/>
          <p:cNvSpPr txBox="1"/>
          <p:nvPr/>
        </p:nvSpPr>
        <p:spPr>
          <a:xfrm>
            <a:off x="10129857" y="3394027"/>
            <a:ext cx="2460310" cy="1096103"/>
          </a:xfrm>
          <a:prstGeom prst="rect">
            <a:avLst/>
          </a:prstGeom>
        </p:spPr>
        <p:txBody>
          <a:bodyPr lIns="0" tIns="0" rIns="0" bIns="0" rtlCol="0" anchor="t">
            <a:spAutoFit/>
          </a:bodyPr>
          <a:lstStyle/>
          <a:p>
            <a:pPr algn="l">
              <a:lnSpc>
                <a:spcPts val="8028"/>
              </a:lnSpc>
            </a:pPr>
            <a:r>
              <a:rPr lang="en-US" sz="8632" b="1" dirty="0">
                <a:solidFill>
                  <a:srgbClr val="BFBFBF"/>
                </a:solidFill>
                <a:latin typeface="Roboto Bold"/>
                <a:ea typeface="Roboto Bold"/>
                <a:cs typeface="Roboto Bold"/>
                <a:sym typeface="Roboto Bold"/>
              </a:rPr>
              <a:t>05</a:t>
            </a:r>
          </a:p>
        </p:txBody>
      </p:sp>
      <p:sp>
        <p:nvSpPr>
          <p:cNvPr id="31" name="TextBox 31"/>
          <p:cNvSpPr txBox="1"/>
          <p:nvPr/>
        </p:nvSpPr>
        <p:spPr>
          <a:xfrm>
            <a:off x="11406487" y="3394027"/>
            <a:ext cx="5733442" cy="785215"/>
          </a:xfrm>
          <a:prstGeom prst="rect">
            <a:avLst/>
          </a:prstGeom>
        </p:spPr>
        <p:txBody>
          <a:bodyPr wrap="square"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 Taches à accomplir   </a:t>
            </a:r>
          </a:p>
        </p:txBody>
      </p:sp>
      <p:sp>
        <p:nvSpPr>
          <p:cNvPr id="32" name="TextBox 32"/>
          <p:cNvSpPr txBox="1"/>
          <p:nvPr/>
        </p:nvSpPr>
        <p:spPr>
          <a:xfrm>
            <a:off x="10191572" y="4918963"/>
            <a:ext cx="2460310" cy="1096103"/>
          </a:xfrm>
          <a:prstGeom prst="rect">
            <a:avLst/>
          </a:prstGeom>
        </p:spPr>
        <p:txBody>
          <a:bodyPr lIns="0" tIns="0" rIns="0" bIns="0" rtlCol="0" anchor="t">
            <a:spAutoFit/>
          </a:bodyPr>
          <a:lstStyle/>
          <a:p>
            <a:pPr algn="l">
              <a:lnSpc>
                <a:spcPts val="8028"/>
              </a:lnSpc>
            </a:pPr>
            <a:r>
              <a:rPr lang="en-US" sz="8632" b="1" dirty="0">
                <a:solidFill>
                  <a:srgbClr val="BFBFBF"/>
                </a:solidFill>
                <a:latin typeface="Roboto Bold"/>
                <a:ea typeface="Roboto Bold"/>
                <a:cs typeface="Roboto Bold"/>
                <a:sym typeface="Roboto Bold"/>
              </a:rPr>
              <a:t>06</a:t>
            </a:r>
          </a:p>
        </p:txBody>
      </p:sp>
      <p:sp>
        <p:nvSpPr>
          <p:cNvPr id="33" name="TextBox 33"/>
          <p:cNvSpPr txBox="1"/>
          <p:nvPr/>
        </p:nvSpPr>
        <p:spPr>
          <a:xfrm>
            <a:off x="11587573" y="4912141"/>
            <a:ext cx="5303746" cy="804746"/>
          </a:xfrm>
          <a:prstGeom prst="rect">
            <a:avLst/>
          </a:prstGeom>
        </p:spPr>
        <p:txBody>
          <a:bodyPr lIns="0" tIns="0" rIns="0" bIns="0" rtlCol="0" anchor="t">
            <a:spAutoFit/>
          </a:bodyPr>
          <a:lstStyle/>
          <a:p>
            <a:pPr algn="l">
              <a:lnSpc>
                <a:spcPts val="6568"/>
              </a:lnSpc>
            </a:pPr>
            <a:r>
              <a:rPr lang="en-US" sz="4692" b="1" dirty="0">
                <a:solidFill>
                  <a:srgbClr val="000000"/>
                </a:solidFill>
                <a:latin typeface="Roboto Bold"/>
                <a:ea typeface="Roboto Bold"/>
                <a:cs typeface="Roboto Bold"/>
                <a:sym typeface="Roboto Bol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96"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txBody>
          <a:bodyPr/>
          <a:lstStyle/>
          <a:p>
            <a:endParaRPr lang="fr-FR" dirty="0"/>
          </a:p>
        </p:txBody>
      </p:sp>
      <p:sp>
        <p:nvSpPr>
          <p:cNvPr id="3" name="Freeform 3"/>
          <p:cNvSpPr/>
          <p:nvPr/>
        </p:nvSpPr>
        <p:spPr>
          <a:xfrm>
            <a:off x="11011990" y="-71054"/>
            <a:ext cx="7276010" cy="10358054"/>
          </a:xfrm>
          <a:custGeom>
            <a:avLst/>
            <a:gdLst/>
            <a:ahLst/>
            <a:cxnLst/>
            <a:rect l="l" t="t" r="r" b="b"/>
            <a:pathLst>
              <a:path w="7276010" h="10358054">
                <a:moveTo>
                  <a:pt x="0" y="0"/>
                </a:moveTo>
                <a:lnTo>
                  <a:pt x="7276010" y="0"/>
                </a:lnTo>
                <a:lnTo>
                  <a:pt x="7276010" y="10358054"/>
                </a:lnTo>
                <a:lnTo>
                  <a:pt x="0" y="10358054"/>
                </a:lnTo>
                <a:lnTo>
                  <a:pt x="0" y="0"/>
                </a:lnTo>
                <a:close/>
              </a:path>
            </a:pathLst>
          </a:custGeom>
          <a:blipFill>
            <a:blip r:embed="rId3"/>
            <a:stretch>
              <a:fillRect l="-45064" r="-45064"/>
            </a:stretch>
          </a:blipFill>
        </p:spPr>
      </p:sp>
      <p:sp>
        <p:nvSpPr>
          <p:cNvPr id="4" name="TextBox 4"/>
          <p:cNvSpPr txBox="1"/>
          <p:nvPr/>
        </p:nvSpPr>
        <p:spPr>
          <a:xfrm>
            <a:off x="1028700" y="1247775"/>
            <a:ext cx="6375712" cy="1046120"/>
          </a:xfrm>
          <a:prstGeom prst="rect">
            <a:avLst/>
          </a:prstGeom>
        </p:spPr>
        <p:txBody>
          <a:bodyPr lIns="0" tIns="0" rIns="0" bIns="0" rtlCol="0" anchor="t">
            <a:spAutoFit/>
          </a:bodyPr>
          <a:lstStyle/>
          <a:p>
            <a:pPr algn="l">
              <a:lnSpc>
                <a:spcPts val="8028"/>
              </a:lnSpc>
            </a:pPr>
            <a:r>
              <a:rPr lang="en-US" sz="8632" b="1" dirty="0">
                <a:solidFill>
                  <a:srgbClr val="FFFFFF"/>
                </a:solidFill>
                <a:latin typeface="Roboto Bold"/>
                <a:ea typeface="Roboto Bold"/>
                <a:cs typeface="Roboto Bold"/>
                <a:sym typeface="Roboto Bold"/>
              </a:rPr>
              <a:t>Définition</a:t>
            </a:r>
          </a:p>
        </p:txBody>
      </p:sp>
      <p:sp>
        <p:nvSpPr>
          <p:cNvPr id="5" name="TextBox 4">
            <a:extLst>
              <a:ext uri="{FF2B5EF4-FFF2-40B4-BE49-F238E27FC236}">
                <a16:creationId xmlns:a16="http://schemas.microsoft.com/office/drawing/2014/main" id="{3ECDCFC4-40CA-11CC-3D91-564C61D387A7}"/>
              </a:ext>
            </a:extLst>
          </p:cNvPr>
          <p:cNvSpPr txBox="1"/>
          <p:nvPr/>
        </p:nvSpPr>
        <p:spPr>
          <a:xfrm>
            <a:off x="487038" y="3017298"/>
            <a:ext cx="9982200" cy="6052939"/>
          </a:xfrm>
          <a:prstGeom prst="rect">
            <a:avLst/>
          </a:prstGeom>
        </p:spPr>
        <p:txBody>
          <a:bodyPr wrap="square" lIns="0" tIns="0" rIns="0" bIns="0" rtlCol="0" anchor="t">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chemeClr val="bg1"/>
                </a:solidFill>
                <a:effectLst/>
                <a:uLnTx/>
                <a:uFillTx/>
                <a:latin typeface="Calibri" panose="020F0502020204030204"/>
                <a:ea typeface="+mn-ea"/>
                <a:cs typeface="+mn-cs"/>
              </a:rPr>
              <a:t>Origine du mot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chemeClr val="bg1"/>
                </a:solidFill>
                <a:effectLst/>
                <a:uLnTx/>
                <a:uFillTx/>
                <a:latin typeface="Calibri" panose="020F0502020204030204"/>
                <a:ea typeface="+mn-ea"/>
                <a:cs typeface="+mn-cs"/>
              </a:rPr>
              <a:t>- Mat fait référence Matlab, un langage utilisé pour les calculs scientifiques et graphiques</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chemeClr val="bg1"/>
                </a:solidFill>
                <a:effectLst/>
                <a:uLnTx/>
                <a:uFillTx/>
                <a:latin typeface="Calibri" panose="020F0502020204030204"/>
                <a:ea typeface="+mn-ea"/>
                <a:cs typeface="+mn-cs"/>
              </a:rPr>
              <a:t>     - Plot lib signifie: plotting library(bibliothèque de tracés graphiques).</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chemeClr val="bg1"/>
                </a:solidFill>
                <a:effectLst/>
                <a:uLnTx/>
                <a:uFillTx/>
                <a:latin typeface="Calibri" panose="020F0502020204030204"/>
                <a:ea typeface="+mn-ea"/>
                <a:cs typeface="+mn-cs"/>
              </a:rPr>
              <a:t>Donc matplotlib, une bibliothèque de python qui imite les fonctionnalités graphiques MATLAB.</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chemeClr val="bg1"/>
                </a:solidFill>
                <a:effectLst/>
                <a:uLnTx/>
                <a:uFillTx/>
                <a:latin typeface="Calibri" panose="020F0502020204030204"/>
                <a:ea typeface="+mn-ea"/>
                <a:cs typeface="+mn-cs"/>
              </a:rPr>
              <a:t>Un outil fondamental de transformer les données en graphiques compréhensibles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grpSp>
        <p:nvGrpSpPr>
          <p:cNvPr id="3" name="Group 3"/>
          <p:cNvGrpSpPr/>
          <p:nvPr/>
        </p:nvGrpSpPr>
        <p:grpSpPr>
          <a:xfrm>
            <a:off x="955589" y="2691183"/>
            <a:ext cx="10896194" cy="3089793"/>
            <a:chOff x="-23210" y="-19050"/>
            <a:chExt cx="3459119" cy="980889"/>
          </a:xfrm>
        </p:grpSpPr>
        <p:sp>
          <p:nvSpPr>
            <p:cNvPr id="4" name="Freeform 4"/>
            <p:cNvSpPr/>
            <p:nvPr/>
          </p:nvSpPr>
          <p:spPr>
            <a:xfrm>
              <a:off x="-23210" y="137829"/>
              <a:ext cx="3435909" cy="824010"/>
            </a:xfrm>
            <a:custGeom>
              <a:avLst/>
              <a:gdLst/>
              <a:ahLst/>
              <a:cxnLst/>
              <a:rect l="l" t="t" r="r" b="b"/>
              <a:pathLst>
                <a:path w="3435909" h="824010">
                  <a:moveTo>
                    <a:pt x="0" y="0"/>
                  </a:moveTo>
                  <a:lnTo>
                    <a:pt x="3435909" y="0"/>
                  </a:lnTo>
                  <a:lnTo>
                    <a:pt x="3435909" y="824010"/>
                  </a:lnTo>
                  <a:lnTo>
                    <a:pt x="0" y="824010"/>
                  </a:lnTo>
                  <a:close/>
                </a:path>
              </a:pathLst>
            </a:custGeom>
            <a:solidFill>
              <a:srgbClr val="FFFFFF"/>
            </a:solidFill>
          </p:spPr>
        </p:sp>
        <p:sp>
          <p:nvSpPr>
            <p:cNvPr id="5" name="TextBox 5"/>
            <p:cNvSpPr txBox="1"/>
            <p:nvPr/>
          </p:nvSpPr>
          <p:spPr>
            <a:xfrm>
              <a:off x="0" y="-19050"/>
              <a:ext cx="3435909" cy="843060"/>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a:off x="12801600" y="-37223"/>
            <a:ext cx="5486400" cy="10324223"/>
          </a:xfrm>
          <a:custGeom>
            <a:avLst/>
            <a:gdLst/>
            <a:ahLst/>
            <a:cxnLst/>
            <a:rect l="l" t="t" r="r" b="b"/>
            <a:pathLst>
              <a:path w="5486400" h="10324223">
                <a:moveTo>
                  <a:pt x="0" y="0"/>
                </a:moveTo>
                <a:lnTo>
                  <a:pt x="5486400" y="0"/>
                </a:lnTo>
                <a:lnTo>
                  <a:pt x="5486400" y="10324223"/>
                </a:lnTo>
                <a:lnTo>
                  <a:pt x="0" y="10324223"/>
                </a:lnTo>
                <a:lnTo>
                  <a:pt x="0" y="0"/>
                </a:lnTo>
                <a:close/>
              </a:path>
            </a:pathLst>
          </a:custGeom>
          <a:blipFill>
            <a:blip r:embed="rId3"/>
            <a:stretch>
              <a:fillRect l="-12726" r="-12726"/>
            </a:stretch>
          </a:blipFill>
        </p:spPr>
      </p:sp>
      <p:sp>
        <p:nvSpPr>
          <p:cNvPr id="10" name="TextBox 10"/>
          <p:cNvSpPr txBox="1"/>
          <p:nvPr/>
        </p:nvSpPr>
        <p:spPr>
          <a:xfrm>
            <a:off x="685800" y="631065"/>
            <a:ext cx="11811000" cy="1046120"/>
          </a:xfrm>
          <a:prstGeom prst="rect">
            <a:avLst/>
          </a:prstGeom>
        </p:spPr>
        <p:txBody>
          <a:bodyPr wrap="square" lIns="0" tIns="0" rIns="0" bIns="0" rtlCol="0" anchor="t">
            <a:spAutoFit/>
          </a:bodyPr>
          <a:lstStyle/>
          <a:p>
            <a:pPr algn="ctr">
              <a:lnSpc>
                <a:spcPts val="8028"/>
              </a:lnSpc>
            </a:pPr>
            <a:r>
              <a:rPr lang="fr-FR" sz="8632" b="1" dirty="0">
                <a:solidFill>
                  <a:srgbClr val="FFFFFF"/>
                </a:solidFill>
                <a:latin typeface="Roboto Bold"/>
                <a:ea typeface="Roboto Bold"/>
                <a:cs typeface="Roboto Bold"/>
                <a:sym typeface="Roboto Bold"/>
              </a:rPr>
              <a:t>objectif</a:t>
            </a:r>
            <a:endParaRPr lang="en-US" sz="8632" b="1" dirty="0">
              <a:solidFill>
                <a:srgbClr val="FFFFFF"/>
              </a:solidFill>
              <a:latin typeface="Roboto Bold"/>
              <a:ea typeface="Roboto Bold"/>
              <a:cs typeface="Roboto Bold"/>
              <a:sym typeface="Roboto Bold"/>
            </a:endParaRPr>
          </a:p>
        </p:txBody>
      </p:sp>
      <p:sp>
        <p:nvSpPr>
          <p:cNvPr id="16" name="Espace réservé du contenu 2">
            <a:extLst>
              <a:ext uri="{FF2B5EF4-FFF2-40B4-BE49-F238E27FC236}">
                <a16:creationId xmlns:a16="http://schemas.microsoft.com/office/drawing/2014/main" id="{AFFA775A-7366-EDD4-0056-8F44BD9966C4}"/>
              </a:ext>
            </a:extLst>
          </p:cNvPr>
          <p:cNvSpPr txBox="1">
            <a:spLocks/>
          </p:cNvSpPr>
          <p:nvPr/>
        </p:nvSpPr>
        <p:spPr>
          <a:xfrm>
            <a:off x="854125" y="3354370"/>
            <a:ext cx="10823083" cy="22575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4400" dirty="0"/>
              <a:t>Comprendre comment utiliser la bibliothèque matplotlib pour visualiser les données en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6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1828800" y="579839"/>
            <a:ext cx="13074316" cy="615490"/>
          </a:xfrm>
          <a:prstGeom prst="rect">
            <a:avLst/>
          </a:prstGeom>
        </p:spPr>
        <p:txBody>
          <a:bodyPr wrap="square" lIns="0" tIns="0" rIns="0" bIns="0" rtlCol="0" anchor="t">
            <a:spAutoFit/>
          </a:bodyPr>
          <a:lstStyle/>
          <a:p>
            <a:pPr algn="l">
              <a:lnSpc>
                <a:spcPts val="4233"/>
              </a:lnSpc>
            </a:pPr>
            <a:r>
              <a:rPr lang="en-US" sz="6600" b="1">
                <a:solidFill>
                  <a:srgbClr val="FFFFFF"/>
                </a:solidFill>
                <a:latin typeface="Roboto Bold"/>
                <a:ea typeface="Roboto Bold"/>
                <a:cs typeface="Roboto Bold"/>
                <a:sym typeface="Roboto Bold"/>
              </a:rPr>
              <a:t>Principaux types de graphiques </a:t>
            </a:r>
            <a:endParaRPr lang="en-US" sz="6600" b="1" dirty="0">
              <a:solidFill>
                <a:srgbClr val="FFFFFF"/>
              </a:solidFill>
              <a:latin typeface="Roboto Bold"/>
              <a:ea typeface="Roboto Bold"/>
              <a:cs typeface="Roboto Bold"/>
              <a:sym typeface="Roboto Bold"/>
            </a:endParaRPr>
          </a:p>
        </p:txBody>
      </p:sp>
      <p:grpSp>
        <p:nvGrpSpPr>
          <p:cNvPr id="7" name="Group 3">
            <a:extLst>
              <a:ext uri="{FF2B5EF4-FFF2-40B4-BE49-F238E27FC236}">
                <a16:creationId xmlns:a16="http://schemas.microsoft.com/office/drawing/2014/main" id="{4E5103E3-BF19-1FF4-CD21-2FEF2C3458E2}"/>
              </a:ext>
            </a:extLst>
          </p:cNvPr>
          <p:cNvGrpSpPr/>
          <p:nvPr/>
        </p:nvGrpSpPr>
        <p:grpSpPr>
          <a:xfrm>
            <a:off x="457200" y="1562100"/>
            <a:ext cx="9985118" cy="8458200"/>
            <a:chOff x="-23210" y="-19050"/>
            <a:chExt cx="3459119" cy="980889"/>
          </a:xfrm>
        </p:grpSpPr>
        <p:sp>
          <p:nvSpPr>
            <p:cNvPr id="8" name="Freeform 4">
              <a:extLst>
                <a:ext uri="{FF2B5EF4-FFF2-40B4-BE49-F238E27FC236}">
                  <a16:creationId xmlns:a16="http://schemas.microsoft.com/office/drawing/2014/main" id="{13B41E1D-F980-BB6E-2D72-2EBF7E27082B}"/>
                </a:ext>
              </a:extLst>
            </p:cNvPr>
            <p:cNvSpPr/>
            <p:nvPr/>
          </p:nvSpPr>
          <p:spPr>
            <a:xfrm>
              <a:off x="-23210" y="137829"/>
              <a:ext cx="3435909" cy="824010"/>
            </a:xfrm>
            <a:custGeom>
              <a:avLst/>
              <a:gdLst/>
              <a:ahLst/>
              <a:cxnLst/>
              <a:rect l="l" t="t" r="r" b="b"/>
              <a:pathLst>
                <a:path w="3435909" h="824010">
                  <a:moveTo>
                    <a:pt x="0" y="0"/>
                  </a:moveTo>
                  <a:lnTo>
                    <a:pt x="3435909" y="0"/>
                  </a:lnTo>
                  <a:lnTo>
                    <a:pt x="3435909" y="824010"/>
                  </a:lnTo>
                  <a:lnTo>
                    <a:pt x="0" y="824010"/>
                  </a:lnTo>
                  <a:close/>
                </a:path>
              </a:pathLst>
            </a:custGeom>
            <a:solidFill>
              <a:srgbClr val="FFFFFF"/>
            </a:solidFill>
          </p:spPr>
        </p:sp>
        <p:sp>
          <p:nvSpPr>
            <p:cNvPr id="9" name="TextBox 5">
              <a:extLst>
                <a:ext uri="{FF2B5EF4-FFF2-40B4-BE49-F238E27FC236}">
                  <a16:creationId xmlns:a16="http://schemas.microsoft.com/office/drawing/2014/main" id="{A93BB09C-BC76-5A02-548D-30AFC84ECFB4}"/>
                </a:ext>
              </a:extLst>
            </p:cNvPr>
            <p:cNvSpPr txBox="1"/>
            <p:nvPr/>
          </p:nvSpPr>
          <p:spPr>
            <a:xfrm>
              <a:off x="0" y="-19050"/>
              <a:ext cx="3435909" cy="843060"/>
            </a:xfrm>
            <a:prstGeom prst="rect">
              <a:avLst/>
            </a:prstGeom>
          </p:spPr>
          <p:txBody>
            <a:bodyPr lIns="50800" tIns="50800" rIns="50800" bIns="50800" rtlCol="0" anchor="ctr"/>
            <a:lstStyle/>
            <a:p>
              <a:pPr algn="ctr">
                <a:lnSpc>
                  <a:spcPts val="2859"/>
                </a:lnSpc>
              </a:pPr>
              <a:endParaRPr/>
            </a:p>
          </p:txBody>
        </p:sp>
      </p:grpSp>
      <p:sp>
        <p:nvSpPr>
          <p:cNvPr id="11" name="ZoneTexte 10">
            <a:extLst>
              <a:ext uri="{FF2B5EF4-FFF2-40B4-BE49-F238E27FC236}">
                <a16:creationId xmlns:a16="http://schemas.microsoft.com/office/drawing/2014/main" id="{40BE300E-3DF9-88DE-EC74-7A312B3C6FC0}"/>
              </a:ext>
            </a:extLst>
          </p:cNvPr>
          <p:cNvSpPr txBox="1"/>
          <p:nvPr/>
        </p:nvSpPr>
        <p:spPr>
          <a:xfrm>
            <a:off x="653589" y="2952967"/>
            <a:ext cx="9788729" cy="847514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Graphiques linéaires(</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plt.plot</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Histogrammes (</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plt.hist</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Graphiques en barres(</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sns.barplot</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Nuages de points(</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sns.scartterplot</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 ou </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plt.scartter</a:t>
            </a: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Graphiques en secteurs(</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plt.pie</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Tx/>
              <a:buChar char="•"/>
              <a:tabLst/>
              <a:defRPr/>
            </a:pP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Droite de tendance(</a:t>
            </a:r>
            <a:r>
              <a:rPr kumimoji="0" lang="fr-FR" altLang="fr-FR" sz="3600" b="1" i="0" u="none" strike="noStrike" kern="1200" cap="none" spc="0" normalizeH="0" baseline="0" noProof="0" dirty="0" err="1">
                <a:ln>
                  <a:noFill/>
                </a:ln>
                <a:solidFill>
                  <a:prstClr val="black"/>
                </a:solidFill>
                <a:effectLst/>
                <a:uLnTx/>
                <a:uFillTx/>
                <a:latin typeface="Calibri" panose="020F0502020204030204"/>
                <a:ea typeface="+mn-ea"/>
                <a:cs typeface="+mn-cs"/>
              </a:rPr>
              <a:t>sns.regplot</a:t>
            </a:r>
            <a:r>
              <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rtl="0" eaLnBrk="0" fontAlgn="base" latinLnBrk="0" hangingPunct="0">
              <a:lnSpc>
                <a:spcPct val="100000"/>
              </a:lnSpc>
              <a:spcBef>
                <a:spcPct val="0"/>
              </a:spcBef>
              <a:spcAft>
                <a:spcPct val="0"/>
              </a:spcAft>
              <a:buClrTx/>
              <a:buSzTx/>
              <a:buFontTx/>
              <a:buChar char="•"/>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fr-FR" alt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fr-FR" altLang="fr-FR" sz="3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r-FR"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88" y="2215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4" name="TextBox 4"/>
          <p:cNvSpPr txBox="1"/>
          <p:nvPr/>
        </p:nvSpPr>
        <p:spPr>
          <a:xfrm>
            <a:off x="2604992" y="1212938"/>
            <a:ext cx="10425208" cy="653962"/>
          </a:xfrm>
          <a:prstGeom prst="rect">
            <a:avLst/>
          </a:prstGeom>
        </p:spPr>
        <p:txBody>
          <a:bodyPr lIns="0" tIns="0" rIns="0" bIns="0" rtlCol="0" anchor="t">
            <a:spAutoFit/>
          </a:bodyPr>
          <a:lstStyle/>
          <a:p>
            <a:pPr algn="l">
              <a:lnSpc>
                <a:spcPts val="4553"/>
              </a:lnSpc>
            </a:pPr>
            <a:r>
              <a:rPr lang="en-US" sz="6600" b="1" dirty="0">
                <a:solidFill>
                  <a:srgbClr val="FFFFFF"/>
                </a:solidFill>
                <a:latin typeface="Roboto Bold"/>
                <a:ea typeface="Roboto Bold"/>
                <a:cs typeface="Roboto Bold"/>
                <a:sym typeface="Roboto Bold"/>
              </a:rPr>
              <a:t>Intégration</a:t>
            </a:r>
          </a:p>
        </p:txBody>
      </p:sp>
      <p:grpSp>
        <p:nvGrpSpPr>
          <p:cNvPr id="5" name="Group 3">
            <a:extLst>
              <a:ext uri="{FF2B5EF4-FFF2-40B4-BE49-F238E27FC236}">
                <a16:creationId xmlns:a16="http://schemas.microsoft.com/office/drawing/2014/main" id="{4D6E4C31-DE57-E778-7493-6A4178EF6EE9}"/>
              </a:ext>
            </a:extLst>
          </p:cNvPr>
          <p:cNvGrpSpPr/>
          <p:nvPr/>
        </p:nvGrpSpPr>
        <p:grpSpPr>
          <a:xfrm>
            <a:off x="1744045" y="3009900"/>
            <a:ext cx="8314355" cy="4267200"/>
            <a:chOff x="-23210" y="-19050"/>
            <a:chExt cx="3459119" cy="980889"/>
          </a:xfrm>
        </p:grpSpPr>
        <p:sp>
          <p:nvSpPr>
            <p:cNvPr id="6" name="Freeform 4">
              <a:extLst>
                <a:ext uri="{FF2B5EF4-FFF2-40B4-BE49-F238E27FC236}">
                  <a16:creationId xmlns:a16="http://schemas.microsoft.com/office/drawing/2014/main" id="{21A71323-C6C6-33A7-EFF7-2AEA698ECA36}"/>
                </a:ext>
              </a:extLst>
            </p:cNvPr>
            <p:cNvSpPr/>
            <p:nvPr/>
          </p:nvSpPr>
          <p:spPr>
            <a:xfrm>
              <a:off x="-23210" y="137829"/>
              <a:ext cx="3435909" cy="824010"/>
            </a:xfrm>
            <a:custGeom>
              <a:avLst/>
              <a:gdLst/>
              <a:ahLst/>
              <a:cxnLst/>
              <a:rect l="l" t="t" r="r" b="b"/>
              <a:pathLst>
                <a:path w="3435909" h="824010">
                  <a:moveTo>
                    <a:pt x="0" y="0"/>
                  </a:moveTo>
                  <a:lnTo>
                    <a:pt x="3435909" y="0"/>
                  </a:lnTo>
                  <a:lnTo>
                    <a:pt x="3435909" y="824010"/>
                  </a:lnTo>
                  <a:lnTo>
                    <a:pt x="0" y="824010"/>
                  </a:lnTo>
                  <a:close/>
                </a:path>
              </a:pathLst>
            </a:custGeom>
            <a:solidFill>
              <a:srgbClr val="FFFFFF"/>
            </a:solidFill>
          </p:spPr>
        </p:sp>
        <p:sp>
          <p:nvSpPr>
            <p:cNvPr id="7" name="TextBox 5">
              <a:extLst>
                <a:ext uri="{FF2B5EF4-FFF2-40B4-BE49-F238E27FC236}">
                  <a16:creationId xmlns:a16="http://schemas.microsoft.com/office/drawing/2014/main" id="{9790A21D-20C1-9CB4-C6B0-C6BD1ECCE935}"/>
                </a:ext>
              </a:extLst>
            </p:cNvPr>
            <p:cNvSpPr txBox="1"/>
            <p:nvPr/>
          </p:nvSpPr>
          <p:spPr>
            <a:xfrm>
              <a:off x="0" y="-19050"/>
              <a:ext cx="3435909" cy="843060"/>
            </a:xfrm>
            <a:prstGeom prst="rect">
              <a:avLst/>
            </a:prstGeom>
          </p:spPr>
          <p:txBody>
            <a:bodyPr lIns="50800" tIns="50800" rIns="50800" bIns="50800" rtlCol="0" anchor="ctr"/>
            <a:lstStyle/>
            <a:p>
              <a:pPr algn="ctr">
                <a:lnSpc>
                  <a:spcPts val="2859"/>
                </a:lnSpc>
              </a:pPr>
              <a:endParaRPr/>
            </a:p>
          </p:txBody>
        </p:sp>
      </p:grpSp>
      <p:sp>
        <p:nvSpPr>
          <p:cNvPr id="9" name="ZoneTexte 8">
            <a:extLst>
              <a:ext uri="{FF2B5EF4-FFF2-40B4-BE49-F238E27FC236}">
                <a16:creationId xmlns:a16="http://schemas.microsoft.com/office/drawing/2014/main" id="{FF82C9EC-2AA5-C7E4-7C93-847CEFD9CD54}"/>
              </a:ext>
            </a:extLst>
          </p:cNvPr>
          <p:cNvSpPr txBox="1"/>
          <p:nvPr/>
        </p:nvSpPr>
        <p:spPr>
          <a:xfrm>
            <a:off x="2209800" y="4044856"/>
            <a:ext cx="6266734" cy="2879763"/>
          </a:xfrm>
          <a:prstGeom prst="rect">
            <a:avLst/>
          </a:prstGeom>
          <a:noFill/>
        </p:spPr>
        <p:txBody>
          <a:bodyPr wrap="square">
            <a:spAutoFit/>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9600" b="0" i="0" u="none" strike="noStrike" kern="1200" cap="none" spc="0" normalizeH="0" baseline="0" noProof="0" dirty="0">
                <a:ln>
                  <a:noFill/>
                </a:ln>
                <a:solidFill>
                  <a:prstClr val="black"/>
                </a:solidFill>
                <a:effectLst/>
                <a:uLnTx/>
                <a:uFillTx/>
                <a:latin typeface="Calibri" panose="020F0502020204030204"/>
                <a:ea typeface="+mn-ea"/>
                <a:cs typeface="+mn-cs"/>
              </a:rPr>
              <a:t>pandas</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9600" b="0" i="0" u="none" strike="noStrike" kern="1200" cap="none" spc="0" normalizeH="0" baseline="0" noProof="0" dirty="0">
                <a:ln>
                  <a:noFill/>
                </a:ln>
                <a:solidFill>
                  <a:prstClr val="black"/>
                </a:solidFill>
                <a:effectLst/>
                <a:uLnTx/>
                <a:uFillTx/>
                <a:latin typeface="Calibri" panose="020F0502020204030204"/>
                <a:ea typeface="+mn-ea"/>
                <a:cs typeface="+mn-cs"/>
              </a:rPr>
              <a:t>seaborn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1219200" y="15063"/>
            <a:ext cx="15849600" cy="1183016"/>
          </a:xfrm>
          <a:prstGeom prst="rect">
            <a:avLst/>
          </a:prstGeom>
        </p:spPr>
        <p:txBody>
          <a:bodyPr wrap="square" lIns="0" tIns="0" rIns="0" bIns="0" rtlCol="0" anchor="t">
            <a:spAutoFit/>
          </a:bodyPr>
          <a:lstStyle/>
          <a:p>
            <a:pPr algn="ctr">
              <a:lnSpc>
                <a:spcPts val="10531"/>
              </a:lnSpc>
            </a:pPr>
            <a:r>
              <a:rPr lang="fr-FR" sz="5400" b="1" dirty="0">
                <a:solidFill>
                  <a:srgbClr val="FFFFFF"/>
                </a:solidFill>
                <a:latin typeface="Roboto Bold"/>
                <a:ea typeface="Roboto Bold"/>
                <a:cs typeface="Roboto Bold"/>
                <a:sym typeface="Roboto Bold"/>
              </a:rPr>
              <a:t>Taches à accomplir sur le dataset: ’dekho_car.csv’</a:t>
            </a:r>
            <a:endParaRPr lang="en-US" sz="5400" b="1" dirty="0">
              <a:solidFill>
                <a:srgbClr val="FFFFFF"/>
              </a:solidFill>
              <a:latin typeface="Roboto Bold"/>
              <a:ea typeface="Roboto Bold"/>
              <a:cs typeface="Roboto Bold"/>
              <a:sym typeface="Roboto Bold"/>
            </a:endParaRPr>
          </a:p>
        </p:txBody>
      </p:sp>
      <p:grpSp>
        <p:nvGrpSpPr>
          <p:cNvPr id="4" name="Group 3">
            <a:extLst>
              <a:ext uri="{FF2B5EF4-FFF2-40B4-BE49-F238E27FC236}">
                <a16:creationId xmlns:a16="http://schemas.microsoft.com/office/drawing/2014/main" id="{648C949D-3B60-2452-F837-2B55ABBEF94E}"/>
              </a:ext>
            </a:extLst>
          </p:cNvPr>
          <p:cNvGrpSpPr/>
          <p:nvPr/>
        </p:nvGrpSpPr>
        <p:grpSpPr>
          <a:xfrm>
            <a:off x="304801" y="1409700"/>
            <a:ext cx="17678400" cy="8458200"/>
            <a:chOff x="-23210" y="-19050"/>
            <a:chExt cx="3459119" cy="980889"/>
          </a:xfrm>
        </p:grpSpPr>
        <p:sp>
          <p:nvSpPr>
            <p:cNvPr id="5" name="Freeform 4">
              <a:extLst>
                <a:ext uri="{FF2B5EF4-FFF2-40B4-BE49-F238E27FC236}">
                  <a16:creationId xmlns:a16="http://schemas.microsoft.com/office/drawing/2014/main" id="{2567AA4E-8B1B-7575-B930-30FE360751F7}"/>
                </a:ext>
              </a:extLst>
            </p:cNvPr>
            <p:cNvSpPr/>
            <p:nvPr/>
          </p:nvSpPr>
          <p:spPr>
            <a:xfrm>
              <a:off x="-23210" y="137829"/>
              <a:ext cx="3435909" cy="824010"/>
            </a:xfrm>
            <a:custGeom>
              <a:avLst/>
              <a:gdLst/>
              <a:ahLst/>
              <a:cxnLst/>
              <a:rect l="l" t="t" r="r" b="b"/>
              <a:pathLst>
                <a:path w="3435909" h="824010">
                  <a:moveTo>
                    <a:pt x="0" y="0"/>
                  </a:moveTo>
                  <a:lnTo>
                    <a:pt x="3435909" y="0"/>
                  </a:lnTo>
                  <a:lnTo>
                    <a:pt x="3435909" y="824010"/>
                  </a:lnTo>
                  <a:lnTo>
                    <a:pt x="0" y="824010"/>
                  </a:lnTo>
                  <a:close/>
                </a:path>
              </a:pathLst>
            </a:custGeom>
            <a:solidFill>
              <a:srgbClr val="FFFFFF"/>
            </a:solidFill>
          </p:spPr>
        </p:sp>
        <p:sp>
          <p:nvSpPr>
            <p:cNvPr id="6" name="TextBox 5">
              <a:extLst>
                <a:ext uri="{FF2B5EF4-FFF2-40B4-BE49-F238E27FC236}">
                  <a16:creationId xmlns:a16="http://schemas.microsoft.com/office/drawing/2014/main" id="{18C4CBF3-3EE3-9767-7218-B240B6B78BC6}"/>
                </a:ext>
              </a:extLst>
            </p:cNvPr>
            <p:cNvSpPr txBox="1"/>
            <p:nvPr/>
          </p:nvSpPr>
          <p:spPr>
            <a:xfrm>
              <a:off x="0" y="-19050"/>
              <a:ext cx="3435909" cy="843060"/>
            </a:xfrm>
            <a:prstGeom prst="rect">
              <a:avLst/>
            </a:prstGeom>
          </p:spPr>
          <p:txBody>
            <a:bodyPr lIns="50800" tIns="50800" rIns="50800" bIns="50800" rtlCol="0" anchor="ctr"/>
            <a:lstStyle/>
            <a:p>
              <a:pPr algn="ctr">
                <a:lnSpc>
                  <a:spcPts val="2859"/>
                </a:lnSpc>
              </a:pPr>
              <a:endParaRPr/>
            </a:p>
          </p:txBody>
        </p:sp>
      </p:grpSp>
      <p:sp>
        <p:nvSpPr>
          <p:cNvPr id="10" name="ZoneTexte 9">
            <a:extLst>
              <a:ext uri="{FF2B5EF4-FFF2-40B4-BE49-F238E27FC236}">
                <a16:creationId xmlns:a16="http://schemas.microsoft.com/office/drawing/2014/main" id="{558325B8-D8DB-8BCC-E9DB-817FCF48F758}"/>
              </a:ext>
            </a:extLst>
          </p:cNvPr>
          <p:cNvSpPr txBox="1"/>
          <p:nvPr/>
        </p:nvSpPr>
        <p:spPr>
          <a:xfrm>
            <a:off x="762000" y="3169415"/>
            <a:ext cx="15773400" cy="6104235"/>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1.Chargement du dataset </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2.Pretraitement </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3.Visualisation graphique </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Distribution du prix de vente</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Prix moyen par type de carburant</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Rélation entre prix et kilomètrage par catégorie de carburant</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Corrélation entre l’année de fabrication et prix de carburant</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Modèle de véhicule le plus nombreux par secteur</a:t>
            </a:r>
          </a:p>
          <a:p>
            <a:pPr marL="228600" marR="0" lvl="0" indent="-228600"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fr-FR" sz="4000" b="0" i="0" u="none" strike="noStrike" kern="1200" cap="none" spc="0" normalizeH="0" baseline="0" noProof="0" dirty="0">
                <a:ln>
                  <a:noFill/>
                </a:ln>
                <a:solidFill>
                  <a:prstClr val="black"/>
                </a:solidFill>
                <a:effectLst/>
                <a:uLnTx/>
                <a:uFillTx/>
                <a:latin typeface="Calibri" panose="020F0502020204030204"/>
                <a:ea typeface="+mn-ea"/>
                <a:cs typeface="+mn-cs"/>
              </a:rPr>
              <a:t>Rélation entre l’année de fabrication, kimètrage et prix de vente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5956144" y="1009650"/>
            <a:ext cx="6375712" cy="1330624"/>
          </a:xfrm>
          <a:prstGeom prst="rect">
            <a:avLst/>
          </a:prstGeom>
        </p:spPr>
        <p:txBody>
          <a:bodyPr lIns="0" tIns="0" rIns="0" bIns="0" rtlCol="0" anchor="t">
            <a:spAutoFit/>
          </a:bodyPr>
          <a:lstStyle/>
          <a:p>
            <a:pPr algn="ctr">
              <a:lnSpc>
                <a:spcPts val="10531"/>
              </a:lnSpc>
            </a:pPr>
            <a:r>
              <a:rPr lang="en-US" sz="8632" b="1">
                <a:solidFill>
                  <a:srgbClr val="FFFFFF"/>
                </a:solidFill>
                <a:latin typeface="Roboto Bold"/>
                <a:ea typeface="Roboto Bold"/>
                <a:cs typeface="Roboto Bold"/>
                <a:sym typeface="Roboto Bold"/>
              </a:rPr>
              <a:t>Conclusion</a:t>
            </a:r>
          </a:p>
        </p:txBody>
      </p:sp>
      <p:sp>
        <p:nvSpPr>
          <p:cNvPr id="4" name="TextBox 4"/>
          <p:cNvSpPr txBox="1"/>
          <p:nvPr/>
        </p:nvSpPr>
        <p:spPr>
          <a:xfrm>
            <a:off x="381000" y="3345494"/>
            <a:ext cx="17526000" cy="496398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3875"/>
              </a:lnSpc>
            </a:pPr>
            <a:r>
              <a:rPr lang="fr-FR" sz="2767" dirty="0">
                <a:solidFill>
                  <a:schemeClr val="tx1"/>
                </a:solidFill>
                <a:latin typeface="Montserrat"/>
                <a:ea typeface="Montserrat"/>
                <a:cs typeface="Montserrat"/>
                <a:sym typeface="Montserrat"/>
              </a:rPr>
              <a:t>Matplotlib s’impose comme une bibliothèque incontournable pour la visualisation de données en Python. Elle offre une grande flexibilité pour représenter graphiquement les relations statistiques et temporelles à travers divers types de graphiques tels que les histogrammes, les courbes linéaires, les barres, les nuages de points, ou encore les diagrammes en secteurs. Grâce à ses nombreuses fonctionnalités, elle permet non seulement d’explorer visuellement les données, mais aussi de communiquer efficacement les résultats d’analyse. Dans le cadre de cette étude, Matplotlib a permis de mettre en évidence les tendances et corrélations clés du marché automobile, facilitant ainsi la compréhension des facteurs influençant le prix des véhicules. Son intégration avec des bibliothèques comme Seaborn renforce encore sa puissance visuelle en rendant les graphiques plus esthétiques et informatifs.</a:t>
            </a:r>
            <a:endParaRPr lang="en-US" sz="2767" dirty="0">
              <a:solidFill>
                <a:schemeClr val="tx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4986063" y="3512521"/>
            <a:ext cx="8727059" cy="1726229"/>
          </a:xfrm>
          <a:prstGeom prst="rect">
            <a:avLst/>
          </a:prstGeom>
        </p:spPr>
        <p:txBody>
          <a:bodyPr lIns="0" tIns="0" rIns="0" bIns="0" rtlCol="0" anchor="t">
            <a:spAutoFit/>
          </a:bodyPr>
          <a:lstStyle/>
          <a:p>
            <a:pPr algn="l">
              <a:lnSpc>
                <a:spcPts val="12605"/>
              </a:lnSpc>
            </a:pPr>
            <a:r>
              <a:rPr lang="en-US" sz="13553" b="1">
                <a:solidFill>
                  <a:srgbClr val="FFFFFF"/>
                </a:solidFill>
                <a:latin typeface="Roboto Bold"/>
                <a:ea typeface="Roboto Bold"/>
                <a:cs typeface="Roboto Bold"/>
                <a:sym typeface="Roboto Bold"/>
              </a:rPr>
              <a:t>Merci !</a:t>
            </a:r>
          </a:p>
        </p:txBody>
      </p:sp>
      <p:sp>
        <p:nvSpPr>
          <p:cNvPr id="4" name="AutoShape 4"/>
          <p:cNvSpPr/>
          <p:nvPr/>
        </p:nvSpPr>
        <p:spPr>
          <a:xfrm flipV="1">
            <a:off x="4589316" y="2767389"/>
            <a:ext cx="0" cy="2823077"/>
          </a:xfrm>
          <a:prstGeom prst="line">
            <a:avLst/>
          </a:prstGeom>
          <a:ln w="28575" cap="flat">
            <a:solidFill>
              <a:srgbClr val="FFFFFF"/>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379</Words>
  <Application>Microsoft Office PowerPoint</Application>
  <PresentationFormat>Personnalisé</PresentationFormat>
  <Paragraphs>59</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Montserrat</vt:lpstr>
      <vt:lpstr>Roboto Bold</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Presentation-pharma-stock</dc:title>
  <dc:creator>lonceny komara</dc:creator>
  <cp:lastModifiedBy>lonceny komara</cp:lastModifiedBy>
  <cp:revision>11</cp:revision>
  <dcterms:created xsi:type="dcterms:W3CDTF">2006-08-16T00:00:00Z</dcterms:created>
  <dcterms:modified xsi:type="dcterms:W3CDTF">2025-07-17T10:01:45Z</dcterms:modified>
  <dc:identifier>DAGr7EDdV0w</dc:identifier>
</cp:coreProperties>
</file>