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4" r:id="rId1"/>
  </p:sldMasterIdLst>
  <p:sldIdLst>
    <p:sldId id="256" r:id="rId2"/>
    <p:sldId id="257" r:id="rId3"/>
    <p:sldId id="263" r:id="rId4"/>
    <p:sldId id="272" r:id="rId5"/>
    <p:sldId id="264" r:id="rId6"/>
    <p:sldId id="273" r:id="rId7"/>
    <p:sldId id="274" r:id="rId8"/>
    <p:sldId id="275" r:id="rId9"/>
    <p:sldId id="265" r:id="rId10"/>
    <p:sldId id="276" r:id="rId11"/>
    <p:sldId id="266" r:id="rId12"/>
    <p:sldId id="277" r:id="rId13"/>
    <p:sldId id="267" r:id="rId14"/>
    <p:sldId id="278" r:id="rId15"/>
    <p:sldId id="279" r:id="rId16"/>
    <p:sldId id="285" r:id="rId17"/>
    <p:sldId id="268" r:id="rId18"/>
    <p:sldId id="280" r:id="rId19"/>
    <p:sldId id="281" r:id="rId20"/>
    <p:sldId id="269" r:id="rId21"/>
    <p:sldId id="282" r:id="rId22"/>
    <p:sldId id="270" r:id="rId23"/>
    <p:sldId id="283" r:id="rId24"/>
    <p:sldId id="271"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67399DBD-3623-4BF8-8A90-BF9FFDB6D060}" type="datetimeFigureOut">
              <a:rPr lang="fr-FR" smtClean="0"/>
              <a:t>06/07/2024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688ACD-3A8A-4E22-B54B-87658F042C86}" type="slidenum">
              <a:rPr lang="fr-FR" smtClean="0"/>
              <a:t>‹N°›</a:t>
            </a:fld>
            <a:endParaRPr lang="fr-FR"/>
          </a:p>
        </p:txBody>
      </p:sp>
    </p:spTree>
    <p:extLst>
      <p:ext uri="{BB962C8B-B14F-4D97-AF65-F5344CB8AC3E}">
        <p14:creationId xmlns:p14="http://schemas.microsoft.com/office/powerpoint/2010/main" val="232440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7399DBD-3623-4BF8-8A90-BF9FFDB6D060}" type="datetimeFigureOut">
              <a:rPr lang="fr-FR" smtClean="0"/>
              <a:t>06/07/2024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688ACD-3A8A-4E22-B54B-87658F042C86}" type="slidenum">
              <a:rPr lang="fr-FR" smtClean="0"/>
              <a:t>‹N°›</a:t>
            </a:fld>
            <a:endParaRPr lang="fr-FR"/>
          </a:p>
        </p:txBody>
      </p:sp>
    </p:spTree>
    <p:extLst>
      <p:ext uri="{BB962C8B-B14F-4D97-AF65-F5344CB8AC3E}">
        <p14:creationId xmlns:p14="http://schemas.microsoft.com/office/powerpoint/2010/main" val="1293499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7399DBD-3623-4BF8-8A90-BF9FFDB6D060}" type="datetimeFigureOut">
              <a:rPr lang="fr-FR" smtClean="0"/>
              <a:t>06/07/2024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688ACD-3A8A-4E22-B54B-87658F042C86}"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013209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7399DBD-3623-4BF8-8A90-BF9FFDB6D060}" type="datetimeFigureOut">
              <a:rPr lang="fr-FR" smtClean="0"/>
              <a:t>06/07/2024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688ACD-3A8A-4E22-B54B-87658F042C86}" type="slidenum">
              <a:rPr lang="fr-FR" smtClean="0"/>
              <a:t>‹N°›</a:t>
            </a:fld>
            <a:endParaRPr lang="fr-FR"/>
          </a:p>
        </p:txBody>
      </p:sp>
    </p:spTree>
    <p:extLst>
      <p:ext uri="{BB962C8B-B14F-4D97-AF65-F5344CB8AC3E}">
        <p14:creationId xmlns:p14="http://schemas.microsoft.com/office/powerpoint/2010/main" val="9224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7399DBD-3623-4BF8-8A90-BF9FFDB6D060}" type="datetimeFigureOut">
              <a:rPr lang="fr-FR" smtClean="0"/>
              <a:t>06/07/2024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688ACD-3A8A-4E22-B54B-87658F042C86}"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9715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7399DBD-3623-4BF8-8A90-BF9FFDB6D060}" type="datetimeFigureOut">
              <a:rPr lang="fr-FR" smtClean="0"/>
              <a:t>06/07/2024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688ACD-3A8A-4E22-B54B-87658F042C86}" type="slidenum">
              <a:rPr lang="fr-FR" smtClean="0"/>
              <a:t>‹N°›</a:t>
            </a:fld>
            <a:endParaRPr lang="fr-FR"/>
          </a:p>
        </p:txBody>
      </p:sp>
    </p:spTree>
    <p:extLst>
      <p:ext uri="{BB962C8B-B14F-4D97-AF65-F5344CB8AC3E}">
        <p14:creationId xmlns:p14="http://schemas.microsoft.com/office/powerpoint/2010/main" val="16518671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7399DBD-3623-4BF8-8A90-BF9FFDB6D060}" type="datetimeFigureOut">
              <a:rPr lang="fr-FR" smtClean="0"/>
              <a:t>06/07/2024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688ACD-3A8A-4E22-B54B-87658F042C86}" type="slidenum">
              <a:rPr lang="fr-FR" smtClean="0"/>
              <a:t>‹N°›</a:t>
            </a:fld>
            <a:endParaRPr lang="fr-FR"/>
          </a:p>
        </p:txBody>
      </p:sp>
    </p:spTree>
    <p:extLst>
      <p:ext uri="{BB962C8B-B14F-4D97-AF65-F5344CB8AC3E}">
        <p14:creationId xmlns:p14="http://schemas.microsoft.com/office/powerpoint/2010/main" val="1554688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7399DBD-3623-4BF8-8A90-BF9FFDB6D060}" type="datetimeFigureOut">
              <a:rPr lang="fr-FR" smtClean="0"/>
              <a:t>06/07/2024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688ACD-3A8A-4E22-B54B-87658F042C86}" type="slidenum">
              <a:rPr lang="fr-FR" smtClean="0"/>
              <a:t>‹N°›</a:t>
            </a:fld>
            <a:endParaRPr lang="fr-FR"/>
          </a:p>
        </p:txBody>
      </p:sp>
    </p:spTree>
    <p:extLst>
      <p:ext uri="{BB962C8B-B14F-4D97-AF65-F5344CB8AC3E}">
        <p14:creationId xmlns:p14="http://schemas.microsoft.com/office/powerpoint/2010/main" val="2679906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67399DBD-3623-4BF8-8A90-BF9FFDB6D060}" type="datetimeFigureOut">
              <a:rPr lang="fr-FR" smtClean="0"/>
              <a:t>06/07/2024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688ACD-3A8A-4E22-B54B-87658F042C86}" type="slidenum">
              <a:rPr lang="fr-FR" smtClean="0"/>
              <a:t>‹N°›</a:t>
            </a:fld>
            <a:endParaRPr lang="fr-FR"/>
          </a:p>
        </p:txBody>
      </p:sp>
    </p:spTree>
    <p:extLst>
      <p:ext uri="{BB962C8B-B14F-4D97-AF65-F5344CB8AC3E}">
        <p14:creationId xmlns:p14="http://schemas.microsoft.com/office/powerpoint/2010/main" val="989824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67399DBD-3623-4BF8-8A90-BF9FFDB6D060}" type="datetimeFigureOut">
              <a:rPr lang="fr-FR" smtClean="0"/>
              <a:t>06/07/2024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0D688ACD-3A8A-4E22-B54B-87658F042C86}" type="slidenum">
              <a:rPr lang="fr-FR" smtClean="0"/>
              <a:t>‹N°›</a:t>
            </a:fld>
            <a:endParaRPr lang="fr-FR"/>
          </a:p>
        </p:txBody>
      </p:sp>
    </p:spTree>
    <p:extLst>
      <p:ext uri="{BB962C8B-B14F-4D97-AF65-F5344CB8AC3E}">
        <p14:creationId xmlns:p14="http://schemas.microsoft.com/office/powerpoint/2010/main" val="474913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67399DBD-3623-4BF8-8A90-BF9FFDB6D060}" type="datetimeFigureOut">
              <a:rPr lang="fr-FR" smtClean="0"/>
              <a:t>06/07/2024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D688ACD-3A8A-4E22-B54B-87658F042C86}" type="slidenum">
              <a:rPr lang="fr-FR" smtClean="0"/>
              <a:t>‹N°›</a:t>
            </a:fld>
            <a:endParaRPr lang="fr-FR"/>
          </a:p>
        </p:txBody>
      </p:sp>
    </p:spTree>
    <p:extLst>
      <p:ext uri="{BB962C8B-B14F-4D97-AF65-F5344CB8AC3E}">
        <p14:creationId xmlns:p14="http://schemas.microsoft.com/office/powerpoint/2010/main" val="352732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67399DBD-3623-4BF8-8A90-BF9FFDB6D060}" type="datetimeFigureOut">
              <a:rPr lang="fr-FR" smtClean="0"/>
              <a:t>06/07/2024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0D688ACD-3A8A-4E22-B54B-87658F042C86}" type="slidenum">
              <a:rPr lang="fr-FR" smtClean="0"/>
              <a:t>‹N°›</a:t>
            </a:fld>
            <a:endParaRPr lang="fr-FR"/>
          </a:p>
        </p:txBody>
      </p:sp>
    </p:spTree>
    <p:extLst>
      <p:ext uri="{BB962C8B-B14F-4D97-AF65-F5344CB8AC3E}">
        <p14:creationId xmlns:p14="http://schemas.microsoft.com/office/powerpoint/2010/main" val="130539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7399DBD-3623-4BF8-8A90-BF9FFDB6D060}" type="datetimeFigureOut">
              <a:rPr lang="fr-FR" smtClean="0"/>
              <a:t>06/07/2024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0D688ACD-3A8A-4E22-B54B-87658F042C86}" type="slidenum">
              <a:rPr lang="fr-FR" smtClean="0"/>
              <a:t>‹N°›</a:t>
            </a:fld>
            <a:endParaRPr lang="fr-FR"/>
          </a:p>
        </p:txBody>
      </p:sp>
    </p:spTree>
    <p:extLst>
      <p:ext uri="{BB962C8B-B14F-4D97-AF65-F5344CB8AC3E}">
        <p14:creationId xmlns:p14="http://schemas.microsoft.com/office/powerpoint/2010/main" val="2847923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399DBD-3623-4BF8-8A90-BF9FFDB6D060}" type="datetimeFigureOut">
              <a:rPr lang="fr-FR" smtClean="0"/>
              <a:t>06/07/2024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0D688ACD-3A8A-4E22-B54B-87658F042C86}" type="slidenum">
              <a:rPr lang="fr-FR" smtClean="0"/>
              <a:t>‹N°›</a:t>
            </a:fld>
            <a:endParaRPr lang="fr-FR"/>
          </a:p>
        </p:txBody>
      </p:sp>
    </p:spTree>
    <p:extLst>
      <p:ext uri="{BB962C8B-B14F-4D97-AF65-F5344CB8AC3E}">
        <p14:creationId xmlns:p14="http://schemas.microsoft.com/office/powerpoint/2010/main" val="297015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7399DBD-3623-4BF8-8A90-BF9FFDB6D060}" type="datetimeFigureOut">
              <a:rPr lang="fr-FR" smtClean="0"/>
              <a:t>06/07/2024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D688ACD-3A8A-4E22-B54B-87658F042C86}" type="slidenum">
              <a:rPr lang="fr-FR" smtClean="0"/>
              <a:t>‹N°›</a:t>
            </a:fld>
            <a:endParaRPr lang="fr-FR"/>
          </a:p>
        </p:txBody>
      </p:sp>
    </p:spTree>
    <p:extLst>
      <p:ext uri="{BB962C8B-B14F-4D97-AF65-F5344CB8AC3E}">
        <p14:creationId xmlns:p14="http://schemas.microsoft.com/office/powerpoint/2010/main" val="2350627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67399DBD-3623-4BF8-8A90-BF9FFDB6D060}" type="datetimeFigureOut">
              <a:rPr lang="fr-FR" smtClean="0"/>
              <a:t>06/07/2024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0D688ACD-3A8A-4E22-B54B-87658F042C86}" type="slidenum">
              <a:rPr lang="fr-FR" smtClean="0"/>
              <a:t>‹N°›</a:t>
            </a:fld>
            <a:endParaRPr lang="fr-FR"/>
          </a:p>
        </p:txBody>
      </p:sp>
    </p:spTree>
    <p:extLst>
      <p:ext uri="{BB962C8B-B14F-4D97-AF65-F5344CB8AC3E}">
        <p14:creationId xmlns:p14="http://schemas.microsoft.com/office/powerpoint/2010/main" val="729481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399DBD-3623-4BF8-8A90-BF9FFDB6D060}" type="datetimeFigureOut">
              <a:rPr lang="fr-FR" smtClean="0"/>
              <a:t>06/07/2024</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688ACD-3A8A-4E22-B54B-87658F042C86}" type="slidenum">
              <a:rPr lang="fr-FR" smtClean="0"/>
              <a:t>‹N°›</a:t>
            </a:fld>
            <a:endParaRPr lang="fr-FR"/>
          </a:p>
        </p:txBody>
      </p:sp>
    </p:spTree>
    <p:extLst>
      <p:ext uri="{BB962C8B-B14F-4D97-AF65-F5344CB8AC3E}">
        <p14:creationId xmlns:p14="http://schemas.microsoft.com/office/powerpoint/2010/main" val="293930782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5DB747-9243-478B-A19C-63FF35466F4B}"/>
              </a:ext>
            </a:extLst>
          </p:cNvPr>
          <p:cNvSpPr>
            <a:spLocks noGrp="1"/>
          </p:cNvSpPr>
          <p:nvPr>
            <p:ph type="ctrTitle"/>
          </p:nvPr>
        </p:nvSpPr>
        <p:spPr/>
        <p:txBody>
          <a:bodyPr/>
          <a:lstStyle/>
          <a:p>
            <a:r>
              <a:rPr lang="fr-FR" dirty="0"/>
              <a:t>Les TIC et les technologies </a:t>
            </a:r>
            <a:r>
              <a:rPr lang="en-AU" dirty="0" err="1"/>
              <a:t>associ</a:t>
            </a:r>
            <a:r>
              <a:rPr lang="fr-FR" dirty="0" err="1"/>
              <a:t>ées</a:t>
            </a:r>
            <a:endParaRPr lang="fr-FR" dirty="0"/>
          </a:p>
        </p:txBody>
      </p:sp>
      <p:sp>
        <p:nvSpPr>
          <p:cNvPr id="3" name="Sous-titre 2">
            <a:extLst>
              <a:ext uri="{FF2B5EF4-FFF2-40B4-BE49-F238E27FC236}">
                <a16:creationId xmlns:a16="http://schemas.microsoft.com/office/drawing/2014/main" id="{E4E8EB24-F257-4622-997C-FF27214605B8}"/>
              </a:ext>
            </a:extLst>
          </p:cNvPr>
          <p:cNvSpPr>
            <a:spLocks noGrp="1"/>
          </p:cNvSpPr>
          <p:nvPr>
            <p:ph type="subTitle" idx="1"/>
          </p:nvPr>
        </p:nvSpPr>
        <p:spPr/>
        <p:txBody>
          <a:bodyPr/>
          <a:lstStyle/>
          <a:p>
            <a:r>
              <a:rPr lang="fr-FR" dirty="0"/>
              <a:t>Cissé Djedani</a:t>
            </a:r>
          </a:p>
          <a:p>
            <a:r>
              <a:rPr lang="fr-FR" dirty="0"/>
              <a:t>06.07.2024</a:t>
            </a:r>
          </a:p>
        </p:txBody>
      </p:sp>
    </p:spTree>
    <p:extLst>
      <p:ext uri="{BB962C8B-B14F-4D97-AF65-F5344CB8AC3E}">
        <p14:creationId xmlns:p14="http://schemas.microsoft.com/office/powerpoint/2010/main" val="29211813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E016615A-2212-4E5B-AA19-0F828B408827}"/>
              </a:ext>
            </a:extLst>
          </p:cNvPr>
          <p:cNvSpPr txBox="1"/>
          <p:nvPr/>
        </p:nvSpPr>
        <p:spPr>
          <a:xfrm>
            <a:off x="1097280" y="1656080"/>
            <a:ext cx="8615680" cy="3000821"/>
          </a:xfrm>
          <a:prstGeom prst="rect">
            <a:avLst/>
          </a:prstGeom>
          <a:noFill/>
        </p:spPr>
        <p:txBody>
          <a:bodyPr wrap="square" rtlCol="0">
            <a:spAutoFit/>
          </a:bodyPr>
          <a:lstStyle/>
          <a:p>
            <a:r>
              <a:rPr lang="fr-FR" sz="1800" kern="1400" spc="-50" dirty="0">
                <a:effectLst/>
                <a:latin typeface="Book Antiqua" panose="02040602050305030304" pitchFamily="18" charset="0"/>
                <a:ea typeface="Times New Roman" panose="02020603050405020304" pitchFamily="18" charset="0"/>
                <a:cs typeface="Times New Roman" panose="02020603050405020304" pitchFamily="18" charset="0"/>
              </a:rPr>
              <a:t>Parmi les services google liées aux TIC on peut citer :</a:t>
            </a:r>
          </a:p>
          <a:p>
            <a:endParaRPr lang="fr-FR" sz="1800" kern="1400" spc="-50" dirty="0">
              <a:effectLst/>
              <a:latin typeface="Book Antiqua" panose="02040602050305030304" pitchFamily="18" charset="0"/>
              <a:ea typeface="Times New Roman" panose="02020603050405020304" pitchFamily="18" charset="0"/>
              <a:cs typeface="Times New Roman" panose="02020603050405020304" pitchFamily="18" charset="0"/>
            </a:endParaRPr>
          </a:p>
          <a:p>
            <a:pPr lvl="1">
              <a:lnSpc>
                <a:spcPct val="150000"/>
              </a:lnSpc>
            </a:pPr>
            <a:r>
              <a:rPr lang="fr-FR" dirty="0">
                <a:effectLst/>
                <a:latin typeface="Book Antiqua" panose="02040602050305030304" pitchFamily="18" charset="0"/>
                <a:ea typeface="Times New Roman" panose="02020603050405020304" pitchFamily="18" charset="0"/>
                <a:cs typeface="Times New Roman" panose="02020603050405020304" pitchFamily="18" charset="0"/>
              </a:rPr>
              <a:t>Google Drive </a:t>
            </a:r>
            <a:r>
              <a:rPr lang="fr-FR" kern="1400" spc="-50" dirty="0">
                <a:effectLst/>
                <a:latin typeface="Book Antiqua" panose="02040602050305030304" pitchFamily="18" charset="0"/>
                <a:ea typeface="Times New Roman" panose="02020603050405020304" pitchFamily="18" charset="0"/>
                <a:cs typeface="Times New Roman" panose="02020603050405020304" pitchFamily="18" charset="0"/>
              </a:rPr>
              <a:t>: Un service de stockage en nuage permettant de sauvegarder et de partager des fichiers.</a:t>
            </a:r>
            <a:endParaRPr lang="fr-FR" kern="1400" spc="-50" dirty="0">
              <a:latin typeface="Book Antiqua" panose="02040602050305030304" pitchFamily="18" charset="0"/>
              <a:ea typeface="Times New Roman" panose="02020603050405020304" pitchFamily="18" charset="0"/>
              <a:cs typeface="Times New Roman" panose="02020603050405020304" pitchFamily="18" charset="0"/>
            </a:endParaRPr>
          </a:p>
          <a:p>
            <a:pPr lvl="1">
              <a:lnSpc>
                <a:spcPct val="150000"/>
              </a:lnSpc>
            </a:pPr>
            <a:r>
              <a:rPr lang="fr-FR" dirty="0">
                <a:effectLst/>
                <a:latin typeface="Book Antiqua" panose="02040602050305030304" pitchFamily="18" charset="0"/>
                <a:ea typeface="Times New Roman" panose="02020603050405020304" pitchFamily="18" charset="0"/>
                <a:cs typeface="Times New Roman" panose="02020603050405020304" pitchFamily="18" charset="0"/>
              </a:rPr>
              <a:t>Google Docs : </a:t>
            </a:r>
            <a:r>
              <a:rPr lang="fr-FR" kern="1400" spc="-50" dirty="0">
                <a:effectLst/>
                <a:latin typeface="Book Antiqua" panose="02040602050305030304" pitchFamily="18" charset="0"/>
                <a:ea typeface="Times New Roman" panose="02020603050405020304" pitchFamily="18" charset="0"/>
                <a:cs typeface="Times New Roman" panose="02020603050405020304" pitchFamily="18" charset="0"/>
              </a:rPr>
              <a:t>Un traitement de texte en ligne permettant une collaboration en temp réel.</a:t>
            </a:r>
            <a:endParaRPr lang="fr-FR" kern="1400" spc="-50" dirty="0">
              <a:latin typeface="Book Antiqua" panose="02040602050305030304" pitchFamily="18" charset="0"/>
              <a:ea typeface="Times New Roman" panose="02020603050405020304" pitchFamily="18" charset="0"/>
              <a:cs typeface="Times New Roman" panose="02020603050405020304" pitchFamily="18" charset="0"/>
            </a:endParaRPr>
          </a:p>
          <a:p>
            <a:pPr lvl="1">
              <a:lnSpc>
                <a:spcPct val="150000"/>
              </a:lnSpc>
            </a:pPr>
            <a:r>
              <a:rPr lang="fr-FR" dirty="0">
                <a:effectLst/>
                <a:latin typeface="Book Antiqua" panose="02040602050305030304" pitchFamily="18" charset="0"/>
                <a:ea typeface="Times New Roman" panose="02020603050405020304" pitchFamily="18" charset="0"/>
                <a:cs typeface="Times New Roman" panose="02020603050405020304" pitchFamily="18" charset="0"/>
              </a:rPr>
              <a:t>Google </a:t>
            </a:r>
            <a:r>
              <a:rPr lang="fr-FR" dirty="0" err="1">
                <a:effectLst/>
                <a:latin typeface="Book Antiqua" panose="02040602050305030304" pitchFamily="18" charset="0"/>
                <a:ea typeface="Times New Roman" panose="02020603050405020304" pitchFamily="18" charset="0"/>
                <a:cs typeface="Times New Roman" panose="02020603050405020304" pitchFamily="18" charset="0"/>
              </a:rPr>
              <a:t>Meet</a:t>
            </a:r>
            <a:r>
              <a:rPr lang="fr-FR" dirty="0">
                <a:effectLst/>
                <a:latin typeface="Book Antiqua" panose="02040602050305030304" pitchFamily="18" charset="0"/>
                <a:ea typeface="Times New Roman" panose="02020603050405020304" pitchFamily="18" charset="0"/>
                <a:cs typeface="Times New Roman" panose="02020603050405020304" pitchFamily="18" charset="0"/>
              </a:rPr>
              <a:t> : </a:t>
            </a:r>
            <a:r>
              <a:rPr lang="fr-FR" kern="1400" spc="-50" dirty="0">
                <a:effectLst/>
                <a:latin typeface="Book Antiqua" panose="02040602050305030304" pitchFamily="18" charset="0"/>
                <a:ea typeface="Times New Roman" panose="02020603050405020304" pitchFamily="18" charset="0"/>
                <a:cs typeface="Times New Roman" panose="02020603050405020304" pitchFamily="18" charset="0"/>
              </a:rPr>
              <a:t>Un outil de visioconférence sécurisé et facile a utiliser</a:t>
            </a:r>
            <a:r>
              <a:rPr lang="fr-FR" dirty="0">
                <a:effectLst/>
                <a:latin typeface="Book Antiqua" panose="02040602050305030304" pitchFamily="18" charset="0"/>
                <a:ea typeface="Times New Roman" panose="02020603050405020304" pitchFamily="18" charset="0"/>
                <a:cs typeface="Times New Roman" panose="02020603050405020304" pitchFamily="18" charset="0"/>
              </a:rPr>
              <a:t>. </a:t>
            </a:r>
          </a:p>
          <a:p>
            <a:endParaRPr lang="fr-FR" dirty="0"/>
          </a:p>
        </p:txBody>
      </p:sp>
    </p:spTree>
    <p:extLst>
      <p:ext uri="{BB962C8B-B14F-4D97-AF65-F5344CB8AC3E}">
        <p14:creationId xmlns:p14="http://schemas.microsoft.com/office/powerpoint/2010/main" val="188584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2D1A00D-1163-45D5-AF80-24A052593610}"/>
              </a:ext>
            </a:extLst>
          </p:cNvPr>
          <p:cNvSpPr txBox="1"/>
          <p:nvPr/>
        </p:nvSpPr>
        <p:spPr>
          <a:xfrm>
            <a:off x="1107440" y="1581051"/>
            <a:ext cx="8707120" cy="2923877"/>
          </a:xfrm>
          <a:prstGeom prst="rect">
            <a:avLst/>
          </a:prstGeom>
          <a:noFill/>
        </p:spPr>
        <p:txBody>
          <a:bodyPr wrap="square" rtlCol="0">
            <a:spAutoFit/>
          </a:bodyPr>
          <a:lstStyle/>
          <a:p>
            <a:pPr marL="342900" indent="-342900">
              <a:buFont typeface="+mj-lt"/>
              <a:buAutoNum type="arabicPeriod"/>
            </a:pPr>
            <a:r>
              <a:rPr lang="fr-FR" sz="2000" dirty="0">
                <a:solidFill>
                  <a:schemeClr val="bg1">
                    <a:lumMod val="75000"/>
                  </a:schemeClr>
                </a:solidFill>
              </a:rPr>
              <a:t>Introduction aux TIC</a:t>
            </a:r>
          </a:p>
          <a:p>
            <a:pPr marL="342900" indent="-342900">
              <a:buFont typeface="+mj-lt"/>
              <a:buAutoNum type="arabicPeriod"/>
            </a:pPr>
            <a:r>
              <a:rPr lang="fr-FR" sz="2000" dirty="0">
                <a:solidFill>
                  <a:schemeClr val="bg1">
                    <a:lumMod val="75000"/>
                  </a:schemeClr>
                </a:solidFill>
              </a:rPr>
              <a:t>Présentation des TIC</a:t>
            </a:r>
          </a:p>
          <a:p>
            <a:pPr marL="342900" indent="-342900">
              <a:buFont typeface="+mj-lt"/>
              <a:buAutoNum type="arabicPeriod"/>
            </a:pPr>
            <a:r>
              <a:rPr lang="fr-FR" sz="2000" dirty="0">
                <a:solidFill>
                  <a:schemeClr val="bg1">
                    <a:lumMod val="75000"/>
                  </a:schemeClr>
                </a:solidFill>
              </a:rPr>
              <a:t>Services Google</a:t>
            </a:r>
          </a:p>
          <a:p>
            <a:pPr marL="342900" indent="-342900">
              <a:buFont typeface="+mj-lt"/>
              <a:buAutoNum type="arabicPeriod"/>
            </a:pPr>
            <a:r>
              <a:rPr lang="fr-FR" sz="2400" b="1" dirty="0"/>
              <a:t>Avantages et inconvénient des services google</a:t>
            </a:r>
          </a:p>
          <a:p>
            <a:pPr marL="342900" indent="-342900">
              <a:buFont typeface="+mj-lt"/>
              <a:buAutoNum type="arabicPeriod"/>
            </a:pPr>
            <a:r>
              <a:rPr lang="fr-FR" sz="2000" dirty="0">
                <a:solidFill>
                  <a:schemeClr val="bg1">
                    <a:lumMod val="75000"/>
                  </a:schemeClr>
                </a:solidFill>
              </a:rPr>
              <a:t>Les outils de Microsoft Office</a:t>
            </a:r>
          </a:p>
          <a:p>
            <a:pPr marL="342900" indent="-342900">
              <a:buFont typeface="+mj-lt"/>
              <a:buAutoNum type="arabicPeriod"/>
            </a:pPr>
            <a:r>
              <a:rPr lang="fr-FR" sz="2000" dirty="0">
                <a:solidFill>
                  <a:schemeClr val="bg1">
                    <a:lumMod val="75000"/>
                  </a:schemeClr>
                </a:solidFill>
              </a:rPr>
              <a:t>Git et GitHub</a:t>
            </a:r>
          </a:p>
          <a:p>
            <a:pPr marL="342900" indent="-342900">
              <a:buFont typeface="+mj-lt"/>
              <a:buAutoNum type="arabicPeriod"/>
            </a:pPr>
            <a:r>
              <a:rPr lang="fr-FR" sz="2000" dirty="0">
                <a:solidFill>
                  <a:schemeClr val="bg1">
                    <a:lumMod val="75000"/>
                  </a:schemeClr>
                </a:solidFill>
              </a:rPr>
              <a:t>Application des TIC</a:t>
            </a:r>
          </a:p>
          <a:p>
            <a:pPr marL="342900" indent="-342900">
              <a:buFont typeface="+mj-lt"/>
              <a:buAutoNum type="arabicPeriod"/>
            </a:pPr>
            <a:r>
              <a:rPr lang="fr-FR" sz="2000" dirty="0">
                <a:solidFill>
                  <a:schemeClr val="bg1">
                    <a:lumMod val="75000"/>
                  </a:schemeClr>
                </a:solidFill>
              </a:rPr>
              <a:t>Avantages et inconvénient des TIC</a:t>
            </a:r>
          </a:p>
          <a:p>
            <a:pPr marL="342900" indent="-342900">
              <a:buFont typeface="+mj-lt"/>
              <a:buAutoNum type="arabicPeriod"/>
            </a:pPr>
            <a:r>
              <a:rPr lang="fr-FR" sz="2000" dirty="0">
                <a:solidFill>
                  <a:schemeClr val="bg1">
                    <a:lumMod val="75000"/>
                  </a:schemeClr>
                </a:solidFill>
              </a:rPr>
              <a:t>Conclusion</a:t>
            </a:r>
          </a:p>
        </p:txBody>
      </p:sp>
      <p:sp>
        <p:nvSpPr>
          <p:cNvPr id="3" name="ZoneTexte 2">
            <a:extLst>
              <a:ext uri="{FF2B5EF4-FFF2-40B4-BE49-F238E27FC236}">
                <a16:creationId xmlns:a16="http://schemas.microsoft.com/office/drawing/2014/main" id="{D3B4EA29-433D-44DF-A9AF-A6FB17B7A0B0}"/>
              </a:ext>
            </a:extLst>
          </p:cNvPr>
          <p:cNvSpPr txBox="1"/>
          <p:nvPr/>
        </p:nvSpPr>
        <p:spPr>
          <a:xfrm>
            <a:off x="1107440" y="934720"/>
            <a:ext cx="2743200" cy="646331"/>
          </a:xfrm>
          <a:prstGeom prst="rect">
            <a:avLst/>
          </a:prstGeom>
          <a:noFill/>
        </p:spPr>
        <p:txBody>
          <a:bodyPr wrap="square" rtlCol="0">
            <a:spAutoFit/>
          </a:bodyPr>
          <a:lstStyle/>
          <a:p>
            <a:pPr algn="ctr"/>
            <a:r>
              <a:rPr lang="fr-FR" sz="3600" b="1" dirty="0">
                <a:solidFill>
                  <a:schemeClr val="accent2">
                    <a:lumMod val="75000"/>
                  </a:schemeClr>
                </a:solidFill>
                <a:latin typeface="Times New Roman" panose="02020603050405020304" pitchFamily="18" charset="0"/>
                <a:cs typeface="Times New Roman" panose="02020603050405020304" pitchFamily="18" charset="0"/>
              </a:rPr>
              <a:t>Plan</a:t>
            </a:r>
          </a:p>
        </p:txBody>
      </p:sp>
    </p:spTree>
    <p:extLst>
      <p:ext uri="{BB962C8B-B14F-4D97-AF65-F5344CB8AC3E}">
        <p14:creationId xmlns:p14="http://schemas.microsoft.com/office/powerpoint/2010/main" val="7808202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 coins arrondis 4">
            <a:extLst>
              <a:ext uri="{FF2B5EF4-FFF2-40B4-BE49-F238E27FC236}">
                <a16:creationId xmlns:a16="http://schemas.microsoft.com/office/drawing/2014/main" id="{1A790968-2441-49A3-9025-B81FF58F42E5}"/>
              </a:ext>
            </a:extLst>
          </p:cNvPr>
          <p:cNvSpPr/>
          <p:nvPr/>
        </p:nvSpPr>
        <p:spPr>
          <a:xfrm>
            <a:off x="579120" y="776069"/>
            <a:ext cx="8463280" cy="73386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2" name="ZoneTexte 1">
            <a:extLst>
              <a:ext uri="{FF2B5EF4-FFF2-40B4-BE49-F238E27FC236}">
                <a16:creationId xmlns:a16="http://schemas.microsoft.com/office/drawing/2014/main" id="{2125AF21-EE59-42BC-AD10-17D379A46417}"/>
              </a:ext>
            </a:extLst>
          </p:cNvPr>
          <p:cNvSpPr txBox="1"/>
          <p:nvPr/>
        </p:nvSpPr>
        <p:spPr>
          <a:xfrm>
            <a:off x="792480" y="863600"/>
            <a:ext cx="8676640" cy="646331"/>
          </a:xfrm>
          <a:prstGeom prst="rect">
            <a:avLst/>
          </a:prstGeom>
          <a:noFill/>
        </p:spPr>
        <p:txBody>
          <a:bodyPr wrap="square" rtlCol="0">
            <a:spAutoFit/>
          </a:bodyPr>
          <a:lstStyle/>
          <a:p>
            <a:r>
              <a:rPr lang="fr-FR" dirty="0"/>
              <a:t>Quelques avantages et inconvénients des services google sont illustrés dans le tableau suivant:</a:t>
            </a:r>
          </a:p>
        </p:txBody>
      </p:sp>
      <p:graphicFrame>
        <p:nvGraphicFramePr>
          <p:cNvPr id="4" name="Tableau 4">
            <a:extLst>
              <a:ext uri="{FF2B5EF4-FFF2-40B4-BE49-F238E27FC236}">
                <a16:creationId xmlns:a16="http://schemas.microsoft.com/office/drawing/2014/main" id="{BB55C584-6C53-4780-95A7-52BBEF936121}"/>
              </a:ext>
            </a:extLst>
          </p:cNvPr>
          <p:cNvGraphicFramePr>
            <a:graphicFrameLocks noGrp="1"/>
          </p:cNvGraphicFramePr>
          <p:nvPr>
            <p:extLst>
              <p:ext uri="{D42A27DB-BD31-4B8C-83A1-F6EECF244321}">
                <p14:modId xmlns:p14="http://schemas.microsoft.com/office/powerpoint/2010/main" val="3978684823"/>
              </p:ext>
            </p:extLst>
          </p:nvPr>
        </p:nvGraphicFramePr>
        <p:xfrm>
          <a:off x="579120" y="2448560"/>
          <a:ext cx="8676639" cy="3830320"/>
        </p:xfrm>
        <a:graphic>
          <a:graphicData uri="http://schemas.openxmlformats.org/drawingml/2006/table">
            <a:tbl>
              <a:tblPr firstRow="1" bandRow="1">
                <a:tableStyleId>{5C22544A-7EE6-4342-B048-85BDC9FD1C3A}</a:tableStyleId>
              </a:tblPr>
              <a:tblGrid>
                <a:gridCol w="2892213">
                  <a:extLst>
                    <a:ext uri="{9D8B030D-6E8A-4147-A177-3AD203B41FA5}">
                      <a16:colId xmlns:a16="http://schemas.microsoft.com/office/drawing/2014/main" val="1294603086"/>
                    </a:ext>
                  </a:extLst>
                </a:gridCol>
                <a:gridCol w="2892213">
                  <a:extLst>
                    <a:ext uri="{9D8B030D-6E8A-4147-A177-3AD203B41FA5}">
                      <a16:colId xmlns:a16="http://schemas.microsoft.com/office/drawing/2014/main" val="1195361569"/>
                    </a:ext>
                  </a:extLst>
                </a:gridCol>
                <a:gridCol w="2892213">
                  <a:extLst>
                    <a:ext uri="{9D8B030D-6E8A-4147-A177-3AD203B41FA5}">
                      <a16:colId xmlns:a16="http://schemas.microsoft.com/office/drawing/2014/main" val="2647826128"/>
                    </a:ext>
                  </a:extLst>
                </a:gridCol>
              </a:tblGrid>
              <a:tr h="723279">
                <a:tc>
                  <a:txBody>
                    <a:bodyPr/>
                    <a:lstStyle/>
                    <a:p>
                      <a:r>
                        <a:rPr lang="fr-FR" dirty="0"/>
                        <a:t>Services google </a:t>
                      </a:r>
                    </a:p>
                  </a:txBody>
                  <a:tcPr/>
                </a:tc>
                <a:tc>
                  <a:txBody>
                    <a:bodyPr/>
                    <a:lstStyle/>
                    <a:p>
                      <a:r>
                        <a:rPr lang="fr-FR" dirty="0"/>
                        <a:t>Avantages </a:t>
                      </a:r>
                    </a:p>
                  </a:txBody>
                  <a:tcPr/>
                </a:tc>
                <a:tc>
                  <a:txBody>
                    <a:bodyPr/>
                    <a:lstStyle/>
                    <a:p>
                      <a:r>
                        <a:rPr lang="fr-FR" dirty="0"/>
                        <a:t>Inconvénient </a:t>
                      </a:r>
                    </a:p>
                  </a:txBody>
                  <a:tcPr/>
                </a:tc>
                <a:extLst>
                  <a:ext uri="{0D108BD9-81ED-4DB2-BD59-A6C34878D82A}">
                    <a16:rowId xmlns:a16="http://schemas.microsoft.com/office/drawing/2014/main" val="983714542"/>
                  </a:ext>
                </a:extLst>
              </a:tr>
              <a:tr h="1191881">
                <a:tc>
                  <a:txBody>
                    <a:bodyPr/>
                    <a:lstStyle/>
                    <a:p>
                      <a:r>
                        <a:rPr lang="fr-FR" dirty="0"/>
                        <a:t>Google Drive </a:t>
                      </a:r>
                    </a:p>
                  </a:txBody>
                  <a:tcPr/>
                </a:tc>
                <a:tc>
                  <a:txBody>
                    <a:bodyPr/>
                    <a:lstStyle/>
                    <a:p>
                      <a:r>
                        <a:rPr lang="fr-FR" sz="1800" kern="1200" dirty="0">
                          <a:solidFill>
                            <a:schemeClr val="dk1"/>
                          </a:solidFill>
                          <a:effectLst/>
                          <a:latin typeface="+mn-lt"/>
                          <a:ea typeface="+mn-ea"/>
                          <a:cs typeface="+mn-cs"/>
                        </a:rPr>
                        <a:t>Accès facile, partages de fichiers simple, intégration avec d’autres services</a:t>
                      </a:r>
                      <a:endParaRPr lang="fr-FR" dirty="0"/>
                    </a:p>
                  </a:txBody>
                  <a:tcPr/>
                </a:tc>
                <a:tc>
                  <a:txBody>
                    <a:bodyPr/>
                    <a:lstStyle/>
                    <a:p>
                      <a:r>
                        <a:rPr lang="fr-FR" sz="1800" kern="1200" dirty="0">
                          <a:solidFill>
                            <a:schemeClr val="dk1"/>
                          </a:solidFill>
                          <a:effectLst/>
                          <a:latin typeface="+mn-lt"/>
                          <a:ea typeface="+mn-ea"/>
                          <a:cs typeface="+mn-cs"/>
                        </a:rPr>
                        <a:t>Dépendances à une connexion internet, problèmes de confidentialité potentiels</a:t>
                      </a:r>
                      <a:endParaRPr lang="fr-FR" dirty="0"/>
                    </a:p>
                  </a:txBody>
                  <a:tcPr/>
                </a:tc>
                <a:extLst>
                  <a:ext uri="{0D108BD9-81ED-4DB2-BD59-A6C34878D82A}">
                    <a16:rowId xmlns:a16="http://schemas.microsoft.com/office/drawing/2014/main" val="2607458918"/>
                  </a:ext>
                </a:extLst>
              </a:tr>
              <a:tr h="1191881">
                <a:tc>
                  <a:txBody>
                    <a:bodyPr/>
                    <a:lstStyle/>
                    <a:p>
                      <a:r>
                        <a:rPr lang="fr-FR" dirty="0"/>
                        <a:t>Google Doc</a:t>
                      </a:r>
                    </a:p>
                  </a:txBody>
                  <a:tcPr/>
                </a:tc>
                <a:tc>
                  <a:txBody>
                    <a:bodyPr/>
                    <a:lstStyle/>
                    <a:p>
                      <a:r>
                        <a:rPr lang="fr-FR" sz="1800" kern="1200" dirty="0">
                          <a:solidFill>
                            <a:schemeClr val="dk1"/>
                          </a:solidFill>
                          <a:effectLst/>
                          <a:latin typeface="+mn-lt"/>
                          <a:ea typeface="+mn-ea"/>
                          <a:cs typeface="+mn-cs"/>
                        </a:rPr>
                        <a:t>Collaboration en temps réels, gratuit et facile à utiliser</a:t>
                      </a:r>
                      <a:endParaRPr lang="fr-FR" dirty="0"/>
                    </a:p>
                  </a:txBody>
                  <a:tcPr/>
                </a:tc>
                <a:tc>
                  <a:txBody>
                    <a:bodyPr/>
                    <a:lstStyle/>
                    <a:p>
                      <a:r>
                        <a:rPr lang="fr-FR" sz="1800" kern="1200" dirty="0">
                          <a:solidFill>
                            <a:schemeClr val="dk1"/>
                          </a:solidFill>
                          <a:effectLst/>
                          <a:latin typeface="+mn-lt"/>
                          <a:ea typeface="+mn-ea"/>
                          <a:cs typeface="+mn-cs"/>
                        </a:rPr>
                        <a:t>Fonctionnalités limitées par rapport a des logiciels de traitements de texte comme Microsoft Word</a:t>
                      </a:r>
                      <a:endParaRPr lang="fr-FR" dirty="0"/>
                    </a:p>
                  </a:txBody>
                  <a:tcPr/>
                </a:tc>
                <a:extLst>
                  <a:ext uri="{0D108BD9-81ED-4DB2-BD59-A6C34878D82A}">
                    <a16:rowId xmlns:a16="http://schemas.microsoft.com/office/drawing/2014/main" val="1974641932"/>
                  </a:ext>
                </a:extLst>
              </a:tr>
              <a:tr h="723279">
                <a:tc>
                  <a:txBody>
                    <a:bodyPr/>
                    <a:lstStyle/>
                    <a:p>
                      <a:r>
                        <a:rPr lang="fr-FR" dirty="0"/>
                        <a:t>Google </a:t>
                      </a:r>
                      <a:r>
                        <a:rPr lang="fr-FR" dirty="0" err="1"/>
                        <a:t>Meet</a:t>
                      </a:r>
                      <a:endParaRPr lang="fr-FR" dirty="0"/>
                    </a:p>
                  </a:txBody>
                  <a:tcPr/>
                </a:tc>
                <a:tc>
                  <a:txBody>
                    <a:bodyPr/>
                    <a:lstStyle/>
                    <a:p>
                      <a:r>
                        <a:rPr lang="fr-FR" sz="1800" kern="1200" dirty="0">
                          <a:solidFill>
                            <a:schemeClr val="dk1"/>
                          </a:solidFill>
                          <a:effectLst/>
                          <a:latin typeface="+mn-lt"/>
                          <a:ea typeface="+mn-ea"/>
                          <a:cs typeface="+mn-cs"/>
                        </a:rPr>
                        <a:t>Facilite d’utilisation, sécurisé et fiable</a:t>
                      </a:r>
                      <a:endParaRPr lang="fr-FR" dirty="0"/>
                    </a:p>
                  </a:txBody>
                  <a:tcPr/>
                </a:tc>
                <a:tc>
                  <a:txBody>
                    <a:bodyPr/>
                    <a:lstStyle/>
                    <a:p>
                      <a:r>
                        <a:rPr lang="fr-FR" sz="1800" kern="1200" dirty="0">
                          <a:solidFill>
                            <a:schemeClr val="dk1"/>
                          </a:solidFill>
                          <a:effectLst/>
                          <a:latin typeface="+mn-lt"/>
                          <a:ea typeface="+mn-ea"/>
                          <a:cs typeface="+mn-cs"/>
                        </a:rPr>
                        <a:t>Limites de fonctionnalité pour la version gratuites</a:t>
                      </a:r>
                      <a:endParaRPr lang="fr-FR" dirty="0"/>
                    </a:p>
                  </a:txBody>
                  <a:tcPr/>
                </a:tc>
                <a:extLst>
                  <a:ext uri="{0D108BD9-81ED-4DB2-BD59-A6C34878D82A}">
                    <a16:rowId xmlns:a16="http://schemas.microsoft.com/office/drawing/2014/main" val="1932412467"/>
                  </a:ext>
                </a:extLst>
              </a:tr>
            </a:tbl>
          </a:graphicData>
        </a:graphic>
      </p:graphicFrame>
    </p:spTree>
    <p:extLst>
      <p:ext uri="{BB962C8B-B14F-4D97-AF65-F5344CB8AC3E}">
        <p14:creationId xmlns:p14="http://schemas.microsoft.com/office/powerpoint/2010/main" val="3747747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2D1A00D-1163-45D5-AF80-24A052593610}"/>
              </a:ext>
            </a:extLst>
          </p:cNvPr>
          <p:cNvSpPr txBox="1"/>
          <p:nvPr/>
        </p:nvSpPr>
        <p:spPr>
          <a:xfrm>
            <a:off x="650240" y="1615440"/>
            <a:ext cx="8707120" cy="2923877"/>
          </a:xfrm>
          <a:prstGeom prst="rect">
            <a:avLst/>
          </a:prstGeom>
          <a:noFill/>
        </p:spPr>
        <p:txBody>
          <a:bodyPr wrap="square" rtlCol="0">
            <a:spAutoFit/>
          </a:bodyPr>
          <a:lstStyle/>
          <a:p>
            <a:pPr marL="342900" indent="-342900">
              <a:buFont typeface="+mj-lt"/>
              <a:buAutoNum type="arabicPeriod"/>
            </a:pPr>
            <a:r>
              <a:rPr lang="fr-FR" sz="2000" dirty="0">
                <a:solidFill>
                  <a:schemeClr val="bg1">
                    <a:lumMod val="75000"/>
                  </a:schemeClr>
                </a:solidFill>
              </a:rPr>
              <a:t>Introduction aux TIC</a:t>
            </a:r>
          </a:p>
          <a:p>
            <a:pPr marL="342900" indent="-342900">
              <a:buFont typeface="+mj-lt"/>
              <a:buAutoNum type="arabicPeriod"/>
            </a:pPr>
            <a:r>
              <a:rPr lang="fr-FR" sz="2000" dirty="0">
                <a:solidFill>
                  <a:schemeClr val="bg1">
                    <a:lumMod val="75000"/>
                  </a:schemeClr>
                </a:solidFill>
              </a:rPr>
              <a:t>Présentation des TIC</a:t>
            </a:r>
          </a:p>
          <a:p>
            <a:pPr marL="342900" indent="-342900">
              <a:buFont typeface="+mj-lt"/>
              <a:buAutoNum type="arabicPeriod"/>
            </a:pPr>
            <a:r>
              <a:rPr lang="fr-FR" sz="2000" dirty="0">
                <a:solidFill>
                  <a:schemeClr val="bg1">
                    <a:lumMod val="75000"/>
                  </a:schemeClr>
                </a:solidFill>
              </a:rPr>
              <a:t>Services Google</a:t>
            </a:r>
          </a:p>
          <a:p>
            <a:pPr marL="342900" indent="-342900">
              <a:buFont typeface="+mj-lt"/>
              <a:buAutoNum type="arabicPeriod"/>
            </a:pPr>
            <a:r>
              <a:rPr lang="fr-FR" sz="2000" dirty="0">
                <a:solidFill>
                  <a:schemeClr val="bg1">
                    <a:lumMod val="75000"/>
                  </a:schemeClr>
                </a:solidFill>
              </a:rPr>
              <a:t>Avantages et inconvénient des services google</a:t>
            </a:r>
          </a:p>
          <a:p>
            <a:pPr marL="342900" indent="-342900">
              <a:buFont typeface="+mj-lt"/>
              <a:buAutoNum type="arabicPeriod"/>
            </a:pPr>
            <a:r>
              <a:rPr lang="fr-FR" sz="2400" b="1" dirty="0"/>
              <a:t>Les outils de Microsoft Office</a:t>
            </a:r>
          </a:p>
          <a:p>
            <a:pPr marL="342900" indent="-342900">
              <a:buFont typeface="+mj-lt"/>
              <a:buAutoNum type="arabicPeriod"/>
            </a:pPr>
            <a:r>
              <a:rPr lang="fr-FR" sz="2000" dirty="0">
                <a:solidFill>
                  <a:schemeClr val="bg1">
                    <a:lumMod val="75000"/>
                  </a:schemeClr>
                </a:solidFill>
              </a:rPr>
              <a:t>Git et GitHub</a:t>
            </a:r>
          </a:p>
          <a:p>
            <a:pPr marL="342900" indent="-342900">
              <a:buFont typeface="+mj-lt"/>
              <a:buAutoNum type="arabicPeriod"/>
            </a:pPr>
            <a:r>
              <a:rPr lang="fr-FR" sz="2000" dirty="0">
                <a:solidFill>
                  <a:schemeClr val="bg1">
                    <a:lumMod val="75000"/>
                  </a:schemeClr>
                </a:solidFill>
              </a:rPr>
              <a:t>Application des TIC</a:t>
            </a:r>
          </a:p>
          <a:p>
            <a:pPr marL="342900" indent="-342900">
              <a:buFont typeface="+mj-lt"/>
              <a:buAutoNum type="arabicPeriod"/>
            </a:pPr>
            <a:r>
              <a:rPr lang="fr-FR" sz="2000" dirty="0">
                <a:solidFill>
                  <a:schemeClr val="bg1">
                    <a:lumMod val="75000"/>
                  </a:schemeClr>
                </a:solidFill>
              </a:rPr>
              <a:t>Avantages et inconvénient des TIC</a:t>
            </a:r>
          </a:p>
          <a:p>
            <a:pPr marL="342900" indent="-342900">
              <a:buFont typeface="+mj-lt"/>
              <a:buAutoNum type="arabicPeriod"/>
            </a:pPr>
            <a:r>
              <a:rPr lang="fr-FR" sz="2000" dirty="0">
                <a:solidFill>
                  <a:schemeClr val="bg1">
                    <a:lumMod val="75000"/>
                  </a:schemeClr>
                </a:solidFill>
              </a:rPr>
              <a:t>Conclusion</a:t>
            </a:r>
          </a:p>
        </p:txBody>
      </p:sp>
      <p:sp>
        <p:nvSpPr>
          <p:cNvPr id="3" name="ZoneTexte 2">
            <a:extLst>
              <a:ext uri="{FF2B5EF4-FFF2-40B4-BE49-F238E27FC236}">
                <a16:creationId xmlns:a16="http://schemas.microsoft.com/office/drawing/2014/main" id="{D3B4EA29-433D-44DF-A9AF-A6FB17B7A0B0}"/>
              </a:ext>
            </a:extLst>
          </p:cNvPr>
          <p:cNvSpPr txBox="1"/>
          <p:nvPr/>
        </p:nvSpPr>
        <p:spPr>
          <a:xfrm>
            <a:off x="1107440" y="934720"/>
            <a:ext cx="2743200" cy="646331"/>
          </a:xfrm>
          <a:prstGeom prst="rect">
            <a:avLst/>
          </a:prstGeom>
          <a:noFill/>
        </p:spPr>
        <p:txBody>
          <a:bodyPr wrap="square" rtlCol="0">
            <a:spAutoFit/>
          </a:bodyPr>
          <a:lstStyle/>
          <a:p>
            <a:pPr algn="ctr"/>
            <a:r>
              <a:rPr lang="fr-FR" sz="3600" b="1" dirty="0">
                <a:solidFill>
                  <a:schemeClr val="accent2">
                    <a:lumMod val="75000"/>
                  </a:schemeClr>
                </a:solidFill>
                <a:latin typeface="Times New Roman" panose="02020603050405020304" pitchFamily="18" charset="0"/>
                <a:cs typeface="Times New Roman" panose="02020603050405020304" pitchFamily="18" charset="0"/>
              </a:rPr>
              <a:t>Plan</a:t>
            </a:r>
          </a:p>
        </p:txBody>
      </p:sp>
    </p:spTree>
    <p:extLst>
      <p:ext uri="{BB962C8B-B14F-4D97-AF65-F5344CB8AC3E}">
        <p14:creationId xmlns:p14="http://schemas.microsoft.com/office/powerpoint/2010/main" val="190499344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3A0CE3A7-2148-4AAB-978D-FDBB5DF754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680" y="2652485"/>
            <a:ext cx="7538720" cy="3788955"/>
          </a:xfrm>
          <a:prstGeom prst="rect">
            <a:avLst/>
          </a:prstGeom>
        </p:spPr>
      </p:pic>
      <p:sp>
        <p:nvSpPr>
          <p:cNvPr id="4" name="Rectangle : coins arrondis 3">
            <a:extLst>
              <a:ext uri="{FF2B5EF4-FFF2-40B4-BE49-F238E27FC236}">
                <a16:creationId xmlns:a16="http://schemas.microsoft.com/office/drawing/2014/main" id="{C0CCD6F7-A762-4640-9665-AE94DC5613FA}"/>
              </a:ext>
            </a:extLst>
          </p:cNvPr>
          <p:cNvSpPr/>
          <p:nvPr/>
        </p:nvSpPr>
        <p:spPr>
          <a:xfrm>
            <a:off x="629920" y="508000"/>
            <a:ext cx="8402320" cy="1290320"/>
          </a:xfrm>
          <a:prstGeom prst="round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ZoneTexte 4">
            <a:extLst>
              <a:ext uri="{FF2B5EF4-FFF2-40B4-BE49-F238E27FC236}">
                <a16:creationId xmlns:a16="http://schemas.microsoft.com/office/drawing/2014/main" id="{EB46C187-EF7F-4B7A-8A26-6F188F0D6CA9}"/>
              </a:ext>
            </a:extLst>
          </p:cNvPr>
          <p:cNvSpPr txBox="1"/>
          <p:nvPr/>
        </p:nvSpPr>
        <p:spPr>
          <a:xfrm>
            <a:off x="904240" y="863600"/>
            <a:ext cx="7762240" cy="400110"/>
          </a:xfrm>
          <a:prstGeom prst="rect">
            <a:avLst/>
          </a:prstGeom>
          <a:noFill/>
        </p:spPr>
        <p:txBody>
          <a:bodyPr wrap="square" rtlCol="0">
            <a:spAutoFit/>
          </a:bodyPr>
          <a:lstStyle/>
          <a:p>
            <a:pPr algn="ctr"/>
            <a:r>
              <a:rPr lang="fr-FR" sz="2000" dirty="0"/>
              <a:t>Microsoft Office</a:t>
            </a:r>
          </a:p>
        </p:txBody>
      </p:sp>
      <p:sp>
        <p:nvSpPr>
          <p:cNvPr id="6" name="ZoneTexte 5">
            <a:extLst>
              <a:ext uri="{FF2B5EF4-FFF2-40B4-BE49-F238E27FC236}">
                <a16:creationId xmlns:a16="http://schemas.microsoft.com/office/drawing/2014/main" id="{672C5A44-A02F-4AF6-B5A6-CB4915A8D5B9}"/>
              </a:ext>
            </a:extLst>
          </p:cNvPr>
          <p:cNvSpPr txBox="1"/>
          <p:nvPr/>
        </p:nvSpPr>
        <p:spPr>
          <a:xfrm>
            <a:off x="497840" y="1960881"/>
            <a:ext cx="8534400" cy="1200329"/>
          </a:xfrm>
          <a:prstGeom prst="rect">
            <a:avLst/>
          </a:prstGeom>
          <a:solidFill>
            <a:schemeClr val="accent1">
              <a:lumMod val="60000"/>
              <a:lumOff val="40000"/>
            </a:schemeClr>
          </a:solidFill>
        </p:spPr>
        <p:txBody>
          <a:bodyPr wrap="square" rtlCol="0">
            <a:spAutoFit/>
          </a:bodyPr>
          <a:lstStyle/>
          <a:p>
            <a:r>
              <a:rPr lang="fr-FR" sz="1800" kern="1400" spc="-50" dirty="0">
                <a:solidFill>
                  <a:srgbClr val="000000"/>
                </a:solidFill>
                <a:effectLst/>
                <a:latin typeface="Sitka Heading" panose="02000505000000020004" pitchFamily="2" charset="0"/>
                <a:ea typeface="Times New Roman" panose="02020603050405020304" pitchFamily="18" charset="0"/>
                <a:cs typeface="Times New Roman" panose="02020603050405020304" pitchFamily="18" charset="0"/>
              </a:rPr>
              <a:t>C’est une suite bureautique propriété de la société Microsoft qui fonctionne avec les plates-formes fixes et mobiles. Elle s'installe sur ordinateur et fournit une suite de logiciels comme : Word, Excel, PowerPoint, OneNote, Outlook, Access et/ou Publisher.</a:t>
            </a:r>
            <a:endPar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748105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F60144C-268E-4229-9C9F-F28AA6449824}"/>
              </a:ext>
            </a:extLst>
          </p:cNvPr>
          <p:cNvSpPr/>
          <p:nvPr/>
        </p:nvSpPr>
        <p:spPr>
          <a:xfrm>
            <a:off x="782320" y="1329652"/>
            <a:ext cx="8890000" cy="38506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3" name="ZoneTexte 2">
            <a:extLst>
              <a:ext uri="{FF2B5EF4-FFF2-40B4-BE49-F238E27FC236}">
                <a16:creationId xmlns:a16="http://schemas.microsoft.com/office/drawing/2014/main" id="{EB76CC2D-FC34-48B8-AD9B-B2C0236C6A11}"/>
              </a:ext>
            </a:extLst>
          </p:cNvPr>
          <p:cNvSpPr txBox="1"/>
          <p:nvPr/>
        </p:nvSpPr>
        <p:spPr>
          <a:xfrm>
            <a:off x="1686560" y="2164081"/>
            <a:ext cx="8056880" cy="3016210"/>
          </a:xfrm>
          <a:prstGeom prst="rect">
            <a:avLst/>
          </a:prstGeom>
          <a:noFill/>
        </p:spPr>
        <p:txBody>
          <a:bodyPr wrap="square" rtlCol="0">
            <a:spAutoFit/>
          </a:bodyPr>
          <a:lstStyle/>
          <a:p>
            <a:r>
              <a:rPr lang="en-AU" sz="2000" kern="1400" spc="-50" dirty="0">
                <a:latin typeface="Sitka Heading" panose="02000505000000020004" pitchFamily="2" charset="0"/>
                <a:cs typeface="Times New Roman" panose="02020603050405020304" pitchFamily="18" charset="0"/>
              </a:rPr>
              <a:t>Microsoft Team:</a:t>
            </a:r>
            <a:endParaRPr lang="fr-FR" sz="2000" kern="1400" spc="-50" dirty="0">
              <a:latin typeface="Sitka Heading" panose="02000505000000020004" pitchFamily="2" charset="0"/>
              <a:cs typeface="Times New Roman" panose="02020603050405020304" pitchFamily="18" charset="0"/>
            </a:endParaRPr>
          </a:p>
          <a:p>
            <a:r>
              <a:rPr lang="fr-FR" kern="1400" spc="-50" dirty="0">
                <a:latin typeface="Sitka Heading" panose="02000505000000020004" pitchFamily="2" charset="0"/>
                <a:cs typeface="Times New Roman" panose="02020603050405020304" pitchFamily="18" charset="0"/>
              </a:rPr>
              <a:t>C’est une p</a:t>
            </a:r>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lateforme de collaboration qui combine le chat, les réunions et le stockage de fichiers.</a:t>
            </a:r>
          </a:p>
          <a:p>
            <a:endParaRPr lang="fr-FR" kern="1400" spc="-50" dirty="0">
              <a:latin typeface="Sitka Heading" panose="02000505000000020004" pitchFamily="2" charset="0"/>
              <a:ea typeface="Times New Roman" panose="02020603050405020304" pitchFamily="18" charset="0"/>
              <a:cs typeface="Times New Roman" panose="02020603050405020304" pitchFamily="18" charset="0"/>
            </a:endParaRPr>
          </a:p>
          <a:p>
            <a:r>
              <a:rPr lang="fr-FR" sz="2000" dirty="0">
                <a:effectLst/>
                <a:latin typeface="Times New Roman" panose="02020603050405020304" pitchFamily="18" charset="0"/>
                <a:ea typeface="Times New Roman" panose="02020603050405020304" pitchFamily="18" charset="0"/>
              </a:rPr>
              <a:t>One Drive :</a:t>
            </a:r>
          </a:p>
          <a:p>
            <a:r>
              <a:rPr lang="fr-FR" kern="1400" spc="-50" dirty="0">
                <a:latin typeface="Sitka Heading" panose="02000505000000020004" pitchFamily="2" charset="0"/>
                <a:cs typeface="Times New Roman" panose="02020603050405020304" pitchFamily="18" charset="0"/>
              </a:rPr>
              <a:t>service de stockage en nuage permettant de stocker des fichiers et de les partager</a:t>
            </a:r>
          </a:p>
          <a:p>
            <a:endParaRPr lang="fr-FR" sz="2000" dirty="0">
              <a:effectLst/>
              <a:latin typeface="Times New Roman" panose="02020603050405020304" pitchFamily="18" charset="0"/>
              <a:ea typeface="Times New Roman" panose="02020603050405020304" pitchFamily="18" charset="0"/>
            </a:endParaRPr>
          </a:p>
          <a:p>
            <a:endParaRPr lang="fr-FR" sz="2000" dirty="0">
              <a:latin typeface="Times New Roman" panose="02020603050405020304" pitchFamily="18" charset="0"/>
              <a:ea typeface="Times New Roman" panose="02020603050405020304" pitchFamily="18" charset="0"/>
            </a:endParaRPr>
          </a:p>
          <a:p>
            <a:endParaRPr lang="fr-FR" sz="2000" dirty="0">
              <a:effectLst/>
              <a:latin typeface="Times New Roman" panose="02020603050405020304" pitchFamily="18" charset="0"/>
              <a:ea typeface="Times New Roman" panose="02020603050405020304" pitchFamily="18" charset="0"/>
            </a:endParaRPr>
          </a:p>
          <a:p>
            <a:endParaRPr lang="fr-FR" dirty="0"/>
          </a:p>
        </p:txBody>
      </p:sp>
    </p:spTree>
    <p:extLst>
      <p:ext uri="{BB962C8B-B14F-4D97-AF65-F5344CB8AC3E}">
        <p14:creationId xmlns:p14="http://schemas.microsoft.com/office/powerpoint/2010/main" val="3760514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FA06A55C-C88B-4C89-84FA-F1664DA250D6}"/>
              </a:ext>
            </a:extLst>
          </p:cNvPr>
          <p:cNvSpPr/>
          <p:nvPr/>
        </p:nvSpPr>
        <p:spPr>
          <a:xfrm>
            <a:off x="741680" y="552549"/>
            <a:ext cx="8463280" cy="73386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3" name="ZoneTexte 2">
            <a:extLst>
              <a:ext uri="{FF2B5EF4-FFF2-40B4-BE49-F238E27FC236}">
                <a16:creationId xmlns:a16="http://schemas.microsoft.com/office/drawing/2014/main" id="{739D1F63-87BE-41A2-9E6F-0607A321C570}"/>
              </a:ext>
            </a:extLst>
          </p:cNvPr>
          <p:cNvSpPr txBox="1"/>
          <p:nvPr/>
        </p:nvSpPr>
        <p:spPr>
          <a:xfrm>
            <a:off x="934720" y="686971"/>
            <a:ext cx="7650480" cy="646331"/>
          </a:xfrm>
          <a:prstGeom prst="rect">
            <a:avLst/>
          </a:prstGeom>
          <a:noFill/>
        </p:spPr>
        <p:txBody>
          <a:bodyPr wrap="square" rtlCol="0">
            <a:spAutoFit/>
          </a:bodyPr>
          <a:lstStyle/>
          <a:p>
            <a:r>
              <a:rPr lang="fr-FR" dirty="0"/>
              <a:t>Quelques avantages et inconvénients des outils de Microsoft sont illustrés dans le tableau suivant:</a:t>
            </a:r>
          </a:p>
        </p:txBody>
      </p:sp>
      <p:graphicFrame>
        <p:nvGraphicFramePr>
          <p:cNvPr id="4" name="Tableau 4">
            <a:extLst>
              <a:ext uri="{FF2B5EF4-FFF2-40B4-BE49-F238E27FC236}">
                <a16:creationId xmlns:a16="http://schemas.microsoft.com/office/drawing/2014/main" id="{A03F6ED4-2D8F-4057-8ABA-C92245C613E6}"/>
              </a:ext>
            </a:extLst>
          </p:cNvPr>
          <p:cNvGraphicFramePr>
            <a:graphicFrameLocks noGrp="1"/>
          </p:cNvGraphicFramePr>
          <p:nvPr>
            <p:extLst>
              <p:ext uri="{D42A27DB-BD31-4B8C-83A1-F6EECF244321}">
                <p14:modId xmlns:p14="http://schemas.microsoft.com/office/powerpoint/2010/main" val="1488751846"/>
              </p:ext>
            </p:extLst>
          </p:nvPr>
        </p:nvGraphicFramePr>
        <p:xfrm>
          <a:off x="528321" y="1889012"/>
          <a:ext cx="8676639" cy="4566920"/>
        </p:xfrm>
        <a:graphic>
          <a:graphicData uri="http://schemas.openxmlformats.org/drawingml/2006/table">
            <a:tbl>
              <a:tblPr firstRow="1" bandRow="1">
                <a:tableStyleId>{5C22544A-7EE6-4342-B048-85BDC9FD1C3A}</a:tableStyleId>
              </a:tblPr>
              <a:tblGrid>
                <a:gridCol w="2892213">
                  <a:extLst>
                    <a:ext uri="{9D8B030D-6E8A-4147-A177-3AD203B41FA5}">
                      <a16:colId xmlns:a16="http://schemas.microsoft.com/office/drawing/2014/main" val="1294603086"/>
                    </a:ext>
                  </a:extLst>
                </a:gridCol>
                <a:gridCol w="2892213">
                  <a:extLst>
                    <a:ext uri="{9D8B030D-6E8A-4147-A177-3AD203B41FA5}">
                      <a16:colId xmlns:a16="http://schemas.microsoft.com/office/drawing/2014/main" val="1195361569"/>
                    </a:ext>
                  </a:extLst>
                </a:gridCol>
                <a:gridCol w="2892213">
                  <a:extLst>
                    <a:ext uri="{9D8B030D-6E8A-4147-A177-3AD203B41FA5}">
                      <a16:colId xmlns:a16="http://schemas.microsoft.com/office/drawing/2014/main" val="2647826128"/>
                    </a:ext>
                  </a:extLst>
                </a:gridCol>
              </a:tblGrid>
              <a:tr h="723279">
                <a:tc>
                  <a:txBody>
                    <a:bodyPr/>
                    <a:lstStyle/>
                    <a:p>
                      <a:r>
                        <a:rPr lang="fr-FR" dirty="0"/>
                        <a:t>Outils Microsoft</a:t>
                      </a:r>
                    </a:p>
                  </a:txBody>
                  <a:tcPr/>
                </a:tc>
                <a:tc>
                  <a:txBody>
                    <a:bodyPr/>
                    <a:lstStyle/>
                    <a:p>
                      <a:r>
                        <a:rPr lang="fr-FR" dirty="0"/>
                        <a:t>Avantages </a:t>
                      </a:r>
                    </a:p>
                  </a:txBody>
                  <a:tcPr/>
                </a:tc>
                <a:tc>
                  <a:txBody>
                    <a:bodyPr/>
                    <a:lstStyle/>
                    <a:p>
                      <a:r>
                        <a:rPr lang="fr-FR" dirty="0"/>
                        <a:t>Inconvénient </a:t>
                      </a:r>
                    </a:p>
                  </a:txBody>
                  <a:tcPr/>
                </a:tc>
                <a:extLst>
                  <a:ext uri="{0D108BD9-81ED-4DB2-BD59-A6C34878D82A}">
                    <a16:rowId xmlns:a16="http://schemas.microsoft.com/office/drawing/2014/main" val="983714542"/>
                  </a:ext>
                </a:extLst>
              </a:tr>
              <a:tr h="1191881">
                <a:tc>
                  <a:txBody>
                    <a:bodyPr/>
                    <a:lstStyle/>
                    <a:p>
                      <a:r>
                        <a:rPr lang="fr-FR" dirty="0"/>
                        <a:t>Microsoft Office</a:t>
                      </a:r>
                    </a:p>
                  </a:txBody>
                  <a:tcPr/>
                </a:tc>
                <a:tc>
                  <a:txBody>
                    <a:bodyPr/>
                    <a:lstStyle/>
                    <a:p>
                      <a:r>
                        <a:rPr lang="fr-FR" sz="1800" kern="1200" dirty="0">
                          <a:solidFill>
                            <a:schemeClr val="dk1"/>
                          </a:solidFill>
                          <a:effectLst/>
                          <a:latin typeface="+mn-lt"/>
                          <a:ea typeface="+mn-ea"/>
                          <a:cs typeface="+mn-cs"/>
                        </a:rPr>
                        <a:t>Suites complètes avec des outils puissants, nombreuses fonctionnalités avancées, large comptabilité des fichiers.</a:t>
                      </a:r>
                      <a:endParaRPr lang="fr-FR" dirty="0"/>
                    </a:p>
                  </a:txBody>
                  <a:tcPr/>
                </a:tc>
                <a:tc>
                  <a:txBody>
                    <a:bodyPr/>
                    <a:lstStyle/>
                    <a:p>
                      <a:r>
                        <a:rPr lang="fr-FR" sz="1800" kern="1200" dirty="0">
                          <a:solidFill>
                            <a:schemeClr val="dk1"/>
                          </a:solidFill>
                          <a:effectLst/>
                          <a:latin typeface="+mn-lt"/>
                          <a:ea typeface="+mn-ea"/>
                          <a:cs typeface="+mn-cs"/>
                        </a:rPr>
                        <a:t>Cout élevé, courbes d’apprentissage pour certaines applications</a:t>
                      </a:r>
                      <a:endParaRPr lang="fr-FR" dirty="0"/>
                    </a:p>
                  </a:txBody>
                  <a:tcPr/>
                </a:tc>
                <a:extLst>
                  <a:ext uri="{0D108BD9-81ED-4DB2-BD59-A6C34878D82A}">
                    <a16:rowId xmlns:a16="http://schemas.microsoft.com/office/drawing/2014/main" val="2607458918"/>
                  </a:ext>
                </a:extLst>
              </a:tr>
              <a:tr h="1191881">
                <a:tc>
                  <a:txBody>
                    <a:bodyPr/>
                    <a:lstStyle/>
                    <a:p>
                      <a:r>
                        <a:rPr lang="fr-FR" dirty="0"/>
                        <a:t>Microsoft Team</a:t>
                      </a:r>
                    </a:p>
                  </a:txBody>
                  <a:tcPr/>
                </a:tc>
                <a:tc>
                  <a:txBody>
                    <a:bodyPr/>
                    <a:lstStyle/>
                    <a:p>
                      <a:r>
                        <a:rPr lang="fr-FR" sz="1800" kern="1200" dirty="0">
                          <a:solidFill>
                            <a:schemeClr val="dk1"/>
                          </a:solidFill>
                          <a:effectLst/>
                          <a:latin typeface="+mn-lt"/>
                          <a:ea typeface="+mn-ea"/>
                          <a:cs typeface="+mn-cs"/>
                        </a:rPr>
                        <a:t>Intégration avec Microsoft office, sécurisé et évolutif.</a:t>
                      </a:r>
                      <a:endParaRPr lang="fr-FR" dirty="0"/>
                    </a:p>
                  </a:txBody>
                  <a:tcPr/>
                </a:tc>
                <a:tc>
                  <a:txBody>
                    <a:bodyPr/>
                    <a:lstStyle/>
                    <a:p>
                      <a:r>
                        <a:rPr lang="fr-FR" sz="1800" kern="1200" dirty="0">
                          <a:solidFill>
                            <a:schemeClr val="dk1"/>
                          </a:solidFill>
                          <a:effectLst/>
                          <a:latin typeface="+mn-lt"/>
                          <a:ea typeface="+mn-ea"/>
                          <a:cs typeface="+mn-cs"/>
                        </a:rPr>
                        <a:t>Interface utilisateur complexe pour les nouveaux utilisateurs</a:t>
                      </a:r>
                      <a:endParaRPr lang="fr-FR" dirty="0"/>
                    </a:p>
                  </a:txBody>
                  <a:tcPr/>
                </a:tc>
                <a:extLst>
                  <a:ext uri="{0D108BD9-81ED-4DB2-BD59-A6C34878D82A}">
                    <a16:rowId xmlns:a16="http://schemas.microsoft.com/office/drawing/2014/main" val="1974641932"/>
                  </a:ext>
                </a:extLst>
              </a:tr>
              <a:tr h="723279">
                <a:tc>
                  <a:txBody>
                    <a:bodyPr/>
                    <a:lstStyle/>
                    <a:p>
                      <a:r>
                        <a:rPr lang="fr-FR" dirty="0"/>
                        <a:t>One Drive</a:t>
                      </a:r>
                    </a:p>
                  </a:txBody>
                  <a:tcPr/>
                </a:tc>
                <a:tc>
                  <a:txBody>
                    <a:bodyPr/>
                    <a:lstStyle/>
                    <a:p>
                      <a:r>
                        <a:rPr lang="fr-FR" sz="1800" kern="1200" dirty="0">
                          <a:solidFill>
                            <a:schemeClr val="dk1"/>
                          </a:solidFill>
                          <a:effectLst/>
                          <a:latin typeface="+mn-lt"/>
                          <a:ea typeface="+mn-ea"/>
                          <a:cs typeface="+mn-cs"/>
                        </a:rPr>
                        <a:t>Intégration avec Windows et office partage facile des fichiers</a:t>
                      </a:r>
                      <a:endParaRPr lang="fr-FR" dirty="0"/>
                    </a:p>
                  </a:txBody>
                  <a:tcPr/>
                </a:tc>
                <a:tc>
                  <a:txBody>
                    <a:bodyPr/>
                    <a:lstStyle/>
                    <a:p>
                      <a:r>
                        <a:rPr lang="fr-FR" sz="1800" kern="1200" dirty="0">
                          <a:solidFill>
                            <a:schemeClr val="dk1"/>
                          </a:solidFill>
                          <a:effectLst/>
                          <a:latin typeface="+mn-lt"/>
                          <a:ea typeface="+mn-ea"/>
                          <a:cs typeface="+mn-cs"/>
                        </a:rPr>
                        <a:t>Espace de stockage limite dans la version gratuites</a:t>
                      </a:r>
                      <a:endParaRPr lang="fr-FR" dirty="0"/>
                    </a:p>
                  </a:txBody>
                  <a:tcPr/>
                </a:tc>
                <a:extLst>
                  <a:ext uri="{0D108BD9-81ED-4DB2-BD59-A6C34878D82A}">
                    <a16:rowId xmlns:a16="http://schemas.microsoft.com/office/drawing/2014/main" val="1932412467"/>
                  </a:ext>
                </a:extLst>
              </a:tr>
            </a:tbl>
          </a:graphicData>
        </a:graphic>
      </p:graphicFrame>
    </p:spTree>
    <p:extLst>
      <p:ext uri="{BB962C8B-B14F-4D97-AF65-F5344CB8AC3E}">
        <p14:creationId xmlns:p14="http://schemas.microsoft.com/office/powerpoint/2010/main" val="2392920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2D1A00D-1163-45D5-AF80-24A052593610}"/>
              </a:ext>
            </a:extLst>
          </p:cNvPr>
          <p:cNvSpPr txBox="1"/>
          <p:nvPr/>
        </p:nvSpPr>
        <p:spPr>
          <a:xfrm>
            <a:off x="650240" y="1615440"/>
            <a:ext cx="8707120" cy="2923877"/>
          </a:xfrm>
          <a:prstGeom prst="rect">
            <a:avLst/>
          </a:prstGeom>
          <a:noFill/>
        </p:spPr>
        <p:txBody>
          <a:bodyPr wrap="square" rtlCol="0">
            <a:spAutoFit/>
          </a:bodyPr>
          <a:lstStyle/>
          <a:p>
            <a:pPr marL="342900" indent="-342900">
              <a:buFont typeface="+mj-lt"/>
              <a:buAutoNum type="arabicPeriod"/>
            </a:pPr>
            <a:r>
              <a:rPr lang="fr-FR" sz="2000" dirty="0">
                <a:solidFill>
                  <a:schemeClr val="bg1">
                    <a:lumMod val="75000"/>
                  </a:schemeClr>
                </a:solidFill>
              </a:rPr>
              <a:t>Introduction aux TIC</a:t>
            </a:r>
          </a:p>
          <a:p>
            <a:pPr marL="342900" indent="-342900">
              <a:buFont typeface="+mj-lt"/>
              <a:buAutoNum type="arabicPeriod"/>
            </a:pPr>
            <a:r>
              <a:rPr lang="fr-FR" sz="2000" dirty="0">
                <a:solidFill>
                  <a:schemeClr val="bg1">
                    <a:lumMod val="75000"/>
                  </a:schemeClr>
                </a:solidFill>
              </a:rPr>
              <a:t>Présentation des TIC</a:t>
            </a:r>
          </a:p>
          <a:p>
            <a:pPr marL="342900" indent="-342900">
              <a:buFont typeface="+mj-lt"/>
              <a:buAutoNum type="arabicPeriod"/>
            </a:pPr>
            <a:r>
              <a:rPr lang="fr-FR" sz="2000" dirty="0">
                <a:solidFill>
                  <a:schemeClr val="bg1">
                    <a:lumMod val="75000"/>
                  </a:schemeClr>
                </a:solidFill>
              </a:rPr>
              <a:t>Services Google</a:t>
            </a:r>
          </a:p>
          <a:p>
            <a:pPr marL="342900" indent="-342900">
              <a:buFont typeface="+mj-lt"/>
              <a:buAutoNum type="arabicPeriod"/>
            </a:pPr>
            <a:r>
              <a:rPr lang="fr-FR" sz="2000" dirty="0">
                <a:solidFill>
                  <a:schemeClr val="bg1">
                    <a:lumMod val="75000"/>
                  </a:schemeClr>
                </a:solidFill>
              </a:rPr>
              <a:t>Avantages et inconvénient des services google</a:t>
            </a:r>
          </a:p>
          <a:p>
            <a:pPr marL="342900" indent="-342900">
              <a:buFont typeface="+mj-lt"/>
              <a:buAutoNum type="arabicPeriod"/>
            </a:pPr>
            <a:r>
              <a:rPr lang="fr-FR" sz="2000" dirty="0">
                <a:solidFill>
                  <a:schemeClr val="bg1">
                    <a:lumMod val="75000"/>
                  </a:schemeClr>
                </a:solidFill>
              </a:rPr>
              <a:t>Les outils de Microsoft Office</a:t>
            </a:r>
          </a:p>
          <a:p>
            <a:pPr marL="342900" indent="-342900">
              <a:buFont typeface="+mj-lt"/>
              <a:buAutoNum type="arabicPeriod"/>
            </a:pPr>
            <a:r>
              <a:rPr lang="fr-FR" sz="2400" b="1" dirty="0"/>
              <a:t>Git et GitHub</a:t>
            </a:r>
          </a:p>
          <a:p>
            <a:pPr marL="342900" indent="-342900">
              <a:buFont typeface="+mj-lt"/>
              <a:buAutoNum type="arabicPeriod"/>
            </a:pPr>
            <a:r>
              <a:rPr lang="fr-FR" sz="2000" dirty="0">
                <a:solidFill>
                  <a:schemeClr val="bg1">
                    <a:lumMod val="75000"/>
                  </a:schemeClr>
                </a:solidFill>
              </a:rPr>
              <a:t>Application des TIC</a:t>
            </a:r>
          </a:p>
          <a:p>
            <a:pPr marL="342900" indent="-342900">
              <a:buFont typeface="+mj-lt"/>
              <a:buAutoNum type="arabicPeriod"/>
            </a:pPr>
            <a:r>
              <a:rPr lang="fr-FR" sz="2000" dirty="0">
                <a:solidFill>
                  <a:schemeClr val="bg1">
                    <a:lumMod val="75000"/>
                  </a:schemeClr>
                </a:solidFill>
              </a:rPr>
              <a:t>Avantages et inconvénient des TIC</a:t>
            </a:r>
          </a:p>
          <a:p>
            <a:pPr marL="342900" indent="-342900">
              <a:buFont typeface="+mj-lt"/>
              <a:buAutoNum type="arabicPeriod"/>
            </a:pPr>
            <a:r>
              <a:rPr lang="fr-FR" sz="2000" dirty="0">
                <a:solidFill>
                  <a:schemeClr val="bg1">
                    <a:lumMod val="75000"/>
                  </a:schemeClr>
                </a:solidFill>
              </a:rPr>
              <a:t>Conclusion</a:t>
            </a:r>
          </a:p>
        </p:txBody>
      </p:sp>
      <p:sp>
        <p:nvSpPr>
          <p:cNvPr id="3" name="ZoneTexte 2">
            <a:extLst>
              <a:ext uri="{FF2B5EF4-FFF2-40B4-BE49-F238E27FC236}">
                <a16:creationId xmlns:a16="http://schemas.microsoft.com/office/drawing/2014/main" id="{D3B4EA29-433D-44DF-A9AF-A6FB17B7A0B0}"/>
              </a:ext>
            </a:extLst>
          </p:cNvPr>
          <p:cNvSpPr txBox="1"/>
          <p:nvPr/>
        </p:nvSpPr>
        <p:spPr>
          <a:xfrm>
            <a:off x="1107440" y="934720"/>
            <a:ext cx="2743200" cy="646331"/>
          </a:xfrm>
          <a:prstGeom prst="rect">
            <a:avLst/>
          </a:prstGeom>
          <a:noFill/>
        </p:spPr>
        <p:txBody>
          <a:bodyPr wrap="square" rtlCol="0">
            <a:spAutoFit/>
          </a:bodyPr>
          <a:lstStyle/>
          <a:p>
            <a:pPr algn="ctr"/>
            <a:r>
              <a:rPr lang="fr-FR" sz="3600" b="1" dirty="0">
                <a:solidFill>
                  <a:schemeClr val="accent2">
                    <a:lumMod val="75000"/>
                  </a:schemeClr>
                </a:solidFill>
                <a:latin typeface="Times New Roman" panose="02020603050405020304" pitchFamily="18" charset="0"/>
                <a:cs typeface="Times New Roman" panose="02020603050405020304" pitchFamily="18" charset="0"/>
              </a:rPr>
              <a:t>Plan</a:t>
            </a:r>
          </a:p>
        </p:txBody>
      </p:sp>
    </p:spTree>
    <p:extLst>
      <p:ext uri="{BB962C8B-B14F-4D97-AF65-F5344CB8AC3E}">
        <p14:creationId xmlns:p14="http://schemas.microsoft.com/office/powerpoint/2010/main" val="31256585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A42D985-11D5-407A-85B7-605011E08A5E}"/>
              </a:ext>
            </a:extLst>
          </p:cNvPr>
          <p:cNvSpPr txBox="1"/>
          <p:nvPr/>
        </p:nvSpPr>
        <p:spPr>
          <a:xfrm>
            <a:off x="1605280" y="2336800"/>
            <a:ext cx="6837680" cy="3387851"/>
          </a:xfrm>
          <a:prstGeom prst="rect">
            <a:avLst/>
          </a:prstGeom>
          <a:noFill/>
        </p:spPr>
        <p:txBody>
          <a:bodyPr wrap="square" rtlCol="0">
            <a:spAutoFit/>
          </a:bodyPr>
          <a:lstStyle/>
          <a:p>
            <a:r>
              <a:rPr lang="fr-FR" kern="1400" spc="-50" dirty="0">
                <a:effectLst/>
                <a:latin typeface="Times New Roman" panose="02020603050405020304" pitchFamily="18" charset="0"/>
                <a:ea typeface="Times New Roman" panose="02020603050405020304" pitchFamily="18" charset="0"/>
                <a:cs typeface="Times New Roman" panose="02020603050405020304" pitchFamily="18" charset="0"/>
              </a:rPr>
              <a:t>Git est un système de contrôle de version décentralisé pour gérer le code source. C’est un logiciel libre et gratuit</a:t>
            </a:r>
            <a:r>
              <a:rPr lang="fr-FR" sz="1600" kern="1400" spc="-50" dirty="0">
                <a:effectLst/>
                <a:latin typeface="Sitka Heading" panose="02000505000000020004" pitchFamily="2" charset="0"/>
                <a:ea typeface="Times New Roman" panose="02020603050405020304" pitchFamily="18" charset="0"/>
                <a:cs typeface="Times New Roman" panose="02020603050405020304" pitchFamily="18" charset="0"/>
              </a:rPr>
              <a:t>.</a:t>
            </a:r>
          </a:p>
          <a:p>
            <a:r>
              <a:rPr lang="fr-FR" sz="1600" b="1" dirty="0">
                <a:effectLst/>
                <a:latin typeface="Times New Roman" panose="02020603050405020304" pitchFamily="18" charset="0"/>
                <a:ea typeface="Times New Roman" panose="02020603050405020304" pitchFamily="18" charset="0"/>
                <a:cs typeface="Times New Roman" panose="02020603050405020304" pitchFamily="18" charset="0"/>
              </a:rPr>
              <a:t>Avantages et inconvénients de Git :</a:t>
            </a:r>
          </a:p>
          <a:p>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Avantages </a:t>
            </a:r>
            <a:r>
              <a:rPr lang="fr-FR" sz="1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171450" lvl="0" indent="-171450">
              <a:buFont typeface="Wingdings" panose="05000000000000000000" pitchFamily="2" charset="2"/>
              <a:buChar char="q"/>
            </a:pPr>
            <a:r>
              <a:rPr lang="fr-FR" sz="1200" kern="1400" spc="-50" dirty="0">
                <a:effectLst/>
                <a:latin typeface="Sitka Heading" panose="02000505000000020004" pitchFamily="2" charset="0"/>
                <a:ea typeface="Times New Roman" panose="02020603050405020304" pitchFamily="18" charset="0"/>
                <a:cs typeface="Times New Roman" panose="02020603050405020304" pitchFamily="18" charset="0"/>
              </a:rPr>
              <a:t> </a:t>
            </a:r>
            <a:r>
              <a:rPr lang="fr-FR" sz="1400" kern="1400" spc="-50" dirty="0">
                <a:effectLst/>
                <a:latin typeface="Sitka Heading" panose="02000505000000020004" pitchFamily="2" charset="0"/>
                <a:ea typeface="Times New Roman" panose="02020603050405020304" pitchFamily="18" charset="0"/>
                <a:cs typeface="Times New Roman" panose="02020603050405020304" pitchFamily="18" charset="0"/>
              </a:rPr>
              <a:t>Suivi des modifications et de gestion de version ;</a:t>
            </a:r>
          </a:p>
          <a:p>
            <a:pPr marL="285750" lvl="0" indent="-285750">
              <a:buFont typeface="Wingdings" panose="05000000000000000000" pitchFamily="2" charset="2"/>
              <a:buChar char="q"/>
            </a:pPr>
            <a:r>
              <a:rPr lang="fr-FR" sz="1400" kern="1400" spc="-50" dirty="0">
                <a:effectLst/>
                <a:latin typeface="Sitka Heading" panose="02000505000000020004" pitchFamily="2" charset="0"/>
                <a:ea typeface="Times New Roman" panose="02020603050405020304" pitchFamily="18" charset="0"/>
                <a:cs typeface="Times New Roman" panose="02020603050405020304" pitchFamily="18" charset="0"/>
              </a:rPr>
              <a:t>Support pour le travail collaboratif ;</a:t>
            </a:r>
          </a:p>
          <a:p>
            <a:pPr marL="285750" lvl="0" indent="-285750">
              <a:lnSpc>
                <a:spcPct val="107000"/>
              </a:lnSpc>
              <a:spcAft>
                <a:spcPts val="800"/>
              </a:spcAft>
              <a:buFont typeface="Wingdings" panose="05000000000000000000" pitchFamily="2" charset="2"/>
              <a:buChar char="q"/>
            </a:pPr>
            <a:r>
              <a:rPr lang="fr-FR" sz="1400" kern="1400" spc="-50" dirty="0">
                <a:effectLst/>
                <a:latin typeface="Sitka Heading" panose="02000505000000020004" pitchFamily="2" charset="0"/>
                <a:ea typeface="Times New Roman" panose="02020603050405020304" pitchFamily="18" charset="0"/>
                <a:cs typeface="Times New Roman" panose="02020603050405020304" pitchFamily="18" charset="0"/>
              </a:rPr>
              <a:t>Rapide et efficace</a:t>
            </a:r>
            <a:r>
              <a:rPr lang="fr-FR" sz="1200" dirty="0">
                <a:effectLst/>
                <a:latin typeface="Calibri" panose="020F0502020204030204" pitchFamily="34" charset="0"/>
                <a:ea typeface="Calibri" panose="020F0502020204030204" pitchFamily="34" charset="0"/>
                <a:cs typeface="Arial" panose="020B0604020202020204" pitchFamily="34" charset="0"/>
              </a:rPr>
              <a:t>.</a:t>
            </a:r>
          </a:p>
          <a:p>
            <a:pPr lvl="0">
              <a:lnSpc>
                <a:spcPct val="107000"/>
              </a:lnSpc>
              <a:spcAft>
                <a:spcPts val="800"/>
              </a:spcAft>
            </a:pPr>
            <a:r>
              <a:rPr lang="fr-FR" sz="2000" dirty="0">
                <a:latin typeface="Times New Roman" panose="02020603050405020304" pitchFamily="18" charset="0"/>
                <a:cs typeface="Times New Roman" panose="02020603050405020304" pitchFamily="18" charset="0"/>
              </a:rPr>
              <a:t>Inconvénients : </a:t>
            </a:r>
          </a:p>
          <a:p>
            <a:pPr marL="342900" indent="-342900">
              <a:buFont typeface="Wingdings" panose="05000000000000000000" pitchFamily="2" charset="2"/>
              <a:buChar char="q"/>
            </a:pPr>
            <a:r>
              <a:rPr lang="fr-FR" sz="1400" kern="1400" spc="-50" dirty="0">
                <a:latin typeface="Sitka Heading" panose="02000505000000020004" pitchFamily="2" charset="0"/>
                <a:cs typeface="Times New Roman" panose="02020603050405020304" pitchFamily="18" charset="0"/>
              </a:rPr>
              <a:t>Courbe d’apprentissage pour les débutants ;</a:t>
            </a:r>
          </a:p>
          <a:p>
            <a:pPr marL="342900" indent="-342900">
              <a:buFont typeface="Wingdings" panose="05000000000000000000" pitchFamily="2" charset="2"/>
              <a:buChar char="q"/>
            </a:pPr>
            <a:r>
              <a:rPr lang="fr-FR" sz="1400" kern="1400" spc="-50" dirty="0">
                <a:latin typeface="Sitka Heading" panose="02000505000000020004" pitchFamily="2" charset="0"/>
                <a:cs typeface="Times New Roman" panose="02020603050405020304" pitchFamily="18" charset="0"/>
              </a:rPr>
              <a:t>Complexité des commandes.</a:t>
            </a:r>
          </a:p>
          <a:p>
            <a:pPr>
              <a:lnSpc>
                <a:spcPct val="107000"/>
              </a:lnSpc>
              <a:spcAft>
                <a:spcPts val="800"/>
              </a:spcAft>
            </a:pPr>
            <a:r>
              <a:rPr lang="fr-FR" sz="1100" dirty="0">
                <a:effectLst/>
                <a:latin typeface="Calibri" panose="020F0502020204030204" pitchFamily="34" charset="0"/>
                <a:ea typeface="Calibri" panose="020F0502020204030204" pitchFamily="34" charset="0"/>
                <a:cs typeface="Arial" panose="020B0604020202020204" pitchFamily="34" charset="0"/>
              </a:rPr>
              <a:t> </a:t>
            </a:r>
          </a:p>
          <a:p>
            <a:endParaRPr lang="fr-FR" dirty="0"/>
          </a:p>
        </p:txBody>
      </p:sp>
      <p:sp>
        <p:nvSpPr>
          <p:cNvPr id="3" name="ZoneTexte 2">
            <a:extLst>
              <a:ext uri="{FF2B5EF4-FFF2-40B4-BE49-F238E27FC236}">
                <a16:creationId xmlns:a16="http://schemas.microsoft.com/office/drawing/2014/main" id="{5C074C02-2315-4A14-9C12-10B528751E23}"/>
              </a:ext>
            </a:extLst>
          </p:cNvPr>
          <p:cNvSpPr txBox="1"/>
          <p:nvPr/>
        </p:nvSpPr>
        <p:spPr>
          <a:xfrm>
            <a:off x="2895600" y="664012"/>
            <a:ext cx="3200400" cy="677108"/>
          </a:xfrm>
          <a:prstGeom prst="rect">
            <a:avLst/>
          </a:prstGeom>
          <a:solidFill>
            <a:schemeClr val="bg1">
              <a:lumMod val="95000"/>
            </a:schemeClr>
          </a:solidFill>
        </p:spPr>
        <p:txBody>
          <a:bodyPr wrap="square" rtlCol="0">
            <a:spAutoFit/>
          </a:bodyPr>
          <a:lstStyle/>
          <a:p>
            <a:pPr algn="ctr"/>
            <a:r>
              <a:rPr lang="fr-FR" sz="2000" b="1" dirty="0">
                <a:effectLst/>
                <a:latin typeface="Times New Roman" panose="02020603050405020304" pitchFamily="18" charset="0"/>
                <a:ea typeface="Times New Roman" panose="02020603050405020304" pitchFamily="18" charset="0"/>
              </a:rPr>
              <a:t>Git :</a:t>
            </a:r>
          </a:p>
          <a:p>
            <a:endParaRPr lang="fr-FR" dirty="0"/>
          </a:p>
        </p:txBody>
      </p:sp>
    </p:spTree>
    <p:extLst>
      <p:ext uri="{BB962C8B-B14F-4D97-AF65-F5344CB8AC3E}">
        <p14:creationId xmlns:p14="http://schemas.microsoft.com/office/powerpoint/2010/main" val="527519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B02F0CE-626F-4B39-B6A1-126A99D66F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4320" y="1564640"/>
            <a:ext cx="4964615" cy="4369682"/>
          </a:xfrm>
          <a:prstGeom prst="rect">
            <a:avLst/>
          </a:prstGeom>
        </p:spPr>
      </p:pic>
      <p:sp>
        <p:nvSpPr>
          <p:cNvPr id="2" name="ZoneTexte 1">
            <a:extLst>
              <a:ext uri="{FF2B5EF4-FFF2-40B4-BE49-F238E27FC236}">
                <a16:creationId xmlns:a16="http://schemas.microsoft.com/office/drawing/2014/main" id="{7CA1303E-8303-4909-84AD-16FE51F02AC5}"/>
              </a:ext>
            </a:extLst>
          </p:cNvPr>
          <p:cNvSpPr txBox="1"/>
          <p:nvPr/>
        </p:nvSpPr>
        <p:spPr>
          <a:xfrm>
            <a:off x="2895600" y="664012"/>
            <a:ext cx="3200400" cy="677108"/>
          </a:xfrm>
          <a:prstGeom prst="rect">
            <a:avLst/>
          </a:prstGeom>
          <a:solidFill>
            <a:schemeClr val="bg1">
              <a:lumMod val="95000"/>
            </a:schemeClr>
          </a:solidFill>
        </p:spPr>
        <p:txBody>
          <a:bodyPr wrap="square" rtlCol="0">
            <a:spAutoFit/>
          </a:bodyPr>
          <a:lstStyle/>
          <a:p>
            <a:pPr algn="ctr"/>
            <a:r>
              <a:rPr lang="fr-FR" sz="2000" b="1" dirty="0">
                <a:effectLst/>
                <a:latin typeface="Times New Roman" panose="02020603050405020304" pitchFamily="18" charset="0"/>
                <a:ea typeface="Times New Roman" panose="02020603050405020304" pitchFamily="18" charset="0"/>
              </a:rPr>
              <a:t>GitHub :</a:t>
            </a:r>
          </a:p>
          <a:p>
            <a:endParaRPr lang="fr-FR" dirty="0"/>
          </a:p>
        </p:txBody>
      </p:sp>
      <p:sp>
        <p:nvSpPr>
          <p:cNvPr id="3" name="ZoneTexte 2">
            <a:extLst>
              <a:ext uri="{FF2B5EF4-FFF2-40B4-BE49-F238E27FC236}">
                <a16:creationId xmlns:a16="http://schemas.microsoft.com/office/drawing/2014/main" id="{6F49E32B-CC89-4035-BEDE-CFF4518D67BE}"/>
              </a:ext>
            </a:extLst>
          </p:cNvPr>
          <p:cNvSpPr txBox="1"/>
          <p:nvPr/>
        </p:nvSpPr>
        <p:spPr>
          <a:xfrm>
            <a:off x="426720" y="1564640"/>
            <a:ext cx="5344160" cy="4279120"/>
          </a:xfrm>
          <a:prstGeom prst="rect">
            <a:avLst/>
          </a:prstGeom>
          <a:noFill/>
        </p:spPr>
        <p:txBody>
          <a:bodyPr wrap="square" rtlCol="0">
            <a:spAutoFit/>
          </a:bodyPr>
          <a:lstStyle/>
          <a:p>
            <a:r>
              <a:rPr lang="fr-FR" kern="1400" spc="-50" dirty="0">
                <a:latin typeface="Times New Roman" panose="02020603050405020304" pitchFamily="18" charset="0"/>
                <a:cs typeface="Times New Roman" panose="02020603050405020304" pitchFamily="18" charset="0"/>
              </a:rPr>
              <a:t>C’est une entreprise de développement et services logiciels. C’est une   plateforme de développements collaboratif basée sur Git qui permet de gérer des projets et de travailler en équipe. GitHub met des fonctionnalités de sécurité supplémentaires à la disposition des clients sous une licence de sécurité avancée</a:t>
            </a:r>
            <a:r>
              <a:rPr lang="fr-FR" sz="1800" kern="1400" spc="-50" dirty="0">
                <a:solidFill>
                  <a:srgbClr val="4D5156"/>
                </a:solidFill>
                <a:effectLst/>
                <a:latin typeface="Arial" panose="020B0604020202020204" pitchFamily="34" charset="0"/>
                <a:ea typeface="Times New Roman" panose="02020603050405020304" pitchFamily="18" charset="0"/>
                <a:cs typeface="Times New Roman" panose="02020603050405020304" pitchFamily="18" charset="0"/>
              </a:rPr>
              <a:t>.</a:t>
            </a:r>
            <a:endPar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endParaRPr>
          </a:p>
          <a:p>
            <a:r>
              <a:rPr lang="fr-FR" sz="1600" b="1" dirty="0">
                <a:effectLst/>
                <a:latin typeface="Times New Roman" panose="02020603050405020304" pitchFamily="18" charset="0"/>
                <a:ea typeface="Times New Roman" panose="02020603050405020304" pitchFamily="18" charset="0"/>
                <a:cs typeface="Times New Roman" panose="02020603050405020304" pitchFamily="18" charset="0"/>
              </a:rPr>
              <a:t>Avantages et inconvénients de Git :</a:t>
            </a:r>
          </a:p>
          <a:p>
            <a:r>
              <a:rPr lang="fr-FR" sz="2000" dirty="0">
                <a:effectLst/>
                <a:latin typeface="Times New Roman" panose="02020603050405020304" pitchFamily="18" charset="0"/>
                <a:ea typeface="Times New Roman" panose="02020603050405020304" pitchFamily="18" charset="0"/>
                <a:cs typeface="Times New Roman" panose="02020603050405020304" pitchFamily="18" charset="0"/>
              </a:rPr>
              <a:t>Avantages </a:t>
            </a:r>
            <a:r>
              <a:rPr lang="fr-FR" sz="14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1200"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rtl="0">
              <a:buFont typeface="Wingdings" panose="05000000000000000000" pitchFamily="2" charset="2"/>
              <a:buChar char=""/>
            </a:pPr>
            <a:r>
              <a:rPr lang="fr-FR" sz="1600" kern="1400" spc="-50" dirty="0">
                <a:effectLst/>
                <a:latin typeface="Sitka Heading" panose="02000505000000020004" pitchFamily="2" charset="0"/>
                <a:ea typeface="Times New Roman" panose="02020603050405020304" pitchFamily="18" charset="0"/>
                <a:cs typeface="Times New Roman" panose="02020603050405020304" pitchFamily="18" charset="0"/>
              </a:rPr>
              <a:t>Hébergements de projets open source ;</a:t>
            </a:r>
          </a:p>
          <a:p>
            <a:pPr marL="342900" lvl="0" indent="-342900">
              <a:buFont typeface="Wingdings" panose="05000000000000000000" pitchFamily="2" charset="2"/>
              <a:buChar char=""/>
            </a:pPr>
            <a:r>
              <a:rPr lang="fr-FR" sz="1600" kern="1400" spc="-50" dirty="0">
                <a:effectLst/>
                <a:latin typeface="Sitka Heading" panose="02000505000000020004" pitchFamily="2" charset="0"/>
                <a:ea typeface="Times New Roman" panose="02020603050405020304" pitchFamily="18" charset="0"/>
                <a:cs typeface="Times New Roman" panose="02020603050405020304" pitchFamily="18" charset="0"/>
              </a:rPr>
              <a:t>Collaboration et gestion de projets ;</a:t>
            </a:r>
          </a:p>
          <a:p>
            <a:pPr marL="342900" lvl="0" indent="-342900">
              <a:buFont typeface="Wingdings" panose="05000000000000000000" pitchFamily="2" charset="2"/>
              <a:buChar char=""/>
            </a:pPr>
            <a:r>
              <a:rPr lang="fr-FR" sz="1600" kern="1400" spc="-50" dirty="0">
                <a:effectLst/>
                <a:latin typeface="Sitka Heading" panose="02000505000000020004" pitchFamily="2" charset="0"/>
                <a:ea typeface="Times New Roman" panose="02020603050405020304" pitchFamily="18" charset="0"/>
                <a:cs typeface="Times New Roman" panose="02020603050405020304" pitchFamily="18" charset="0"/>
              </a:rPr>
              <a:t>Intégration avec d’autres outils de développements</a:t>
            </a:r>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a:t>
            </a:r>
          </a:p>
          <a:p>
            <a:pPr lvl="0">
              <a:lnSpc>
                <a:spcPct val="107000"/>
              </a:lnSpc>
              <a:spcAft>
                <a:spcPts val="800"/>
              </a:spcAft>
            </a:pPr>
            <a:r>
              <a:rPr lang="fr-FR" sz="2000" dirty="0">
                <a:latin typeface="Times New Roman" panose="02020603050405020304" pitchFamily="18" charset="0"/>
                <a:cs typeface="Times New Roman" panose="02020603050405020304" pitchFamily="18" charset="0"/>
              </a:rPr>
              <a:t>Inconvénients : </a:t>
            </a:r>
          </a:p>
          <a:p>
            <a:pPr marL="342900" lvl="0" indent="-342900" rtl="0">
              <a:buFont typeface="Wingdings" panose="05000000000000000000" pitchFamily="2" charset="2"/>
              <a:buChar char=""/>
            </a:pPr>
            <a:r>
              <a:rPr lang="fr-FR" sz="1600" kern="1400" spc="-50" dirty="0">
                <a:effectLst/>
                <a:latin typeface="Sitka Heading" panose="02000505000000020004" pitchFamily="2" charset="0"/>
                <a:ea typeface="Times New Roman" panose="02020603050405020304" pitchFamily="18" charset="0"/>
                <a:cs typeface="Times New Roman" panose="02020603050405020304" pitchFamily="18" charset="0"/>
              </a:rPr>
              <a:t>Limitations des fonctionnalités dans la version gratuite ; </a:t>
            </a:r>
          </a:p>
          <a:p>
            <a:pPr marL="342900" lvl="0" indent="-342900">
              <a:buFont typeface="Wingdings" panose="05000000000000000000" pitchFamily="2" charset="2"/>
              <a:buChar char=""/>
            </a:pPr>
            <a:r>
              <a:rPr lang="fr-FR" sz="1600" kern="1400" spc="-50" dirty="0">
                <a:effectLst/>
                <a:latin typeface="Sitka Heading" panose="02000505000000020004" pitchFamily="2" charset="0"/>
                <a:ea typeface="Times New Roman" panose="02020603050405020304" pitchFamily="18" charset="0"/>
                <a:cs typeface="Times New Roman" panose="02020603050405020304" pitchFamily="18" charset="0"/>
              </a:rPr>
              <a:t>Problèmes de confidentialités pour les projets privées.</a:t>
            </a:r>
          </a:p>
          <a:p>
            <a:endParaRPr lang="fr-FR" dirty="0"/>
          </a:p>
        </p:txBody>
      </p:sp>
    </p:spTree>
    <p:extLst>
      <p:ext uri="{BB962C8B-B14F-4D97-AF65-F5344CB8AC3E}">
        <p14:creationId xmlns:p14="http://schemas.microsoft.com/office/powerpoint/2010/main" val="304239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2D1A00D-1163-45D5-AF80-24A052593610}"/>
              </a:ext>
            </a:extLst>
          </p:cNvPr>
          <p:cNvSpPr txBox="1"/>
          <p:nvPr/>
        </p:nvSpPr>
        <p:spPr>
          <a:xfrm>
            <a:off x="650240" y="1615440"/>
            <a:ext cx="8707120" cy="2862322"/>
          </a:xfrm>
          <a:prstGeom prst="rect">
            <a:avLst/>
          </a:prstGeom>
          <a:noFill/>
        </p:spPr>
        <p:txBody>
          <a:bodyPr wrap="square" rtlCol="0">
            <a:spAutoFit/>
          </a:bodyPr>
          <a:lstStyle/>
          <a:p>
            <a:pPr marL="342900" indent="-342900">
              <a:buFont typeface="+mj-lt"/>
              <a:buAutoNum type="arabicPeriod"/>
            </a:pPr>
            <a:r>
              <a:rPr lang="fr-FR" sz="2000" dirty="0"/>
              <a:t>Introduction aux TIC</a:t>
            </a:r>
          </a:p>
          <a:p>
            <a:pPr marL="342900" indent="-342900">
              <a:buFont typeface="+mj-lt"/>
              <a:buAutoNum type="arabicPeriod"/>
            </a:pPr>
            <a:r>
              <a:rPr lang="fr-FR" sz="2000" dirty="0"/>
              <a:t>Présentation des TIC</a:t>
            </a:r>
          </a:p>
          <a:p>
            <a:pPr marL="342900" indent="-342900">
              <a:buFont typeface="+mj-lt"/>
              <a:buAutoNum type="arabicPeriod"/>
            </a:pPr>
            <a:r>
              <a:rPr lang="fr-FR" sz="2000" dirty="0"/>
              <a:t>Services Google</a:t>
            </a:r>
          </a:p>
          <a:p>
            <a:pPr marL="342900" indent="-342900">
              <a:buFont typeface="+mj-lt"/>
              <a:buAutoNum type="arabicPeriod"/>
            </a:pPr>
            <a:r>
              <a:rPr lang="fr-FR" sz="2000" dirty="0"/>
              <a:t>Avantages et inconvénient des services google</a:t>
            </a:r>
          </a:p>
          <a:p>
            <a:pPr marL="342900" indent="-342900">
              <a:buFont typeface="+mj-lt"/>
              <a:buAutoNum type="arabicPeriod"/>
            </a:pPr>
            <a:r>
              <a:rPr lang="fr-FR" sz="2000" dirty="0"/>
              <a:t>Les outils de Microsoft Office</a:t>
            </a:r>
          </a:p>
          <a:p>
            <a:pPr marL="342900" indent="-342900">
              <a:buFont typeface="+mj-lt"/>
              <a:buAutoNum type="arabicPeriod"/>
            </a:pPr>
            <a:r>
              <a:rPr lang="fr-FR" sz="2000" dirty="0"/>
              <a:t>Git et GitHub</a:t>
            </a:r>
          </a:p>
          <a:p>
            <a:pPr marL="342900" indent="-342900">
              <a:buFont typeface="+mj-lt"/>
              <a:buAutoNum type="arabicPeriod"/>
            </a:pPr>
            <a:r>
              <a:rPr lang="fr-FR" sz="2000" dirty="0"/>
              <a:t>Application des TIC</a:t>
            </a:r>
          </a:p>
          <a:p>
            <a:pPr marL="342900" indent="-342900">
              <a:buFont typeface="+mj-lt"/>
              <a:buAutoNum type="arabicPeriod"/>
            </a:pPr>
            <a:r>
              <a:rPr lang="fr-FR" sz="2000" dirty="0"/>
              <a:t>Avantages et inconvénient des TIC</a:t>
            </a:r>
          </a:p>
          <a:p>
            <a:pPr marL="342900" indent="-342900">
              <a:buFont typeface="+mj-lt"/>
              <a:buAutoNum type="arabicPeriod"/>
            </a:pPr>
            <a:r>
              <a:rPr lang="fr-FR" sz="2000" dirty="0"/>
              <a:t>Conclusion</a:t>
            </a:r>
          </a:p>
        </p:txBody>
      </p:sp>
      <p:sp>
        <p:nvSpPr>
          <p:cNvPr id="3" name="ZoneTexte 2">
            <a:extLst>
              <a:ext uri="{FF2B5EF4-FFF2-40B4-BE49-F238E27FC236}">
                <a16:creationId xmlns:a16="http://schemas.microsoft.com/office/drawing/2014/main" id="{D3B4EA29-433D-44DF-A9AF-A6FB17B7A0B0}"/>
              </a:ext>
            </a:extLst>
          </p:cNvPr>
          <p:cNvSpPr txBox="1"/>
          <p:nvPr/>
        </p:nvSpPr>
        <p:spPr>
          <a:xfrm>
            <a:off x="1107440" y="934720"/>
            <a:ext cx="2743200" cy="646331"/>
          </a:xfrm>
          <a:prstGeom prst="rect">
            <a:avLst/>
          </a:prstGeom>
          <a:noFill/>
        </p:spPr>
        <p:txBody>
          <a:bodyPr wrap="square" rtlCol="0">
            <a:spAutoFit/>
          </a:bodyPr>
          <a:lstStyle/>
          <a:p>
            <a:pPr algn="ctr"/>
            <a:r>
              <a:rPr lang="fr-FR" sz="3600" b="1" dirty="0">
                <a:solidFill>
                  <a:schemeClr val="accent2">
                    <a:lumMod val="75000"/>
                  </a:schemeClr>
                </a:solidFill>
                <a:latin typeface="Times New Roman" panose="02020603050405020304" pitchFamily="18" charset="0"/>
                <a:cs typeface="Times New Roman" panose="02020603050405020304" pitchFamily="18" charset="0"/>
              </a:rPr>
              <a:t>Plan</a:t>
            </a:r>
          </a:p>
        </p:txBody>
      </p:sp>
    </p:spTree>
    <p:extLst>
      <p:ext uri="{BB962C8B-B14F-4D97-AF65-F5344CB8AC3E}">
        <p14:creationId xmlns:p14="http://schemas.microsoft.com/office/powerpoint/2010/main" val="17503028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2D1A00D-1163-45D5-AF80-24A052593610}"/>
              </a:ext>
            </a:extLst>
          </p:cNvPr>
          <p:cNvSpPr txBox="1"/>
          <p:nvPr/>
        </p:nvSpPr>
        <p:spPr>
          <a:xfrm>
            <a:off x="650240" y="1615440"/>
            <a:ext cx="8707120" cy="2923877"/>
          </a:xfrm>
          <a:prstGeom prst="rect">
            <a:avLst/>
          </a:prstGeom>
          <a:noFill/>
        </p:spPr>
        <p:txBody>
          <a:bodyPr wrap="square" rtlCol="0">
            <a:spAutoFit/>
          </a:bodyPr>
          <a:lstStyle/>
          <a:p>
            <a:pPr marL="342900" indent="-342900">
              <a:buFont typeface="+mj-lt"/>
              <a:buAutoNum type="arabicPeriod"/>
            </a:pPr>
            <a:r>
              <a:rPr lang="fr-FR" sz="2000" dirty="0">
                <a:solidFill>
                  <a:schemeClr val="bg1">
                    <a:lumMod val="75000"/>
                  </a:schemeClr>
                </a:solidFill>
              </a:rPr>
              <a:t>Introduction aux TIC</a:t>
            </a:r>
          </a:p>
          <a:p>
            <a:pPr marL="342900" indent="-342900">
              <a:buFont typeface="+mj-lt"/>
              <a:buAutoNum type="arabicPeriod"/>
            </a:pPr>
            <a:r>
              <a:rPr lang="fr-FR" sz="2000" dirty="0">
                <a:solidFill>
                  <a:schemeClr val="bg1">
                    <a:lumMod val="75000"/>
                  </a:schemeClr>
                </a:solidFill>
              </a:rPr>
              <a:t>Présentation des TIC</a:t>
            </a:r>
          </a:p>
          <a:p>
            <a:pPr marL="342900" indent="-342900">
              <a:buFont typeface="+mj-lt"/>
              <a:buAutoNum type="arabicPeriod"/>
            </a:pPr>
            <a:r>
              <a:rPr lang="fr-FR" sz="2000" dirty="0">
                <a:solidFill>
                  <a:schemeClr val="bg1">
                    <a:lumMod val="75000"/>
                  </a:schemeClr>
                </a:solidFill>
              </a:rPr>
              <a:t>Services Google</a:t>
            </a:r>
          </a:p>
          <a:p>
            <a:pPr marL="342900" indent="-342900">
              <a:buFont typeface="+mj-lt"/>
              <a:buAutoNum type="arabicPeriod"/>
            </a:pPr>
            <a:r>
              <a:rPr lang="fr-FR" sz="2000" dirty="0">
                <a:solidFill>
                  <a:schemeClr val="bg1">
                    <a:lumMod val="75000"/>
                  </a:schemeClr>
                </a:solidFill>
              </a:rPr>
              <a:t>Avantages et inconvénient des services google</a:t>
            </a:r>
          </a:p>
          <a:p>
            <a:pPr marL="342900" indent="-342900">
              <a:buFont typeface="+mj-lt"/>
              <a:buAutoNum type="arabicPeriod"/>
            </a:pPr>
            <a:r>
              <a:rPr lang="fr-FR" sz="2000" dirty="0">
                <a:solidFill>
                  <a:schemeClr val="bg1">
                    <a:lumMod val="75000"/>
                  </a:schemeClr>
                </a:solidFill>
              </a:rPr>
              <a:t>Les outils de Microsoft Office</a:t>
            </a:r>
          </a:p>
          <a:p>
            <a:pPr marL="342900" indent="-342900">
              <a:buFont typeface="+mj-lt"/>
              <a:buAutoNum type="arabicPeriod"/>
            </a:pPr>
            <a:r>
              <a:rPr lang="fr-FR" sz="2000" dirty="0">
                <a:solidFill>
                  <a:schemeClr val="bg1">
                    <a:lumMod val="75000"/>
                  </a:schemeClr>
                </a:solidFill>
              </a:rPr>
              <a:t>Git et GitHub</a:t>
            </a:r>
          </a:p>
          <a:p>
            <a:pPr marL="342900" indent="-342900">
              <a:buFont typeface="+mj-lt"/>
              <a:buAutoNum type="arabicPeriod"/>
            </a:pPr>
            <a:r>
              <a:rPr lang="fr-FR" sz="2400" b="1" dirty="0"/>
              <a:t>Application des TIC</a:t>
            </a:r>
          </a:p>
          <a:p>
            <a:pPr marL="342900" indent="-342900">
              <a:buFont typeface="+mj-lt"/>
              <a:buAutoNum type="arabicPeriod"/>
            </a:pPr>
            <a:r>
              <a:rPr lang="fr-FR" sz="2000" dirty="0">
                <a:solidFill>
                  <a:schemeClr val="bg1">
                    <a:lumMod val="75000"/>
                  </a:schemeClr>
                </a:solidFill>
              </a:rPr>
              <a:t>Avantages et inconvénient des TIC</a:t>
            </a:r>
          </a:p>
          <a:p>
            <a:pPr marL="342900" indent="-342900">
              <a:buFont typeface="+mj-lt"/>
              <a:buAutoNum type="arabicPeriod"/>
            </a:pPr>
            <a:r>
              <a:rPr lang="fr-FR" sz="2000" dirty="0">
                <a:solidFill>
                  <a:schemeClr val="bg1">
                    <a:lumMod val="75000"/>
                  </a:schemeClr>
                </a:solidFill>
              </a:rPr>
              <a:t>Conclusion</a:t>
            </a:r>
          </a:p>
        </p:txBody>
      </p:sp>
      <p:sp>
        <p:nvSpPr>
          <p:cNvPr id="3" name="ZoneTexte 2">
            <a:extLst>
              <a:ext uri="{FF2B5EF4-FFF2-40B4-BE49-F238E27FC236}">
                <a16:creationId xmlns:a16="http://schemas.microsoft.com/office/drawing/2014/main" id="{D3B4EA29-433D-44DF-A9AF-A6FB17B7A0B0}"/>
              </a:ext>
            </a:extLst>
          </p:cNvPr>
          <p:cNvSpPr txBox="1"/>
          <p:nvPr/>
        </p:nvSpPr>
        <p:spPr>
          <a:xfrm>
            <a:off x="1107440" y="934720"/>
            <a:ext cx="2743200" cy="646331"/>
          </a:xfrm>
          <a:prstGeom prst="rect">
            <a:avLst/>
          </a:prstGeom>
          <a:noFill/>
        </p:spPr>
        <p:txBody>
          <a:bodyPr wrap="square" rtlCol="0">
            <a:spAutoFit/>
          </a:bodyPr>
          <a:lstStyle/>
          <a:p>
            <a:pPr algn="ctr"/>
            <a:r>
              <a:rPr lang="fr-FR" sz="3600" b="1" dirty="0">
                <a:solidFill>
                  <a:schemeClr val="accent2">
                    <a:lumMod val="75000"/>
                  </a:schemeClr>
                </a:solidFill>
                <a:latin typeface="Times New Roman" panose="02020603050405020304" pitchFamily="18" charset="0"/>
                <a:cs typeface="Times New Roman" panose="02020603050405020304" pitchFamily="18" charset="0"/>
              </a:rPr>
              <a:t>Plan</a:t>
            </a:r>
          </a:p>
        </p:txBody>
      </p:sp>
    </p:spTree>
    <p:extLst>
      <p:ext uri="{BB962C8B-B14F-4D97-AF65-F5344CB8AC3E}">
        <p14:creationId xmlns:p14="http://schemas.microsoft.com/office/powerpoint/2010/main" val="2879480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80E49E32-1344-48A2-98B2-C72AD638F6E1}"/>
              </a:ext>
            </a:extLst>
          </p:cNvPr>
          <p:cNvSpPr txBox="1"/>
          <p:nvPr/>
        </p:nvSpPr>
        <p:spPr>
          <a:xfrm>
            <a:off x="1158240" y="1737360"/>
            <a:ext cx="8392160" cy="2585323"/>
          </a:xfrm>
          <a:prstGeom prst="rect">
            <a:avLst/>
          </a:prstGeom>
          <a:noFill/>
        </p:spPr>
        <p:txBody>
          <a:bodyPr wrap="square" rtlCol="0">
            <a:spAutoFit/>
          </a:bodyPr>
          <a:lstStyle/>
          <a:p>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Les TIC sont appliquées dans divers domaines tels que : </a:t>
            </a:r>
          </a:p>
          <a:p>
            <a:pPr marL="342900" lvl="0" indent="-342900">
              <a:buFont typeface="Symbol" panose="05050102010706020507" pitchFamily="18" charset="2"/>
              <a:buChar char=""/>
            </a:pPr>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L’éducation ;</a:t>
            </a:r>
          </a:p>
          <a:p>
            <a:pPr marL="342900" lvl="0" indent="-342900">
              <a:buFont typeface="Symbol" panose="05050102010706020507" pitchFamily="18" charset="2"/>
              <a:buChar char=""/>
            </a:pPr>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La sante ;</a:t>
            </a:r>
          </a:p>
          <a:p>
            <a:pPr marL="342900" lvl="0" indent="-342900">
              <a:buFont typeface="Symbol" panose="05050102010706020507" pitchFamily="18" charset="2"/>
              <a:buChar char=""/>
            </a:pPr>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La communication ;</a:t>
            </a:r>
          </a:p>
          <a:p>
            <a:pPr marL="342900" lvl="0" indent="-342900">
              <a:buFont typeface="Symbol" panose="05050102010706020507" pitchFamily="18" charset="2"/>
              <a:buChar char=""/>
            </a:pPr>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L’administration et la gouvernance ;</a:t>
            </a:r>
          </a:p>
          <a:p>
            <a:pPr marL="342900" lvl="0" indent="-342900">
              <a:buFont typeface="Symbol" panose="05050102010706020507" pitchFamily="18" charset="2"/>
              <a:buChar char=""/>
            </a:pPr>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La formation ;</a:t>
            </a:r>
          </a:p>
          <a:p>
            <a:pPr marL="342900" lvl="0" indent="-342900">
              <a:buFont typeface="Symbol" panose="05050102010706020507" pitchFamily="18" charset="2"/>
              <a:buChar char=""/>
            </a:pPr>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L’économie ;</a:t>
            </a:r>
          </a:p>
          <a:p>
            <a:pPr marL="342900" lvl="0" indent="-342900">
              <a:buFont typeface="Symbol" panose="05050102010706020507" pitchFamily="18" charset="2"/>
              <a:buChar char=""/>
            </a:pPr>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le transport etc…</a:t>
            </a:r>
          </a:p>
          <a:p>
            <a:endParaRPr lang="fr-FR" dirty="0"/>
          </a:p>
        </p:txBody>
      </p:sp>
    </p:spTree>
    <p:extLst>
      <p:ext uri="{BB962C8B-B14F-4D97-AF65-F5344CB8AC3E}">
        <p14:creationId xmlns:p14="http://schemas.microsoft.com/office/powerpoint/2010/main" val="3878188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2D1A00D-1163-45D5-AF80-24A052593610}"/>
              </a:ext>
            </a:extLst>
          </p:cNvPr>
          <p:cNvSpPr txBox="1"/>
          <p:nvPr/>
        </p:nvSpPr>
        <p:spPr>
          <a:xfrm>
            <a:off x="650240" y="1615440"/>
            <a:ext cx="8707120" cy="2923877"/>
          </a:xfrm>
          <a:prstGeom prst="rect">
            <a:avLst/>
          </a:prstGeom>
          <a:noFill/>
        </p:spPr>
        <p:txBody>
          <a:bodyPr wrap="square" rtlCol="0">
            <a:spAutoFit/>
          </a:bodyPr>
          <a:lstStyle/>
          <a:p>
            <a:pPr marL="342900" indent="-342900">
              <a:buFont typeface="+mj-lt"/>
              <a:buAutoNum type="arabicPeriod"/>
            </a:pPr>
            <a:r>
              <a:rPr lang="fr-FR" sz="2000" dirty="0">
                <a:solidFill>
                  <a:schemeClr val="bg1">
                    <a:lumMod val="75000"/>
                  </a:schemeClr>
                </a:solidFill>
              </a:rPr>
              <a:t>Introduction aux TIC</a:t>
            </a:r>
          </a:p>
          <a:p>
            <a:pPr marL="342900" indent="-342900">
              <a:buFont typeface="+mj-lt"/>
              <a:buAutoNum type="arabicPeriod"/>
            </a:pPr>
            <a:r>
              <a:rPr lang="fr-FR" sz="2000" dirty="0">
                <a:solidFill>
                  <a:schemeClr val="bg1">
                    <a:lumMod val="75000"/>
                  </a:schemeClr>
                </a:solidFill>
              </a:rPr>
              <a:t>Présentation des TIC</a:t>
            </a:r>
          </a:p>
          <a:p>
            <a:pPr marL="342900" indent="-342900">
              <a:buFont typeface="+mj-lt"/>
              <a:buAutoNum type="arabicPeriod"/>
            </a:pPr>
            <a:r>
              <a:rPr lang="fr-FR" sz="2000" dirty="0">
                <a:solidFill>
                  <a:schemeClr val="bg1">
                    <a:lumMod val="75000"/>
                  </a:schemeClr>
                </a:solidFill>
              </a:rPr>
              <a:t>Services Google</a:t>
            </a:r>
          </a:p>
          <a:p>
            <a:pPr marL="342900" indent="-342900">
              <a:buFont typeface="+mj-lt"/>
              <a:buAutoNum type="arabicPeriod"/>
            </a:pPr>
            <a:r>
              <a:rPr lang="fr-FR" sz="2000" dirty="0">
                <a:solidFill>
                  <a:schemeClr val="bg1">
                    <a:lumMod val="75000"/>
                  </a:schemeClr>
                </a:solidFill>
              </a:rPr>
              <a:t>Avantages et inconvénient des services google</a:t>
            </a:r>
          </a:p>
          <a:p>
            <a:pPr marL="342900" indent="-342900">
              <a:buFont typeface="+mj-lt"/>
              <a:buAutoNum type="arabicPeriod"/>
            </a:pPr>
            <a:r>
              <a:rPr lang="fr-FR" sz="2000" dirty="0">
                <a:solidFill>
                  <a:schemeClr val="bg1">
                    <a:lumMod val="75000"/>
                  </a:schemeClr>
                </a:solidFill>
              </a:rPr>
              <a:t>Les outils de Microsoft Office</a:t>
            </a:r>
          </a:p>
          <a:p>
            <a:pPr marL="342900" indent="-342900">
              <a:buFont typeface="+mj-lt"/>
              <a:buAutoNum type="arabicPeriod"/>
            </a:pPr>
            <a:r>
              <a:rPr lang="fr-FR" sz="2000" dirty="0">
                <a:solidFill>
                  <a:schemeClr val="bg1">
                    <a:lumMod val="75000"/>
                  </a:schemeClr>
                </a:solidFill>
              </a:rPr>
              <a:t>Git et GitHub</a:t>
            </a:r>
          </a:p>
          <a:p>
            <a:pPr marL="342900" indent="-342900">
              <a:buFont typeface="+mj-lt"/>
              <a:buAutoNum type="arabicPeriod"/>
            </a:pPr>
            <a:r>
              <a:rPr lang="fr-FR" sz="2000" dirty="0">
                <a:solidFill>
                  <a:schemeClr val="bg1">
                    <a:lumMod val="75000"/>
                  </a:schemeClr>
                </a:solidFill>
              </a:rPr>
              <a:t>Application des TIC</a:t>
            </a:r>
          </a:p>
          <a:p>
            <a:pPr marL="342900" indent="-342900">
              <a:buFont typeface="+mj-lt"/>
              <a:buAutoNum type="arabicPeriod"/>
            </a:pPr>
            <a:r>
              <a:rPr lang="fr-FR" sz="2400" b="1" dirty="0"/>
              <a:t>Avantages et inconvénient des TIC</a:t>
            </a:r>
          </a:p>
          <a:p>
            <a:pPr marL="342900" indent="-342900">
              <a:buFont typeface="+mj-lt"/>
              <a:buAutoNum type="arabicPeriod"/>
            </a:pPr>
            <a:r>
              <a:rPr lang="fr-FR" sz="2000" dirty="0">
                <a:solidFill>
                  <a:schemeClr val="bg1">
                    <a:lumMod val="75000"/>
                  </a:schemeClr>
                </a:solidFill>
              </a:rPr>
              <a:t>Conclusion</a:t>
            </a:r>
          </a:p>
        </p:txBody>
      </p:sp>
      <p:sp>
        <p:nvSpPr>
          <p:cNvPr id="3" name="ZoneTexte 2">
            <a:extLst>
              <a:ext uri="{FF2B5EF4-FFF2-40B4-BE49-F238E27FC236}">
                <a16:creationId xmlns:a16="http://schemas.microsoft.com/office/drawing/2014/main" id="{D3B4EA29-433D-44DF-A9AF-A6FB17B7A0B0}"/>
              </a:ext>
            </a:extLst>
          </p:cNvPr>
          <p:cNvSpPr txBox="1"/>
          <p:nvPr/>
        </p:nvSpPr>
        <p:spPr>
          <a:xfrm>
            <a:off x="1107440" y="934720"/>
            <a:ext cx="2743200" cy="646331"/>
          </a:xfrm>
          <a:prstGeom prst="rect">
            <a:avLst/>
          </a:prstGeom>
          <a:noFill/>
        </p:spPr>
        <p:txBody>
          <a:bodyPr wrap="square" rtlCol="0">
            <a:spAutoFit/>
          </a:bodyPr>
          <a:lstStyle/>
          <a:p>
            <a:pPr algn="ctr"/>
            <a:r>
              <a:rPr lang="fr-FR" sz="3600" b="1" dirty="0">
                <a:solidFill>
                  <a:schemeClr val="accent2">
                    <a:lumMod val="75000"/>
                  </a:schemeClr>
                </a:solidFill>
                <a:latin typeface="Times New Roman" panose="02020603050405020304" pitchFamily="18" charset="0"/>
                <a:cs typeface="Times New Roman" panose="02020603050405020304" pitchFamily="18" charset="0"/>
              </a:rPr>
              <a:t>Plan</a:t>
            </a:r>
          </a:p>
        </p:txBody>
      </p:sp>
    </p:spTree>
    <p:extLst>
      <p:ext uri="{BB962C8B-B14F-4D97-AF65-F5344CB8AC3E}">
        <p14:creationId xmlns:p14="http://schemas.microsoft.com/office/powerpoint/2010/main" val="39404835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DB38BC70-408F-4DF7-8E07-4E24D20157FE}"/>
              </a:ext>
            </a:extLst>
          </p:cNvPr>
          <p:cNvSpPr txBox="1"/>
          <p:nvPr/>
        </p:nvSpPr>
        <p:spPr>
          <a:xfrm>
            <a:off x="1016000" y="1635688"/>
            <a:ext cx="8442960" cy="4975914"/>
          </a:xfrm>
          <a:prstGeom prst="rect">
            <a:avLst/>
          </a:prstGeom>
          <a:noFill/>
        </p:spPr>
        <p:txBody>
          <a:bodyPr wrap="square" rtlCol="0">
            <a:spAutoFit/>
          </a:bodyPr>
          <a:lstStyle/>
          <a:p>
            <a:pPr algn="ctr"/>
            <a:r>
              <a:rPr lang="fr-FR" sz="240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Avantages </a:t>
            </a:r>
            <a:r>
              <a:rPr lang="fr-FR" sz="160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fr-FR" sz="1400" b="1"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endParaRPr lang="fr-FR"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fr-FR" sz="2000" dirty="0">
                <a:latin typeface="Times New Roman" panose="02020603050405020304" pitchFamily="18" charset="0"/>
                <a:cs typeface="Times New Roman" panose="02020603050405020304" pitchFamily="18" charset="0"/>
              </a:rPr>
              <a:t>Santé :</a:t>
            </a:r>
          </a:p>
          <a:p>
            <a:pPr marL="285750" lvl="0" indent="-285750">
              <a:buFont typeface="Courier New" panose="02070309020205020404" pitchFamily="49" charset="0"/>
              <a:buChar char="o"/>
            </a:pPr>
            <a:r>
              <a:rPr lang="fr-FR" sz="1600" kern="1400" spc="-50" dirty="0">
                <a:effectLst/>
                <a:latin typeface="Sitka Heading" panose="02000505000000020004" pitchFamily="2" charset="0"/>
                <a:ea typeface="Times New Roman" panose="02020603050405020304" pitchFamily="18" charset="0"/>
                <a:cs typeface="Times New Roman" panose="02020603050405020304" pitchFamily="18" charset="0"/>
              </a:rPr>
              <a:t>Amélioration de la gestion des dossiers médicaux ;</a:t>
            </a:r>
          </a:p>
          <a:p>
            <a:pPr marL="285750" lvl="0" indent="-285750">
              <a:buFont typeface="Courier New" panose="02070309020205020404" pitchFamily="49" charset="0"/>
              <a:buChar char="o"/>
            </a:pPr>
            <a:r>
              <a:rPr lang="fr-FR" sz="1600" kern="1400" spc="-50" dirty="0">
                <a:effectLst/>
                <a:latin typeface="Sitka Heading" panose="02000505000000020004" pitchFamily="2" charset="0"/>
                <a:ea typeface="Times New Roman" panose="02020603050405020304" pitchFamily="18" charset="0"/>
                <a:cs typeface="Times New Roman" panose="02020603050405020304" pitchFamily="18" charset="0"/>
              </a:rPr>
              <a:t>Facilitation des consultations à distance</a:t>
            </a:r>
            <a:r>
              <a:rPr lang="fr-FR" sz="1400" kern="1400" spc="-50" dirty="0">
                <a:effectLst/>
                <a:latin typeface="Sitka Heading" panose="02000505000000020004" pitchFamily="2" charset="0"/>
                <a:ea typeface="Times New Roman" panose="02020603050405020304" pitchFamily="18" charset="0"/>
                <a:cs typeface="Times New Roman" panose="02020603050405020304" pitchFamily="18" charset="0"/>
              </a:rPr>
              <a:t>.</a:t>
            </a:r>
          </a:p>
          <a:p>
            <a:r>
              <a:rPr lang="fr-FR" sz="2000" dirty="0">
                <a:latin typeface="Times New Roman" panose="02020603050405020304" pitchFamily="18" charset="0"/>
                <a:cs typeface="Times New Roman" panose="02020603050405020304" pitchFamily="18" charset="0"/>
              </a:rPr>
              <a:t>Education </a:t>
            </a:r>
            <a:r>
              <a:rPr lang="fr-FR" sz="1400" kern="1400" spc="-50" dirty="0">
                <a:latin typeface="Sitka Heading" panose="02000505000000020004" pitchFamily="2" charset="0"/>
                <a:cs typeface="Times New Roman" panose="02020603050405020304" pitchFamily="18" charset="0"/>
              </a:rPr>
              <a:t>:</a:t>
            </a:r>
          </a:p>
          <a:p>
            <a:endParaRPr lang="fr-FR" sz="1400" kern="1400" spc="-50" dirty="0">
              <a:latin typeface="Sitka Heading" panose="02000505000000020004" pitchFamily="2" charset="0"/>
              <a:cs typeface="Times New Roman" panose="02020603050405020304" pitchFamily="18" charset="0"/>
            </a:endParaRPr>
          </a:p>
          <a:p>
            <a:pPr marL="285750" indent="-285750">
              <a:buFont typeface="Courier New" panose="02070309020205020404" pitchFamily="49" charset="0"/>
              <a:buChar char="o"/>
            </a:pPr>
            <a:r>
              <a:rPr lang="fr-FR" sz="1400" kern="1400" spc="-50" dirty="0">
                <a:latin typeface="Sitka Heading" panose="02000505000000020004" pitchFamily="2" charset="0"/>
                <a:cs typeface="Times New Roman" panose="02020603050405020304" pitchFamily="18" charset="0"/>
              </a:rPr>
              <a:t>  </a:t>
            </a:r>
            <a:r>
              <a:rPr lang="fr-FR" sz="1600" kern="1400" spc="-50" dirty="0">
                <a:latin typeface="Sitka Heading" panose="02000505000000020004" pitchFamily="2" charset="0"/>
                <a:cs typeface="Times New Roman" panose="02020603050405020304" pitchFamily="18" charset="0"/>
              </a:rPr>
              <a:t>Accès a une multiple de ressource éducatif ;</a:t>
            </a:r>
          </a:p>
          <a:p>
            <a:pPr marL="285750" indent="-285750">
              <a:buFont typeface="Courier New" panose="02070309020205020404" pitchFamily="49" charset="0"/>
              <a:buChar char="o"/>
            </a:pPr>
            <a:r>
              <a:rPr lang="fr-FR" sz="1600" kern="1400" spc="-50" dirty="0">
                <a:latin typeface="Sitka Heading" panose="02000505000000020004" pitchFamily="2" charset="0"/>
                <a:cs typeface="Times New Roman" panose="02020603050405020304" pitchFamily="18" charset="0"/>
              </a:rPr>
              <a:t>Facilitation de l’apprentissage a distance.</a:t>
            </a:r>
          </a:p>
          <a:p>
            <a:endParaRPr lang="fr-FR" sz="1400" kern="1400" spc="-50" dirty="0">
              <a:latin typeface="Sitka Heading" panose="02000505000000020004" pitchFamily="2" charset="0"/>
              <a:cs typeface="Times New Roman" panose="02020603050405020304" pitchFamily="18" charset="0"/>
            </a:endParaRPr>
          </a:p>
          <a:p>
            <a:pPr marL="0" lvl="2" algn="ctr">
              <a:lnSpc>
                <a:spcPct val="107000"/>
              </a:lnSpc>
              <a:spcBef>
                <a:spcPts val="200"/>
              </a:spcBef>
            </a:pPr>
            <a:r>
              <a:rPr lang="fr-FR" sz="2400" dirty="0">
                <a:solidFill>
                  <a:srgbClr val="00B0F0"/>
                </a:solidFill>
                <a:latin typeface="Times New Roman" panose="02020603050405020304" pitchFamily="18" charset="0"/>
                <a:cs typeface="Times New Roman" panose="02020603050405020304" pitchFamily="18" charset="0"/>
              </a:rPr>
              <a:t>Inconvénients</a:t>
            </a:r>
          </a:p>
          <a:p>
            <a:r>
              <a:rPr lang="fr-FR" sz="2000" dirty="0">
                <a:latin typeface="Times New Roman" panose="02020603050405020304" pitchFamily="18" charset="0"/>
                <a:cs typeface="Times New Roman" panose="02020603050405020304" pitchFamily="18" charset="0"/>
              </a:rPr>
              <a:t>Santé  :</a:t>
            </a:r>
          </a:p>
          <a:p>
            <a:pPr marL="285750" lvl="0" indent="-285750">
              <a:buFont typeface="Courier New" panose="02070309020205020404" pitchFamily="49" charset="0"/>
              <a:buChar char="o"/>
            </a:pPr>
            <a:r>
              <a:rPr lang="fr-FR" sz="1600" kern="1400" spc="-50" dirty="0">
                <a:latin typeface="Sitka Heading" panose="02000505000000020004" pitchFamily="2" charset="0"/>
                <a:cs typeface="Times New Roman" panose="02020603050405020304" pitchFamily="18" charset="0"/>
              </a:rPr>
              <a:t>Problème de confidentialité des données ;</a:t>
            </a:r>
          </a:p>
          <a:p>
            <a:pPr marL="285750" lvl="0" indent="-285750">
              <a:buFont typeface="Courier New" panose="02070309020205020404" pitchFamily="49" charset="0"/>
              <a:buChar char="o"/>
            </a:pPr>
            <a:r>
              <a:rPr lang="fr-FR" sz="1600" kern="1400" spc="-50" dirty="0">
                <a:latin typeface="Sitka Heading" panose="02000505000000020004" pitchFamily="2" charset="0"/>
                <a:cs typeface="Times New Roman" panose="02020603050405020304" pitchFamily="18" charset="0"/>
              </a:rPr>
              <a:t>Nécessite des investissements technologiques importants.</a:t>
            </a:r>
          </a:p>
          <a:p>
            <a:r>
              <a:rPr lang="fr-FR" sz="2000" dirty="0">
                <a:latin typeface="Times New Roman" panose="02020603050405020304" pitchFamily="18" charset="0"/>
                <a:cs typeface="Times New Roman" panose="02020603050405020304" pitchFamily="18" charset="0"/>
              </a:rPr>
              <a:t>Education : </a:t>
            </a:r>
          </a:p>
          <a:p>
            <a:pPr marL="285750" indent="-285750">
              <a:buFont typeface="Courier New" panose="02070309020205020404" pitchFamily="49" charset="0"/>
              <a:buChar char="o"/>
            </a:pPr>
            <a:r>
              <a:rPr lang="fr-FR" sz="1600" kern="1400" spc="-50" dirty="0">
                <a:latin typeface="Sitka Heading" panose="02000505000000020004" pitchFamily="2" charset="0"/>
                <a:cs typeface="Times New Roman" panose="02020603050405020304" pitchFamily="18" charset="0"/>
              </a:rPr>
              <a:t>Dépendance a la technologie ;</a:t>
            </a:r>
          </a:p>
          <a:p>
            <a:pPr marL="285750" indent="-285750">
              <a:buFont typeface="Courier New" panose="02070309020205020404" pitchFamily="49" charset="0"/>
              <a:buChar char="o"/>
            </a:pPr>
            <a:r>
              <a:rPr lang="fr-FR" sz="1600" kern="1400" spc="-50" dirty="0">
                <a:latin typeface="Sitka Heading" panose="02000505000000020004" pitchFamily="2" charset="0"/>
                <a:cs typeface="Times New Roman" panose="02020603050405020304" pitchFamily="18" charset="0"/>
              </a:rPr>
              <a:t>Risque de distraction en ligne.</a:t>
            </a:r>
          </a:p>
          <a:p>
            <a:endParaRPr lang="fr-FR" dirty="0"/>
          </a:p>
        </p:txBody>
      </p:sp>
    </p:spTree>
    <p:extLst>
      <p:ext uri="{BB962C8B-B14F-4D97-AF65-F5344CB8AC3E}">
        <p14:creationId xmlns:p14="http://schemas.microsoft.com/office/powerpoint/2010/main" val="31873063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2D1A00D-1163-45D5-AF80-24A052593610}"/>
              </a:ext>
            </a:extLst>
          </p:cNvPr>
          <p:cNvSpPr txBox="1"/>
          <p:nvPr/>
        </p:nvSpPr>
        <p:spPr>
          <a:xfrm>
            <a:off x="650240" y="1615440"/>
            <a:ext cx="8707120" cy="2923877"/>
          </a:xfrm>
          <a:prstGeom prst="rect">
            <a:avLst/>
          </a:prstGeom>
          <a:noFill/>
        </p:spPr>
        <p:txBody>
          <a:bodyPr wrap="square" rtlCol="0">
            <a:spAutoFit/>
          </a:bodyPr>
          <a:lstStyle/>
          <a:p>
            <a:pPr marL="342900" indent="-342900">
              <a:buFont typeface="+mj-lt"/>
              <a:buAutoNum type="arabicPeriod"/>
            </a:pPr>
            <a:r>
              <a:rPr lang="fr-FR" sz="2000" dirty="0">
                <a:solidFill>
                  <a:schemeClr val="bg1">
                    <a:lumMod val="75000"/>
                  </a:schemeClr>
                </a:solidFill>
              </a:rPr>
              <a:t>Introduction aux TIC</a:t>
            </a:r>
          </a:p>
          <a:p>
            <a:pPr marL="342900" indent="-342900">
              <a:buFont typeface="+mj-lt"/>
              <a:buAutoNum type="arabicPeriod"/>
            </a:pPr>
            <a:r>
              <a:rPr lang="fr-FR" sz="2000" dirty="0">
                <a:solidFill>
                  <a:schemeClr val="bg1">
                    <a:lumMod val="75000"/>
                  </a:schemeClr>
                </a:solidFill>
              </a:rPr>
              <a:t>Présentation des TIC</a:t>
            </a:r>
          </a:p>
          <a:p>
            <a:pPr marL="342900" indent="-342900">
              <a:buFont typeface="+mj-lt"/>
              <a:buAutoNum type="arabicPeriod"/>
            </a:pPr>
            <a:r>
              <a:rPr lang="fr-FR" sz="2000" dirty="0">
                <a:solidFill>
                  <a:schemeClr val="bg1">
                    <a:lumMod val="75000"/>
                  </a:schemeClr>
                </a:solidFill>
              </a:rPr>
              <a:t>Services Google</a:t>
            </a:r>
          </a:p>
          <a:p>
            <a:pPr marL="342900" indent="-342900">
              <a:buFont typeface="+mj-lt"/>
              <a:buAutoNum type="arabicPeriod"/>
            </a:pPr>
            <a:r>
              <a:rPr lang="fr-FR" sz="2000" dirty="0">
                <a:solidFill>
                  <a:schemeClr val="bg1">
                    <a:lumMod val="75000"/>
                  </a:schemeClr>
                </a:solidFill>
              </a:rPr>
              <a:t>Avantages et inconvénient des services google</a:t>
            </a:r>
          </a:p>
          <a:p>
            <a:pPr marL="342900" indent="-342900">
              <a:buFont typeface="+mj-lt"/>
              <a:buAutoNum type="arabicPeriod"/>
            </a:pPr>
            <a:r>
              <a:rPr lang="fr-FR" sz="2000" dirty="0">
                <a:solidFill>
                  <a:schemeClr val="bg1">
                    <a:lumMod val="75000"/>
                  </a:schemeClr>
                </a:solidFill>
              </a:rPr>
              <a:t>Les outils de Microsoft Office</a:t>
            </a:r>
          </a:p>
          <a:p>
            <a:pPr marL="342900" indent="-342900">
              <a:buFont typeface="+mj-lt"/>
              <a:buAutoNum type="arabicPeriod"/>
            </a:pPr>
            <a:r>
              <a:rPr lang="fr-FR" sz="2000" dirty="0">
                <a:solidFill>
                  <a:schemeClr val="bg1">
                    <a:lumMod val="75000"/>
                  </a:schemeClr>
                </a:solidFill>
              </a:rPr>
              <a:t>Git et GitHub</a:t>
            </a:r>
          </a:p>
          <a:p>
            <a:pPr marL="342900" indent="-342900">
              <a:buFont typeface="+mj-lt"/>
              <a:buAutoNum type="arabicPeriod"/>
            </a:pPr>
            <a:r>
              <a:rPr lang="fr-FR" sz="2000" dirty="0">
                <a:solidFill>
                  <a:schemeClr val="bg1">
                    <a:lumMod val="75000"/>
                  </a:schemeClr>
                </a:solidFill>
              </a:rPr>
              <a:t>Application des TIC</a:t>
            </a:r>
          </a:p>
          <a:p>
            <a:pPr marL="342900" indent="-342900">
              <a:buFont typeface="+mj-lt"/>
              <a:buAutoNum type="arabicPeriod"/>
            </a:pPr>
            <a:r>
              <a:rPr lang="fr-FR" sz="2000" dirty="0">
                <a:solidFill>
                  <a:schemeClr val="bg1">
                    <a:lumMod val="75000"/>
                  </a:schemeClr>
                </a:solidFill>
              </a:rPr>
              <a:t>Avantages et inconvénient des TIC</a:t>
            </a:r>
          </a:p>
          <a:p>
            <a:pPr marL="342900" indent="-342900">
              <a:buFont typeface="+mj-lt"/>
              <a:buAutoNum type="arabicPeriod"/>
            </a:pPr>
            <a:r>
              <a:rPr lang="fr-FR" sz="2400" b="1" dirty="0"/>
              <a:t>Conclusion</a:t>
            </a:r>
          </a:p>
        </p:txBody>
      </p:sp>
      <p:sp>
        <p:nvSpPr>
          <p:cNvPr id="3" name="ZoneTexte 2">
            <a:extLst>
              <a:ext uri="{FF2B5EF4-FFF2-40B4-BE49-F238E27FC236}">
                <a16:creationId xmlns:a16="http://schemas.microsoft.com/office/drawing/2014/main" id="{D3B4EA29-433D-44DF-A9AF-A6FB17B7A0B0}"/>
              </a:ext>
            </a:extLst>
          </p:cNvPr>
          <p:cNvSpPr txBox="1"/>
          <p:nvPr/>
        </p:nvSpPr>
        <p:spPr>
          <a:xfrm>
            <a:off x="1107440" y="934720"/>
            <a:ext cx="2743200" cy="646331"/>
          </a:xfrm>
          <a:prstGeom prst="rect">
            <a:avLst/>
          </a:prstGeom>
          <a:noFill/>
        </p:spPr>
        <p:txBody>
          <a:bodyPr wrap="square" rtlCol="0">
            <a:spAutoFit/>
          </a:bodyPr>
          <a:lstStyle/>
          <a:p>
            <a:pPr algn="ctr"/>
            <a:r>
              <a:rPr lang="fr-FR" sz="3600" b="1" dirty="0">
                <a:solidFill>
                  <a:schemeClr val="accent2">
                    <a:lumMod val="75000"/>
                  </a:schemeClr>
                </a:solidFill>
                <a:latin typeface="Times New Roman" panose="02020603050405020304" pitchFamily="18" charset="0"/>
                <a:cs typeface="Times New Roman" panose="02020603050405020304" pitchFamily="18" charset="0"/>
              </a:rPr>
              <a:t>Plan</a:t>
            </a:r>
          </a:p>
        </p:txBody>
      </p:sp>
    </p:spTree>
    <p:extLst>
      <p:ext uri="{BB962C8B-B14F-4D97-AF65-F5344CB8AC3E}">
        <p14:creationId xmlns:p14="http://schemas.microsoft.com/office/powerpoint/2010/main" val="21401665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55E4CC0-C17F-44D1-A93F-3A7FE7BA9BA0}"/>
              </a:ext>
            </a:extLst>
          </p:cNvPr>
          <p:cNvSpPr txBox="1"/>
          <p:nvPr/>
        </p:nvSpPr>
        <p:spPr>
          <a:xfrm>
            <a:off x="1371600" y="1503680"/>
            <a:ext cx="7538720" cy="1477328"/>
          </a:xfrm>
          <a:prstGeom prst="rect">
            <a:avLst/>
          </a:prstGeom>
          <a:noFill/>
        </p:spPr>
        <p:txBody>
          <a:bodyPr wrap="square" rtlCol="0">
            <a:spAutoFit/>
          </a:bodyPr>
          <a:lstStyle/>
          <a:p>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Les TIC et les technologies associes sont indispensable dans notre société modernes. Les services Googles, les outils Microsoft et les plateformes comme GitHub sont des exemples de solutions qui optimisent la gestion des informations et la collaboration.</a:t>
            </a:r>
          </a:p>
          <a:p>
            <a:endParaRPr lang="fr-FR" dirty="0"/>
          </a:p>
        </p:txBody>
      </p:sp>
    </p:spTree>
    <p:extLst>
      <p:ext uri="{BB962C8B-B14F-4D97-AF65-F5344CB8AC3E}">
        <p14:creationId xmlns:p14="http://schemas.microsoft.com/office/powerpoint/2010/main" val="364390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2D1A00D-1163-45D5-AF80-24A052593610}"/>
              </a:ext>
            </a:extLst>
          </p:cNvPr>
          <p:cNvSpPr txBox="1"/>
          <p:nvPr/>
        </p:nvSpPr>
        <p:spPr>
          <a:xfrm>
            <a:off x="650240" y="1615440"/>
            <a:ext cx="8707120" cy="2923877"/>
          </a:xfrm>
          <a:prstGeom prst="rect">
            <a:avLst/>
          </a:prstGeom>
          <a:noFill/>
        </p:spPr>
        <p:txBody>
          <a:bodyPr wrap="square" rtlCol="0">
            <a:spAutoFit/>
          </a:bodyPr>
          <a:lstStyle/>
          <a:p>
            <a:pPr marL="342900" indent="-342900">
              <a:buFont typeface="+mj-lt"/>
              <a:buAutoNum type="arabicPeriod"/>
            </a:pPr>
            <a:r>
              <a:rPr lang="fr-FR" sz="2400" b="1" dirty="0"/>
              <a:t>Introduction aux TIC</a:t>
            </a:r>
          </a:p>
          <a:p>
            <a:pPr marL="342900" indent="-342900">
              <a:buFont typeface="+mj-lt"/>
              <a:buAutoNum type="arabicPeriod"/>
            </a:pPr>
            <a:r>
              <a:rPr lang="fr-FR" sz="2000" dirty="0">
                <a:solidFill>
                  <a:schemeClr val="bg1">
                    <a:lumMod val="75000"/>
                  </a:schemeClr>
                </a:solidFill>
              </a:rPr>
              <a:t>Présentation des TIC</a:t>
            </a:r>
          </a:p>
          <a:p>
            <a:pPr marL="342900" indent="-342900">
              <a:buFont typeface="+mj-lt"/>
              <a:buAutoNum type="arabicPeriod"/>
            </a:pPr>
            <a:r>
              <a:rPr lang="fr-FR" sz="2000" dirty="0">
                <a:solidFill>
                  <a:schemeClr val="bg1">
                    <a:lumMod val="75000"/>
                  </a:schemeClr>
                </a:solidFill>
              </a:rPr>
              <a:t>Services Google</a:t>
            </a:r>
          </a:p>
          <a:p>
            <a:pPr marL="342900" indent="-342900">
              <a:buFont typeface="+mj-lt"/>
              <a:buAutoNum type="arabicPeriod"/>
            </a:pPr>
            <a:r>
              <a:rPr lang="fr-FR" sz="2000" dirty="0">
                <a:solidFill>
                  <a:schemeClr val="bg1">
                    <a:lumMod val="75000"/>
                  </a:schemeClr>
                </a:solidFill>
              </a:rPr>
              <a:t>Avantages et inconvénient des services google</a:t>
            </a:r>
          </a:p>
          <a:p>
            <a:pPr marL="342900" indent="-342900">
              <a:buFont typeface="+mj-lt"/>
              <a:buAutoNum type="arabicPeriod"/>
            </a:pPr>
            <a:r>
              <a:rPr lang="fr-FR" sz="2000" dirty="0">
                <a:solidFill>
                  <a:schemeClr val="bg1">
                    <a:lumMod val="75000"/>
                  </a:schemeClr>
                </a:solidFill>
              </a:rPr>
              <a:t>Les outils de Microsoft Office</a:t>
            </a:r>
          </a:p>
          <a:p>
            <a:pPr marL="342900" indent="-342900">
              <a:buFont typeface="+mj-lt"/>
              <a:buAutoNum type="arabicPeriod"/>
            </a:pPr>
            <a:r>
              <a:rPr lang="fr-FR" sz="2000" dirty="0">
                <a:solidFill>
                  <a:schemeClr val="bg1">
                    <a:lumMod val="75000"/>
                  </a:schemeClr>
                </a:solidFill>
              </a:rPr>
              <a:t>Git et GitHub</a:t>
            </a:r>
          </a:p>
          <a:p>
            <a:pPr marL="342900" indent="-342900">
              <a:buFont typeface="+mj-lt"/>
              <a:buAutoNum type="arabicPeriod"/>
            </a:pPr>
            <a:r>
              <a:rPr lang="fr-FR" sz="2000" dirty="0">
                <a:solidFill>
                  <a:schemeClr val="bg1">
                    <a:lumMod val="75000"/>
                  </a:schemeClr>
                </a:solidFill>
              </a:rPr>
              <a:t>Application des TIC</a:t>
            </a:r>
          </a:p>
          <a:p>
            <a:pPr marL="342900" indent="-342900">
              <a:buFont typeface="+mj-lt"/>
              <a:buAutoNum type="arabicPeriod"/>
            </a:pPr>
            <a:r>
              <a:rPr lang="fr-FR" sz="2000" dirty="0">
                <a:solidFill>
                  <a:schemeClr val="bg1">
                    <a:lumMod val="75000"/>
                  </a:schemeClr>
                </a:solidFill>
              </a:rPr>
              <a:t>Avantages et inconvénient des TIC</a:t>
            </a:r>
          </a:p>
          <a:p>
            <a:pPr marL="342900" indent="-342900">
              <a:buFont typeface="+mj-lt"/>
              <a:buAutoNum type="arabicPeriod"/>
            </a:pPr>
            <a:r>
              <a:rPr lang="fr-FR" sz="2000" dirty="0">
                <a:solidFill>
                  <a:schemeClr val="bg1">
                    <a:lumMod val="75000"/>
                  </a:schemeClr>
                </a:solidFill>
              </a:rPr>
              <a:t>Conclusion</a:t>
            </a:r>
          </a:p>
        </p:txBody>
      </p:sp>
      <p:sp>
        <p:nvSpPr>
          <p:cNvPr id="3" name="ZoneTexte 2">
            <a:extLst>
              <a:ext uri="{FF2B5EF4-FFF2-40B4-BE49-F238E27FC236}">
                <a16:creationId xmlns:a16="http://schemas.microsoft.com/office/drawing/2014/main" id="{D3B4EA29-433D-44DF-A9AF-A6FB17B7A0B0}"/>
              </a:ext>
            </a:extLst>
          </p:cNvPr>
          <p:cNvSpPr txBox="1"/>
          <p:nvPr/>
        </p:nvSpPr>
        <p:spPr>
          <a:xfrm>
            <a:off x="1107440" y="934720"/>
            <a:ext cx="2743200" cy="646331"/>
          </a:xfrm>
          <a:prstGeom prst="rect">
            <a:avLst/>
          </a:prstGeom>
          <a:noFill/>
        </p:spPr>
        <p:txBody>
          <a:bodyPr wrap="square" rtlCol="0">
            <a:spAutoFit/>
          </a:bodyPr>
          <a:lstStyle/>
          <a:p>
            <a:pPr algn="ctr"/>
            <a:r>
              <a:rPr lang="fr-FR" sz="3600" b="1" dirty="0">
                <a:solidFill>
                  <a:schemeClr val="accent2">
                    <a:lumMod val="75000"/>
                  </a:schemeClr>
                </a:solidFill>
                <a:latin typeface="Times New Roman" panose="02020603050405020304" pitchFamily="18" charset="0"/>
                <a:cs typeface="Times New Roman" panose="02020603050405020304" pitchFamily="18" charset="0"/>
              </a:rPr>
              <a:t>Plan</a:t>
            </a:r>
          </a:p>
        </p:txBody>
      </p:sp>
    </p:spTree>
    <p:extLst>
      <p:ext uri="{BB962C8B-B14F-4D97-AF65-F5344CB8AC3E}">
        <p14:creationId xmlns:p14="http://schemas.microsoft.com/office/powerpoint/2010/main" val="9119779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0D662FA1-DC73-4FFC-B9BC-155ACBF0EBB0}"/>
              </a:ext>
            </a:extLst>
          </p:cNvPr>
          <p:cNvSpPr txBox="1"/>
          <p:nvPr/>
        </p:nvSpPr>
        <p:spPr>
          <a:xfrm>
            <a:off x="1371600" y="1178560"/>
            <a:ext cx="8341360" cy="4062651"/>
          </a:xfrm>
          <a:prstGeom prst="rect">
            <a:avLst/>
          </a:prstGeom>
          <a:noFill/>
        </p:spPr>
        <p:txBody>
          <a:bodyPr wrap="square" rtlCol="0">
            <a:spAutoFit/>
          </a:bodyPr>
          <a:lstStyle/>
          <a:p>
            <a:r>
              <a:rPr lang="fr-FR" sz="2400" kern="1400" spc="-50" dirty="0">
                <a:solidFill>
                  <a:schemeClr val="tx1">
                    <a:lumMod val="75000"/>
                    <a:lumOff val="25000"/>
                  </a:schemeClr>
                </a:solidFill>
                <a:effectLst/>
                <a:latin typeface="Sitka Heading" panose="02000505000000020004" pitchFamily="2" charset="0"/>
                <a:ea typeface="Times New Roman" panose="02020603050405020304" pitchFamily="18" charset="0"/>
                <a:cs typeface="Times New Roman" panose="02020603050405020304" pitchFamily="18" charset="0"/>
              </a:rPr>
              <a:t>Les technologies de l'information et de la communication ou techniques de l'information et de la communication (TIC, traduction de l'anglais information and communication technologies, ICT), qui concernent surtout le </a:t>
            </a:r>
            <a:r>
              <a:rPr lang="fr-FR" sz="2400" strike="noStrike" kern="1400" spc="-50" dirty="0">
                <a:solidFill>
                  <a:schemeClr val="tx1">
                    <a:lumMod val="75000"/>
                    <a:lumOff val="25000"/>
                  </a:schemeClr>
                </a:solidFill>
                <a:effectLst/>
                <a:latin typeface="Sitka Heading" panose="02000505000000020004" pitchFamily="2" charset="0"/>
                <a:ea typeface="Times New Roman" panose="02020603050405020304" pitchFamily="18" charset="0"/>
                <a:cs typeface="Times New Roman" panose="02020603050405020304" pitchFamily="18" charset="0"/>
              </a:rPr>
              <a:t>monde universitaire </a:t>
            </a:r>
            <a:r>
              <a:rPr lang="fr-FR" sz="2400" kern="1400" spc="-50" dirty="0">
                <a:solidFill>
                  <a:schemeClr val="tx1">
                    <a:lumMod val="75000"/>
                    <a:lumOff val="25000"/>
                  </a:schemeClr>
                </a:solidFill>
                <a:effectLst/>
                <a:latin typeface="Sitka Heading" panose="02000505000000020004" pitchFamily="2" charset="0"/>
                <a:ea typeface="Times New Roman" panose="02020603050405020304" pitchFamily="18" charset="0"/>
                <a:cs typeface="Times New Roman" panose="02020603050405020304" pitchFamily="18" charset="0"/>
              </a:rPr>
              <a:t>et le domaine de la </a:t>
            </a:r>
            <a:r>
              <a:rPr lang="fr-FR" sz="2400" u="none" strike="noStrike" kern="1400" spc="-50" dirty="0">
                <a:solidFill>
                  <a:schemeClr val="tx1">
                    <a:lumMod val="75000"/>
                    <a:lumOff val="25000"/>
                  </a:schemeClr>
                </a:solidFill>
                <a:effectLst/>
                <a:latin typeface="Sitka Heading" panose="02000505000000020004" pitchFamily="2" charset="0"/>
                <a:ea typeface="Times New Roman" panose="02020603050405020304" pitchFamily="18" charset="0"/>
                <a:cs typeface="Times New Roman" panose="02020603050405020304" pitchFamily="18" charset="0"/>
              </a:rPr>
              <a:t>télématique </a:t>
            </a:r>
            <a:r>
              <a:rPr lang="fr-FR" sz="2400" kern="1400" spc="-50" dirty="0">
                <a:solidFill>
                  <a:schemeClr val="tx1">
                    <a:lumMod val="75000"/>
                    <a:lumOff val="25000"/>
                  </a:schemeClr>
                </a:solidFill>
                <a:effectLst/>
                <a:latin typeface="Sitka Heading" panose="02000505000000020004" pitchFamily="2" charset="0"/>
                <a:ea typeface="Times New Roman" panose="02020603050405020304" pitchFamily="18" charset="0"/>
                <a:cs typeface="Times New Roman" panose="02020603050405020304" pitchFamily="18" charset="0"/>
              </a:rPr>
              <a:t>jouent un rôle majeur dans la compétitivité des entreprises et dans l’efficacité des administrations et des services publics(sante, l’éducation, sécurité). Ils facilitent la communication et le partage d’information a travers le monde. Ce rapport explore divers services et outils améliorent l’efficacité des TIC.</a:t>
            </a:r>
          </a:p>
          <a:p>
            <a:endParaRPr lang="fr-FR" dirty="0"/>
          </a:p>
        </p:txBody>
      </p:sp>
    </p:spTree>
    <p:extLst>
      <p:ext uri="{BB962C8B-B14F-4D97-AF65-F5344CB8AC3E}">
        <p14:creationId xmlns:p14="http://schemas.microsoft.com/office/powerpoint/2010/main" val="165087724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2D1A00D-1163-45D5-AF80-24A052593610}"/>
              </a:ext>
            </a:extLst>
          </p:cNvPr>
          <p:cNvSpPr txBox="1"/>
          <p:nvPr/>
        </p:nvSpPr>
        <p:spPr>
          <a:xfrm>
            <a:off x="650240" y="1615440"/>
            <a:ext cx="8707120" cy="2923877"/>
          </a:xfrm>
          <a:prstGeom prst="rect">
            <a:avLst/>
          </a:prstGeom>
          <a:noFill/>
        </p:spPr>
        <p:txBody>
          <a:bodyPr wrap="square" rtlCol="0">
            <a:spAutoFit/>
          </a:bodyPr>
          <a:lstStyle/>
          <a:p>
            <a:pPr marL="342900" indent="-342900">
              <a:buFont typeface="+mj-lt"/>
              <a:buAutoNum type="arabicPeriod"/>
            </a:pPr>
            <a:r>
              <a:rPr lang="fr-FR" sz="2000" dirty="0">
                <a:solidFill>
                  <a:schemeClr val="bg1">
                    <a:lumMod val="75000"/>
                  </a:schemeClr>
                </a:solidFill>
              </a:rPr>
              <a:t>Introduction aux TIC</a:t>
            </a:r>
          </a:p>
          <a:p>
            <a:pPr marL="342900" indent="-342900">
              <a:buFont typeface="+mj-lt"/>
              <a:buAutoNum type="arabicPeriod"/>
            </a:pPr>
            <a:r>
              <a:rPr lang="fr-FR" sz="2400" b="1" dirty="0"/>
              <a:t>Présentation des TIC</a:t>
            </a:r>
          </a:p>
          <a:p>
            <a:pPr marL="342900" indent="-342900">
              <a:buFont typeface="+mj-lt"/>
              <a:buAutoNum type="arabicPeriod"/>
            </a:pPr>
            <a:r>
              <a:rPr lang="fr-FR" sz="2000" dirty="0">
                <a:solidFill>
                  <a:schemeClr val="bg1">
                    <a:lumMod val="75000"/>
                  </a:schemeClr>
                </a:solidFill>
              </a:rPr>
              <a:t>Services Google</a:t>
            </a:r>
          </a:p>
          <a:p>
            <a:pPr marL="342900" indent="-342900">
              <a:buFont typeface="+mj-lt"/>
              <a:buAutoNum type="arabicPeriod"/>
            </a:pPr>
            <a:r>
              <a:rPr lang="fr-FR" sz="2000" dirty="0">
                <a:solidFill>
                  <a:schemeClr val="bg1">
                    <a:lumMod val="75000"/>
                  </a:schemeClr>
                </a:solidFill>
              </a:rPr>
              <a:t>Avantages et inconvénient des services google</a:t>
            </a:r>
          </a:p>
          <a:p>
            <a:pPr marL="342900" indent="-342900">
              <a:buFont typeface="+mj-lt"/>
              <a:buAutoNum type="arabicPeriod"/>
            </a:pPr>
            <a:r>
              <a:rPr lang="fr-FR" sz="2000" dirty="0">
                <a:solidFill>
                  <a:schemeClr val="bg1">
                    <a:lumMod val="75000"/>
                  </a:schemeClr>
                </a:solidFill>
              </a:rPr>
              <a:t>Les outils de Microsoft Office</a:t>
            </a:r>
          </a:p>
          <a:p>
            <a:pPr marL="342900" indent="-342900">
              <a:buFont typeface="+mj-lt"/>
              <a:buAutoNum type="arabicPeriod"/>
            </a:pPr>
            <a:r>
              <a:rPr lang="fr-FR" sz="2000" dirty="0">
                <a:solidFill>
                  <a:schemeClr val="bg1">
                    <a:lumMod val="75000"/>
                  </a:schemeClr>
                </a:solidFill>
              </a:rPr>
              <a:t>Git et GitHub</a:t>
            </a:r>
          </a:p>
          <a:p>
            <a:pPr marL="342900" indent="-342900">
              <a:buFont typeface="+mj-lt"/>
              <a:buAutoNum type="arabicPeriod"/>
            </a:pPr>
            <a:r>
              <a:rPr lang="fr-FR" sz="2000" dirty="0">
                <a:solidFill>
                  <a:schemeClr val="bg1">
                    <a:lumMod val="75000"/>
                  </a:schemeClr>
                </a:solidFill>
              </a:rPr>
              <a:t>Application des TIC</a:t>
            </a:r>
          </a:p>
          <a:p>
            <a:pPr marL="342900" indent="-342900">
              <a:buFont typeface="+mj-lt"/>
              <a:buAutoNum type="arabicPeriod"/>
            </a:pPr>
            <a:r>
              <a:rPr lang="fr-FR" sz="2000" dirty="0">
                <a:solidFill>
                  <a:schemeClr val="bg1">
                    <a:lumMod val="75000"/>
                  </a:schemeClr>
                </a:solidFill>
              </a:rPr>
              <a:t>Avantages et inconvénient des TIC</a:t>
            </a:r>
          </a:p>
          <a:p>
            <a:pPr marL="342900" indent="-342900">
              <a:buFont typeface="+mj-lt"/>
              <a:buAutoNum type="arabicPeriod"/>
            </a:pPr>
            <a:r>
              <a:rPr lang="fr-FR" sz="2000" dirty="0">
                <a:solidFill>
                  <a:schemeClr val="bg1">
                    <a:lumMod val="75000"/>
                  </a:schemeClr>
                </a:solidFill>
              </a:rPr>
              <a:t>Conclusion</a:t>
            </a:r>
          </a:p>
        </p:txBody>
      </p:sp>
      <p:sp>
        <p:nvSpPr>
          <p:cNvPr id="3" name="ZoneTexte 2">
            <a:extLst>
              <a:ext uri="{FF2B5EF4-FFF2-40B4-BE49-F238E27FC236}">
                <a16:creationId xmlns:a16="http://schemas.microsoft.com/office/drawing/2014/main" id="{D3B4EA29-433D-44DF-A9AF-A6FB17B7A0B0}"/>
              </a:ext>
            </a:extLst>
          </p:cNvPr>
          <p:cNvSpPr txBox="1"/>
          <p:nvPr/>
        </p:nvSpPr>
        <p:spPr>
          <a:xfrm>
            <a:off x="1107440" y="934720"/>
            <a:ext cx="2743200" cy="646331"/>
          </a:xfrm>
          <a:prstGeom prst="rect">
            <a:avLst/>
          </a:prstGeom>
          <a:noFill/>
        </p:spPr>
        <p:txBody>
          <a:bodyPr wrap="square" rtlCol="0">
            <a:spAutoFit/>
          </a:bodyPr>
          <a:lstStyle/>
          <a:p>
            <a:pPr algn="ctr"/>
            <a:r>
              <a:rPr lang="fr-FR" sz="3600" b="1" dirty="0">
                <a:solidFill>
                  <a:schemeClr val="accent2">
                    <a:lumMod val="75000"/>
                  </a:schemeClr>
                </a:solidFill>
                <a:latin typeface="Times New Roman" panose="02020603050405020304" pitchFamily="18" charset="0"/>
                <a:cs typeface="Times New Roman" panose="02020603050405020304" pitchFamily="18" charset="0"/>
              </a:rPr>
              <a:t>Plan</a:t>
            </a:r>
          </a:p>
        </p:txBody>
      </p:sp>
    </p:spTree>
    <p:extLst>
      <p:ext uri="{BB962C8B-B14F-4D97-AF65-F5344CB8AC3E}">
        <p14:creationId xmlns:p14="http://schemas.microsoft.com/office/powerpoint/2010/main" val="19084994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FF99839-4D42-4FB3-8A1A-922761CC9579}"/>
              </a:ext>
            </a:extLst>
          </p:cNvPr>
          <p:cNvSpPr txBox="1"/>
          <p:nvPr/>
        </p:nvSpPr>
        <p:spPr>
          <a:xfrm>
            <a:off x="843280" y="1016000"/>
            <a:ext cx="2153920" cy="4927600"/>
          </a:xfrm>
          <a:prstGeom prst="rect">
            <a:avLst/>
          </a:prstGeom>
          <a:noFill/>
        </p:spPr>
        <p:txBody>
          <a:bodyPr wrap="square" rtlCol="0">
            <a:spAutoFit/>
          </a:bodyPr>
          <a:lstStyle/>
          <a:p>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Les TIC représentent l’ensemble et équipement assurant le traitement automatique de l’information. Les TIC englobent toutes les technologies utilisées pour gérer la télécommunication, la diffusion, les systèmes de gestion des bâtiments, les audiovisuels et de traitements de réseau.</a:t>
            </a:r>
          </a:p>
          <a:p>
            <a:endParaRPr lang="fr-FR" dirty="0"/>
          </a:p>
        </p:txBody>
      </p:sp>
      <p:pic>
        <p:nvPicPr>
          <p:cNvPr id="8" name="Image 7">
            <a:extLst>
              <a:ext uri="{FF2B5EF4-FFF2-40B4-BE49-F238E27FC236}">
                <a16:creationId xmlns:a16="http://schemas.microsoft.com/office/drawing/2014/main" id="{CFD34473-3126-4527-B23C-A7ADAB380C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9440" y="753864"/>
            <a:ext cx="6360160" cy="5350271"/>
          </a:xfrm>
          <a:prstGeom prst="rect">
            <a:avLst/>
          </a:prstGeom>
        </p:spPr>
      </p:pic>
    </p:spTree>
    <p:extLst>
      <p:ext uri="{BB962C8B-B14F-4D97-AF65-F5344CB8AC3E}">
        <p14:creationId xmlns:p14="http://schemas.microsoft.com/office/powerpoint/2010/main" val="35596696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llipse 6">
            <a:extLst>
              <a:ext uri="{FF2B5EF4-FFF2-40B4-BE49-F238E27FC236}">
                <a16:creationId xmlns:a16="http://schemas.microsoft.com/office/drawing/2014/main" id="{6CF26A6E-6295-4732-B426-B35CCFB12750}"/>
              </a:ext>
            </a:extLst>
          </p:cNvPr>
          <p:cNvSpPr/>
          <p:nvPr/>
        </p:nvSpPr>
        <p:spPr>
          <a:xfrm>
            <a:off x="1173480" y="659048"/>
            <a:ext cx="6837680" cy="7823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26C794DB-D5E1-455E-9729-EC9A51E08EDE}"/>
              </a:ext>
            </a:extLst>
          </p:cNvPr>
          <p:cNvSpPr/>
          <p:nvPr/>
        </p:nvSpPr>
        <p:spPr>
          <a:xfrm>
            <a:off x="609600" y="1737360"/>
            <a:ext cx="9011920" cy="41452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fr-FR"/>
          </a:p>
        </p:txBody>
      </p:sp>
      <p:sp>
        <p:nvSpPr>
          <p:cNvPr id="2" name="ZoneTexte 1">
            <a:extLst>
              <a:ext uri="{FF2B5EF4-FFF2-40B4-BE49-F238E27FC236}">
                <a16:creationId xmlns:a16="http://schemas.microsoft.com/office/drawing/2014/main" id="{882C2BF3-3332-4DF2-A0D9-1388087262C8}"/>
              </a:ext>
            </a:extLst>
          </p:cNvPr>
          <p:cNvSpPr txBox="1"/>
          <p:nvPr/>
        </p:nvSpPr>
        <p:spPr>
          <a:xfrm>
            <a:off x="914400" y="2072640"/>
            <a:ext cx="8351520" cy="3416320"/>
          </a:xfrm>
          <a:prstGeom prst="rect">
            <a:avLst/>
          </a:prstGeom>
          <a:noFill/>
        </p:spPr>
        <p:txBody>
          <a:bodyPr wrap="square" rtlCol="0">
            <a:spAutoFit/>
          </a:bodyPr>
          <a:lstStyle/>
          <a:p>
            <a:r>
              <a:rPr lang="fr-FR" kern="1400" spc="-50" dirty="0">
                <a:solidFill>
                  <a:schemeClr val="tx2"/>
                </a:solidFill>
                <a:effectLst/>
                <a:latin typeface="Sitka Heading" panose="02000505000000020004" pitchFamily="2" charset="0"/>
                <a:ea typeface="Times New Roman" panose="02020603050405020304" pitchFamily="18" charset="0"/>
                <a:cs typeface="Times New Roman" panose="02020603050405020304" pitchFamily="18" charset="0"/>
              </a:rPr>
              <a:t>Les technologies de l'information et de la communication regroupent un ensemble de ressources techniques nécessaires à la mise en œuvre des services de l'information et de la communication pour produire, manipuler, convertir, stocker, gérer, transmettre et retrouver l'information et pour communiquer.</a:t>
            </a:r>
          </a:p>
          <a:p>
            <a:r>
              <a:rPr lang="fr-FR" kern="1400" spc="-50" dirty="0">
                <a:solidFill>
                  <a:schemeClr val="tx2"/>
                </a:solidFill>
                <a:effectLst/>
                <a:latin typeface="Sitka Heading" panose="02000505000000020004" pitchFamily="2" charset="0"/>
                <a:ea typeface="Times New Roman" panose="02020603050405020304" pitchFamily="18" charset="0"/>
                <a:cs typeface="Times New Roman" panose="02020603050405020304" pitchFamily="18" charset="0"/>
              </a:rPr>
              <a:t>On peut regrouper ces techniques par catégories suivantes :</a:t>
            </a:r>
            <a:endParaRPr lang="fr-FR" sz="1200" kern="1400" spc="-50" dirty="0">
              <a:solidFill>
                <a:schemeClr val="tx2"/>
              </a:solidFill>
              <a:effectLst/>
              <a:latin typeface="Sitka Heading" panose="02000505000000020004" pitchFamily="2" charset="0"/>
              <a:ea typeface="Times New Roman" panose="02020603050405020304" pitchFamily="18" charset="0"/>
              <a:cs typeface="Times New Roman" panose="02020603050405020304" pitchFamily="18" charset="0"/>
            </a:endParaRPr>
          </a:p>
          <a:p>
            <a:pPr marL="342900" lvl="0" indent="-342900">
              <a:buFont typeface="+mj-lt"/>
              <a:buAutoNum type="arabicPeriod"/>
            </a:pPr>
            <a:r>
              <a:rPr lang="fr-FR" kern="1400" spc="-50" dirty="0">
                <a:solidFill>
                  <a:schemeClr val="tx2"/>
                </a:solidFill>
                <a:effectLst/>
                <a:latin typeface="Sitka Heading" panose="02000505000000020004" pitchFamily="2" charset="0"/>
                <a:ea typeface="Times New Roman" panose="02020603050405020304" pitchFamily="18" charset="0"/>
                <a:cs typeface="Times New Roman" panose="02020603050405020304" pitchFamily="18" charset="0"/>
              </a:rPr>
              <a:t>L'équipement informatique, serveurs, matériel informatique (PC, imprimante…) ;</a:t>
            </a:r>
          </a:p>
          <a:p>
            <a:pPr marL="342900" lvl="0" indent="-342900">
              <a:buFont typeface="+mj-lt"/>
              <a:buAutoNum type="arabicPeriod"/>
            </a:pPr>
            <a:r>
              <a:rPr lang="fr-FR" kern="1400" spc="-50" dirty="0">
                <a:solidFill>
                  <a:schemeClr val="tx2"/>
                </a:solidFill>
                <a:effectLst/>
                <a:latin typeface="Sitka Heading" panose="02000505000000020004" pitchFamily="2" charset="0"/>
                <a:ea typeface="Times New Roman" panose="02020603050405020304" pitchFamily="18" charset="0"/>
                <a:cs typeface="Times New Roman" panose="02020603050405020304" pitchFamily="18" charset="0"/>
              </a:rPr>
              <a:t>La microélectronique et les composants (transistor, diode, circuit intégré...) ;</a:t>
            </a:r>
          </a:p>
          <a:p>
            <a:pPr marL="342900" lvl="0" indent="-342900">
              <a:buFont typeface="+mj-lt"/>
              <a:buAutoNum type="arabicPeriod"/>
            </a:pPr>
            <a:r>
              <a:rPr lang="fr-FR" kern="1400" spc="-50" dirty="0">
                <a:solidFill>
                  <a:schemeClr val="tx2"/>
                </a:solidFill>
                <a:effectLst/>
                <a:latin typeface="Sitka Heading" panose="02000505000000020004" pitchFamily="2" charset="0"/>
                <a:ea typeface="Times New Roman" panose="02020603050405020304" pitchFamily="18" charset="0"/>
                <a:cs typeface="Times New Roman" panose="02020603050405020304" pitchFamily="18" charset="0"/>
              </a:rPr>
              <a:t>Les télécommunications et les réseaux informatiques ;</a:t>
            </a:r>
          </a:p>
          <a:p>
            <a:pPr marL="342900" lvl="0" indent="-342900">
              <a:buFont typeface="+mj-lt"/>
              <a:buAutoNum type="arabicPeriod"/>
            </a:pPr>
            <a:r>
              <a:rPr lang="fr-FR" kern="1400" spc="-50" dirty="0">
                <a:solidFill>
                  <a:schemeClr val="tx2"/>
                </a:solidFill>
                <a:effectLst/>
                <a:latin typeface="Sitka Heading" panose="02000505000000020004" pitchFamily="2" charset="0"/>
                <a:ea typeface="Times New Roman" panose="02020603050405020304" pitchFamily="18" charset="0"/>
                <a:cs typeface="Times New Roman" panose="02020603050405020304" pitchFamily="18" charset="0"/>
              </a:rPr>
              <a:t>Le multimédia ;</a:t>
            </a:r>
          </a:p>
          <a:p>
            <a:pPr marL="342900" lvl="0" indent="-342900">
              <a:buFont typeface="+mj-lt"/>
              <a:buAutoNum type="arabicPeriod"/>
            </a:pPr>
            <a:r>
              <a:rPr lang="fr-FR" kern="1400" spc="-50" dirty="0">
                <a:solidFill>
                  <a:schemeClr val="tx2"/>
                </a:solidFill>
                <a:effectLst/>
                <a:latin typeface="Sitka Heading" panose="02000505000000020004" pitchFamily="2" charset="0"/>
                <a:ea typeface="Times New Roman" panose="02020603050405020304" pitchFamily="18" charset="0"/>
                <a:cs typeface="Times New Roman" panose="02020603050405020304" pitchFamily="18" charset="0"/>
              </a:rPr>
              <a:t>Les services informatiques et les logiciels ;</a:t>
            </a:r>
          </a:p>
          <a:p>
            <a:pPr marL="342900" lvl="0" indent="-342900">
              <a:buFont typeface="+mj-lt"/>
              <a:buAutoNum type="arabicPeriod"/>
            </a:pPr>
            <a:r>
              <a:rPr lang="fr-FR" b="0" i="0" kern="1400" spc="-50" dirty="0">
                <a:solidFill>
                  <a:schemeClr val="tx2"/>
                </a:solidFill>
                <a:effectLst/>
                <a:latin typeface="MS PMincho" panose="020B0400000000000000" pitchFamily="18" charset="-128"/>
                <a:ea typeface="MS PMincho" panose="020B0400000000000000" pitchFamily="18" charset="-128"/>
                <a:cs typeface="Times New Roman" panose="02020603050405020304" pitchFamily="18" charset="0"/>
              </a:rPr>
              <a:t>Le commerce électronique et les médias électroniques.</a:t>
            </a:r>
            <a:endParaRPr lang="fr-FR" kern="1400" spc="-50" dirty="0">
              <a:solidFill>
                <a:schemeClr val="tx2"/>
              </a:solidFill>
              <a:effectLst/>
              <a:latin typeface="Sitka Heading" panose="02000505000000020004" pitchFamily="2" charset="0"/>
              <a:ea typeface="Times New Roman" panose="02020603050405020304" pitchFamily="18" charset="0"/>
              <a:cs typeface="Times New Roman" panose="02020603050405020304" pitchFamily="18" charset="0"/>
            </a:endParaRPr>
          </a:p>
          <a:p>
            <a:endParaRPr lang="fr-FR" dirty="0"/>
          </a:p>
        </p:txBody>
      </p:sp>
      <p:sp>
        <p:nvSpPr>
          <p:cNvPr id="4" name="ZoneTexte 3">
            <a:extLst>
              <a:ext uri="{FF2B5EF4-FFF2-40B4-BE49-F238E27FC236}">
                <a16:creationId xmlns:a16="http://schemas.microsoft.com/office/drawing/2014/main" id="{33C2CB13-98E1-4F9F-BBFC-4B2935314DDC}"/>
              </a:ext>
            </a:extLst>
          </p:cNvPr>
          <p:cNvSpPr txBox="1"/>
          <p:nvPr/>
        </p:nvSpPr>
        <p:spPr>
          <a:xfrm>
            <a:off x="1645920" y="870148"/>
            <a:ext cx="5892800" cy="677108"/>
          </a:xfrm>
          <a:prstGeom prst="rect">
            <a:avLst/>
          </a:prstGeom>
          <a:noFill/>
        </p:spPr>
        <p:txBody>
          <a:bodyPr wrap="square" rtlCol="0">
            <a:spAutoFit/>
          </a:bodyPr>
          <a:lstStyle/>
          <a:p>
            <a:r>
              <a:rPr lang="fr-FR" sz="2000" b="1" dirty="0">
                <a:effectLst/>
                <a:latin typeface="Times New Roman" panose="02020603050405020304" pitchFamily="18" charset="0"/>
                <a:ea typeface="Times New Roman" panose="02020603050405020304" pitchFamily="18" charset="0"/>
              </a:rPr>
              <a:t>Techniques de l'information et de la communication</a:t>
            </a:r>
          </a:p>
          <a:p>
            <a:endParaRPr lang="fr-FR" dirty="0"/>
          </a:p>
        </p:txBody>
      </p:sp>
    </p:spTree>
    <p:extLst>
      <p:ext uri="{BB962C8B-B14F-4D97-AF65-F5344CB8AC3E}">
        <p14:creationId xmlns:p14="http://schemas.microsoft.com/office/powerpoint/2010/main" val="286899993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1BF87C94-4CBE-490C-BDD4-B8EF55D814EB}"/>
              </a:ext>
            </a:extLst>
          </p:cNvPr>
          <p:cNvSpPr/>
          <p:nvPr/>
        </p:nvSpPr>
        <p:spPr>
          <a:xfrm>
            <a:off x="1259840" y="690880"/>
            <a:ext cx="7894320" cy="1219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sp>
        <p:nvSpPr>
          <p:cNvPr id="3" name="ZoneTexte 2">
            <a:extLst>
              <a:ext uri="{FF2B5EF4-FFF2-40B4-BE49-F238E27FC236}">
                <a16:creationId xmlns:a16="http://schemas.microsoft.com/office/drawing/2014/main" id="{22242970-B1BD-4D01-AD41-DA1F3B9D425F}"/>
              </a:ext>
            </a:extLst>
          </p:cNvPr>
          <p:cNvSpPr txBox="1"/>
          <p:nvPr/>
        </p:nvSpPr>
        <p:spPr>
          <a:xfrm>
            <a:off x="1524000" y="955040"/>
            <a:ext cx="6939280" cy="677108"/>
          </a:xfrm>
          <a:prstGeom prst="rect">
            <a:avLst/>
          </a:prstGeom>
          <a:noFill/>
        </p:spPr>
        <p:txBody>
          <a:bodyPr wrap="square" rtlCol="0">
            <a:spAutoFit/>
          </a:bodyPr>
          <a:lstStyle/>
          <a:p>
            <a:r>
              <a:rPr lang="fr-FR" sz="2000" b="1" dirty="0">
                <a:solidFill>
                  <a:srgbClr val="00B0F0"/>
                </a:solidFill>
                <a:effectLst/>
                <a:latin typeface="Georgia" panose="02040502050405020303" pitchFamily="18" charset="0"/>
                <a:ea typeface="Times New Roman" panose="02020603050405020304" pitchFamily="18" charset="0"/>
              </a:rPr>
              <a:t>Services de l'information et de la communication</a:t>
            </a:r>
            <a:endParaRPr lang="fr-FR" sz="2000" b="1" dirty="0">
              <a:solidFill>
                <a:srgbClr val="00B0F0"/>
              </a:solidFill>
              <a:effectLst/>
              <a:latin typeface="Times New Roman" panose="02020603050405020304" pitchFamily="18" charset="0"/>
              <a:ea typeface="Times New Roman" panose="02020603050405020304" pitchFamily="18" charset="0"/>
            </a:endParaRPr>
          </a:p>
          <a:p>
            <a:endParaRPr lang="fr-FR" dirty="0"/>
          </a:p>
        </p:txBody>
      </p:sp>
      <p:sp>
        <p:nvSpPr>
          <p:cNvPr id="4" name="ZoneTexte 3">
            <a:extLst>
              <a:ext uri="{FF2B5EF4-FFF2-40B4-BE49-F238E27FC236}">
                <a16:creationId xmlns:a16="http://schemas.microsoft.com/office/drawing/2014/main" id="{744FDBA3-84CA-4F52-9A81-AF1925BC7BB7}"/>
              </a:ext>
            </a:extLst>
          </p:cNvPr>
          <p:cNvSpPr txBox="1"/>
          <p:nvPr/>
        </p:nvSpPr>
        <p:spPr>
          <a:xfrm>
            <a:off x="975360" y="2458720"/>
            <a:ext cx="8331200" cy="3693319"/>
          </a:xfrm>
          <a:prstGeom prst="rect">
            <a:avLst/>
          </a:prstGeom>
          <a:noFill/>
        </p:spPr>
        <p:txBody>
          <a:bodyPr wrap="square" rtlCol="0">
            <a:spAutoFit/>
          </a:bodyPr>
          <a:lstStyle/>
          <a:p>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Les services de l'information et de la communication sont regroupés en différentes catégories dont les plus connues sont :</a:t>
            </a:r>
          </a:p>
          <a:p>
            <a:pPr marL="342900" lvl="0" indent="-342900">
              <a:buFont typeface="Wingdings" panose="05000000000000000000" pitchFamily="2" charset="2"/>
              <a:buChar char=""/>
            </a:pPr>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Les services de téléphonie vocale : </a:t>
            </a:r>
          </a:p>
          <a:p>
            <a:pPr marL="457200"/>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un système téléphonique automatise qui combine des messages préalablement enregistres pour interagir avec les appelants, en leur permettant de fournir des information;</a:t>
            </a:r>
          </a:p>
          <a:p>
            <a:pPr marL="342900" lvl="0" indent="-342900">
              <a:buFont typeface="Wingdings" panose="05000000000000000000" pitchFamily="2" charset="2"/>
              <a:buChar char=""/>
            </a:pPr>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les services de transmission de données informatiques : </a:t>
            </a:r>
          </a:p>
          <a:p>
            <a:pPr marL="457200"/>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La transmission de données désigne le transport de données, quel que soit le type d’</a:t>
            </a:r>
            <a:r>
              <a:rPr lang="fr-FR" kern="1400" spc="-50" dirty="0">
                <a:latin typeface="Sitka Heading" panose="02000505000000020004" pitchFamily="2" charset="0"/>
                <a:ea typeface="Times New Roman" panose="02020603050405020304" pitchFamily="18" charset="0"/>
                <a:cs typeface="Times New Roman" panose="02020603050405020304" pitchFamily="18" charset="0"/>
              </a:rPr>
              <a:t>information</a:t>
            </a:r>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 d'un endroit vers un autre, par un moyen physique ou numérique.;</a:t>
            </a:r>
          </a:p>
          <a:p>
            <a:pPr marL="342900" lvl="0" indent="-342900">
              <a:buFont typeface="Wingdings" panose="05000000000000000000" pitchFamily="2" charset="2"/>
              <a:buChar char=""/>
            </a:pPr>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les services informatiques;</a:t>
            </a:r>
          </a:p>
          <a:p>
            <a:pPr marL="342900" lvl="0" indent="-342900">
              <a:buFont typeface="Wingdings" panose="05000000000000000000" pitchFamily="2" charset="2"/>
              <a:buChar char=""/>
            </a:pPr>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les services de communication par internet ;</a:t>
            </a:r>
          </a:p>
          <a:p>
            <a:pPr marL="342900" lvl="0" indent="-342900">
              <a:buFont typeface="Wingdings" panose="05000000000000000000" pitchFamily="2" charset="2"/>
              <a:buChar char=""/>
            </a:pPr>
            <a:r>
              <a:rPr lang="fr-FR" sz="1800" kern="1400" spc="-50" dirty="0">
                <a:effectLst/>
                <a:latin typeface="Sitka Heading" panose="02000505000000020004" pitchFamily="2" charset="0"/>
                <a:ea typeface="Times New Roman" panose="02020603050405020304" pitchFamily="18" charset="0"/>
                <a:cs typeface="Times New Roman" panose="02020603050405020304" pitchFamily="18" charset="0"/>
              </a:rPr>
              <a:t>les services de multimédia et d'audiovisuel ;</a:t>
            </a:r>
          </a:p>
          <a:p>
            <a:endParaRPr lang="fr-FR" dirty="0"/>
          </a:p>
        </p:txBody>
      </p:sp>
    </p:spTree>
    <p:extLst>
      <p:ext uri="{BB962C8B-B14F-4D97-AF65-F5344CB8AC3E}">
        <p14:creationId xmlns:p14="http://schemas.microsoft.com/office/powerpoint/2010/main" val="989041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2D1A00D-1163-45D5-AF80-24A052593610}"/>
              </a:ext>
            </a:extLst>
          </p:cNvPr>
          <p:cNvSpPr txBox="1"/>
          <p:nvPr/>
        </p:nvSpPr>
        <p:spPr>
          <a:xfrm>
            <a:off x="650240" y="1615440"/>
            <a:ext cx="8707120" cy="2923877"/>
          </a:xfrm>
          <a:prstGeom prst="rect">
            <a:avLst/>
          </a:prstGeom>
          <a:noFill/>
        </p:spPr>
        <p:txBody>
          <a:bodyPr wrap="square" rtlCol="0">
            <a:spAutoFit/>
          </a:bodyPr>
          <a:lstStyle/>
          <a:p>
            <a:pPr marL="342900" indent="-342900">
              <a:buFont typeface="+mj-lt"/>
              <a:buAutoNum type="arabicPeriod"/>
            </a:pPr>
            <a:r>
              <a:rPr lang="fr-FR" sz="2000" dirty="0">
                <a:solidFill>
                  <a:schemeClr val="bg1">
                    <a:lumMod val="75000"/>
                  </a:schemeClr>
                </a:solidFill>
              </a:rPr>
              <a:t>Introduction aux TIC</a:t>
            </a:r>
          </a:p>
          <a:p>
            <a:pPr marL="342900" indent="-342900">
              <a:buFont typeface="+mj-lt"/>
              <a:buAutoNum type="arabicPeriod"/>
            </a:pPr>
            <a:r>
              <a:rPr lang="fr-FR" sz="2000" dirty="0">
                <a:solidFill>
                  <a:schemeClr val="bg1">
                    <a:lumMod val="75000"/>
                  </a:schemeClr>
                </a:solidFill>
              </a:rPr>
              <a:t>Présentation des TIC</a:t>
            </a:r>
          </a:p>
          <a:p>
            <a:pPr marL="342900" indent="-342900">
              <a:buFont typeface="+mj-lt"/>
              <a:buAutoNum type="arabicPeriod"/>
            </a:pPr>
            <a:r>
              <a:rPr lang="fr-FR" sz="2400" b="1" dirty="0"/>
              <a:t>Services Google</a:t>
            </a:r>
          </a:p>
          <a:p>
            <a:pPr marL="342900" indent="-342900">
              <a:buFont typeface="+mj-lt"/>
              <a:buAutoNum type="arabicPeriod"/>
            </a:pPr>
            <a:r>
              <a:rPr lang="fr-FR" sz="2000" dirty="0">
                <a:solidFill>
                  <a:schemeClr val="bg1">
                    <a:lumMod val="75000"/>
                  </a:schemeClr>
                </a:solidFill>
              </a:rPr>
              <a:t>Avantages et inconvénient des services google</a:t>
            </a:r>
          </a:p>
          <a:p>
            <a:pPr marL="342900" indent="-342900">
              <a:buFont typeface="+mj-lt"/>
              <a:buAutoNum type="arabicPeriod"/>
            </a:pPr>
            <a:r>
              <a:rPr lang="fr-FR" sz="2000" dirty="0">
                <a:solidFill>
                  <a:schemeClr val="bg1">
                    <a:lumMod val="75000"/>
                  </a:schemeClr>
                </a:solidFill>
              </a:rPr>
              <a:t>Les outils de Microsoft Office</a:t>
            </a:r>
          </a:p>
          <a:p>
            <a:pPr marL="342900" indent="-342900">
              <a:buFont typeface="+mj-lt"/>
              <a:buAutoNum type="arabicPeriod"/>
            </a:pPr>
            <a:r>
              <a:rPr lang="fr-FR" sz="2000" dirty="0">
                <a:solidFill>
                  <a:schemeClr val="bg1">
                    <a:lumMod val="75000"/>
                  </a:schemeClr>
                </a:solidFill>
              </a:rPr>
              <a:t>Git et GitHub</a:t>
            </a:r>
          </a:p>
          <a:p>
            <a:pPr marL="342900" indent="-342900">
              <a:buFont typeface="+mj-lt"/>
              <a:buAutoNum type="arabicPeriod"/>
            </a:pPr>
            <a:r>
              <a:rPr lang="fr-FR" sz="2000" dirty="0">
                <a:solidFill>
                  <a:schemeClr val="bg1">
                    <a:lumMod val="75000"/>
                  </a:schemeClr>
                </a:solidFill>
              </a:rPr>
              <a:t>Application des TIC</a:t>
            </a:r>
          </a:p>
          <a:p>
            <a:pPr marL="342900" indent="-342900">
              <a:buFont typeface="+mj-lt"/>
              <a:buAutoNum type="arabicPeriod"/>
            </a:pPr>
            <a:r>
              <a:rPr lang="fr-FR" sz="2000" dirty="0">
                <a:solidFill>
                  <a:schemeClr val="bg1">
                    <a:lumMod val="75000"/>
                  </a:schemeClr>
                </a:solidFill>
              </a:rPr>
              <a:t>Avantages et inconvénient des TIC</a:t>
            </a:r>
          </a:p>
          <a:p>
            <a:pPr marL="342900" indent="-342900">
              <a:buFont typeface="+mj-lt"/>
              <a:buAutoNum type="arabicPeriod"/>
            </a:pPr>
            <a:r>
              <a:rPr lang="fr-FR" sz="2000" dirty="0">
                <a:solidFill>
                  <a:schemeClr val="bg1">
                    <a:lumMod val="75000"/>
                  </a:schemeClr>
                </a:solidFill>
              </a:rPr>
              <a:t>Conclusion</a:t>
            </a:r>
          </a:p>
        </p:txBody>
      </p:sp>
      <p:sp>
        <p:nvSpPr>
          <p:cNvPr id="3" name="ZoneTexte 2">
            <a:extLst>
              <a:ext uri="{FF2B5EF4-FFF2-40B4-BE49-F238E27FC236}">
                <a16:creationId xmlns:a16="http://schemas.microsoft.com/office/drawing/2014/main" id="{D3B4EA29-433D-44DF-A9AF-A6FB17B7A0B0}"/>
              </a:ext>
            </a:extLst>
          </p:cNvPr>
          <p:cNvSpPr txBox="1"/>
          <p:nvPr/>
        </p:nvSpPr>
        <p:spPr>
          <a:xfrm>
            <a:off x="1107440" y="934720"/>
            <a:ext cx="2743200" cy="646331"/>
          </a:xfrm>
          <a:prstGeom prst="rect">
            <a:avLst/>
          </a:prstGeom>
          <a:noFill/>
        </p:spPr>
        <p:txBody>
          <a:bodyPr wrap="square" rtlCol="0">
            <a:spAutoFit/>
          </a:bodyPr>
          <a:lstStyle/>
          <a:p>
            <a:pPr algn="ctr"/>
            <a:r>
              <a:rPr lang="fr-FR" sz="3600" b="1" dirty="0">
                <a:solidFill>
                  <a:schemeClr val="accent2">
                    <a:lumMod val="75000"/>
                  </a:schemeClr>
                </a:solidFill>
                <a:latin typeface="Times New Roman" panose="02020603050405020304" pitchFamily="18" charset="0"/>
                <a:cs typeface="Times New Roman" panose="02020603050405020304" pitchFamily="18" charset="0"/>
              </a:rPr>
              <a:t>Plan</a:t>
            </a:r>
          </a:p>
        </p:txBody>
      </p:sp>
    </p:spTree>
    <p:extLst>
      <p:ext uri="{BB962C8B-B14F-4D97-AF65-F5344CB8AC3E}">
        <p14:creationId xmlns:p14="http://schemas.microsoft.com/office/powerpoint/2010/main" val="10906233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144</TotalTime>
  <Words>1296</Words>
  <Application>Microsoft Office PowerPoint</Application>
  <PresentationFormat>Grand écran</PresentationFormat>
  <Paragraphs>210</Paragraphs>
  <Slides>25</Slides>
  <Notes>0</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25</vt:i4>
      </vt:variant>
    </vt:vector>
  </HeadingPairs>
  <TitlesOfParts>
    <vt:vector size="38" baseType="lpstr">
      <vt:lpstr>MS PMincho</vt:lpstr>
      <vt:lpstr>Arial</vt:lpstr>
      <vt:lpstr>Book Antiqua</vt:lpstr>
      <vt:lpstr>Calibri</vt:lpstr>
      <vt:lpstr>Courier New</vt:lpstr>
      <vt:lpstr>Georgia</vt:lpstr>
      <vt:lpstr>Sitka Heading</vt:lpstr>
      <vt:lpstr>Symbol</vt:lpstr>
      <vt:lpstr>Times New Roman</vt:lpstr>
      <vt:lpstr>Trebuchet MS</vt:lpstr>
      <vt:lpstr>Wingdings</vt:lpstr>
      <vt:lpstr>Wingdings 3</vt:lpstr>
      <vt:lpstr>Facette</vt:lpstr>
      <vt:lpstr>Les TIC et les technologies associées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TIC et les technologies associées</dc:title>
  <dc:creator>Djedani Cissé</dc:creator>
  <cp:lastModifiedBy>Djedani Cissé</cp:lastModifiedBy>
  <cp:revision>2</cp:revision>
  <dcterms:created xsi:type="dcterms:W3CDTF">2024-07-06T13:59:40Z</dcterms:created>
  <dcterms:modified xsi:type="dcterms:W3CDTF">2024-07-06T16:24:30Z</dcterms:modified>
</cp:coreProperties>
</file>