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6" r:id="rId1"/>
  </p:sldMasterIdLst>
  <p:notesMasterIdLst>
    <p:notesMasterId r:id="rId58"/>
  </p:notesMasterIdLst>
  <p:sldIdLst>
    <p:sldId id="256" r:id="rId2"/>
    <p:sldId id="261" r:id="rId3"/>
    <p:sldId id="260" r:id="rId4"/>
    <p:sldId id="318" r:id="rId5"/>
    <p:sldId id="262" r:id="rId6"/>
    <p:sldId id="267" r:id="rId7"/>
    <p:sldId id="337" r:id="rId8"/>
    <p:sldId id="268" r:id="rId9"/>
    <p:sldId id="339" r:id="rId10"/>
    <p:sldId id="340" r:id="rId11"/>
    <p:sldId id="269" r:id="rId12"/>
    <p:sldId id="270" r:id="rId13"/>
    <p:sldId id="319" r:id="rId14"/>
    <p:sldId id="271" r:id="rId15"/>
    <p:sldId id="341" r:id="rId16"/>
    <p:sldId id="272" r:id="rId17"/>
    <p:sldId id="274" r:id="rId18"/>
    <p:sldId id="320" r:id="rId19"/>
    <p:sldId id="275" r:id="rId20"/>
    <p:sldId id="280" r:id="rId21"/>
    <p:sldId id="279" r:id="rId22"/>
    <p:sldId id="321" r:id="rId23"/>
    <p:sldId id="282" r:id="rId24"/>
    <p:sldId id="283" r:id="rId25"/>
    <p:sldId id="286" r:id="rId26"/>
    <p:sldId id="287" r:id="rId27"/>
    <p:sldId id="322" r:id="rId28"/>
    <p:sldId id="288" r:id="rId29"/>
    <p:sldId id="290" r:id="rId30"/>
    <p:sldId id="291" r:id="rId31"/>
    <p:sldId id="292" r:id="rId32"/>
    <p:sldId id="293" r:id="rId33"/>
    <p:sldId id="317" r:id="rId34"/>
    <p:sldId id="294" r:id="rId35"/>
    <p:sldId id="31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23" r:id="rId51"/>
    <p:sldId id="309" r:id="rId52"/>
    <p:sldId id="310" r:id="rId53"/>
    <p:sldId id="311" r:id="rId54"/>
    <p:sldId id="312" r:id="rId55"/>
    <p:sldId id="335" r:id="rId56"/>
    <p:sldId id="336" r:id="rId57"/>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54752"/>
    <a:srgbClr val="17283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9585" autoAdjust="0"/>
  </p:normalViewPr>
  <p:slideViewPr>
    <p:cSldViewPr snapToGrid="0" snapToObjects="1">
      <p:cViewPr>
        <p:scale>
          <a:sx n="90" d="100"/>
          <a:sy n="90" d="100"/>
        </p:scale>
        <p:origin x="-43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notesMaster" Target="notesMasters/notesMaster1.xml"/><Relationship Id="rId59" Type="http://schemas.openxmlformats.org/officeDocument/2006/relationships/printerSettings" Target="printerSettings/printerSettings1.bin"/><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F55D53-D0BA-574D-9694-5D23364255C6}" type="datetimeFigureOut">
              <a:rPr kumimoji="1" lang="zh-CN" altLang="en-US" smtClean="0"/>
              <a:pPr/>
              <a:t>15-1-21</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B5B597-0203-A243-90A0-D3896D540788}" type="slidenum">
              <a:rPr kumimoji="1" lang="zh-CN" altLang="en-US" smtClean="0"/>
              <a:pPr/>
              <a:t>‹#›</a:t>
            </a:fld>
            <a:endParaRPr kumimoji="1" lang="zh-CN" altLang="en-US"/>
          </a:p>
        </p:txBody>
      </p:sp>
    </p:spTree>
    <p:extLst>
      <p:ext uri="{BB962C8B-B14F-4D97-AF65-F5344CB8AC3E}">
        <p14:creationId xmlns:p14="http://schemas.microsoft.com/office/powerpoint/2010/main" val="8539571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一、背景信息</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smtClean="0"/>
              <a:t>HTML </a:t>
            </a:r>
            <a:r>
              <a:rPr lang="zh-CN" altLang="en-US" dirty="0" smtClean="0"/>
              <a:t>超文本标记语言的开发到</a:t>
            </a:r>
            <a:r>
              <a:rPr lang="en-US" altLang="zh-CN" dirty="0" smtClean="0"/>
              <a:t>1999</a:t>
            </a:r>
            <a:r>
              <a:rPr lang="zh-CN" altLang="en-US" dirty="0" smtClean="0"/>
              <a:t>年推出</a:t>
            </a:r>
            <a:r>
              <a:rPr lang="en-US" altLang="zh-CN" dirty="0" smtClean="0"/>
              <a:t>HTML4</a:t>
            </a:r>
            <a:r>
              <a:rPr lang="zh-CN" altLang="en-US" dirty="0" smtClean="0"/>
              <a:t>就停止了。万维网联盟（</a:t>
            </a:r>
            <a:r>
              <a:rPr lang="en-US" altLang="zh-CN" dirty="0" smtClean="0"/>
              <a:t>W3C</a:t>
            </a:r>
            <a:r>
              <a:rPr lang="zh-CN" altLang="en-US" dirty="0" smtClean="0"/>
              <a:t>）把重点转向将 </a:t>
            </a:r>
            <a:r>
              <a:rPr lang="en-US" altLang="zh-CN" dirty="0" smtClean="0"/>
              <a:t>HTML </a:t>
            </a:r>
            <a:r>
              <a:rPr lang="zh-CN" altLang="en-US" dirty="0" smtClean="0"/>
              <a:t>的底层语法从标准通用标记语言（</a:t>
            </a:r>
            <a:r>
              <a:rPr lang="en-US" altLang="zh-CN" dirty="0" smtClean="0"/>
              <a:t>SGML</a:t>
            </a:r>
            <a:r>
              <a:rPr lang="zh-CN" altLang="en-US" dirty="0" smtClean="0"/>
              <a:t>）改为可扩展标记语言（</a:t>
            </a:r>
            <a:r>
              <a:rPr lang="en-US" altLang="zh-CN" dirty="0" smtClean="0"/>
              <a:t>XML</a:t>
            </a:r>
            <a:r>
              <a:rPr lang="zh-CN" altLang="en-US" dirty="0" smtClean="0"/>
              <a:t>），以及可缩放向量图型（</a:t>
            </a:r>
            <a:r>
              <a:rPr lang="en-US" altLang="zh-CN" dirty="0" smtClean="0"/>
              <a:t>SVG</a:t>
            </a:r>
            <a:r>
              <a:rPr lang="zh-CN" altLang="en-US" dirty="0" smtClean="0"/>
              <a:t>）、</a:t>
            </a:r>
            <a:r>
              <a:rPr lang="en-US" altLang="zh-CN" dirty="0" err="1" smtClean="0"/>
              <a:t>XForms</a:t>
            </a:r>
            <a:r>
              <a:rPr lang="en-US" altLang="zh-CN" dirty="0" smtClean="0"/>
              <a:t> </a:t>
            </a:r>
            <a:r>
              <a:rPr lang="zh-CN" altLang="en-US" dirty="0" smtClean="0"/>
              <a:t>和 </a:t>
            </a:r>
            <a:r>
              <a:rPr lang="en-US" altLang="zh-CN" dirty="0" err="1" smtClean="0"/>
              <a:t>MathML</a:t>
            </a:r>
            <a:r>
              <a:rPr lang="en-US" altLang="zh-CN" dirty="0" smtClean="0"/>
              <a:t> </a:t>
            </a:r>
            <a:r>
              <a:rPr lang="zh-CN" altLang="en-US" dirty="0" smtClean="0"/>
              <a:t>这些全新的标记语言。而浏览器厂商则把精力放到选项卡和丰富站点摘要（</a:t>
            </a:r>
            <a:r>
              <a:rPr lang="en-US" altLang="zh-CN" dirty="0" smtClean="0"/>
              <a:t>RSS</a:t>
            </a:r>
            <a:r>
              <a:rPr lang="zh-CN" altLang="en-US" dirty="0" smtClean="0"/>
              <a:t>）阅读器这类浏览器特性上。</a:t>
            </a:r>
            <a:r>
              <a:rPr lang="en-US" altLang="zh-CN" dirty="0" smtClean="0"/>
              <a:t>Web</a:t>
            </a:r>
            <a:r>
              <a:rPr lang="zh-CN" altLang="en-US" dirty="0" smtClean="0"/>
              <a:t>设计人员开始学习使用异步 </a:t>
            </a:r>
            <a:r>
              <a:rPr lang="en-US" altLang="zh-CN" dirty="0" smtClean="0"/>
              <a:t>JavaScript + XML</a:t>
            </a:r>
            <a:r>
              <a:rPr lang="zh-CN" altLang="en-US" dirty="0" smtClean="0"/>
              <a:t>（</a:t>
            </a:r>
            <a:r>
              <a:rPr lang="en-US" altLang="zh-CN" dirty="0" smtClean="0"/>
              <a:t>Ajax</a:t>
            </a:r>
            <a:r>
              <a:rPr lang="zh-CN" altLang="en-US" dirty="0" smtClean="0"/>
              <a:t>），在现有的框架下通过层叠样式表（</a:t>
            </a:r>
            <a:r>
              <a:rPr lang="en-US" altLang="zh-CN" dirty="0" smtClean="0"/>
              <a:t>CSS</a:t>
            </a:r>
            <a:r>
              <a:rPr lang="zh-CN" altLang="en-US" dirty="0" smtClean="0"/>
              <a:t>）和 </a:t>
            </a:r>
            <a:r>
              <a:rPr lang="en-US" altLang="zh-CN" dirty="0" smtClean="0"/>
              <a:t>JavaScript™ </a:t>
            </a:r>
            <a:r>
              <a:rPr lang="zh-CN" altLang="en-US" dirty="0" smtClean="0"/>
              <a:t>语言建立自己的应用程序。但是在接下来的数年时间中，</a:t>
            </a:r>
            <a:r>
              <a:rPr lang="en-US" altLang="zh-CN" dirty="0" smtClean="0"/>
              <a:t>HTML</a:t>
            </a:r>
            <a:r>
              <a:rPr lang="zh-CN" altLang="en-US" dirty="0" smtClean="0"/>
              <a:t>本身没有任何变化。人们从</a:t>
            </a:r>
            <a:r>
              <a:rPr lang="en-US" altLang="zh-CN" dirty="0" smtClean="0"/>
              <a:t>1999 </a:t>
            </a:r>
            <a:r>
              <a:rPr lang="zh-CN" altLang="en-US" dirty="0" smtClean="0"/>
              <a:t>年起就一直期待 </a:t>
            </a:r>
            <a:r>
              <a:rPr lang="en-US" altLang="zh-CN" dirty="0" smtClean="0"/>
              <a:t>HTML</a:t>
            </a:r>
            <a:r>
              <a:rPr lang="zh-CN" altLang="en-US" dirty="0" smtClean="0"/>
              <a:t>的新版本，而为了推动</a:t>
            </a:r>
            <a:r>
              <a:rPr lang="en-US" altLang="zh-CN" dirty="0" smtClean="0"/>
              <a:t>Web</a:t>
            </a:r>
            <a:r>
              <a:rPr lang="zh-CN" altLang="en-US" dirty="0" smtClean="0"/>
              <a:t>标准化运动的发展，</a:t>
            </a:r>
            <a:r>
              <a:rPr lang="en-US" altLang="zh-CN" dirty="0" smtClean="0"/>
              <a:t>HTML5</a:t>
            </a:r>
            <a:r>
              <a:rPr lang="zh-CN" altLang="en-US" dirty="0" smtClean="0"/>
              <a:t>的第一份正式草案已于</a:t>
            </a:r>
            <a:r>
              <a:rPr lang="en-US" altLang="zh-CN" dirty="0" smtClean="0"/>
              <a:t>2008</a:t>
            </a:r>
            <a:r>
              <a:rPr lang="zh-CN" altLang="en-US" dirty="0" smtClean="0"/>
              <a:t>年</a:t>
            </a:r>
            <a:r>
              <a:rPr lang="en-US" altLang="zh-CN" dirty="0" smtClean="0"/>
              <a:t>1</a:t>
            </a:r>
            <a:r>
              <a:rPr lang="zh-CN" altLang="en-US" dirty="0" smtClean="0"/>
              <a:t>月</a:t>
            </a:r>
            <a:r>
              <a:rPr lang="en-US" altLang="zh-CN" dirty="0" smtClean="0"/>
              <a:t>22</a:t>
            </a:r>
            <a:r>
              <a:rPr lang="zh-CN" altLang="en-US" dirty="0" smtClean="0"/>
              <a:t>日公布。</a:t>
            </a:r>
            <a:r>
              <a:rPr lang="en-US" altLang="zh-CN" dirty="0" smtClean="0"/>
              <a:t>HTML5 </a:t>
            </a:r>
            <a:r>
              <a:rPr lang="zh-CN" altLang="en-US" dirty="0" smtClean="0"/>
              <a:t>仍处于完善之中。但大部分现代浏览器已经具备了某些 </a:t>
            </a:r>
            <a:r>
              <a:rPr lang="en-US" altLang="zh-CN" dirty="0" smtClean="0"/>
              <a:t>HTML5 </a:t>
            </a:r>
            <a:r>
              <a:rPr lang="zh-CN" altLang="en-US" dirty="0" smtClean="0"/>
              <a:t>支持。</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二、</a:t>
            </a:r>
            <a:r>
              <a:rPr lang="en-US" dirty="0" smtClean="0"/>
              <a:t>HTML5</a:t>
            </a:r>
            <a:r>
              <a:rPr lang="zh-CN" altLang="en-US" dirty="0" smtClean="0"/>
              <a:t>的主要新功能</a:t>
            </a:r>
            <a:endParaRPr lang="en-US" altLang="zh-CN" dirty="0" smtClean="0"/>
          </a:p>
          <a:p>
            <a:r>
              <a:rPr lang="en-US" altLang="zh-CN" dirty="0" smtClean="0"/>
              <a:t>1</a:t>
            </a:r>
            <a:r>
              <a:rPr lang="zh-CN" altLang="en-US" dirty="0" smtClean="0"/>
              <a:t>、音频视频播放</a:t>
            </a:r>
            <a:r>
              <a:rPr lang="en-US" altLang="zh-CN" dirty="0" smtClean="0"/>
              <a:t>2</a:t>
            </a:r>
            <a:r>
              <a:rPr lang="zh-CN" altLang="en-US" dirty="0" smtClean="0"/>
              <a:t>、动画 </a:t>
            </a:r>
            <a:r>
              <a:rPr lang="en-US" dirty="0" smtClean="0"/>
              <a:t>Canvas</a:t>
            </a:r>
            <a:r>
              <a:rPr lang="en-US" altLang="zh-CN" dirty="0" smtClean="0"/>
              <a:t>3</a:t>
            </a:r>
            <a:r>
              <a:rPr lang="zh-CN" altLang="en-US" dirty="0" smtClean="0"/>
              <a:t>、地理信息</a:t>
            </a:r>
            <a:r>
              <a:rPr lang="en-US" altLang="zh-CN" dirty="0" smtClean="0"/>
              <a:t>4</a:t>
            </a:r>
            <a:r>
              <a:rPr lang="zh-CN" altLang="en-US" dirty="0" smtClean="0"/>
              <a:t>、硬件加速、</a:t>
            </a:r>
            <a:r>
              <a:rPr lang="en-US" dirty="0" smtClean="0"/>
              <a:t>WEB SOCKET5、</a:t>
            </a:r>
            <a:r>
              <a:rPr lang="zh-CN" altLang="en-US" dirty="0" smtClean="0"/>
              <a:t>本地离线应用程序</a:t>
            </a:r>
            <a:r>
              <a:rPr lang="en-US" altLang="zh-CN" dirty="0" smtClean="0"/>
              <a:t>(</a:t>
            </a:r>
            <a:r>
              <a:rPr lang="zh-CN" altLang="en-US" dirty="0" smtClean="0"/>
              <a:t>即使在 </a:t>
            </a:r>
            <a:r>
              <a:rPr lang="en-US" dirty="0" smtClean="0"/>
              <a:t>Internet </a:t>
            </a:r>
            <a:r>
              <a:rPr lang="zh-CN" altLang="en-US" dirty="0" smtClean="0"/>
              <a:t>连接中断之后</a:t>
            </a:r>
            <a:r>
              <a:rPr lang="en-US" altLang="zh-CN" dirty="0" smtClean="0"/>
              <a:t>)6</a:t>
            </a:r>
            <a:r>
              <a:rPr lang="zh-CN" altLang="en-US" dirty="0" smtClean="0"/>
              <a:t>、本地存储</a:t>
            </a:r>
            <a:r>
              <a:rPr lang="en-US" altLang="zh-CN" dirty="0" smtClean="0"/>
              <a:t>7</a:t>
            </a:r>
            <a:r>
              <a:rPr lang="zh-CN" altLang="en-US" dirty="0" smtClean="0"/>
              <a:t>、语义化标记</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三、</a:t>
            </a:r>
            <a:r>
              <a:rPr lang="en-US" dirty="0" smtClean="0"/>
              <a:t>HTML5</a:t>
            </a:r>
            <a:r>
              <a:rPr lang="zh-CN" altLang="en-US" dirty="0" smtClean="0"/>
              <a:t>与</a:t>
            </a:r>
            <a:r>
              <a:rPr lang="en-US" dirty="0" err="1" smtClean="0"/>
              <a:t>FlASH</a:t>
            </a:r>
            <a:endParaRPr lang="en-US" dirty="0" smtClean="0"/>
          </a:p>
          <a:p>
            <a:r>
              <a:rPr lang="en-US" altLang="zh-CN" dirty="0" smtClean="0"/>
              <a:t>Flash</a:t>
            </a:r>
            <a:r>
              <a:rPr lang="zh-CN" altLang="en-US" dirty="0" smtClean="0"/>
              <a:t>拥有很多资源和众多的开发者，虽然</a:t>
            </a:r>
            <a:r>
              <a:rPr lang="en-US" altLang="zh-CN" dirty="0" smtClean="0"/>
              <a:t>HTML5</a:t>
            </a:r>
            <a:r>
              <a:rPr lang="zh-CN" altLang="en-US" dirty="0" smtClean="0"/>
              <a:t>在很多方面很有前景，但目前</a:t>
            </a:r>
            <a:r>
              <a:rPr lang="en-US" altLang="zh-CN" dirty="0" smtClean="0"/>
              <a:t>HTML5</a:t>
            </a:r>
            <a:r>
              <a:rPr lang="zh-CN" altLang="en-US" dirty="0" smtClean="0"/>
              <a:t>取代</a:t>
            </a:r>
            <a:r>
              <a:rPr lang="en-US" altLang="zh-CN" dirty="0" smtClean="0"/>
              <a:t>FLASH</a:t>
            </a:r>
            <a:r>
              <a:rPr lang="zh-CN" altLang="en-US" dirty="0" smtClean="0"/>
              <a:t>还为时尚早。</a:t>
            </a:r>
            <a:endParaRPr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t>四、</a:t>
            </a:r>
            <a:r>
              <a:rPr lang="en-US" dirty="0" smtClean="0"/>
              <a:t>HTML5</a:t>
            </a:r>
            <a:r>
              <a:rPr lang="zh-CN" altLang="en-US" dirty="0" smtClean="0"/>
              <a:t>的优势</a:t>
            </a:r>
            <a:endParaRPr lang="en-US" altLang="zh-CN" dirty="0" smtClean="0"/>
          </a:p>
          <a:p>
            <a:r>
              <a:rPr lang="en-US" altLang="zh-CN" dirty="0" smtClean="0"/>
              <a:t>1</a:t>
            </a:r>
            <a:r>
              <a:rPr lang="zh-CN" altLang="en-US" dirty="0" smtClean="0"/>
              <a:t>、提高可用性和改进用户的友好体验；</a:t>
            </a:r>
            <a:r>
              <a:rPr lang="en-US" altLang="zh-CN" dirty="0" smtClean="0"/>
              <a:t>2</a:t>
            </a:r>
            <a:r>
              <a:rPr lang="zh-CN" altLang="en-US" dirty="0" smtClean="0"/>
              <a:t>、新标签这将有助于开发人员定义重要的内容；</a:t>
            </a:r>
            <a:r>
              <a:rPr lang="en-US" altLang="zh-CN" dirty="0" smtClean="0"/>
              <a:t>3</a:t>
            </a:r>
            <a:r>
              <a:rPr lang="zh-CN" altLang="en-US" dirty="0" smtClean="0"/>
              <a:t>、可以给站点带来更多的多媒体元素</a:t>
            </a:r>
            <a:r>
              <a:rPr lang="en-US" altLang="zh-CN" dirty="0" smtClean="0"/>
              <a:t>(</a:t>
            </a:r>
            <a:r>
              <a:rPr lang="zh-CN" altLang="en-US" dirty="0" smtClean="0"/>
              <a:t>视频和音频</a:t>
            </a:r>
            <a:r>
              <a:rPr lang="en-US" altLang="zh-CN" dirty="0" smtClean="0"/>
              <a:t>)</a:t>
            </a:r>
            <a:r>
              <a:rPr lang="zh-CN" altLang="en-US" dirty="0" smtClean="0"/>
              <a:t>；</a:t>
            </a:r>
            <a:r>
              <a:rPr lang="en-US" altLang="zh-CN" dirty="0" smtClean="0"/>
              <a:t>4</a:t>
            </a:r>
            <a:r>
              <a:rPr lang="zh-CN" altLang="en-US" dirty="0" smtClean="0"/>
              <a:t>、可以很好的替代</a:t>
            </a:r>
            <a:r>
              <a:rPr lang="en-US" altLang="zh-CN" dirty="0" smtClean="0"/>
              <a:t>FLASH</a:t>
            </a:r>
            <a:r>
              <a:rPr lang="zh-CN" altLang="en-US" dirty="0" smtClean="0"/>
              <a:t>和</a:t>
            </a:r>
            <a:r>
              <a:rPr lang="en-US" altLang="zh-CN" dirty="0" err="1" smtClean="0"/>
              <a:t>Silverlight</a:t>
            </a:r>
            <a:r>
              <a:rPr lang="zh-CN" altLang="en-US" dirty="0" smtClean="0"/>
              <a:t>；</a:t>
            </a:r>
            <a:r>
              <a:rPr lang="en-US" altLang="zh-CN" dirty="0" smtClean="0"/>
              <a:t>5</a:t>
            </a:r>
            <a:r>
              <a:rPr lang="zh-CN" altLang="en-US" dirty="0" smtClean="0"/>
              <a:t>、当涉及到网站的抓取和索引的时候，对于</a:t>
            </a:r>
            <a:r>
              <a:rPr lang="en-US" altLang="zh-CN" dirty="0" smtClean="0"/>
              <a:t>SEO</a:t>
            </a:r>
            <a:r>
              <a:rPr lang="zh-CN" altLang="en-US" dirty="0" smtClean="0"/>
              <a:t>很友好；</a:t>
            </a:r>
            <a:r>
              <a:rPr lang="en-US" altLang="zh-CN" dirty="0" smtClean="0"/>
              <a:t>6</a:t>
            </a:r>
            <a:r>
              <a:rPr lang="zh-CN" altLang="en-US" dirty="0" smtClean="0"/>
              <a:t>、大量应用于移动应用程序和游戏。</a:t>
            </a:r>
          </a:p>
          <a:p>
            <a:r>
              <a:rPr lang="zh-CN" altLang="en-US" b="0" dirty="0" smtClean="0"/>
              <a:t>五、</a:t>
            </a:r>
            <a:r>
              <a:rPr lang="en-US" altLang="zh-CN" b="0" dirty="0" smtClean="0"/>
              <a:t>HTML5</a:t>
            </a:r>
            <a:r>
              <a:rPr lang="zh-CN" altLang="en-US" b="0" dirty="0" smtClean="0"/>
              <a:t>的不足</a:t>
            </a:r>
          </a:p>
          <a:p>
            <a:r>
              <a:rPr lang="en-US" altLang="zh-CN" dirty="0" smtClean="0"/>
              <a:t>1</a:t>
            </a:r>
            <a:r>
              <a:rPr lang="zh-CN" altLang="en-US" dirty="0" smtClean="0"/>
              <a:t>、</a:t>
            </a:r>
            <a:r>
              <a:rPr lang="en-US" altLang="zh-CN" dirty="0" smtClean="0"/>
              <a:t>HTML5 </a:t>
            </a:r>
            <a:r>
              <a:rPr lang="zh-CN" altLang="en-US" dirty="0" smtClean="0"/>
              <a:t>本身还在发展中，它不是用户应用的最迫切需求，更多是厂商试图改变软件生态格局的战略需求。</a:t>
            </a:r>
            <a:r>
              <a:rPr lang="en-US" altLang="zh-CN" dirty="0" smtClean="0"/>
              <a:t>2</a:t>
            </a:r>
            <a:r>
              <a:rPr lang="zh-CN" altLang="en-US" dirty="0" smtClean="0"/>
              <a:t>、</a:t>
            </a:r>
            <a:r>
              <a:rPr lang="en-US" altLang="zh-CN" dirty="0" smtClean="0"/>
              <a:t>HTML5</a:t>
            </a:r>
            <a:r>
              <a:rPr lang="zh-CN" altLang="en-US" dirty="0" smtClean="0"/>
              <a:t>的兼容性受限于各大浏览器表现，例如微软的</a:t>
            </a:r>
            <a:r>
              <a:rPr lang="en-US" altLang="zh-CN" dirty="0" smtClean="0"/>
              <a:t>IE</a:t>
            </a:r>
            <a:r>
              <a:rPr lang="zh-CN" altLang="en-US" dirty="0" smtClean="0"/>
              <a:t>和</a:t>
            </a:r>
            <a:r>
              <a:rPr lang="en-US" altLang="zh-CN" dirty="0" err="1" smtClean="0"/>
              <a:t>fireforx</a:t>
            </a:r>
            <a:r>
              <a:rPr lang="zh-CN" altLang="en-US" dirty="0" smtClean="0"/>
              <a:t>之间存在很多差别。</a:t>
            </a:r>
            <a:r>
              <a:rPr lang="en-US" altLang="zh-CN" dirty="0" smtClean="0"/>
              <a:t>3</a:t>
            </a:r>
            <a:r>
              <a:rPr lang="zh-CN" altLang="en-US" dirty="0" smtClean="0"/>
              <a:t>、</a:t>
            </a:r>
            <a:r>
              <a:rPr lang="en-US" altLang="zh-CN" dirty="0" smtClean="0"/>
              <a:t>HTML5</a:t>
            </a:r>
            <a:r>
              <a:rPr lang="zh-CN" altLang="en-US" dirty="0" smtClean="0"/>
              <a:t>需要一个成熟完整的开发环境，目前还缺少。</a:t>
            </a:r>
            <a:r>
              <a:rPr lang="en-US" altLang="zh-CN" dirty="0" smtClean="0"/>
              <a:t>4</a:t>
            </a:r>
            <a:r>
              <a:rPr lang="zh-CN" altLang="en-US" dirty="0" smtClean="0"/>
              <a:t>、</a:t>
            </a:r>
            <a:r>
              <a:rPr lang="en-US" altLang="zh-CN" dirty="0" smtClean="0"/>
              <a:t>HTML5</a:t>
            </a:r>
            <a:r>
              <a:rPr lang="zh-CN" altLang="en-US" dirty="0" smtClean="0"/>
              <a:t>功能的暴增，浏览器必须有一个高效的图形引擎和脚本引擎。</a:t>
            </a:r>
            <a:r>
              <a:rPr lang="en-US" altLang="zh-CN" dirty="0" smtClean="0"/>
              <a:t>5</a:t>
            </a:r>
            <a:r>
              <a:rPr lang="zh-CN" altLang="en-US" dirty="0" smtClean="0"/>
              <a:t>、</a:t>
            </a:r>
            <a:r>
              <a:rPr lang="en-US" altLang="zh-CN" dirty="0" smtClean="0"/>
              <a:t>HTML5</a:t>
            </a:r>
            <a:r>
              <a:rPr lang="zh-CN" altLang="en-US" dirty="0" smtClean="0"/>
              <a:t>需要杀手级应用来吸引和引导用户升级浏览器，最终完成</a:t>
            </a:r>
            <a:r>
              <a:rPr lang="en-US" altLang="zh-CN" dirty="0" smtClean="0"/>
              <a:t>HTML5</a:t>
            </a:r>
            <a:r>
              <a:rPr lang="zh-CN" altLang="en-US" dirty="0" smtClean="0"/>
              <a:t>终端的部署。</a:t>
            </a:r>
          </a:p>
          <a:p>
            <a:r>
              <a:rPr lang="zh-CN" altLang="en-US" b="0" dirty="0" smtClean="0"/>
              <a:t>六、未来前景</a:t>
            </a:r>
          </a:p>
          <a:p>
            <a:r>
              <a:rPr lang="zh-CN" altLang="en-US" dirty="0" smtClean="0"/>
              <a:t>　　从</a:t>
            </a:r>
            <a:r>
              <a:rPr lang="en-US" altLang="zh-CN" dirty="0" smtClean="0"/>
              <a:t>2012</a:t>
            </a:r>
            <a:r>
              <a:rPr lang="zh-CN" altLang="en-US" dirty="0" smtClean="0"/>
              <a:t>年</a:t>
            </a:r>
            <a:r>
              <a:rPr lang="en-US" altLang="zh-CN" dirty="0" smtClean="0"/>
              <a:t>1</a:t>
            </a:r>
            <a:r>
              <a:rPr lang="zh-CN" altLang="en-US" dirty="0" smtClean="0"/>
              <a:t>月的数据来看，全球已有超过</a:t>
            </a:r>
            <a:r>
              <a:rPr lang="en-US" altLang="zh-CN" dirty="0" smtClean="0"/>
              <a:t>34%</a:t>
            </a:r>
            <a:r>
              <a:rPr lang="zh-CN" altLang="en-US" dirty="0" smtClean="0"/>
              <a:t>的网站使用了</a:t>
            </a:r>
            <a:r>
              <a:rPr lang="en-US" altLang="zh-CN" dirty="0" smtClean="0"/>
              <a:t>HTML5</a:t>
            </a:r>
            <a:r>
              <a:rPr lang="zh-CN" altLang="en-US" dirty="0" smtClean="0"/>
              <a:t>技术。除去</a:t>
            </a:r>
            <a:r>
              <a:rPr lang="en-US" altLang="zh-CN" dirty="0" smtClean="0"/>
              <a:t>IE6-8</a:t>
            </a:r>
            <a:r>
              <a:rPr lang="zh-CN" altLang="en-US" dirty="0" smtClean="0"/>
              <a:t>浏览器外，其他主流浏览器都支持</a:t>
            </a:r>
            <a:r>
              <a:rPr lang="en-US" altLang="zh-CN" dirty="0" smtClean="0"/>
              <a:t>HTML5</a:t>
            </a:r>
            <a:r>
              <a:rPr lang="zh-CN" altLang="en-US" dirty="0" smtClean="0"/>
              <a:t>，其中仅有</a:t>
            </a:r>
            <a:r>
              <a:rPr lang="en-US" altLang="zh-CN" dirty="0" err="1" smtClean="0"/>
              <a:t>iPhone</a:t>
            </a:r>
            <a:r>
              <a:rPr lang="en-US" altLang="zh-CN" dirty="0" smtClean="0"/>
              <a:t>/</a:t>
            </a:r>
            <a:r>
              <a:rPr lang="en-US" altLang="zh-CN" dirty="0" err="1" smtClean="0"/>
              <a:t>iPad</a:t>
            </a:r>
            <a:r>
              <a:rPr lang="zh-CN" altLang="en-US" dirty="0" smtClean="0"/>
              <a:t>不支持</a:t>
            </a:r>
            <a:r>
              <a:rPr lang="en-US" altLang="zh-CN" dirty="0" smtClean="0"/>
              <a:t>Flash</a:t>
            </a:r>
            <a:r>
              <a:rPr lang="zh-CN" altLang="en-US" dirty="0" smtClean="0"/>
              <a:t>。</a:t>
            </a:r>
          </a:p>
          <a:p>
            <a:r>
              <a:rPr lang="zh-CN" altLang="en-US" dirty="0" smtClean="0"/>
              <a:t>　　据</a:t>
            </a:r>
            <a:r>
              <a:rPr lang="en-US" altLang="zh-CN" dirty="0" smtClean="0"/>
              <a:t>IDC</a:t>
            </a:r>
            <a:r>
              <a:rPr lang="zh-CN" altLang="en-US" dirty="0" smtClean="0"/>
              <a:t>调查研究显示，</a:t>
            </a:r>
            <a:r>
              <a:rPr lang="en-US" altLang="zh-CN" dirty="0" smtClean="0"/>
              <a:t>2013</a:t>
            </a:r>
            <a:r>
              <a:rPr lang="zh-CN" altLang="en-US" dirty="0" smtClean="0"/>
              <a:t>年全球各地将有</a:t>
            </a:r>
            <a:r>
              <a:rPr lang="en-US" altLang="zh-CN" dirty="0" smtClean="0"/>
              <a:t>10</a:t>
            </a:r>
            <a:r>
              <a:rPr lang="zh-CN" altLang="en-US" dirty="0" smtClean="0"/>
              <a:t>亿人使用</a:t>
            </a:r>
            <a:r>
              <a:rPr lang="en-US" altLang="zh-CN" dirty="0" smtClean="0"/>
              <a:t>HTML5</a:t>
            </a:r>
            <a:r>
              <a:rPr lang="zh-CN" altLang="en-US" dirty="0" smtClean="0"/>
              <a:t>浏览器，将有</a:t>
            </a:r>
            <a:r>
              <a:rPr lang="en-US" altLang="zh-CN" dirty="0" smtClean="0"/>
              <a:t>200</a:t>
            </a:r>
            <a:r>
              <a:rPr lang="zh-CN" altLang="en-US" dirty="0" smtClean="0"/>
              <a:t>万开发人员为</a:t>
            </a:r>
            <a:r>
              <a:rPr lang="en-US" altLang="zh-CN" dirty="0" smtClean="0"/>
              <a:t>HTML5</a:t>
            </a:r>
            <a:r>
              <a:rPr lang="zh-CN" altLang="en-US" dirty="0" smtClean="0"/>
              <a:t>浏览器开发应用。</a:t>
            </a:r>
            <a:r>
              <a:rPr lang="en-US" altLang="zh-CN" dirty="0" smtClean="0"/>
              <a:t>HTML5</a:t>
            </a:r>
            <a:r>
              <a:rPr lang="zh-CN" altLang="en-US" dirty="0" smtClean="0"/>
              <a:t>在未来的</a:t>
            </a:r>
            <a:r>
              <a:rPr lang="en-US" altLang="zh-CN" dirty="0" smtClean="0"/>
              <a:t>5-10</a:t>
            </a:r>
            <a:r>
              <a:rPr lang="zh-CN" altLang="en-US" dirty="0" smtClean="0"/>
              <a:t>年中，将成为移动发展的一个重要因素。</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AB5B597-0203-A243-90A0-D3896D540788}" type="slidenum">
              <a:rPr kumimoji="1" lang="zh-CN" altLang="en-US" smtClean="0"/>
              <a:pPr/>
              <a:t>3</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安全</a:t>
            </a:r>
            <a:endParaRPr kumimoji="1" lang="en-US" altLang="zh-CN" dirty="0" smtClean="0"/>
          </a:p>
          <a:p>
            <a:r>
              <a:rPr kumimoji="1" lang="zh-CN" altLang="en-US" dirty="0" smtClean="0"/>
              <a:t>在</a:t>
            </a:r>
            <a:r>
              <a:rPr kumimoji="1" lang="en-US" altLang="zh-CN" dirty="0" smtClean="0"/>
              <a:t>worker</a:t>
            </a:r>
            <a:r>
              <a:rPr kumimoji="1" lang="zh-CN" altLang="en-US" dirty="0" smtClean="0"/>
              <a:t>的代码中，不要访问一些重要的</a:t>
            </a:r>
            <a:r>
              <a:rPr kumimoji="1" lang="en-US" altLang="zh-CN" dirty="0" smtClean="0"/>
              <a:t>JavaScript</a:t>
            </a:r>
            <a:r>
              <a:rPr kumimoji="1" lang="zh-CN" altLang="en-US" dirty="0" smtClean="0"/>
              <a:t>对象，如</a:t>
            </a:r>
            <a:r>
              <a:rPr kumimoji="1" lang="en-US" altLang="zh-CN" dirty="0" smtClean="0"/>
              <a:t>document</a:t>
            </a:r>
            <a:r>
              <a:rPr kumimoji="1" lang="zh-CN" altLang="en-US" dirty="0" smtClean="0"/>
              <a:t>、</a:t>
            </a:r>
            <a:r>
              <a:rPr kumimoji="1" lang="en-US" altLang="zh-CN" dirty="0" smtClean="0"/>
              <a:t>window</a:t>
            </a:r>
            <a:r>
              <a:rPr kumimoji="1" lang="zh-CN" altLang="en-US" dirty="0" smtClean="0"/>
              <a:t>、</a:t>
            </a:r>
            <a:r>
              <a:rPr kumimoji="1" lang="en-US" altLang="zh-CN" dirty="0" smtClean="0"/>
              <a:t>console</a:t>
            </a:r>
            <a:r>
              <a:rPr kumimoji="1" lang="zh-CN" altLang="en-US" dirty="0" smtClean="0"/>
              <a:t>、</a:t>
            </a:r>
            <a:r>
              <a:rPr kumimoji="1" lang="en-US" altLang="zh-CN" dirty="0" smtClean="0"/>
              <a:t>parent</a:t>
            </a:r>
            <a:r>
              <a:rPr kumimoji="1" lang="zh-CN" altLang="en-US" dirty="0" smtClean="0"/>
              <a:t>，更重要的是不要访问</a:t>
            </a:r>
            <a:r>
              <a:rPr kumimoji="1" lang="en-US" altLang="zh-CN" dirty="0" smtClean="0"/>
              <a:t>DOM</a:t>
            </a:r>
            <a:r>
              <a:rPr kumimoji="1" lang="zh-CN" altLang="en-US" dirty="0" smtClean="0"/>
              <a:t>对象。也许不用</a:t>
            </a:r>
            <a:r>
              <a:rPr kumimoji="1" lang="en-US" altLang="zh-CN" dirty="0" smtClean="0"/>
              <a:t>DOM</a:t>
            </a:r>
            <a:r>
              <a:rPr kumimoji="1" lang="zh-CN" altLang="en-US" dirty="0" smtClean="0"/>
              <a:t>元素以至不能更新页面元素听上去有点严格，但是这是一个重要的安全设计决定。 想象一下，如果众多线程都试着去更新同一个元素那就是个灾难。所以，</a:t>
            </a:r>
            <a:r>
              <a:rPr kumimoji="1" lang="en-US" altLang="zh-CN" dirty="0" smtClean="0"/>
              <a:t>web worker</a:t>
            </a:r>
            <a:r>
              <a:rPr kumimoji="1" lang="zh-CN" altLang="en-US" dirty="0" smtClean="0"/>
              <a:t>需要处在一个严格的并线程安全的环境中。 正如之前所说，你可以通过</a:t>
            </a:r>
            <a:r>
              <a:rPr kumimoji="1" lang="en-US" altLang="zh-CN" dirty="0" smtClean="0"/>
              <a:t>worker</a:t>
            </a:r>
            <a:r>
              <a:rPr kumimoji="1" lang="zh-CN" altLang="en-US" dirty="0" smtClean="0"/>
              <a:t>处理数据，并将结果返回主线程，进而更新</a:t>
            </a:r>
            <a:r>
              <a:rPr kumimoji="1" lang="en-US" altLang="zh-CN" dirty="0" smtClean="0"/>
              <a:t>DOM</a:t>
            </a:r>
            <a:r>
              <a:rPr kumimoji="1" lang="zh-CN" altLang="en-US" dirty="0" smtClean="0"/>
              <a:t>元素。</a:t>
            </a:r>
            <a:endParaRPr kumimoji="1" lang="en-US" altLang="zh-CN" dirty="0" smtClean="0"/>
          </a:p>
          <a:p>
            <a:endParaRPr kumimoji="1" lang="en-US" altLang="zh-CN" dirty="0" smtClean="0"/>
          </a:p>
          <a:p>
            <a:r>
              <a:rPr kumimoji="1" lang="zh-CN" altLang="en-US" dirty="0" smtClean="0"/>
              <a:t>同源限制</a:t>
            </a:r>
            <a:endParaRPr kumimoji="1" lang="en-US" altLang="zh-CN" dirty="0" smtClean="0"/>
          </a:p>
          <a:p>
            <a:r>
              <a:rPr kumimoji="1" lang="zh-CN" altLang="en-US" dirty="0" smtClean="0"/>
              <a:t>为了能和服务器交互，</a:t>
            </a:r>
            <a:r>
              <a:rPr kumimoji="1" lang="en-US" altLang="zh-CN" dirty="0" smtClean="0"/>
              <a:t>worker</a:t>
            </a:r>
            <a:r>
              <a:rPr kumimoji="1" lang="zh-CN" altLang="en-US" dirty="0" smtClean="0"/>
              <a:t>必须遵守同源策略（</a:t>
            </a:r>
            <a:r>
              <a:rPr kumimoji="1" lang="en-US" altLang="zh-CN" dirty="0" smtClean="0"/>
              <a:t>same-origin policy</a:t>
            </a:r>
            <a:r>
              <a:rPr kumimoji="1" lang="zh-CN" altLang="en-US" dirty="0" smtClean="0"/>
              <a:t>）。</a:t>
            </a:r>
            <a:endParaRPr kumimoji="1" lang="en-US" altLang="zh-CN" dirty="0" smtClean="0"/>
          </a:p>
          <a:p>
            <a:endParaRPr kumimoji="1" lang="en-US" altLang="zh-CN" dirty="0" smtClean="0"/>
          </a:p>
          <a:p>
            <a:r>
              <a:rPr kumimoji="1" lang="zh-CN" altLang="en-US" dirty="0" smtClean="0"/>
              <a:t>简单介绍共享</a:t>
            </a:r>
            <a:r>
              <a:rPr kumimoji="1" lang="en-US" altLang="zh-CN" dirty="0" smtClean="0"/>
              <a:t>workers</a:t>
            </a:r>
          </a:p>
          <a:p>
            <a:r>
              <a:rPr kumimoji="1" lang="zh-CN" altLang="en-US" dirty="0" smtClean="0"/>
              <a:t>官方规范指出有两种</a:t>
            </a:r>
            <a:r>
              <a:rPr kumimoji="1" lang="en-US" altLang="zh-CN" dirty="0" smtClean="0"/>
              <a:t>worker</a:t>
            </a:r>
            <a:r>
              <a:rPr kumimoji="1" lang="zh-CN" altLang="en-US" dirty="0" smtClean="0"/>
              <a:t>：专用线程（</a:t>
            </a:r>
            <a:r>
              <a:rPr kumimoji="1" lang="en-US" altLang="zh-CN" dirty="0" smtClean="0"/>
              <a:t>dedicated worker</a:t>
            </a:r>
            <a:r>
              <a:rPr kumimoji="1" lang="zh-CN" altLang="en-US" dirty="0" smtClean="0"/>
              <a:t>）和共享线程（</a:t>
            </a:r>
            <a:r>
              <a:rPr kumimoji="1" lang="en-US" altLang="zh-CN" dirty="0" smtClean="0"/>
              <a:t>shared worker</a:t>
            </a:r>
            <a:r>
              <a:rPr kumimoji="1" lang="zh-CN" altLang="en-US" dirty="0" smtClean="0"/>
              <a:t>）。到目前为止，我们只列举了专用线程的例子。专用线程与创建线程的脚本或页面直接关联，即有着一对一的联系。而共享线程允许线程在同源中的多个页面间进行共享，例如：同源中所有页面或脚本可以与同一个共享线程通信。</a:t>
            </a:r>
            <a:endParaRPr kumimoji="1" lang="en-US" altLang="zh-CN" dirty="0" smtClean="0"/>
          </a:p>
          <a:p>
            <a:endParaRPr kumimoji="1" lang="en-US" altLang="zh-CN" dirty="0" smtClean="0"/>
          </a:p>
          <a:p>
            <a:r>
              <a:rPr kumimoji="1" lang="zh-CN" altLang="en-US" dirty="0" smtClean="0"/>
              <a:t>多个</a:t>
            </a:r>
            <a:r>
              <a:rPr kumimoji="1" lang="en-US" altLang="zh-CN" dirty="0" smtClean="0"/>
              <a:t>Worker</a:t>
            </a:r>
            <a:r>
              <a:rPr kumimoji="1" lang="zh-CN" altLang="en-US" dirty="0" smtClean="0"/>
              <a:t>线程</a:t>
            </a:r>
            <a:endParaRPr kumimoji="1" lang="en-US" altLang="zh-CN" dirty="0" smtClean="0"/>
          </a:p>
          <a:p>
            <a:r>
              <a:rPr kumimoji="1" lang="zh-CN" altLang="en-US" dirty="0" smtClean="0"/>
              <a:t>尽管创建多个</a:t>
            </a:r>
            <a:r>
              <a:rPr kumimoji="1" lang="en-US" altLang="zh-CN" dirty="0" smtClean="0"/>
              <a:t>worker</a:t>
            </a:r>
            <a:r>
              <a:rPr kumimoji="1" lang="zh-CN" altLang="en-US" dirty="0" smtClean="0"/>
              <a:t>来协调任务分配也许很常见，但还是要提醒一下各位，官方规范指出</a:t>
            </a:r>
            <a:r>
              <a:rPr kumimoji="1" lang="en-US" altLang="zh-CN" dirty="0" smtClean="0"/>
              <a:t>worker</a:t>
            </a:r>
            <a:r>
              <a:rPr kumimoji="1" lang="zh-CN" altLang="en-US" dirty="0" smtClean="0"/>
              <a:t>属于相对重量级并能长期运行在后台的脚本。所以，由于</a:t>
            </a:r>
            <a:r>
              <a:rPr kumimoji="1" lang="en-US" altLang="zh-CN" dirty="0" smtClean="0"/>
              <a:t>Web worker</a:t>
            </a:r>
            <a:r>
              <a:rPr kumimoji="1" lang="zh-CN" altLang="en-US" dirty="0" smtClean="0"/>
              <a:t>的高启动性能成本和高进程内存成本，它们的数量不宜过多。</a:t>
            </a:r>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14</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b="1" dirty="0" smtClean="0"/>
              <a:t>背景</a:t>
            </a:r>
            <a:endParaRPr kumimoji="1" lang="en-US" altLang="zh-CN" b="1" dirty="0" smtClean="0"/>
          </a:p>
          <a:p>
            <a:r>
              <a:rPr kumimoji="1" lang="zh-CN" altLang="en-US" dirty="0" smtClean="0"/>
              <a:t>在浏览器中通过</a:t>
            </a:r>
            <a:r>
              <a:rPr kumimoji="1" lang="en-US" altLang="zh-CN" dirty="0" smtClean="0"/>
              <a:t>http</a:t>
            </a:r>
            <a:r>
              <a:rPr kumimoji="1" lang="zh-CN" altLang="en-US" dirty="0" smtClean="0"/>
              <a:t>仅能实现单向的通信</a:t>
            </a:r>
            <a:r>
              <a:rPr kumimoji="1" lang="en-US" altLang="zh-CN" dirty="0" smtClean="0"/>
              <a:t>,comet</a:t>
            </a:r>
            <a:r>
              <a:rPr kumimoji="1" lang="zh-CN" altLang="en-US" dirty="0" smtClean="0"/>
              <a:t>可以一定程度上模拟双向通信</a:t>
            </a:r>
            <a:r>
              <a:rPr kumimoji="1" lang="en-US" altLang="zh-CN" dirty="0" smtClean="0"/>
              <a:t>,</a:t>
            </a:r>
            <a:r>
              <a:rPr kumimoji="1" lang="zh-CN" altLang="en-US" dirty="0" smtClean="0"/>
              <a:t>但效率较低</a:t>
            </a:r>
            <a:r>
              <a:rPr kumimoji="1" lang="en-US" altLang="zh-CN" dirty="0" smtClean="0"/>
              <a:t>,</a:t>
            </a:r>
            <a:r>
              <a:rPr kumimoji="1" lang="zh-CN" altLang="en-US" dirty="0" smtClean="0"/>
              <a:t>并需要服务器有较好的支持</a:t>
            </a:r>
            <a:r>
              <a:rPr kumimoji="1" lang="en-US" altLang="zh-CN" dirty="0" smtClean="0"/>
              <a:t>; flash</a:t>
            </a:r>
            <a:r>
              <a:rPr kumimoji="1" lang="zh-CN" altLang="en-US" dirty="0" smtClean="0"/>
              <a:t>中的</a:t>
            </a:r>
            <a:r>
              <a:rPr kumimoji="1" lang="en-US" altLang="zh-CN" dirty="0" smtClean="0"/>
              <a:t>socket</a:t>
            </a:r>
            <a:r>
              <a:rPr kumimoji="1" lang="zh-CN" altLang="en-US" dirty="0" smtClean="0"/>
              <a:t>和</a:t>
            </a:r>
            <a:r>
              <a:rPr kumimoji="1" lang="en-US" altLang="zh-CN" dirty="0" err="1" smtClean="0"/>
              <a:t>xmlsocket</a:t>
            </a:r>
            <a:r>
              <a:rPr kumimoji="1" lang="zh-CN" altLang="en-US" dirty="0" smtClean="0"/>
              <a:t>可以实现真正的双向通信</a:t>
            </a:r>
            <a:r>
              <a:rPr kumimoji="1" lang="en-US" altLang="zh-CN" dirty="0" smtClean="0"/>
              <a:t>,</a:t>
            </a:r>
            <a:r>
              <a:rPr kumimoji="1" lang="zh-CN" altLang="en-US" dirty="0" smtClean="0"/>
              <a:t>通过 </a:t>
            </a:r>
            <a:r>
              <a:rPr kumimoji="1" lang="en-US" altLang="zh-CN" dirty="0" smtClean="0"/>
              <a:t>flex </a:t>
            </a:r>
            <a:r>
              <a:rPr kumimoji="1" lang="en-US" altLang="zh-CN" dirty="0" err="1" smtClean="0"/>
              <a:t>ajax</a:t>
            </a:r>
            <a:r>
              <a:rPr kumimoji="1" lang="en-US" altLang="zh-CN" dirty="0" smtClean="0"/>
              <a:t> bridge,</a:t>
            </a:r>
            <a:r>
              <a:rPr kumimoji="1" lang="zh-CN" altLang="en-US" dirty="0" smtClean="0"/>
              <a:t>可以在</a:t>
            </a:r>
            <a:r>
              <a:rPr kumimoji="1" lang="en-US" altLang="zh-CN" dirty="0" err="1" smtClean="0"/>
              <a:t>javascript</a:t>
            </a:r>
            <a:r>
              <a:rPr kumimoji="1" lang="zh-CN" altLang="en-US" dirty="0" smtClean="0"/>
              <a:t>中使用这两项功能</a:t>
            </a:r>
            <a:r>
              <a:rPr kumimoji="1" lang="en-US" altLang="zh-CN" dirty="0" smtClean="0"/>
              <a:t>. </a:t>
            </a:r>
            <a:r>
              <a:rPr kumimoji="1" lang="zh-CN" altLang="en-US" dirty="0" smtClean="0"/>
              <a:t>可以预见</a:t>
            </a:r>
            <a:r>
              <a:rPr kumimoji="1" lang="en-US" altLang="zh-CN" dirty="0" smtClean="0"/>
              <a:t>,</a:t>
            </a:r>
            <a:r>
              <a:rPr kumimoji="1" lang="zh-CN" altLang="en-US" dirty="0" smtClean="0"/>
              <a:t>如果</a:t>
            </a:r>
            <a:r>
              <a:rPr kumimoji="1" lang="en-US" altLang="zh-CN" dirty="0" err="1" smtClean="0"/>
              <a:t>websocket</a:t>
            </a:r>
            <a:r>
              <a:rPr kumimoji="1" lang="zh-CN" altLang="en-US" dirty="0" smtClean="0"/>
              <a:t>一旦在浏览器中得到实现</a:t>
            </a:r>
            <a:r>
              <a:rPr kumimoji="1" lang="en-US" altLang="zh-CN" dirty="0" smtClean="0"/>
              <a:t>,</a:t>
            </a:r>
            <a:r>
              <a:rPr kumimoji="1" lang="zh-CN" altLang="en-US" dirty="0" smtClean="0"/>
              <a:t>将会替代上面两项技术</a:t>
            </a:r>
            <a:r>
              <a:rPr kumimoji="1" lang="en-US" altLang="zh-CN" dirty="0" smtClean="0"/>
              <a:t>,</a:t>
            </a:r>
            <a:r>
              <a:rPr kumimoji="1" lang="zh-CN" altLang="en-US" dirty="0" smtClean="0"/>
              <a:t>得到广泛的使用</a:t>
            </a:r>
            <a:r>
              <a:rPr kumimoji="1" lang="en-US" altLang="zh-CN" dirty="0" smtClean="0"/>
              <a:t>.</a:t>
            </a:r>
            <a:r>
              <a:rPr kumimoji="1" lang="zh-CN" altLang="en-US" dirty="0" smtClean="0"/>
              <a:t>面对这种状况，</a:t>
            </a:r>
            <a:r>
              <a:rPr kumimoji="1" lang="en-US" altLang="zh-CN" dirty="0" smtClean="0"/>
              <a:t>HTML5</a:t>
            </a:r>
            <a:r>
              <a:rPr kumimoji="1" lang="zh-CN" altLang="en-US" dirty="0" smtClean="0"/>
              <a:t>定义了</a:t>
            </a:r>
            <a:r>
              <a:rPr kumimoji="1" lang="en-US" altLang="zh-CN" dirty="0" err="1" smtClean="0"/>
              <a:t>WebSocket</a:t>
            </a:r>
            <a:r>
              <a:rPr kumimoji="1" lang="zh-CN" altLang="en-US" dirty="0" smtClean="0"/>
              <a:t>协议，能更好的节省服务器资源和带宽并达到实时通讯。</a:t>
            </a:r>
            <a:endParaRPr kumimoji="1" lang="en-US" altLang="zh-CN" dirty="0" smtClean="0"/>
          </a:p>
          <a:p>
            <a:endParaRPr kumimoji="1" lang="en-US" altLang="zh-CN" dirty="0" smtClean="0"/>
          </a:p>
          <a:p>
            <a:r>
              <a:rPr kumimoji="1" lang="zh-CN" altLang="en-US" dirty="0" smtClean="0"/>
              <a:t>现很多网站为了实现即时通讯，所用的技术都是轮询</a:t>
            </a:r>
            <a:r>
              <a:rPr kumimoji="1" lang="en-US" altLang="zh-CN" dirty="0" smtClean="0"/>
              <a:t>(polling)</a:t>
            </a:r>
            <a:r>
              <a:rPr kumimoji="1" lang="zh-CN" altLang="en-US" dirty="0" smtClean="0"/>
              <a:t>。轮询是在特定的的时间间隔（如每</a:t>
            </a:r>
            <a:r>
              <a:rPr kumimoji="1" lang="en-US" altLang="zh-CN" dirty="0" smtClean="0"/>
              <a:t>1</a:t>
            </a:r>
            <a:r>
              <a:rPr kumimoji="1" lang="zh-CN" altLang="en-US" dirty="0" smtClean="0"/>
              <a:t>秒），由浏览器对服务器发出</a:t>
            </a:r>
            <a:r>
              <a:rPr kumimoji="1" lang="en-US" altLang="zh-CN" dirty="0" smtClean="0"/>
              <a:t>HTTP request</a:t>
            </a:r>
            <a:r>
              <a:rPr kumimoji="1" lang="zh-CN" altLang="en-US" dirty="0" smtClean="0"/>
              <a:t>，然后由服务器返回最新的数据给客服端的浏览器。这种传统的</a:t>
            </a:r>
            <a:r>
              <a:rPr kumimoji="1" lang="en-US" altLang="zh-CN" dirty="0" smtClean="0"/>
              <a:t>HTTP request </a:t>
            </a:r>
            <a:r>
              <a:rPr kumimoji="1" lang="zh-CN" altLang="en-US" dirty="0" smtClean="0"/>
              <a:t>的模式带来很明显的缺点 </a:t>
            </a:r>
            <a:r>
              <a:rPr kumimoji="1" lang="en-US" altLang="zh-CN" dirty="0" smtClean="0"/>
              <a:t>– </a:t>
            </a:r>
            <a:r>
              <a:rPr kumimoji="1" lang="zh-CN" altLang="en-US" dirty="0" smtClean="0"/>
              <a:t>浏览器需要不断的向服务器发出请求，然而</a:t>
            </a:r>
            <a:r>
              <a:rPr kumimoji="1" lang="en-US" altLang="zh-CN" dirty="0" smtClean="0"/>
              <a:t>HTTP request </a:t>
            </a:r>
            <a:r>
              <a:rPr kumimoji="1" lang="zh-CN" altLang="en-US" dirty="0" smtClean="0"/>
              <a:t>的</a:t>
            </a:r>
            <a:r>
              <a:rPr kumimoji="1" lang="en-US" altLang="zh-CN" dirty="0" smtClean="0"/>
              <a:t>header</a:t>
            </a:r>
            <a:r>
              <a:rPr kumimoji="1" lang="zh-CN" altLang="en-US" dirty="0" smtClean="0"/>
              <a:t>是非常长的，里面包含的数据可能只是一个很小的值，这样会占用很多的带宽。</a:t>
            </a:r>
            <a:endParaRPr kumimoji="1" lang="en-US" altLang="zh-CN" dirty="0" smtClean="0"/>
          </a:p>
          <a:p>
            <a:endParaRPr kumimoji="1" lang="en-US" altLang="zh-CN" dirty="0" smtClean="0"/>
          </a:p>
          <a:p>
            <a:r>
              <a:rPr kumimoji="1" lang="zh-CN" altLang="en-US" dirty="0" smtClean="0"/>
              <a:t>而最比较新的技术去做轮询的效果是</a:t>
            </a:r>
            <a:r>
              <a:rPr kumimoji="1" lang="en-US" altLang="zh-CN" dirty="0" smtClean="0"/>
              <a:t>Comet – </a:t>
            </a:r>
            <a:r>
              <a:rPr kumimoji="1" lang="zh-CN" altLang="en-US" dirty="0" smtClean="0"/>
              <a:t>用了</a:t>
            </a:r>
            <a:r>
              <a:rPr kumimoji="1" lang="en-US" altLang="zh-CN" dirty="0" smtClean="0"/>
              <a:t>AJAX</a:t>
            </a:r>
            <a:r>
              <a:rPr kumimoji="1" lang="zh-CN" altLang="en-US" dirty="0" smtClean="0"/>
              <a:t>。但这种技术虽然可达到全双工通信，但依然需要发出请求。 在 </a:t>
            </a:r>
            <a:r>
              <a:rPr kumimoji="1" lang="en-US" altLang="zh-CN" dirty="0" err="1" smtClean="0"/>
              <a:t>WebSocket</a:t>
            </a:r>
            <a:r>
              <a:rPr kumimoji="1" lang="en-US" altLang="zh-CN" dirty="0" smtClean="0"/>
              <a:t> API</a:t>
            </a:r>
            <a:r>
              <a:rPr kumimoji="1" lang="zh-CN" altLang="en-US" dirty="0" smtClean="0"/>
              <a:t>，浏览器和服务器只需要要做一个握手的动作，然后，浏览器和服务器之间就形成了一条快速通道。两者之间就直接可以数据互相传送。在此</a:t>
            </a:r>
            <a:r>
              <a:rPr kumimoji="1" lang="en-US" altLang="zh-CN" dirty="0" err="1" smtClean="0"/>
              <a:t>WebSocket</a:t>
            </a:r>
            <a:r>
              <a:rPr kumimoji="1" lang="en-US" altLang="zh-CN" dirty="0" smtClean="0"/>
              <a:t> </a:t>
            </a:r>
            <a:r>
              <a:rPr kumimoji="1" lang="zh-CN" altLang="en-US" dirty="0" smtClean="0"/>
              <a:t>协议中，为我们实现即时服务带来了两大好处：</a:t>
            </a:r>
            <a:endParaRPr kumimoji="1" lang="en-US" altLang="zh-CN" dirty="0" smtClean="0"/>
          </a:p>
          <a:p>
            <a:endParaRPr kumimoji="1" lang="en-US" altLang="zh-CN"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sz="1200" b="1" dirty="0" smtClean="0">
                <a:solidFill>
                  <a:srgbClr val="D1282E"/>
                </a:solidFill>
              </a:rPr>
              <a:t>展望</a:t>
            </a:r>
            <a:endParaRPr kumimoji="1" lang="en-US" altLang="zh-CN" b="1" dirty="0" smtClean="0"/>
          </a:p>
          <a:p>
            <a:pPr marL="0" marR="0" indent="0" algn="l" defTabSz="457200" rtl="0" eaLnBrk="1" fontAlgn="auto" latinLnBrk="0" hangingPunct="1">
              <a:lnSpc>
                <a:spcPct val="100000"/>
              </a:lnSpc>
              <a:spcBef>
                <a:spcPts val="0"/>
              </a:spcBef>
              <a:spcAft>
                <a:spcPts val="0"/>
              </a:spcAft>
              <a:buClrTx/>
              <a:buSzTx/>
              <a:buFontTx/>
              <a:buNone/>
              <a:tabLst/>
              <a:defRPr/>
            </a:pPr>
            <a:r>
              <a:rPr kumimoji="1" lang="zh-CN" altLang="en-US" sz="1200" b="0" dirty="0" smtClean="0">
                <a:solidFill>
                  <a:srgbClr val="D1282E"/>
                </a:solidFill>
              </a:rPr>
              <a:t> </a:t>
            </a:r>
            <a:r>
              <a:rPr kumimoji="1" lang="en-US" altLang="zh-CN" sz="1200" b="0" dirty="0" err="1" smtClean="0">
                <a:solidFill>
                  <a:srgbClr val="D1282E"/>
                </a:solidFill>
              </a:rPr>
              <a:t>WebSocket</a:t>
            </a:r>
            <a:r>
              <a:rPr kumimoji="1" lang="zh-CN" altLang="en-US" sz="1200" b="0" dirty="0" smtClean="0">
                <a:solidFill>
                  <a:srgbClr val="D1282E"/>
                </a:solidFill>
              </a:rPr>
              <a:t>作为一个正在演变中的</a:t>
            </a:r>
            <a:r>
              <a:rPr kumimoji="1" lang="en-US" altLang="zh-CN" sz="1200" b="0" dirty="0" smtClean="0">
                <a:solidFill>
                  <a:srgbClr val="D1282E"/>
                </a:solidFill>
              </a:rPr>
              <a:t>Web</a:t>
            </a:r>
            <a:r>
              <a:rPr kumimoji="1" lang="zh-CN" altLang="en-US" sz="1200" b="0" dirty="0" smtClean="0">
                <a:solidFill>
                  <a:srgbClr val="D1282E"/>
                </a:solidFill>
              </a:rPr>
              <a:t>规范，目前用</a:t>
            </a:r>
            <a:r>
              <a:rPr kumimoji="1" lang="en-US" altLang="zh-CN" sz="1200" b="0" dirty="0" err="1" smtClean="0">
                <a:solidFill>
                  <a:srgbClr val="D1282E"/>
                </a:solidFill>
              </a:rPr>
              <a:t>WebSocket</a:t>
            </a:r>
            <a:r>
              <a:rPr kumimoji="1" lang="zh-CN" altLang="en-US" sz="1200" b="0" dirty="0" smtClean="0">
                <a:solidFill>
                  <a:srgbClr val="D1282E"/>
                </a:solidFill>
              </a:rPr>
              <a:t>构建应用程序可能存在一些风险。</a:t>
            </a:r>
            <a:r>
              <a:rPr kumimoji="1" lang="en-US" altLang="zh-CN" sz="1200" b="0" dirty="0" err="1" smtClean="0">
                <a:solidFill>
                  <a:srgbClr val="D1282E"/>
                </a:solidFill>
              </a:rPr>
              <a:t>WebSocket</a:t>
            </a:r>
            <a:r>
              <a:rPr kumimoji="1" lang="zh-CN" altLang="en-US" sz="1200" b="0" dirty="0" smtClean="0">
                <a:solidFill>
                  <a:srgbClr val="D1282E"/>
                </a:solidFill>
              </a:rPr>
              <a:t>规范和</a:t>
            </a:r>
            <a:r>
              <a:rPr kumimoji="1" lang="en-US" altLang="zh-CN" sz="1200" b="0" dirty="0" smtClean="0">
                <a:solidFill>
                  <a:srgbClr val="D1282E"/>
                </a:solidFill>
              </a:rPr>
              <a:t>API</a:t>
            </a:r>
            <a:r>
              <a:rPr kumimoji="1" lang="zh-CN" altLang="en-US" sz="1200" b="0" dirty="0" smtClean="0">
                <a:solidFill>
                  <a:srgbClr val="D1282E"/>
                </a:solidFill>
              </a:rPr>
              <a:t>存在变动的可能，尽管目前存在一些局限性，但</a:t>
            </a:r>
            <a:r>
              <a:rPr kumimoji="1" lang="en-US" altLang="zh-CN" sz="1200" b="0" dirty="0" err="1" smtClean="0">
                <a:solidFill>
                  <a:srgbClr val="D1282E"/>
                </a:solidFill>
              </a:rPr>
              <a:t>WebSocket</a:t>
            </a:r>
            <a:r>
              <a:rPr kumimoji="1" lang="zh-CN" altLang="en-US" sz="1200" b="0" dirty="0" smtClean="0">
                <a:solidFill>
                  <a:srgbClr val="D1282E"/>
                </a:solidFill>
              </a:rPr>
              <a:t>将会成为未来开发实时</a:t>
            </a:r>
            <a:r>
              <a:rPr kumimoji="1" lang="en-US" altLang="zh-CN" sz="1200" b="0" dirty="0" smtClean="0">
                <a:solidFill>
                  <a:srgbClr val="D1282E"/>
                </a:solidFill>
              </a:rPr>
              <a:t>Web</a:t>
            </a:r>
            <a:r>
              <a:rPr kumimoji="1" lang="zh-CN" altLang="en-US" sz="1200" b="0" dirty="0" smtClean="0">
                <a:solidFill>
                  <a:srgbClr val="D1282E"/>
                </a:solidFill>
              </a:rPr>
              <a:t>应用的生力军。</a:t>
            </a:r>
            <a:endParaRPr kumimoji="1" lang="en-US" altLang="zh-CN" sz="1200" b="0" dirty="0" smtClean="0">
              <a:solidFill>
                <a:srgbClr val="D1282E"/>
              </a:solidFill>
            </a:endParaRPr>
          </a:p>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16</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17</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19</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20</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21</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23</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24</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25</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26</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对于 </a:t>
            </a:r>
            <a:r>
              <a:rPr kumimoji="1" lang="en-US" altLang="zh-CN" dirty="0" smtClean="0"/>
              <a:t>Web </a:t>
            </a:r>
            <a:r>
              <a:rPr kumimoji="1" lang="zh-CN" altLang="en-US" dirty="0" smtClean="0"/>
              <a:t>应用的存储，相信大家都接触过 </a:t>
            </a:r>
            <a:r>
              <a:rPr kumimoji="1" lang="en-US" altLang="zh-CN" dirty="0" smtClean="0"/>
              <a:t>Cookie</a:t>
            </a:r>
            <a:r>
              <a:rPr kumimoji="1" lang="zh-CN" altLang="en-US" dirty="0" smtClean="0"/>
              <a:t>。</a:t>
            </a:r>
            <a:r>
              <a:rPr kumimoji="1" lang="en-US" altLang="zh-CN" dirty="0" smtClean="0"/>
              <a:t>Cookie </a:t>
            </a:r>
            <a:r>
              <a:rPr kumimoji="1" lang="zh-CN" altLang="en-US" dirty="0" smtClean="0"/>
              <a:t>用于弥补 </a:t>
            </a:r>
            <a:r>
              <a:rPr kumimoji="1" lang="en-US" altLang="zh-CN" dirty="0" smtClean="0"/>
              <a:t>HTTP </a:t>
            </a:r>
            <a:r>
              <a:rPr kumimoji="1" lang="zh-CN" altLang="en-US" dirty="0" smtClean="0"/>
              <a:t>协议的无状态性，服务器可以使用 </a:t>
            </a:r>
            <a:r>
              <a:rPr kumimoji="1" lang="en-US" altLang="zh-CN" dirty="0" smtClean="0"/>
              <a:t>Cookie </a:t>
            </a:r>
            <a:r>
              <a:rPr kumimoji="1" lang="zh-CN" altLang="en-US" dirty="0" smtClean="0"/>
              <a:t>中包含的信息来判断 </a:t>
            </a:r>
            <a:r>
              <a:rPr kumimoji="1" lang="en-US" altLang="zh-CN" dirty="0" smtClean="0"/>
              <a:t>HTTP </a:t>
            </a:r>
            <a:r>
              <a:rPr kumimoji="1" lang="zh-CN" altLang="en-US" dirty="0" smtClean="0"/>
              <a:t>传输中的状态。但 </a:t>
            </a:r>
            <a:r>
              <a:rPr kumimoji="1" lang="en-US" altLang="zh-CN" dirty="0" smtClean="0"/>
              <a:t>Cookie </a:t>
            </a:r>
            <a:r>
              <a:rPr kumimoji="1" lang="zh-CN" altLang="en-US" dirty="0" smtClean="0"/>
              <a:t>有自己固有的缺点：它的大小受限，大多数浏览器对 </a:t>
            </a:r>
            <a:r>
              <a:rPr kumimoji="1" lang="en-US" altLang="zh-CN" dirty="0" smtClean="0"/>
              <a:t>Cookie </a:t>
            </a:r>
            <a:r>
              <a:rPr kumimoji="1" lang="zh-CN" altLang="en-US" dirty="0" smtClean="0"/>
              <a:t>大小限制为 </a:t>
            </a:r>
            <a:r>
              <a:rPr kumimoji="1" lang="en-US" altLang="zh-CN" dirty="0" smtClean="0"/>
              <a:t>4K</a:t>
            </a:r>
            <a:r>
              <a:rPr kumimoji="1" lang="zh-CN" altLang="en-US" dirty="0" smtClean="0"/>
              <a:t>；</a:t>
            </a:r>
            <a:r>
              <a:rPr kumimoji="1" lang="en-US" altLang="zh-CN" dirty="0" smtClean="0"/>
              <a:t>Cookie </a:t>
            </a:r>
            <a:r>
              <a:rPr kumimoji="1" lang="zh-CN" altLang="en-US" dirty="0" smtClean="0"/>
              <a:t>机制可以在浏览器中被禁用；</a:t>
            </a:r>
            <a:r>
              <a:rPr kumimoji="1" lang="en-US" altLang="zh-CN" dirty="0" smtClean="0"/>
              <a:t>Cookie </a:t>
            </a:r>
            <a:r>
              <a:rPr kumimoji="1" lang="zh-CN" altLang="en-US" dirty="0" smtClean="0"/>
              <a:t>需要在客户端和服务器端来回地传送，繁琐且消耗带宽；存在安全风险，</a:t>
            </a:r>
            <a:r>
              <a:rPr kumimoji="1" lang="en-US" altLang="zh-CN" dirty="0" smtClean="0"/>
              <a:t>Cookie </a:t>
            </a:r>
            <a:r>
              <a:rPr kumimoji="1" lang="zh-CN" altLang="en-US" dirty="0" smtClean="0"/>
              <a:t>是以明文存放，可能被恶意客户修改，当然可以手动加密和解密 </a:t>
            </a:r>
            <a:r>
              <a:rPr kumimoji="1" lang="en-US" altLang="zh-CN" dirty="0" smtClean="0"/>
              <a:t>Cookie</a:t>
            </a:r>
            <a:r>
              <a:rPr kumimoji="1" lang="zh-CN" altLang="en-US" dirty="0" smtClean="0"/>
              <a:t>，但这需要额外的编码，并且因为加密和解密需要消耗一定的时间而影响应用程序的性能。</a:t>
            </a:r>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5</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28</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29</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30</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31</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32</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CSS</a:t>
            </a:r>
            <a:r>
              <a:rPr lang="zh-CN" altLang="en-US" dirty="0" smtClean="0"/>
              <a:t>是一种用于屏幕上渲染</a:t>
            </a:r>
            <a:r>
              <a:rPr lang="en-US" altLang="zh-CN" dirty="0" smtClean="0"/>
              <a:t>html</a:t>
            </a:r>
            <a:r>
              <a:rPr lang="zh-CN" altLang="en-US" dirty="0" smtClean="0"/>
              <a:t>，</a:t>
            </a:r>
            <a:r>
              <a:rPr lang="en-US" altLang="zh-CN" dirty="0" smtClean="0"/>
              <a:t>xml</a:t>
            </a:r>
            <a:r>
              <a:rPr lang="zh-CN" altLang="en-US" dirty="0" smtClean="0"/>
              <a:t>等一种语言，</a:t>
            </a:r>
            <a:r>
              <a:rPr lang="en-US" altLang="zh-CN" dirty="0" smtClean="0"/>
              <a:t>CSS</a:t>
            </a:r>
            <a:r>
              <a:rPr lang="zh-CN" altLang="en-US" dirty="0" smtClean="0"/>
              <a:t>主要是在相应的元素中应用样式，来渲染相对应用的元素，那么这样我们选择相应的元素就很重 要了，如何选择对应的元素，此时就需要我们所说的选择器。选择器主要是用来确定</a:t>
            </a:r>
            <a:r>
              <a:rPr lang="en-US" altLang="zh-CN" dirty="0" smtClean="0"/>
              <a:t>html</a:t>
            </a:r>
            <a:r>
              <a:rPr lang="zh-CN" altLang="en-US" dirty="0" smtClean="0"/>
              <a:t>的树形结构中的</a:t>
            </a:r>
            <a:r>
              <a:rPr lang="en-US" altLang="zh-CN" dirty="0" smtClean="0"/>
              <a:t>DOM</a:t>
            </a:r>
            <a:r>
              <a:rPr lang="zh-CN" altLang="en-US" dirty="0" smtClean="0"/>
              <a:t>元素节点。我把</a:t>
            </a:r>
            <a:r>
              <a:rPr lang="en-US" altLang="zh-CN" dirty="0" smtClean="0"/>
              <a:t>CSS</a:t>
            </a:r>
            <a:r>
              <a:rPr lang="zh-CN" altLang="en-US" dirty="0" smtClean="0"/>
              <a:t>选择器分开成三部分，第一部分是我们常用的部分，我把他叫做基本选择器；第二部分我把他称作是属性选择器，第三部分我把他称作伪类选择器，这一部分也是最难理解和掌握的部分。</a:t>
            </a:r>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34</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zh-CN" alt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35</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36</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37</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38</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对于 </a:t>
            </a:r>
            <a:r>
              <a:rPr kumimoji="1" lang="en-US" altLang="zh-CN" dirty="0" smtClean="0"/>
              <a:t>HTML5</a:t>
            </a:r>
            <a:r>
              <a:rPr kumimoji="1" lang="zh-CN" altLang="en-US" dirty="0" smtClean="0"/>
              <a:t>，也许很有用的就是它新推出的“</a:t>
            </a:r>
            <a:r>
              <a:rPr kumimoji="1" lang="en-US" altLang="zh-CN" dirty="0" smtClean="0"/>
              <a:t>Web Storage”</a:t>
            </a:r>
            <a:r>
              <a:rPr kumimoji="1" lang="zh-CN" altLang="en-US" dirty="0" smtClean="0"/>
              <a:t>（</a:t>
            </a:r>
            <a:r>
              <a:rPr kumimoji="1" lang="en-US" altLang="zh-CN" dirty="0" smtClean="0"/>
              <a:t>Web </a:t>
            </a:r>
            <a:r>
              <a:rPr kumimoji="1" lang="zh-CN" altLang="en-US" dirty="0" smtClean="0"/>
              <a:t>存储）</a:t>
            </a:r>
            <a:r>
              <a:rPr kumimoji="1" lang="en-US" altLang="zh-CN" dirty="0" smtClean="0"/>
              <a:t>API</a:t>
            </a:r>
            <a:r>
              <a:rPr kumimoji="1" lang="zh-CN" altLang="en-US" dirty="0" smtClean="0"/>
              <a:t>，它包括 </a:t>
            </a:r>
            <a:r>
              <a:rPr kumimoji="1" lang="en-US" altLang="zh-CN" dirty="0" err="1" smtClean="0"/>
              <a:t>localStorage</a:t>
            </a:r>
            <a:r>
              <a:rPr kumimoji="1" lang="en-US" altLang="zh-CN" dirty="0" smtClean="0"/>
              <a:t> </a:t>
            </a:r>
            <a:r>
              <a:rPr kumimoji="1" lang="zh-CN" altLang="en-US" dirty="0" smtClean="0"/>
              <a:t>和 </a:t>
            </a:r>
            <a:r>
              <a:rPr kumimoji="1" lang="en-US" altLang="zh-CN" dirty="0" err="1" smtClean="0"/>
              <a:t>sessionStorage</a:t>
            </a:r>
            <a:r>
              <a:rPr kumimoji="1" lang="zh-CN" altLang="en-US" dirty="0" smtClean="0"/>
              <a:t>，对简单的键值对（比如应用程序设置）或简单对象（如应用程序状态）进行存储，使用本地和会话存储能够很好地完成，对于存储少量的数据非常有用，但是对大量的结构化数据进行处理时，它就力所不及了，而这正是 </a:t>
            </a:r>
            <a:r>
              <a:rPr kumimoji="1" lang="en-US" altLang="zh-CN" dirty="0" smtClean="0"/>
              <a:t>HTML5 </a:t>
            </a:r>
            <a:r>
              <a:rPr kumimoji="1" lang="zh-CN" altLang="en-US" dirty="0" smtClean="0"/>
              <a:t>的“</a:t>
            </a:r>
            <a:r>
              <a:rPr kumimoji="1" lang="en-US" altLang="zh-CN" dirty="0" smtClean="0"/>
              <a:t>Web SQL Database” API </a:t>
            </a:r>
            <a:r>
              <a:rPr kumimoji="1" lang="zh-CN" altLang="en-US" dirty="0" smtClean="0"/>
              <a:t>接口的应用所在。</a:t>
            </a:r>
            <a:endParaRPr kumimoji="1" lang="en-US" altLang="zh-CN" dirty="0" smtClean="0"/>
          </a:p>
          <a:p>
            <a:endParaRPr kumimoji="1" lang="en-US" altLang="zh-CN" dirty="0" smtClean="0"/>
          </a:p>
          <a:p>
            <a:r>
              <a:rPr kumimoji="1" lang="en-US" altLang="zh-CN" dirty="0" smtClean="0"/>
              <a:t>Web SQL Database API </a:t>
            </a:r>
            <a:r>
              <a:rPr kumimoji="1" lang="zh-CN" altLang="en-US" dirty="0" smtClean="0"/>
              <a:t>实际上并不包含在 </a:t>
            </a:r>
            <a:r>
              <a:rPr kumimoji="1" lang="en-US" altLang="zh-CN" dirty="0" smtClean="0"/>
              <a:t>HTML5 </a:t>
            </a:r>
            <a:r>
              <a:rPr kumimoji="1" lang="zh-CN" altLang="en-US" dirty="0" smtClean="0"/>
              <a:t>规范之中。它是一个独立的规范，它引入了一套使用 </a:t>
            </a:r>
            <a:r>
              <a:rPr kumimoji="1" lang="en-US" altLang="zh-CN" dirty="0" smtClean="0"/>
              <a:t>SQL </a:t>
            </a:r>
            <a:r>
              <a:rPr kumimoji="1" lang="zh-CN" altLang="en-US" dirty="0" smtClean="0"/>
              <a:t>操作客户端数据库的 </a:t>
            </a:r>
            <a:r>
              <a:rPr kumimoji="1" lang="en-US" altLang="zh-CN" dirty="0" smtClean="0"/>
              <a:t>API</a:t>
            </a:r>
            <a:r>
              <a:rPr kumimoji="1" lang="zh-CN" altLang="en-US" dirty="0" smtClean="0"/>
              <a:t>。最新版本的 </a:t>
            </a:r>
            <a:r>
              <a:rPr kumimoji="1" lang="en-US" altLang="zh-CN" dirty="0" smtClean="0"/>
              <a:t>Chrome</a:t>
            </a:r>
            <a:r>
              <a:rPr kumimoji="1" lang="zh-CN" altLang="en-US" dirty="0" smtClean="0"/>
              <a:t>，</a:t>
            </a:r>
            <a:r>
              <a:rPr kumimoji="1" lang="en-US" altLang="zh-CN" dirty="0" smtClean="0"/>
              <a:t>Safari </a:t>
            </a:r>
            <a:r>
              <a:rPr kumimoji="1" lang="zh-CN" altLang="en-US" dirty="0" smtClean="0"/>
              <a:t>和 </a:t>
            </a:r>
            <a:r>
              <a:rPr kumimoji="1" lang="en-US" altLang="zh-CN" dirty="0" smtClean="0"/>
              <a:t>Opera </a:t>
            </a:r>
            <a:r>
              <a:rPr kumimoji="1" lang="zh-CN" altLang="en-US" dirty="0" smtClean="0"/>
              <a:t>浏览器都支持 </a:t>
            </a:r>
            <a:r>
              <a:rPr kumimoji="1" lang="en-US" altLang="zh-CN" dirty="0" smtClean="0"/>
              <a:t>Web SQL Database</a:t>
            </a:r>
            <a:r>
              <a:rPr kumimoji="1" lang="zh-CN" altLang="en-US" dirty="0" smtClean="0"/>
              <a:t>。</a:t>
            </a:r>
            <a:endParaRPr kumimoji="1" lang="en-US" altLang="zh-CN" dirty="0" smtClean="0"/>
          </a:p>
          <a:p>
            <a:endParaRPr kumimoji="1" lang="en-US" altLang="zh-CN" dirty="0" smtClean="0"/>
          </a:p>
          <a:p>
            <a:r>
              <a:rPr kumimoji="1" lang="zh-CN" altLang="en-US" dirty="0" smtClean="0"/>
              <a:t>其中 </a:t>
            </a:r>
            <a:r>
              <a:rPr kumimoji="1" lang="en-US" altLang="zh-CN" dirty="0" smtClean="0"/>
              <a:t>SQLite </a:t>
            </a:r>
            <a:r>
              <a:rPr kumimoji="1" lang="zh-CN" altLang="en-US" dirty="0" smtClean="0"/>
              <a:t>是一款轻型的数据库，是遵循 </a:t>
            </a:r>
            <a:r>
              <a:rPr kumimoji="1" lang="en-US" altLang="zh-CN" dirty="0" smtClean="0"/>
              <a:t>ACID </a:t>
            </a:r>
            <a:r>
              <a:rPr kumimoji="1" lang="zh-CN" altLang="en-US" dirty="0" smtClean="0"/>
              <a:t>的关系型数据库管理系统。它的设计目标是嵌入式的，它占用资源非常低，只需要几百 </a:t>
            </a:r>
            <a:r>
              <a:rPr kumimoji="1" lang="en-US" altLang="zh-CN" dirty="0" smtClean="0"/>
              <a:t>K </a:t>
            </a:r>
            <a:r>
              <a:rPr kumimoji="1" lang="zh-CN" altLang="en-US" dirty="0" smtClean="0"/>
              <a:t>字节的内存就可以了。它能够支持 </a:t>
            </a:r>
            <a:r>
              <a:rPr kumimoji="1" lang="en-US" altLang="zh-CN" dirty="0" smtClean="0"/>
              <a:t>Windows/Linux/Unix </a:t>
            </a:r>
            <a:r>
              <a:rPr kumimoji="1" lang="zh-CN" altLang="en-US" dirty="0" smtClean="0"/>
              <a:t>等主流操作系统，同时能够跟很多程序语言相结合，如 </a:t>
            </a:r>
            <a:r>
              <a:rPr kumimoji="1" lang="en-US" altLang="zh-CN" dirty="0" smtClean="0"/>
              <a:t>C#</a:t>
            </a:r>
            <a:r>
              <a:rPr kumimoji="1" lang="zh-CN" altLang="en-US" dirty="0" smtClean="0"/>
              <a:t>，</a:t>
            </a:r>
            <a:r>
              <a:rPr kumimoji="1" lang="en-US" altLang="zh-CN" dirty="0" smtClean="0"/>
              <a:t>PHP</a:t>
            </a:r>
            <a:r>
              <a:rPr kumimoji="1" lang="zh-CN" altLang="en-US" dirty="0" smtClean="0"/>
              <a:t>，</a:t>
            </a:r>
            <a:r>
              <a:rPr kumimoji="1" lang="en-US" altLang="zh-CN" dirty="0" smtClean="0"/>
              <a:t>Java</a:t>
            </a:r>
            <a:r>
              <a:rPr kumimoji="1" lang="zh-CN" altLang="en-US" dirty="0" smtClean="0"/>
              <a:t>，</a:t>
            </a:r>
            <a:r>
              <a:rPr kumimoji="1" lang="en-US" altLang="zh-CN" dirty="0" smtClean="0"/>
              <a:t>JavaScript </a:t>
            </a:r>
            <a:r>
              <a:rPr kumimoji="1" lang="zh-CN" altLang="en-US" dirty="0" smtClean="0"/>
              <a:t>等，还有 </a:t>
            </a:r>
            <a:r>
              <a:rPr kumimoji="1" lang="en-US" altLang="zh-CN" dirty="0" smtClean="0"/>
              <a:t>ODBC </a:t>
            </a:r>
            <a:r>
              <a:rPr kumimoji="1" lang="zh-CN" altLang="en-US" dirty="0" smtClean="0"/>
              <a:t>接口，比起 </a:t>
            </a:r>
            <a:r>
              <a:rPr kumimoji="1" lang="en-US" altLang="zh-CN" dirty="0" err="1" smtClean="0"/>
              <a:t>Mysql</a:t>
            </a:r>
            <a:r>
              <a:rPr kumimoji="1" lang="zh-CN" altLang="en-US" dirty="0" smtClean="0"/>
              <a:t>，</a:t>
            </a:r>
            <a:r>
              <a:rPr kumimoji="1" lang="en-US" altLang="zh-CN" dirty="0" err="1" smtClean="0"/>
              <a:t>PostgreSQL</a:t>
            </a:r>
            <a:r>
              <a:rPr kumimoji="1" lang="en-US" altLang="zh-CN" dirty="0" smtClean="0"/>
              <a:t> </a:t>
            </a:r>
            <a:r>
              <a:rPr kumimoji="1" lang="zh-CN" altLang="en-US" dirty="0" smtClean="0"/>
              <a:t>这两款开源的数据库管理系统来说，它的处理速度更快。</a:t>
            </a:r>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6</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39</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40</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41</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42</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43</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44</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45</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46</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47</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48</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7</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49</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    有了新的</a:t>
            </a:r>
            <a:r>
              <a:rPr lang="en-US" sz="1200" kern="1200" dirty="0" smtClean="0">
                <a:solidFill>
                  <a:schemeClr val="tx1"/>
                </a:solidFill>
                <a:latin typeface="+mn-lt"/>
                <a:ea typeface="+mn-ea"/>
                <a:cs typeface="+mn-cs"/>
              </a:rPr>
              <a:t>Selectors API</a:t>
            </a:r>
            <a:r>
              <a:rPr lang="zh-CN" altLang="en-US" sz="1200" kern="1200" dirty="0" smtClean="0">
                <a:solidFill>
                  <a:schemeClr val="tx1"/>
                </a:solidFill>
                <a:latin typeface="+mn-lt"/>
                <a:ea typeface="+mn-ea"/>
                <a:cs typeface="+mn-cs"/>
              </a:rPr>
              <a:t>之后，可以用更精确的方式来指定希望获取的元素，而不必再用标准</a:t>
            </a:r>
            <a:r>
              <a:rPr lang="en-US" sz="1200" kern="1200" dirty="0" smtClean="0">
                <a:solidFill>
                  <a:schemeClr val="tx1"/>
                </a:solidFill>
                <a:latin typeface="+mn-lt"/>
                <a:ea typeface="+mn-ea"/>
                <a:cs typeface="+mn-cs"/>
              </a:rPr>
              <a:t>DOM</a:t>
            </a:r>
            <a:r>
              <a:rPr lang="zh-CN" altLang="en-US" sz="1200" kern="1200" dirty="0" smtClean="0">
                <a:solidFill>
                  <a:schemeClr val="tx1"/>
                </a:solidFill>
                <a:latin typeface="+mn-lt"/>
                <a:ea typeface="+mn-ea"/>
                <a:cs typeface="+mn-cs"/>
              </a:rPr>
              <a:t>的方式循环遍历。</a:t>
            </a:r>
            <a:r>
              <a:rPr lang="en-US" sz="1200" kern="1200" dirty="0" smtClean="0">
                <a:solidFill>
                  <a:schemeClr val="tx1"/>
                </a:solidFill>
                <a:latin typeface="+mn-lt"/>
                <a:ea typeface="+mn-ea"/>
                <a:cs typeface="+mn-cs"/>
              </a:rPr>
              <a:t>Selectors API</a:t>
            </a:r>
            <a:r>
              <a:rPr lang="zh-CN" altLang="en-US" sz="1200" kern="1200" dirty="0" smtClean="0">
                <a:solidFill>
                  <a:schemeClr val="tx1"/>
                </a:solidFill>
                <a:latin typeface="+mn-lt"/>
                <a:ea typeface="+mn-ea"/>
                <a:cs typeface="+mn-cs"/>
              </a:rPr>
              <a:t>与现在</a:t>
            </a:r>
            <a:r>
              <a:rPr lang="en-US" sz="1200" kern="1200" dirty="0" smtClean="0">
                <a:solidFill>
                  <a:schemeClr val="tx1"/>
                </a:solidFill>
                <a:latin typeface="+mn-lt"/>
                <a:ea typeface="+mn-ea"/>
                <a:cs typeface="+mn-cs"/>
              </a:rPr>
              <a:t>CSS</a:t>
            </a:r>
            <a:r>
              <a:rPr lang="zh-CN" altLang="en-US" sz="1200" kern="1200" dirty="0" smtClean="0">
                <a:solidFill>
                  <a:schemeClr val="tx1"/>
                </a:solidFill>
                <a:latin typeface="+mn-lt"/>
                <a:ea typeface="+mn-ea"/>
                <a:cs typeface="+mn-cs"/>
              </a:rPr>
              <a:t>中使用的选择规则一样，通过它我们可以查找页面中的一个或多个元素。</a:t>
            </a:r>
            <a:endParaRPr lang="en-US" altLang="zh-CN" sz="1200" kern="1200" dirty="0" smtClean="0">
              <a:solidFill>
                <a:schemeClr val="tx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    Selectors API</a:t>
            </a:r>
            <a:r>
              <a:rPr lang="zh-CN" altLang="en-US" sz="1200" kern="1200" dirty="0" smtClean="0">
                <a:solidFill>
                  <a:schemeClr val="tx1"/>
                </a:solidFill>
                <a:latin typeface="+mn-lt"/>
                <a:ea typeface="+mn-ea"/>
                <a:cs typeface="+mn-cs"/>
              </a:rPr>
              <a:t>不仅仅只是方便，在遍历</a:t>
            </a:r>
            <a:r>
              <a:rPr lang="en-US" sz="1200" kern="1200" dirty="0" smtClean="0">
                <a:solidFill>
                  <a:schemeClr val="tx1"/>
                </a:solidFill>
                <a:latin typeface="+mn-lt"/>
                <a:ea typeface="+mn-ea"/>
                <a:cs typeface="+mn-cs"/>
              </a:rPr>
              <a:t>DOM</a:t>
            </a:r>
            <a:r>
              <a:rPr lang="zh-CN" altLang="en-US" sz="1200" kern="1200" dirty="0" smtClean="0">
                <a:solidFill>
                  <a:schemeClr val="tx1"/>
                </a:solidFill>
                <a:latin typeface="+mn-lt"/>
                <a:ea typeface="+mn-ea"/>
                <a:cs typeface="+mn-cs"/>
              </a:rPr>
              <a:t>的时候，</a:t>
            </a:r>
            <a:r>
              <a:rPr lang="en-US" sz="1200" kern="1200" dirty="0" smtClean="0">
                <a:solidFill>
                  <a:schemeClr val="tx1"/>
                </a:solidFill>
                <a:latin typeface="+mn-lt"/>
                <a:ea typeface="+mn-ea"/>
                <a:cs typeface="+mn-cs"/>
              </a:rPr>
              <a:t>Selectors API</a:t>
            </a:r>
            <a:r>
              <a:rPr lang="zh-CN" altLang="en-US" sz="1200" kern="1200" dirty="0" smtClean="0">
                <a:solidFill>
                  <a:schemeClr val="tx1"/>
                </a:solidFill>
                <a:latin typeface="+mn-lt"/>
                <a:ea typeface="+mn-ea"/>
                <a:cs typeface="+mn-cs"/>
              </a:rPr>
              <a:t>通常会比以前的子节点搜索</a:t>
            </a:r>
            <a:r>
              <a:rPr lang="en-US" sz="1200" kern="1200" dirty="0" smtClean="0">
                <a:solidFill>
                  <a:schemeClr val="tx1"/>
                </a:solidFill>
                <a:latin typeface="+mn-lt"/>
                <a:ea typeface="+mn-ea"/>
                <a:cs typeface="+mn-cs"/>
              </a:rPr>
              <a:t>API</a:t>
            </a:r>
            <a:r>
              <a:rPr lang="zh-CN" altLang="en-US" sz="1200" kern="1200" dirty="0" smtClean="0">
                <a:solidFill>
                  <a:schemeClr val="tx1"/>
                </a:solidFill>
                <a:latin typeface="+mn-lt"/>
                <a:ea typeface="+mn-ea"/>
                <a:cs typeface="+mn-cs"/>
              </a:rPr>
              <a:t>更快。为了实现快速样式表，浏览器对选择器匹配进行了高度优化。</a:t>
            </a:r>
          </a:p>
          <a:p>
            <a:pPr marL="0" marR="0" indent="0" algn="l" defTabSz="457200" rtl="0" eaLnBrk="1" fontAlgn="auto" latinLnBrk="0" hangingPunct="1">
              <a:lnSpc>
                <a:spcPct val="100000"/>
              </a:lnSpc>
              <a:spcBef>
                <a:spcPts val="0"/>
              </a:spcBef>
              <a:spcAft>
                <a:spcPts val="0"/>
              </a:spcAft>
              <a:buClrTx/>
              <a:buSzTx/>
              <a:buFontTx/>
              <a:buNone/>
              <a:tabLst/>
              <a:defRPr/>
            </a:pPr>
            <a:endParaRPr lang="zh-CN" altLang="en-US" sz="1200" kern="1200" dirty="0" smtClean="0">
              <a:solidFill>
                <a:schemeClr val="tx1"/>
              </a:solidFill>
              <a:latin typeface="+mn-lt"/>
              <a:ea typeface="+mn-ea"/>
              <a:cs typeface="+mn-cs"/>
            </a:endParaRPr>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51</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52</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53</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latin typeface="+mn-lt"/>
                <a:ea typeface="+mn-ea"/>
                <a:cs typeface="+mn-cs"/>
              </a:rPr>
              <a:t>实例</a:t>
            </a:r>
            <a:r>
              <a:rPr lang="en-US" sz="1200" kern="1200" dirty="0" smtClean="0">
                <a:solidFill>
                  <a:schemeClr val="tx1"/>
                </a:solidFill>
                <a:latin typeface="+mn-lt"/>
                <a:ea typeface="+mn-ea"/>
                <a:cs typeface="+mn-cs"/>
              </a:rPr>
              <a:t>: http://www.zhangxinxu.com/study/201306/ajax-page-html5-history-api.html?area=pudong</a:t>
            </a:r>
            <a:endParaRPr lang="zh-CN" altLang="en-US" sz="1200" kern="1200" dirty="0" smtClean="0">
              <a:solidFill>
                <a:schemeClr val="tx1"/>
              </a:solidFill>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54</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55</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56</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HTML5 </a:t>
            </a:r>
            <a:r>
              <a:rPr kumimoji="1" lang="zh-CN" altLang="en-US" dirty="0" smtClean="0"/>
              <a:t>提供了一些本地数据持久性选项。第一个选项是 </a:t>
            </a:r>
            <a:r>
              <a:rPr kumimoji="1" lang="en-US" altLang="zh-CN" dirty="0" err="1" smtClean="0"/>
              <a:t>localstorage</a:t>
            </a:r>
            <a:r>
              <a:rPr kumimoji="1" lang="zh-CN" altLang="en-US" dirty="0" smtClean="0"/>
              <a:t>，它支持您使用一个简单的键值对来存储数据。</a:t>
            </a:r>
            <a:r>
              <a:rPr kumimoji="1" lang="en-US" altLang="zh-CN" dirty="0" err="1" smtClean="0"/>
              <a:t>IndexedDB</a:t>
            </a:r>
            <a:r>
              <a:rPr kumimoji="1" lang="zh-CN" altLang="en-US" dirty="0" smtClean="0"/>
              <a:t>（一个更加强大的选项）支持您本地存储大量对象，并使用健壮的数据访问机制检索数据。</a:t>
            </a:r>
            <a:endParaRPr kumimoji="1" lang="en-US" altLang="zh-CN" dirty="0" smtClean="0"/>
          </a:p>
          <a:p>
            <a:endParaRPr kumimoji="1" lang="en-US" altLang="zh-CN" dirty="0" smtClean="0"/>
          </a:p>
          <a:p>
            <a:r>
              <a:rPr kumimoji="1" lang="en-US" altLang="zh-CN" dirty="0" err="1" smtClean="0"/>
              <a:t>IndexedDB</a:t>
            </a:r>
            <a:r>
              <a:rPr kumimoji="1" lang="en-US" altLang="zh-CN" dirty="0" smtClean="0"/>
              <a:t> API </a:t>
            </a:r>
            <a:r>
              <a:rPr kumimoji="1" lang="zh-CN" altLang="en-US" dirty="0" smtClean="0"/>
              <a:t>取代了 </a:t>
            </a:r>
            <a:r>
              <a:rPr kumimoji="1" lang="en-US" altLang="zh-CN" dirty="0" smtClean="0"/>
              <a:t>Web Storage API</a:t>
            </a:r>
            <a:r>
              <a:rPr kumimoji="1" lang="zh-CN" altLang="en-US" dirty="0" smtClean="0"/>
              <a:t>，后者在 </a:t>
            </a:r>
            <a:r>
              <a:rPr kumimoji="1" lang="en-US" altLang="zh-CN" dirty="0" smtClean="0"/>
              <a:t>HTML5 </a:t>
            </a:r>
            <a:r>
              <a:rPr kumimoji="1" lang="zh-CN" altLang="en-US" dirty="0" smtClean="0"/>
              <a:t>规范中已不推荐使用。（但一些领先的浏览器仍然支持 </a:t>
            </a:r>
            <a:r>
              <a:rPr kumimoji="1" lang="en-US" altLang="zh-CN" dirty="0" smtClean="0"/>
              <a:t>Web Storage</a:t>
            </a:r>
            <a:r>
              <a:rPr kumimoji="1" lang="zh-CN" altLang="en-US" dirty="0" smtClean="0"/>
              <a:t>，其中包括苹果公司的 </a:t>
            </a:r>
            <a:r>
              <a:rPr kumimoji="1" lang="en-US" altLang="zh-CN" dirty="0" smtClean="0"/>
              <a:t>Safari </a:t>
            </a:r>
            <a:r>
              <a:rPr kumimoji="1" lang="zh-CN" altLang="en-US" dirty="0" smtClean="0"/>
              <a:t>和 </a:t>
            </a:r>
            <a:r>
              <a:rPr kumimoji="1" lang="en-US" altLang="zh-CN" dirty="0" smtClean="0"/>
              <a:t>Opera Web </a:t>
            </a:r>
            <a:r>
              <a:rPr kumimoji="1" lang="zh-CN" altLang="en-US" dirty="0" smtClean="0"/>
              <a:t>浏览器）与 </a:t>
            </a:r>
            <a:r>
              <a:rPr kumimoji="1" lang="en-US" altLang="zh-CN" dirty="0" smtClean="0"/>
              <a:t>Web Storage </a:t>
            </a:r>
            <a:r>
              <a:rPr kumimoji="1" lang="zh-CN" altLang="en-US" dirty="0" smtClean="0"/>
              <a:t>相比，</a:t>
            </a:r>
            <a:r>
              <a:rPr kumimoji="1" lang="en-US" altLang="zh-CN" dirty="0" err="1" smtClean="0"/>
              <a:t>IndexedDB</a:t>
            </a:r>
            <a:r>
              <a:rPr kumimoji="1" lang="en-US" altLang="zh-CN" dirty="0" smtClean="0"/>
              <a:t> </a:t>
            </a:r>
            <a:r>
              <a:rPr kumimoji="1" lang="zh-CN" altLang="en-US" dirty="0" smtClean="0"/>
              <a:t>具有多个优势，其中包括索引、事务处理和健壮的查询功能。</a:t>
            </a:r>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8</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HTML5 </a:t>
            </a:r>
            <a:r>
              <a:rPr kumimoji="1" lang="zh-CN" altLang="en-US" dirty="0" smtClean="0"/>
              <a:t>提供了一些本地数据持久性选项。第一个选项是 </a:t>
            </a:r>
            <a:r>
              <a:rPr kumimoji="1" lang="en-US" altLang="zh-CN" dirty="0" err="1" smtClean="0"/>
              <a:t>localstorage</a:t>
            </a:r>
            <a:r>
              <a:rPr kumimoji="1" lang="zh-CN" altLang="en-US" dirty="0" smtClean="0"/>
              <a:t>，它支持您使用一个简单的键值对来存储数据。</a:t>
            </a:r>
            <a:r>
              <a:rPr kumimoji="1" lang="en-US" altLang="zh-CN" dirty="0" err="1" smtClean="0"/>
              <a:t>IndexedDB</a:t>
            </a:r>
            <a:r>
              <a:rPr kumimoji="1" lang="zh-CN" altLang="en-US" dirty="0" smtClean="0"/>
              <a:t>（一个更加强大的选项）支持您本地存储大量对象，并使用健壮的数据访问机制检索数据。</a:t>
            </a:r>
            <a:endParaRPr kumimoji="1" lang="en-US" altLang="zh-CN" dirty="0" smtClean="0"/>
          </a:p>
          <a:p>
            <a:endParaRPr kumimoji="1" lang="en-US" altLang="zh-CN" dirty="0" smtClean="0"/>
          </a:p>
          <a:p>
            <a:r>
              <a:rPr kumimoji="1" lang="en-US" altLang="zh-CN" dirty="0" err="1" smtClean="0"/>
              <a:t>IndexedDB</a:t>
            </a:r>
            <a:r>
              <a:rPr kumimoji="1" lang="en-US" altLang="zh-CN" dirty="0" smtClean="0"/>
              <a:t> API </a:t>
            </a:r>
            <a:r>
              <a:rPr kumimoji="1" lang="zh-CN" altLang="en-US" dirty="0" smtClean="0"/>
              <a:t>取代了 </a:t>
            </a:r>
            <a:r>
              <a:rPr kumimoji="1" lang="en-US" altLang="zh-CN" dirty="0" smtClean="0"/>
              <a:t>Web Storage API</a:t>
            </a:r>
            <a:r>
              <a:rPr kumimoji="1" lang="zh-CN" altLang="en-US" dirty="0" smtClean="0"/>
              <a:t>，后者在 </a:t>
            </a:r>
            <a:r>
              <a:rPr kumimoji="1" lang="en-US" altLang="zh-CN" dirty="0" smtClean="0"/>
              <a:t>HTML5 </a:t>
            </a:r>
            <a:r>
              <a:rPr kumimoji="1" lang="zh-CN" altLang="en-US" dirty="0" smtClean="0"/>
              <a:t>规范中已不推荐使用。（但一些领先的浏览器仍然支持 </a:t>
            </a:r>
            <a:r>
              <a:rPr kumimoji="1" lang="en-US" altLang="zh-CN" dirty="0" smtClean="0"/>
              <a:t>Web Storage</a:t>
            </a:r>
            <a:r>
              <a:rPr kumimoji="1" lang="zh-CN" altLang="en-US" dirty="0" smtClean="0"/>
              <a:t>，其中包括苹果公司的 </a:t>
            </a:r>
            <a:r>
              <a:rPr kumimoji="1" lang="en-US" altLang="zh-CN" dirty="0" smtClean="0"/>
              <a:t>Safari </a:t>
            </a:r>
            <a:r>
              <a:rPr kumimoji="1" lang="zh-CN" altLang="en-US" dirty="0" smtClean="0"/>
              <a:t>和 </a:t>
            </a:r>
            <a:r>
              <a:rPr kumimoji="1" lang="en-US" altLang="zh-CN" dirty="0" smtClean="0"/>
              <a:t>Opera Web </a:t>
            </a:r>
            <a:r>
              <a:rPr kumimoji="1" lang="zh-CN" altLang="en-US" dirty="0" smtClean="0"/>
              <a:t>浏览器）与 </a:t>
            </a:r>
            <a:r>
              <a:rPr kumimoji="1" lang="en-US" altLang="zh-CN" dirty="0" smtClean="0"/>
              <a:t>Web Storage </a:t>
            </a:r>
            <a:r>
              <a:rPr kumimoji="1" lang="zh-CN" altLang="en-US" dirty="0" smtClean="0"/>
              <a:t>相比，</a:t>
            </a:r>
            <a:r>
              <a:rPr kumimoji="1" lang="en-US" altLang="zh-CN" dirty="0" err="1" smtClean="0"/>
              <a:t>IndexedDB</a:t>
            </a:r>
            <a:r>
              <a:rPr kumimoji="1" lang="en-US" altLang="zh-CN" dirty="0" smtClean="0"/>
              <a:t> </a:t>
            </a:r>
            <a:r>
              <a:rPr kumimoji="1" lang="zh-CN" altLang="en-US" dirty="0" smtClean="0"/>
              <a:t>具有多个优势，其中包括索引、事务处理和健壮的查询功能。</a:t>
            </a:r>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9</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HTML5 </a:t>
            </a:r>
            <a:r>
              <a:rPr kumimoji="1" lang="zh-CN" altLang="en-US" dirty="0" smtClean="0"/>
              <a:t>提供了一些本地数据持久性选项。第一个选项是 </a:t>
            </a:r>
            <a:r>
              <a:rPr kumimoji="1" lang="en-US" altLang="zh-CN" dirty="0" err="1" smtClean="0"/>
              <a:t>localstorage</a:t>
            </a:r>
            <a:r>
              <a:rPr kumimoji="1" lang="zh-CN" altLang="en-US" dirty="0" smtClean="0"/>
              <a:t>，它支持您使用一个简单的键值对来存储数据。</a:t>
            </a:r>
            <a:r>
              <a:rPr kumimoji="1" lang="en-US" altLang="zh-CN" dirty="0" err="1" smtClean="0"/>
              <a:t>IndexedDB</a:t>
            </a:r>
            <a:r>
              <a:rPr kumimoji="1" lang="zh-CN" altLang="en-US" dirty="0" smtClean="0"/>
              <a:t>（一个更加强大的选项）支持您本地存储大量对象，并使用健壮的数据访问机制检索数据。</a:t>
            </a:r>
            <a:endParaRPr kumimoji="1" lang="en-US" altLang="zh-CN" dirty="0" smtClean="0"/>
          </a:p>
          <a:p>
            <a:endParaRPr kumimoji="1" lang="en-US" altLang="zh-CN" dirty="0" smtClean="0"/>
          </a:p>
          <a:p>
            <a:r>
              <a:rPr kumimoji="1" lang="en-US" altLang="zh-CN" dirty="0" err="1" smtClean="0"/>
              <a:t>IndexedDB</a:t>
            </a:r>
            <a:r>
              <a:rPr kumimoji="1" lang="en-US" altLang="zh-CN" dirty="0" smtClean="0"/>
              <a:t> API </a:t>
            </a:r>
            <a:r>
              <a:rPr kumimoji="1" lang="zh-CN" altLang="en-US" dirty="0" smtClean="0"/>
              <a:t>取代了 </a:t>
            </a:r>
            <a:r>
              <a:rPr kumimoji="1" lang="en-US" altLang="zh-CN" dirty="0" smtClean="0"/>
              <a:t>Web Storage API</a:t>
            </a:r>
            <a:r>
              <a:rPr kumimoji="1" lang="zh-CN" altLang="en-US" dirty="0" smtClean="0"/>
              <a:t>，后者在 </a:t>
            </a:r>
            <a:r>
              <a:rPr kumimoji="1" lang="en-US" altLang="zh-CN" dirty="0" smtClean="0"/>
              <a:t>HTML5 </a:t>
            </a:r>
            <a:r>
              <a:rPr kumimoji="1" lang="zh-CN" altLang="en-US" dirty="0" smtClean="0"/>
              <a:t>规范中已不推荐使用。（但一些领先的浏览器仍然支持 </a:t>
            </a:r>
            <a:r>
              <a:rPr kumimoji="1" lang="en-US" altLang="zh-CN" dirty="0" smtClean="0"/>
              <a:t>Web Storage</a:t>
            </a:r>
            <a:r>
              <a:rPr kumimoji="1" lang="zh-CN" altLang="en-US" dirty="0" smtClean="0"/>
              <a:t>，其中包括苹果公司的 </a:t>
            </a:r>
            <a:r>
              <a:rPr kumimoji="1" lang="en-US" altLang="zh-CN" dirty="0" smtClean="0"/>
              <a:t>Safari </a:t>
            </a:r>
            <a:r>
              <a:rPr kumimoji="1" lang="zh-CN" altLang="en-US" dirty="0" smtClean="0"/>
              <a:t>和 </a:t>
            </a:r>
            <a:r>
              <a:rPr kumimoji="1" lang="en-US" altLang="zh-CN" dirty="0" smtClean="0"/>
              <a:t>Opera Web </a:t>
            </a:r>
            <a:r>
              <a:rPr kumimoji="1" lang="zh-CN" altLang="en-US" dirty="0" smtClean="0"/>
              <a:t>浏览器）与 </a:t>
            </a:r>
            <a:r>
              <a:rPr kumimoji="1" lang="en-US" altLang="zh-CN" dirty="0" smtClean="0"/>
              <a:t>Web Storage </a:t>
            </a:r>
            <a:r>
              <a:rPr kumimoji="1" lang="zh-CN" altLang="en-US" dirty="0" smtClean="0"/>
              <a:t>相比，</a:t>
            </a:r>
            <a:r>
              <a:rPr kumimoji="1" lang="en-US" altLang="zh-CN" dirty="0" err="1" smtClean="0"/>
              <a:t>IndexedDB</a:t>
            </a:r>
            <a:r>
              <a:rPr kumimoji="1" lang="en-US" altLang="zh-CN" dirty="0" smtClean="0"/>
              <a:t> </a:t>
            </a:r>
            <a:r>
              <a:rPr kumimoji="1" lang="zh-CN" altLang="en-US" dirty="0" smtClean="0"/>
              <a:t>具有多个优势，其中包括索引、事务处理和健壮的查询功能。</a:t>
            </a:r>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10</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其中文件后缀可以自定义，但是需要在服务器中进行相应配置，指定其为</a:t>
            </a:r>
            <a:r>
              <a:rPr kumimoji="1" lang="en-US" altLang="zh-CN" dirty="0" smtClean="0"/>
              <a:t>text/cache-manifest MIME </a:t>
            </a:r>
            <a:r>
              <a:rPr kumimoji="1" lang="zh-CN" altLang="en-US" dirty="0" smtClean="0"/>
              <a:t>类型文件</a:t>
            </a:r>
            <a:endParaRPr kumimoji="1" lang="en-US" altLang="zh-CN" dirty="0" smtClean="0"/>
          </a:p>
          <a:p>
            <a:endParaRPr kumimoji="1" lang="en-US" altLang="zh-CN" dirty="0" smtClean="0"/>
          </a:p>
          <a:p>
            <a:r>
              <a:rPr kumimoji="1" lang="zh-CN" altLang="en-US" dirty="0" smtClean="0"/>
              <a:t>离线存储是通过</a:t>
            </a:r>
            <a:r>
              <a:rPr kumimoji="1" lang="en-US" altLang="zh-CN" dirty="0" smtClean="0"/>
              <a:t>manifest</a:t>
            </a:r>
            <a:r>
              <a:rPr kumimoji="1" lang="zh-CN" altLang="en-US" dirty="0" smtClean="0"/>
              <a:t>文件来管理的，需要服务器端的支持，不同的服务器开启支持的方式也是不同的。对于</a:t>
            </a:r>
            <a:r>
              <a:rPr kumimoji="1" lang="en-US" altLang="zh-CN" dirty="0" smtClean="0"/>
              <a:t>Tomcat</a:t>
            </a:r>
            <a:r>
              <a:rPr kumimoji="1" lang="zh-CN" altLang="en-US" dirty="0" smtClean="0"/>
              <a:t>需要修改 </a:t>
            </a:r>
            <a:r>
              <a:rPr kumimoji="1" lang="en-US" altLang="zh-CN" dirty="0" smtClean="0"/>
              <a:t>/</a:t>
            </a:r>
            <a:r>
              <a:rPr kumimoji="1" lang="en-US" altLang="zh-CN" dirty="0" err="1" smtClean="0"/>
              <a:t>conf</a:t>
            </a:r>
            <a:r>
              <a:rPr kumimoji="1" lang="en-US" altLang="zh-CN" dirty="0" smtClean="0"/>
              <a:t>/</a:t>
            </a:r>
            <a:r>
              <a:rPr kumimoji="1" lang="en-US" altLang="zh-CN" dirty="0" err="1" smtClean="0"/>
              <a:t>web.xml</a:t>
            </a:r>
            <a:r>
              <a:rPr kumimoji="1" lang="zh-CN" altLang="en-US" dirty="0" smtClean="0"/>
              <a:t>文件，添加如下</a:t>
            </a:r>
            <a:r>
              <a:rPr kumimoji="1" lang="en-US" altLang="zh-CN" dirty="0" err="1" smtClean="0"/>
              <a:t>MIMEType</a:t>
            </a:r>
            <a:r>
              <a:rPr kumimoji="1" lang="zh-CN" altLang="en-US" dirty="0" smtClean="0"/>
              <a:t>配置</a:t>
            </a:r>
            <a:r>
              <a:rPr kumimoji="1" lang="en-US" altLang="zh-CN" dirty="0" smtClean="0"/>
              <a:t>:</a:t>
            </a:r>
          </a:p>
          <a:p>
            <a:r>
              <a:rPr kumimoji="1" lang="en-US" altLang="zh-CN" dirty="0" smtClean="0"/>
              <a:t>&lt;mime-mapping&gt; </a:t>
            </a:r>
          </a:p>
          <a:p>
            <a:r>
              <a:rPr kumimoji="1" lang="en-US" altLang="zh-CN" dirty="0" smtClean="0"/>
              <a:t>&lt;extension&gt;manifest&lt;/extension&gt; </a:t>
            </a:r>
          </a:p>
          <a:p>
            <a:r>
              <a:rPr kumimoji="1" lang="en-US" altLang="zh-CN" dirty="0" smtClean="0"/>
              <a:t>&lt;mime-type&gt;text/cache-manifest&lt;/mime-type&gt; </a:t>
            </a:r>
          </a:p>
          <a:p>
            <a:r>
              <a:rPr kumimoji="1" lang="en-US" altLang="zh-CN" dirty="0" smtClean="0"/>
              <a:t>&lt;/mime-mapping&gt;</a:t>
            </a:r>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11</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AB5B597-0203-A243-90A0-D3896D540788}" type="slidenum">
              <a:rPr kumimoji="1" lang="zh-CN" altLang="en-US" smtClean="0"/>
              <a:pPr/>
              <a:t>12</a:t>
            </a:fld>
            <a:endParaRPr kumimoji="1" lang="zh-CN" altLang="en-US"/>
          </a:p>
        </p:txBody>
      </p:sp>
    </p:spTree>
    <p:extLst>
      <p:ext uri="{BB962C8B-B14F-4D97-AF65-F5344CB8AC3E}">
        <p14:creationId xmlns:p14="http://schemas.microsoft.com/office/powerpoint/2010/main" val="798889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48854E4-39D1-574C-8A3A-1CAF17146517}" type="datetimeFigureOut">
              <a:rPr kumimoji="1" lang="zh-CN" altLang="en-US" smtClean="0"/>
              <a:pPr/>
              <a:t>15-1-21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6CC888B-D9F9-4E54-B722-F151A9F45E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A48854E4-39D1-574C-8A3A-1CAF17146517}" type="datetimeFigureOut">
              <a:rPr kumimoji="1" lang="zh-CN" altLang="en-US" smtClean="0"/>
              <a:pPr/>
              <a:t>15-1-21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5F98A7B-CA2E-F54F-9165-523BE7DCBEFB}" type="slidenum">
              <a:rPr kumimoji="1" lang="zh-CN" altLang="en-US" smtClean="0"/>
              <a:pPr/>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4" name="Date Placeholder 3"/>
          <p:cNvSpPr>
            <a:spLocks noGrp="1"/>
          </p:cNvSpPr>
          <p:nvPr>
            <p:ph type="dt" sz="half" idx="10"/>
          </p:nvPr>
        </p:nvSpPr>
        <p:spPr/>
        <p:txBody>
          <a:bodyPr/>
          <a:lstStyle/>
          <a:p>
            <a:fld id="{A48854E4-39D1-574C-8A3A-1CAF17146517}" type="datetimeFigureOut">
              <a:rPr kumimoji="1" lang="zh-CN" altLang="en-US" smtClean="0"/>
              <a:pPr/>
              <a:t>15-1-21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5F98A7B-CA2E-F54F-9165-523BE7DCBEFB}" type="slidenum">
              <a:rPr kumimoji="1" lang="zh-CN" altLang="en-US" smtClean="0"/>
              <a:pPr/>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A48854E4-39D1-574C-8A3A-1CAF17146517}" type="datetimeFigureOut">
              <a:rPr kumimoji="1" lang="zh-CN" altLang="en-US" smtClean="0"/>
              <a:pPr/>
              <a:t>15-1-21</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25F98A7B-CA2E-F54F-9165-523BE7DCBEFB}" type="slidenum">
              <a:rPr kumimoji="1" lang="zh-CN" altLang="en-US" smtClean="0"/>
              <a:pPr/>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rgbClr val="FFFFFF"/>
                </a:solidFill>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A48854E4-39D1-574C-8A3A-1CAF17146517}" type="datetimeFigureOut">
              <a:rPr kumimoji="1" lang="zh-CN" altLang="en-US" smtClean="0"/>
              <a:pPr/>
              <a:t>15-1-21</a:t>
            </a:fld>
            <a:endParaRPr kumimoji="1" lang="zh-CN" altLang="en-US"/>
          </a:p>
        </p:txBody>
      </p:sp>
      <p:sp>
        <p:nvSpPr>
          <p:cNvPr id="8" name="Slide Number Placeholder 7"/>
          <p:cNvSpPr>
            <a:spLocks noGrp="1"/>
          </p:cNvSpPr>
          <p:nvPr>
            <p:ph type="sldNum" sz="quarter" idx="11"/>
          </p:nvPr>
        </p:nvSpPr>
        <p:spPr/>
        <p:txBody>
          <a:bodyPr/>
          <a:lstStyle/>
          <a:p>
            <a:fld id="{25F98A7B-CA2E-F54F-9165-523BE7DCBEFB}" type="slidenum">
              <a:rPr kumimoji="1" lang="zh-CN" altLang="en-US" smtClean="0"/>
              <a:pPr/>
              <a:t>‹#›</a:t>
            </a:fld>
            <a:endParaRPr kumimoji="1" lang="zh-CN" altLang="en-US"/>
          </a:p>
        </p:txBody>
      </p:sp>
      <p:sp>
        <p:nvSpPr>
          <p:cNvPr id="9" name="Footer Placeholder 8"/>
          <p:cNvSpPr>
            <a:spLocks noGrp="1"/>
          </p:cNvSpPr>
          <p:nvPr>
            <p:ph type="ftr" sz="quarter" idx="12"/>
          </p:nvPr>
        </p:nvSpPr>
        <p:spPr/>
        <p:txBody>
          <a:bodyPr/>
          <a:lstStyle/>
          <a:p>
            <a:endParaRPr kumimoji="1" lang="zh-CN" altLang="en-US"/>
          </a:p>
        </p:txBody>
      </p:sp>
      <p:sp>
        <p:nvSpPr>
          <p:cNvPr id="4" name="文本框 3"/>
          <p:cNvSpPr txBox="1"/>
          <p:nvPr userDrawn="1"/>
        </p:nvSpPr>
        <p:spPr>
          <a:xfrm>
            <a:off x="9087556" y="3795889"/>
            <a:ext cx="184666" cy="369332"/>
          </a:xfrm>
          <a:prstGeom prst="rect">
            <a:avLst/>
          </a:prstGeom>
          <a:noFill/>
        </p:spPr>
        <p:txBody>
          <a:bodyPr wrap="none" rtlCol="0">
            <a:spAutoFit/>
          </a:bodyPr>
          <a:lstStyle/>
          <a:p>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A48854E4-39D1-574C-8A3A-1CAF17146517}" type="datetimeFigureOut">
              <a:rPr kumimoji="1" lang="zh-CN" altLang="en-US" smtClean="0"/>
              <a:pPr/>
              <a:t>15-1-21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5F98A7B-CA2E-F54F-9165-523BE7DCBEFB}" type="slidenum">
              <a:rPr kumimoji="1" lang="zh-CN" altLang="en-US" smtClean="0"/>
              <a:pPr/>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A48854E4-39D1-574C-8A3A-1CAF17146517}" type="datetimeFigureOut">
              <a:rPr kumimoji="1" lang="zh-CN" altLang="en-US" smtClean="0"/>
              <a:pPr/>
              <a:t>15-1-21</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25F98A7B-CA2E-F54F-9165-523BE7DCBEFB}" type="slidenum">
              <a:rPr kumimoji="1" lang="zh-CN" altLang="en-US" smtClean="0"/>
              <a:pPr/>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A48854E4-39D1-574C-8A3A-1CAF17146517}" type="datetimeFigureOut">
              <a:rPr kumimoji="1" lang="zh-CN" altLang="en-US" smtClean="0"/>
              <a:pPr/>
              <a:t>15-1-21</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25F98A7B-CA2E-F54F-9165-523BE7DCBEFB}" type="slidenum">
              <a:rPr kumimoji="1" lang="zh-CN" altLang="en-US" smtClean="0"/>
              <a:pPr/>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854E4-39D1-574C-8A3A-1CAF17146517}" type="datetimeFigureOut">
              <a:rPr kumimoji="1" lang="zh-CN" altLang="en-US" smtClean="0"/>
              <a:pPr/>
              <a:t>15-1-21</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25F98A7B-CA2E-F54F-9165-523BE7DCBEFB}" type="slidenum">
              <a:rPr kumimoji="1" lang="zh-CN" altLang="en-US" smtClean="0"/>
              <a:pPr/>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48854E4-39D1-574C-8A3A-1CAF17146517}" type="datetimeFigureOut">
              <a:rPr kumimoji="1" lang="zh-CN" altLang="en-US" smtClean="0"/>
              <a:pPr/>
              <a:t>15-1-21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25F98A7B-CA2E-F54F-9165-523BE7DCBEFB}" type="slidenum">
              <a:rPr kumimoji="1" lang="zh-CN" altLang="en-US" smtClean="0"/>
              <a:pPr/>
              <a:t>‹#›</a:t>
            </a:fld>
            <a:endParaRPr kumimoji="1"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48854E4-39D1-574C-8A3A-1CAF17146517}" type="datetimeFigureOut">
              <a:rPr kumimoji="1" lang="zh-CN" altLang="en-US" smtClean="0"/>
              <a:pPr/>
              <a:t>15-1-21</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25F98A7B-CA2E-F54F-9165-523BE7DCBEFB}" type="slidenum">
              <a:rPr kumimoji="1" lang="zh-CN" altLang="en-US" smtClean="0"/>
              <a:pPr/>
              <a:t>‹#›</a:t>
            </a:fld>
            <a:endParaRPr kumimoji="1" lang="zh-CN" alt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zh-CN" altLang="en-US" smtClean="0"/>
              <a:t>单击此处编辑母版标题样式</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7620000" cy="13716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A48854E4-39D1-574C-8A3A-1CAF17146517}" type="datetimeFigureOut">
              <a:rPr kumimoji="1" lang="zh-CN" altLang="en-US" smtClean="0"/>
              <a:pPr/>
              <a:t>15-1-21</a:t>
            </a:fld>
            <a:endParaRPr kumimoji="1" lang="zh-CN" alt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kumimoji="1" lang="zh-CN" alt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25F98A7B-CA2E-F54F-9165-523BE7DCBEFB}" type="slidenum">
              <a:rPr kumimoji="1" lang="zh-CN" altLang="en-US" smtClean="0"/>
              <a:pPr/>
              <a:t>‹#›</a:t>
            </a:fld>
            <a:endParaRPr kumimoji="1" lang="zh-CN" alt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701142" y="26358"/>
            <a:ext cx="4789714" cy="4757334"/>
          </a:xfrm>
        </p:spPr>
        <p:txBody>
          <a:bodyPr>
            <a:normAutofit/>
          </a:bodyPr>
          <a:lstStyle/>
          <a:p>
            <a:r>
              <a:rPr kumimoji="1" lang="zh-CN" altLang="en-US" sz="4800" dirty="0" smtClean="0"/>
              <a:t>移动互联网课程</a:t>
            </a:r>
            <a:r>
              <a:rPr kumimoji="1" lang="en-US" altLang="zh-CN" sz="4800" dirty="0" smtClean="0"/>
              <a:t/>
            </a:r>
            <a:br>
              <a:rPr kumimoji="1" lang="en-US" altLang="zh-CN" sz="4800" dirty="0" smtClean="0"/>
            </a:br>
            <a:r>
              <a:rPr kumimoji="1" lang="en-US" altLang="zh-CN" sz="2400" dirty="0" smtClean="0"/>
              <a:t>The</a:t>
            </a:r>
            <a:r>
              <a:rPr kumimoji="1" lang="zh-CN" altLang="en-US" sz="2400" dirty="0" smtClean="0"/>
              <a:t> </a:t>
            </a:r>
            <a:r>
              <a:rPr lang="en-US" altLang="zh-CN" sz="2400" dirty="0" smtClean="0"/>
              <a:t>course</a:t>
            </a:r>
            <a:r>
              <a:rPr kumimoji="1" lang="zh-CN" altLang="en-US" sz="2400" dirty="0" smtClean="0"/>
              <a:t> </a:t>
            </a:r>
            <a:r>
              <a:rPr kumimoji="1" lang="en-US" altLang="zh-CN" sz="2400" dirty="0"/>
              <a:t>Of</a:t>
            </a:r>
            <a:r>
              <a:rPr kumimoji="1" lang="zh-CN" altLang="en-US" sz="2400" dirty="0"/>
              <a:t> </a:t>
            </a:r>
            <a:r>
              <a:rPr kumimoji="1" lang="en-US" altLang="zh-CN" sz="2400" dirty="0"/>
              <a:t>Mobile</a:t>
            </a:r>
            <a:endParaRPr kumimoji="1" lang="zh-CN" altLang="en-US" sz="2400" dirty="0"/>
          </a:p>
        </p:txBody>
      </p:sp>
      <p:sp>
        <p:nvSpPr>
          <p:cNvPr id="4" name="文本框 3"/>
          <p:cNvSpPr txBox="1"/>
          <p:nvPr/>
        </p:nvSpPr>
        <p:spPr>
          <a:xfrm>
            <a:off x="742091" y="4905757"/>
            <a:ext cx="2650786" cy="675057"/>
          </a:xfrm>
          <a:prstGeom prst="rect">
            <a:avLst/>
          </a:prstGeom>
          <a:noFill/>
        </p:spPr>
        <p:txBody>
          <a:bodyPr wrap="none" rtlCol="0">
            <a:spAutoFit/>
          </a:bodyPr>
          <a:lstStyle/>
          <a:p>
            <a:pPr>
              <a:lnSpc>
                <a:spcPct val="120000"/>
              </a:lnSpc>
            </a:pPr>
            <a:r>
              <a:rPr kumimoji="1" lang="zh-CN" altLang="en-US" sz="1600" dirty="0" smtClean="0">
                <a:solidFill>
                  <a:srgbClr val="FF0000"/>
                </a:solidFill>
              </a:rPr>
              <a:t>阳海浪</a:t>
            </a:r>
            <a:endParaRPr kumimoji="1" lang="en-US" altLang="zh-CN" sz="1600" dirty="0" smtClean="0">
              <a:solidFill>
                <a:srgbClr val="FF0000"/>
              </a:solidFill>
            </a:endParaRPr>
          </a:p>
          <a:p>
            <a:pPr>
              <a:lnSpc>
                <a:spcPct val="120000"/>
              </a:lnSpc>
            </a:pPr>
            <a:r>
              <a:rPr kumimoji="1" lang="zh-CN" altLang="en-US" sz="1600" dirty="0" smtClean="0">
                <a:solidFill>
                  <a:srgbClr val="FF0000"/>
                </a:solidFill>
              </a:rPr>
              <a:t>邮箱</a:t>
            </a:r>
            <a:r>
              <a:rPr kumimoji="1" lang="en-US" altLang="zh-CN" sz="1600" dirty="0" smtClean="0">
                <a:solidFill>
                  <a:srgbClr val="FF0000"/>
                </a:solidFill>
              </a:rPr>
              <a:t>:</a:t>
            </a:r>
            <a:r>
              <a:rPr kumimoji="1" lang="zh-CN" altLang="en-US" sz="1600" dirty="0" smtClean="0">
                <a:solidFill>
                  <a:srgbClr val="FF0000"/>
                </a:solidFill>
              </a:rPr>
              <a:t> </a:t>
            </a:r>
            <a:r>
              <a:rPr kumimoji="1" lang="en-US" altLang="zh-CN" sz="1600" dirty="0" err="1" smtClean="0">
                <a:solidFill>
                  <a:srgbClr val="FF0000"/>
                </a:solidFill>
              </a:rPr>
              <a:t>yanghl@linkstec.com</a:t>
            </a:r>
            <a:endParaRPr kumimoji="1" lang="zh-CN" altLang="en-US" sz="1600" dirty="0">
              <a:solidFill>
                <a:srgbClr val="FF0000"/>
              </a:solidFill>
            </a:endParaRPr>
          </a:p>
        </p:txBody>
      </p:sp>
    </p:spTree>
    <p:extLst>
      <p:ext uri="{BB962C8B-B14F-4D97-AF65-F5344CB8AC3E}">
        <p14:creationId xmlns:p14="http://schemas.microsoft.com/office/powerpoint/2010/main" val="39955942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fontScale="90000"/>
          </a:bodyPr>
          <a:lstStyle/>
          <a:p>
            <a:r>
              <a:rPr kumimoji="1" lang="en-US" altLang="zh-CN" dirty="0" smtClean="0"/>
              <a:t>Offline </a:t>
            </a:r>
            <a:r>
              <a:rPr kumimoji="1" lang="en-US" altLang="zh-CN" dirty="0"/>
              <a:t>/ Storage </a:t>
            </a:r>
            <a:r>
              <a:rPr kumimoji="1" lang="en-US" altLang="zh-CN" sz="2200" dirty="0" smtClean="0"/>
              <a:t>(</a:t>
            </a:r>
            <a:r>
              <a:rPr kumimoji="1" lang="zh-CN" altLang="en-US" sz="2200" dirty="0" smtClean="0"/>
              <a:t>离线</a:t>
            </a:r>
            <a:r>
              <a:rPr kumimoji="1" lang="en-US" altLang="zh-CN" sz="2200" dirty="0" smtClean="0"/>
              <a:t>/</a:t>
            </a:r>
            <a:r>
              <a:rPr kumimoji="1" lang="zh-CN" altLang="en-US" sz="2200" dirty="0" smtClean="0"/>
              <a:t>存储</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r>
              <a:rPr kumimoji="1" lang="en-US" altLang="zh-CN" sz="1400" b="0" dirty="0" smtClean="0"/>
              <a:t>5.</a:t>
            </a:r>
            <a:r>
              <a:rPr kumimoji="1" lang="zh-CN" altLang="en-US" sz="1400" b="0" dirty="0" smtClean="0"/>
              <a:t> 获得事务</a:t>
            </a:r>
            <a:endParaRPr kumimoji="1" lang="en-US" altLang="zh-CN" sz="1400" b="0" dirty="0" smtClean="0"/>
          </a:p>
          <a:p>
            <a:r>
              <a:rPr kumimoji="1" lang="en-US" altLang="zh-CN" sz="1400" b="0" dirty="0" err="1">
                <a:solidFill>
                  <a:srgbClr val="FF0000"/>
                </a:solidFill>
              </a:rPr>
              <a:t>var</a:t>
            </a:r>
            <a:r>
              <a:rPr kumimoji="1" lang="en-US" altLang="zh-CN" sz="1400" b="0" dirty="0">
                <a:solidFill>
                  <a:srgbClr val="FF0000"/>
                </a:solidFill>
              </a:rPr>
              <a:t> transaction = </a:t>
            </a:r>
            <a:r>
              <a:rPr kumimoji="1" lang="en-US" altLang="zh-CN" sz="1400" b="0" dirty="0" err="1" smtClean="0">
                <a:solidFill>
                  <a:srgbClr val="FF0000"/>
                </a:solidFill>
              </a:rPr>
              <a:t>db.transaction</a:t>
            </a:r>
            <a:r>
              <a:rPr kumimoji="1" lang="en-US" altLang="zh-CN" sz="1400" b="0" dirty="0" smtClean="0">
                <a:solidFill>
                  <a:srgbClr val="FF0000"/>
                </a:solidFill>
              </a:rPr>
              <a:t>(”</a:t>
            </a:r>
            <a:r>
              <a:rPr kumimoji="1" lang="en-US" altLang="zh-CN" sz="1400" b="0" dirty="0" err="1" smtClean="0">
                <a:solidFill>
                  <a:srgbClr val="FF0000"/>
                </a:solidFill>
              </a:rPr>
              <a:t>storeName</a:t>
            </a:r>
            <a:r>
              <a:rPr kumimoji="1" lang="en-US" altLang="zh-CN" sz="1400" b="0" dirty="0" smtClean="0">
                <a:solidFill>
                  <a:srgbClr val="FF0000"/>
                </a:solidFill>
              </a:rPr>
              <a:t>"</a:t>
            </a:r>
            <a:r>
              <a:rPr kumimoji="1" lang="en-US" altLang="zh-CN" sz="1400" b="0" dirty="0">
                <a:solidFill>
                  <a:srgbClr val="FF0000"/>
                </a:solidFill>
              </a:rPr>
              <a:t>, "</a:t>
            </a:r>
            <a:r>
              <a:rPr kumimoji="1" lang="en-US" altLang="zh-CN" sz="1400" b="0" dirty="0" err="1">
                <a:solidFill>
                  <a:srgbClr val="FF0000"/>
                </a:solidFill>
              </a:rPr>
              <a:t>readwrite</a:t>
            </a:r>
            <a:r>
              <a:rPr kumimoji="1" lang="en-US" altLang="zh-CN" sz="1400" b="0" dirty="0">
                <a:solidFill>
                  <a:srgbClr val="FF0000"/>
                </a:solidFill>
              </a:rPr>
              <a:t>")</a:t>
            </a:r>
            <a:r>
              <a:rPr kumimoji="1" lang="en-US" altLang="zh-CN" sz="1400" b="0" dirty="0" smtClean="0">
                <a:solidFill>
                  <a:srgbClr val="FF0000"/>
                </a:solidFill>
              </a:rPr>
              <a:t>;</a:t>
            </a:r>
          </a:p>
          <a:p>
            <a:r>
              <a:rPr kumimoji="1" lang="en-US" altLang="zh-CN" sz="1400" b="0" dirty="0" err="1" smtClean="0">
                <a:solidFill>
                  <a:srgbClr val="FF0000"/>
                </a:solidFill>
              </a:rPr>
              <a:t>var</a:t>
            </a:r>
            <a:r>
              <a:rPr kumimoji="1" lang="en-US" altLang="zh-CN" sz="1400" b="0" dirty="0" smtClean="0">
                <a:solidFill>
                  <a:srgbClr val="FF0000"/>
                </a:solidFill>
              </a:rPr>
              <a:t> </a:t>
            </a:r>
            <a:r>
              <a:rPr kumimoji="1" lang="en-US" altLang="zh-CN" sz="1400" b="0" dirty="0">
                <a:solidFill>
                  <a:srgbClr val="FF0000"/>
                </a:solidFill>
              </a:rPr>
              <a:t>store = </a:t>
            </a:r>
            <a:r>
              <a:rPr kumimoji="1" lang="en-US" altLang="zh-CN" sz="1400" b="0" dirty="0" err="1">
                <a:solidFill>
                  <a:srgbClr val="FF0000"/>
                </a:solidFill>
              </a:rPr>
              <a:t>transaction.objectStore</a:t>
            </a:r>
            <a:r>
              <a:rPr kumimoji="1" lang="en-US" altLang="zh-CN" sz="1400" b="0" dirty="0">
                <a:solidFill>
                  <a:srgbClr val="FF0000"/>
                </a:solidFill>
              </a:rPr>
              <a:t>(</a:t>
            </a:r>
            <a:r>
              <a:rPr kumimoji="1" lang="en-US" altLang="zh-CN" sz="1400" b="0" dirty="0" smtClean="0">
                <a:solidFill>
                  <a:srgbClr val="FF0000"/>
                </a:solidFill>
              </a:rPr>
              <a:t>"</a:t>
            </a:r>
            <a:r>
              <a:rPr kumimoji="1" lang="en-US" altLang="zh-CN" sz="1400" b="0" dirty="0" err="1">
                <a:solidFill>
                  <a:srgbClr val="FF0000"/>
                </a:solidFill>
              </a:rPr>
              <a:t>storeName</a:t>
            </a:r>
            <a:r>
              <a:rPr kumimoji="1" lang="en-US" altLang="zh-CN" sz="1400" b="0" dirty="0" smtClean="0">
                <a:solidFill>
                  <a:srgbClr val="FF0000"/>
                </a:solidFill>
              </a:rPr>
              <a:t>"</a:t>
            </a:r>
            <a:r>
              <a:rPr kumimoji="1" lang="en-US" altLang="zh-CN" sz="1400" b="0" dirty="0">
                <a:solidFill>
                  <a:srgbClr val="FF0000"/>
                </a:solidFill>
              </a:rPr>
              <a:t>)</a:t>
            </a:r>
            <a:r>
              <a:rPr kumimoji="1" lang="en-US" altLang="zh-CN" sz="1400" b="0" dirty="0" smtClean="0">
                <a:solidFill>
                  <a:srgbClr val="FF0000"/>
                </a:solidFill>
              </a:rPr>
              <a:t>;</a:t>
            </a:r>
          </a:p>
          <a:p>
            <a:r>
              <a:rPr kumimoji="1" lang="en-US" altLang="zh-CN" sz="1400" b="0" dirty="0" smtClean="0">
                <a:solidFill>
                  <a:srgbClr val="000000"/>
                </a:solidFill>
              </a:rPr>
              <a:t>6.</a:t>
            </a:r>
            <a:r>
              <a:rPr kumimoji="1" lang="zh-CN" altLang="en-US" sz="1400" b="0" dirty="0">
                <a:solidFill>
                  <a:srgbClr val="000000"/>
                </a:solidFill>
              </a:rPr>
              <a:t>添加数据：</a:t>
            </a:r>
            <a:r>
              <a:rPr kumimoji="1" lang="en-US" altLang="zh-CN" sz="1400" b="0" dirty="0">
                <a:solidFill>
                  <a:srgbClr val="000000"/>
                </a:solidFill>
              </a:rPr>
              <a:t>add</a:t>
            </a:r>
            <a:r>
              <a:rPr kumimoji="1" lang="zh-CN" altLang="en-US" sz="1400" b="0" dirty="0" smtClean="0">
                <a:solidFill>
                  <a:srgbClr val="000000"/>
                </a:solidFill>
              </a:rPr>
              <a:t>方法</a:t>
            </a:r>
            <a:endParaRPr kumimoji="1" lang="en-US" altLang="zh-CN" sz="1400" b="0" dirty="0" smtClean="0">
              <a:solidFill>
                <a:srgbClr val="000000"/>
              </a:solidFill>
            </a:endParaRPr>
          </a:p>
          <a:p>
            <a:r>
              <a:rPr kumimoji="1" lang="en-US" altLang="zh-CN" sz="1400" b="0" dirty="0" err="1">
                <a:solidFill>
                  <a:srgbClr val="FF0000"/>
                </a:solidFill>
              </a:rPr>
              <a:t>s</a:t>
            </a:r>
            <a:r>
              <a:rPr kumimoji="1" lang="en-US" altLang="zh-CN" sz="1400" b="0" dirty="0" err="1" smtClean="0">
                <a:solidFill>
                  <a:srgbClr val="FF0000"/>
                </a:solidFill>
              </a:rPr>
              <a:t>tore.</a:t>
            </a:r>
            <a:r>
              <a:rPr kumimoji="1" lang="en-US" altLang="zh-CN" sz="1400" b="0" dirty="0" err="1" smtClean="0">
                <a:solidFill>
                  <a:srgbClr val="FF0000"/>
                </a:solidFill>
              </a:rPr>
              <a:t>add</a:t>
            </a:r>
            <a:r>
              <a:rPr kumimoji="1" lang="en-US" altLang="zh-CN" sz="1400" b="0" dirty="0" smtClean="0">
                <a:solidFill>
                  <a:srgbClr val="FF0000"/>
                </a:solidFill>
              </a:rPr>
              <a:t>(</a:t>
            </a:r>
            <a:r>
              <a:rPr kumimoji="1" lang="en-US" altLang="zh-CN" sz="1400" b="0" dirty="0">
                <a:solidFill>
                  <a:srgbClr val="FF0000"/>
                </a:solidFill>
              </a:rPr>
              <a:t>{</a:t>
            </a:r>
            <a:r>
              <a:rPr kumimoji="1" lang="en-US" altLang="zh-CN" sz="1400" b="0" dirty="0" smtClean="0">
                <a:solidFill>
                  <a:srgbClr val="FF0000"/>
                </a:solidFill>
              </a:rPr>
              <a:t>})</a:t>
            </a:r>
          </a:p>
          <a:p>
            <a:r>
              <a:rPr kumimoji="1" lang="en-US" altLang="zh-CN" sz="1400" b="0" dirty="0" smtClean="0">
                <a:solidFill>
                  <a:srgbClr val="000000"/>
                </a:solidFill>
              </a:rPr>
              <a:t>7.</a:t>
            </a:r>
            <a:r>
              <a:rPr kumimoji="1" lang="zh-CN" altLang="en-US" sz="1400" b="0" dirty="0">
                <a:solidFill>
                  <a:srgbClr val="000000"/>
                </a:solidFill>
              </a:rPr>
              <a:t>读取数据：</a:t>
            </a:r>
            <a:r>
              <a:rPr kumimoji="1" lang="en-US" altLang="zh-CN" sz="1400" b="0" dirty="0">
                <a:solidFill>
                  <a:srgbClr val="000000"/>
                </a:solidFill>
              </a:rPr>
              <a:t>get</a:t>
            </a:r>
            <a:r>
              <a:rPr kumimoji="1" lang="zh-CN" altLang="en-US" sz="1400" b="0" dirty="0" smtClean="0">
                <a:solidFill>
                  <a:srgbClr val="000000"/>
                </a:solidFill>
              </a:rPr>
              <a:t>方法</a:t>
            </a:r>
            <a:endParaRPr kumimoji="1" lang="en-US" altLang="zh-CN" sz="1400" b="0" dirty="0" smtClean="0">
              <a:solidFill>
                <a:srgbClr val="000000"/>
              </a:solidFill>
            </a:endParaRPr>
          </a:p>
          <a:p>
            <a:r>
              <a:rPr kumimoji="1" lang="en-US" altLang="zh-CN" sz="1400" b="0" dirty="0" err="1">
                <a:solidFill>
                  <a:srgbClr val="FF0000"/>
                </a:solidFill>
              </a:rPr>
              <a:t>s</a:t>
            </a:r>
            <a:r>
              <a:rPr kumimoji="1" lang="en-US" altLang="zh-CN" sz="1400" b="0" dirty="0" err="1" smtClean="0">
                <a:solidFill>
                  <a:srgbClr val="FF0000"/>
                </a:solidFill>
              </a:rPr>
              <a:t>tore.get</a:t>
            </a:r>
            <a:r>
              <a:rPr kumimoji="1" lang="en-US" altLang="zh-CN" sz="1400" b="0" dirty="0" smtClean="0">
                <a:solidFill>
                  <a:srgbClr val="FF0000"/>
                </a:solidFill>
              </a:rPr>
              <a:t>(</a:t>
            </a:r>
            <a:r>
              <a:rPr kumimoji="1" lang="en-US" altLang="zh-CN" sz="1400" b="0" dirty="0">
                <a:solidFill>
                  <a:srgbClr val="FF0000"/>
                </a:solidFill>
              </a:rPr>
              <a:t>{}</a:t>
            </a:r>
            <a:r>
              <a:rPr kumimoji="1" lang="en-US" altLang="zh-CN" sz="1400" b="0" dirty="0" smtClean="0">
                <a:solidFill>
                  <a:srgbClr val="FF0000"/>
                </a:solidFill>
              </a:rPr>
              <a:t>)</a:t>
            </a:r>
          </a:p>
          <a:p>
            <a:r>
              <a:rPr kumimoji="1" lang="zh-CN" altLang="zh-CN" sz="1400" b="0" dirty="0" smtClean="0">
                <a:solidFill>
                  <a:srgbClr val="000000"/>
                </a:solidFill>
              </a:rPr>
              <a:t>8</a:t>
            </a:r>
            <a:r>
              <a:rPr kumimoji="1" lang="en-US" altLang="zh-CN" sz="1400" b="0" dirty="0" smtClean="0">
                <a:solidFill>
                  <a:srgbClr val="000000"/>
                </a:solidFill>
              </a:rPr>
              <a:t>.</a:t>
            </a:r>
            <a:r>
              <a:rPr kumimoji="1" lang="zh-CN" altLang="en-US" sz="1400" b="0" dirty="0">
                <a:solidFill>
                  <a:srgbClr val="000000"/>
                </a:solidFill>
              </a:rPr>
              <a:t>更新记录：</a:t>
            </a:r>
            <a:r>
              <a:rPr kumimoji="1" lang="en-US" altLang="zh-CN" sz="1400" b="0" dirty="0">
                <a:solidFill>
                  <a:srgbClr val="000000"/>
                </a:solidFill>
              </a:rPr>
              <a:t>put</a:t>
            </a:r>
            <a:r>
              <a:rPr kumimoji="1" lang="zh-CN" altLang="en-US" sz="1400" b="0" dirty="0" smtClean="0">
                <a:solidFill>
                  <a:srgbClr val="000000"/>
                </a:solidFill>
              </a:rPr>
              <a:t>方法</a:t>
            </a:r>
            <a:endParaRPr kumimoji="1" lang="en-US" altLang="zh-CN" sz="1400" b="0" dirty="0" smtClean="0">
              <a:solidFill>
                <a:srgbClr val="000000"/>
              </a:solidFill>
            </a:endParaRPr>
          </a:p>
          <a:p>
            <a:r>
              <a:rPr kumimoji="1" lang="en-US" altLang="zh-CN" sz="1400" b="0" dirty="0" err="1">
                <a:solidFill>
                  <a:srgbClr val="FF0000"/>
                </a:solidFill>
              </a:rPr>
              <a:t>s</a:t>
            </a:r>
            <a:r>
              <a:rPr kumimoji="1" lang="en-US" altLang="zh-CN" sz="1400" b="0" dirty="0" err="1" smtClean="0">
                <a:solidFill>
                  <a:srgbClr val="FF0000"/>
                </a:solidFill>
              </a:rPr>
              <a:t>tore.put</a:t>
            </a:r>
            <a:r>
              <a:rPr kumimoji="1" lang="en-US" altLang="zh-CN" sz="1400" b="0" dirty="0" smtClean="0">
                <a:solidFill>
                  <a:srgbClr val="FF0000"/>
                </a:solidFill>
              </a:rPr>
              <a:t>(</a:t>
            </a:r>
            <a:r>
              <a:rPr kumimoji="1" lang="en-US" altLang="zh-CN" sz="1400" b="0" dirty="0">
                <a:solidFill>
                  <a:srgbClr val="FF0000"/>
                </a:solidFill>
              </a:rPr>
              <a:t>{}</a:t>
            </a:r>
            <a:r>
              <a:rPr kumimoji="1" lang="en-US" altLang="zh-CN" sz="1400" b="0" dirty="0" smtClean="0">
                <a:solidFill>
                  <a:srgbClr val="FF0000"/>
                </a:solidFill>
              </a:rPr>
              <a:t>)</a:t>
            </a:r>
          </a:p>
          <a:p>
            <a:r>
              <a:rPr kumimoji="1" lang="zh-CN" altLang="zh-CN" sz="1400" b="0" dirty="0" smtClean="0">
                <a:solidFill>
                  <a:srgbClr val="000000"/>
                </a:solidFill>
              </a:rPr>
              <a:t>9</a:t>
            </a:r>
            <a:r>
              <a:rPr kumimoji="1" lang="en-US" altLang="zh-CN" sz="1400" b="0" dirty="0" smtClean="0">
                <a:solidFill>
                  <a:srgbClr val="000000"/>
                </a:solidFill>
              </a:rPr>
              <a:t>.</a:t>
            </a:r>
            <a:r>
              <a:rPr kumimoji="1" lang="zh-CN" altLang="en-US" sz="1400" b="0" dirty="0" smtClean="0">
                <a:solidFill>
                  <a:srgbClr val="000000"/>
                </a:solidFill>
              </a:rPr>
              <a:t>删除</a:t>
            </a:r>
            <a:r>
              <a:rPr kumimoji="1" lang="zh-CN" altLang="en-US" sz="1400" b="0" dirty="0" smtClean="0">
                <a:solidFill>
                  <a:srgbClr val="000000"/>
                </a:solidFill>
              </a:rPr>
              <a:t>记录：</a:t>
            </a:r>
            <a:r>
              <a:rPr kumimoji="1" lang="en-US" altLang="zh-CN" sz="1400" b="0" dirty="0" smtClean="0">
                <a:solidFill>
                  <a:srgbClr val="000000"/>
                </a:solidFill>
              </a:rPr>
              <a:t>delete</a:t>
            </a:r>
            <a:r>
              <a:rPr kumimoji="1" lang="zh-CN" altLang="en-US" sz="1400" b="0" dirty="0" smtClean="0">
                <a:solidFill>
                  <a:srgbClr val="000000"/>
                </a:solidFill>
              </a:rPr>
              <a:t>方法</a:t>
            </a:r>
            <a:endParaRPr kumimoji="1" lang="en-US" altLang="zh-CN" sz="1400" b="0" dirty="0">
              <a:solidFill>
                <a:srgbClr val="000000"/>
              </a:solidFill>
            </a:endParaRPr>
          </a:p>
          <a:p>
            <a:r>
              <a:rPr kumimoji="1" lang="en-US" altLang="zh-CN" sz="1400" b="0" dirty="0" err="1">
                <a:solidFill>
                  <a:srgbClr val="FF0000"/>
                </a:solidFill>
              </a:rPr>
              <a:t>s</a:t>
            </a:r>
            <a:r>
              <a:rPr kumimoji="1" lang="en-US" altLang="zh-CN" sz="1400" b="0" dirty="0" err="1" smtClean="0">
                <a:solidFill>
                  <a:srgbClr val="FF0000"/>
                </a:solidFill>
              </a:rPr>
              <a:t>tore.delete</a:t>
            </a:r>
            <a:r>
              <a:rPr kumimoji="1" lang="en-US" altLang="zh-CN" sz="1400" b="0" dirty="0" smtClean="0">
                <a:solidFill>
                  <a:srgbClr val="FF0000"/>
                </a:solidFill>
              </a:rPr>
              <a:t>(</a:t>
            </a:r>
            <a:r>
              <a:rPr kumimoji="1" lang="en-US" altLang="zh-CN" sz="1400" b="0" dirty="0">
                <a:solidFill>
                  <a:srgbClr val="FF0000"/>
                </a:solidFill>
              </a:rPr>
              <a:t>{}</a:t>
            </a:r>
            <a:r>
              <a:rPr kumimoji="1" lang="en-US" altLang="zh-CN" sz="1400" b="0" dirty="0" smtClean="0">
                <a:solidFill>
                  <a:srgbClr val="FF0000"/>
                </a:solidFill>
              </a:rPr>
              <a:t>)</a:t>
            </a:r>
            <a:endParaRPr kumimoji="1" lang="en-US" altLang="zh-CN" sz="1400" b="0" dirty="0">
              <a:solidFill>
                <a:srgbClr val="FF0000"/>
              </a:solidFill>
            </a:endParaRPr>
          </a:p>
        </p:txBody>
      </p:sp>
      <p:sp>
        <p:nvSpPr>
          <p:cNvPr id="4" name="文本框 3"/>
          <p:cNvSpPr txBox="1"/>
          <p:nvPr/>
        </p:nvSpPr>
        <p:spPr>
          <a:xfrm>
            <a:off x="471310" y="963658"/>
            <a:ext cx="1698878" cy="400110"/>
          </a:xfrm>
          <a:prstGeom prst="rect">
            <a:avLst/>
          </a:prstGeom>
          <a:noFill/>
        </p:spPr>
        <p:txBody>
          <a:bodyPr wrap="none" rtlCol="0">
            <a:spAutoFit/>
          </a:bodyPr>
          <a:lstStyle/>
          <a:p>
            <a:r>
              <a:rPr kumimoji="1" lang="en-US" altLang="zh-CN" sz="2000" dirty="0" err="1" smtClean="0">
                <a:latin typeface="+mj-lt"/>
              </a:rPr>
              <a:t>IndexedDB</a:t>
            </a:r>
            <a:endParaRPr kumimoji="1" lang="en-US" altLang="zh-CN" sz="2000" dirty="0">
              <a:latin typeface="+mj-lt"/>
            </a:endParaRPr>
          </a:p>
        </p:txBody>
      </p:sp>
    </p:spTree>
    <p:extLst>
      <p:ext uri="{BB962C8B-B14F-4D97-AF65-F5344CB8AC3E}">
        <p14:creationId xmlns:p14="http://schemas.microsoft.com/office/powerpoint/2010/main" val="112409936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fontScale="90000"/>
          </a:bodyPr>
          <a:lstStyle/>
          <a:p>
            <a:r>
              <a:rPr kumimoji="1" lang="en-US" altLang="zh-CN" dirty="0" smtClean="0"/>
              <a:t>Offline </a:t>
            </a:r>
            <a:r>
              <a:rPr kumimoji="1" lang="en-US" altLang="zh-CN" dirty="0"/>
              <a:t>/ Storage </a:t>
            </a:r>
            <a:r>
              <a:rPr kumimoji="1" lang="en-US" altLang="zh-CN" sz="2200" dirty="0" smtClean="0"/>
              <a:t>(</a:t>
            </a:r>
            <a:r>
              <a:rPr kumimoji="1" lang="zh-CN" altLang="en-US" sz="2200" dirty="0" smtClean="0"/>
              <a:t>离线</a:t>
            </a:r>
            <a:r>
              <a:rPr kumimoji="1" lang="en-US" altLang="zh-CN" sz="2200" dirty="0" smtClean="0"/>
              <a:t>/</a:t>
            </a:r>
            <a:r>
              <a:rPr kumimoji="1" lang="zh-CN" altLang="en-US" sz="2200" dirty="0" smtClean="0"/>
              <a:t>存储</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r>
              <a:rPr kumimoji="1" lang="en-US" altLang="zh-CN" sz="1800" dirty="0" err="1" smtClean="0"/>
              <a:t>ApplicationCache</a:t>
            </a:r>
            <a:r>
              <a:rPr kumimoji="1" lang="zh-CN" altLang="en-US" sz="1800" dirty="0" smtClean="0"/>
              <a:t>：传统</a:t>
            </a:r>
            <a:r>
              <a:rPr kumimoji="1" lang="zh-CN" altLang="en-US" sz="1800" dirty="0"/>
              <a:t>的</a:t>
            </a:r>
            <a:r>
              <a:rPr kumimoji="1" lang="en-US" altLang="zh-CN" sz="1800" dirty="0"/>
              <a:t>web</a:t>
            </a:r>
            <a:r>
              <a:rPr kumimoji="1" lang="zh-CN" altLang="en-US" sz="1800" dirty="0"/>
              <a:t>程序中浏览器也会对资源文件进行</a:t>
            </a:r>
            <a:r>
              <a:rPr kumimoji="1" lang="en-US" altLang="zh-CN" sz="1800" dirty="0"/>
              <a:t>cache</a:t>
            </a:r>
            <a:r>
              <a:rPr kumimoji="1" lang="zh-CN" altLang="en-US" sz="1800" dirty="0"/>
              <a:t>，但是并不是很可靠，有时起不到预期的效果。而</a:t>
            </a:r>
            <a:r>
              <a:rPr kumimoji="1" lang="en-US" altLang="zh-CN" sz="1800" dirty="0"/>
              <a:t>HTML5</a:t>
            </a:r>
            <a:r>
              <a:rPr kumimoji="1" lang="zh-CN" altLang="en-US" sz="1800" dirty="0"/>
              <a:t>中的</a:t>
            </a:r>
            <a:r>
              <a:rPr kumimoji="1" lang="en-US" altLang="zh-CN" sz="1800" dirty="0"/>
              <a:t>application cache</a:t>
            </a:r>
            <a:r>
              <a:rPr kumimoji="1" lang="zh-CN" altLang="en-US" sz="1800" dirty="0"/>
              <a:t>支持离线资源的访问，为离线</a:t>
            </a:r>
            <a:r>
              <a:rPr kumimoji="1" lang="en-US" altLang="zh-CN" sz="1800" dirty="0"/>
              <a:t>web</a:t>
            </a:r>
            <a:r>
              <a:rPr kumimoji="1" lang="zh-CN" altLang="en-US" sz="1800" dirty="0"/>
              <a:t>应用的开发提供了可能</a:t>
            </a:r>
            <a:r>
              <a:rPr kumimoji="1" lang="zh-CN" altLang="en-US" sz="1800" dirty="0" smtClean="0"/>
              <a:t>。</a:t>
            </a:r>
            <a:endParaRPr kumimoji="1" lang="en-US" altLang="zh-CN" sz="1800" dirty="0" smtClean="0"/>
          </a:p>
          <a:p>
            <a:endParaRPr kumimoji="1" lang="en-US" altLang="zh-CN" sz="1800" dirty="0" smtClean="0"/>
          </a:p>
          <a:p>
            <a:r>
              <a:rPr kumimoji="1" lang="en-US" altLang="zh-CN" sz="1700" b="0" dirty="0" err="1" smtClean="0">
                <a:solidFill>
                  <a:schemeClr val="tx2"/>
                </a:solidFill>
              </a:rPr>
              <a:t>ApplicationCahce</a:t>
            </a:r>
            <a:r>
              <a:rPr kumimoji="1" lang="zh-CN" altLang="en-US" sz="1700" b="0" dirty="0" smtClean="0">
                <a:solidFill>
                  <a:schemeClr val="tx2"/>
                </a:solidFill>
              </a:rPr>
              <a:t>优点</a:t>
            </a:r>
            <a:r>
              <a:rPr kumimoji="1" lang="en-US" altLang="zh-CN" sz="1700" b="0" dirty="0" smtClean="0">
                <a:solidFill>
                  <a:schemeClr val="tx2"/>
                </a:solidFill>
              </a:rPr>
              <a:t>:</a:t>
            </a:r>
            <a:endParaRPr kumimoji="1" lang="en-US" altLang="zh-CN" sz="1400" b="0" dirty="0" smtClean="0">
              <a:solidFill>
                <a:srgbClr val="000000"/>
              </a:solidFill>
            </a:endParaRPr>
          </a:p>
          <a:p>
            <a:pPr marL="342900" indent="-342900">
              <a:buFont typeface="+mj-ea"/>
              <a:buAutoNum type="circleNumDbPlain"/>
            </a:pPr>
            <a:r>
              <a:rPr kumimoji="1" lang="zh-CN" altLang="en-US" sz="1400" b="0" dirty="0">
                <a:solidFill>
                  <a:srgbClr val="D1282E"/>
                </a:solidFill>
              </a:rPr>
              <a:t>用户可以在离线时继续</a:t>
            </a:r>
            <a:r>
              <a:rPr kumimoji="1" lang="zh-CN" altLang="en-US" sz="1400" b="0" dirty="0" smtClean="0">
                <a:solidFill>
                  <a:srgbClr val="D1282E"/>
                </a:solidFill>
              </a:rPr>
              <a:t>使用</a:t>
            </a:r>
            <a:endParaRPr kumimoji="1" lang="en-US" altLang="zh-CN" sz="1400" b="0" dirty="0" smtClean="0">
              <a:solidFill>
                <a:srgbClr val="D1282E"/>
              </a:solidFill>
            </a:endParaRPr>
          </a:p>
          <a:p>
            <a:pPr marL="342900" indent="-342900">
              <a:buFont typeface="+mj-ea"/>
              <a:buAutoNum type="circleNumDbPlain"/>
            </a:pPr>
            <a:r>
              <a:rPr kumimoji="1" lang="zh-CN" altLang="en-US" sz="1400" b="0" dirty="0">
                <a:solidFill>
                  <a:srgbClr val="D1282E"/>
                </a:solidFill>
              </a:rPr>
              <a:t>缓存到本地，节省带宽，加速用户体验</a:t>
            </a:r>
            <a:r>
              <a:rPr kumimoji="1" lang="zh-CN" altLang="en-US" sz="1400" b="0" dirty="0" smtClean="0">
                <a:solidFill>
                  <a:srgbClr val="D1282E"/>
                </a:solidFill>
              </a:rPr>
              <a:t>的反馈</a:t>
            </a:r>
            <a:endParaRPr kumimoji="1" lang="en-US" altLang="zh-CN" sz="1400" b="0" dirty="0" smtClean="0">
              <a:solidFill>
                <a:srgbClr val="000000"/>
              </a:solidFill>
            </a:endParaRPr>
          </a:p>
          <a:p>
            <a:pPr marL="342900" indent="-342900">
              <a:buFont typeface="+mj-ea"/>
              <a:buAutoNum type="circleNumDbPlain"/>
            </a:pPr>
            <a:r>
              <a:rPr kumimoji="1" lang="zh-CN" altLang="en-US" sz="1400" b="0" dirty="0">
                <a:solidFill>
                  <a:srgbClr val="D1282E"/>
                </a:solidFill>
              </a:rPr>
              <a:t>减轻服务</a:t>
            </a:r>
            <a:r>
              <a:rPr kumimoji="1" lang="zh-CN" altLang="en-US" sz="1400" b="0" dirty="0" smtClean="0">
                <a:solidFill>
                  <a:srgbClr val="D1282E"/>
                </a:solidFill>
              </a:rPr>
              <a:t>器的负载</a:t>
            </a:r>
            <a:endParaRPr kumimoji="1" lang="en-US" altLang="zh-CN" sz="1400" b="0" dirty="0" smtClean="0">
              <a:solidFill>
                <a:srgbClr val="000000"/>
              </a:solidFill>
            </a:endParaRPr>
          </a:p>
        </p:txBody>
      </p:sp>
      <p:sp>
        <p:nvSpPr>
          <p:cNvPr id="4" name="文本框 3"/>
          <p:cNvSpPr txBox="1"/>
          <p:nvPr/>
        </p:nvSpPr>
        <p:spPr>
          <a:xfrm>
            <a:off x="471310" y="963658"/>
            <a:ext cx="2660053" cy="400110"/>
          </a:xfrm>
          <a:prstGeom prst="rect">
            <a:avLst/>
          </a:prstGeom>
          <a:noFill/>
        </p:spPr>
        <p:txBody>
          <a:bodyPr wrap="none" rtlCol="0">
            <a:spAutoFit/>
          </a:bodyPr>
          <a:lstStyle/>
          <a:p>
            <a:r>
              <a:rPr kumimoji="1" lang="en-US" altLang="zh-CN" sz="2000" dirty="0" err="1" smtClean="0">
                <a:latin typeface="+mj-lt"/>
              </a:rPr>
              <a:t>ApplicationCache</a:t>
            </a:r>
            <a:endParaRPr kumimoji="1" lang="en-US" altLang="zh-CN" sz="2000" dirty="0">
              <a:latin typeface="+mj-lt"/>
            </a:endParaRPr>
          </a:p>
        </p:txBody>
      </p:sp>
    </p:spTree>
    <p:extLst>
      <p:ext uri="{BB962C8B-B14F-4D97-AF65-F5344CB8AC3E}">
        <p14:creationId xmlns:p14="http://schemas.microsoft.com/office/powerpoint/2010/main" val="274332138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fontScale="90000"/>
          </a:bodyPr>
          <a:lstStyle/>
          <a:p>
            <a:r>
              <a:rPr kumimoji="1" lang="en-US" altLang="zh-CN" dirty="0" smtClean="0"/>
              <a:t>Offline </a:t>
            </a:r>
            <a:r>
              <a:rPr kumimoji="1" lang="en-US" altLang="zh-CN" dirty="0"/>
              <a:t>/ Storage </a:t>
            </a:r>
            <a:r>
              <a:rPr kumimoji="1" lang="en-US" altLang="zh-CN" sz="2200" dirty="0" smtClean="0"/>
              <a:t>(</a:t>
            </a:r>
            <a:r>
              <a:rPr kumimoji="1" lang="zh-CN" altLang="en-US" sz="2200" dirty="0" smtClean="0"/>
              <a:t>离线</a:t>
            </a:r>
            <a:r>
              <a:rPr kumimoji="1" lang="en-US" altLang="zh-CN" sz="2200" dirty="0" smtClean="0"/>
              <a:t>/</a:t>
            </a:r>
            <a:r>
              <a:rPr kumimoji="1" lang="zh-CN" altLang="en-US" sz="2200" dirty="0" smtClean="0"/>
              <a:t>存储</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r>
              <a:rPr kumimoji="1" lang="en-US" altLang="zh-CN" sz="1800" dirty="0" err="1" smtClean="0"/>
              <a:t>Quotal</a:t>
            </a:r>
            <a:r>
              <a:rPr kumimoji="1" lang="zh-CN" altLang="en-US" sz="1800" dirty="0" smtClean="0"/>
              <a:t> </a:t>
            </a:r>
            <a:r>
              <a:rPr kumimoji="1" lang="en-US" altLang="zh-CN" sz="1800" dirty="0" smtClean="0"/>
              <a:t>API</a:t>
            </a:r>
            <a:r>
              <a:rPr kumimoji="1" lang="zh-CN" altLang="en-US" sz="1800" dirty="0" smtClean="0"/>
              <a:t> </a:t>
            </a:r>
            <a:r>
              <a:rPr kumimoji="1" lang="en-US" altLang="zh-CN" sz="1800" dirty="0" smtClean="0"/>
              <a:t>:</a:t>
            </a:r>
            <a:r>
              <a:rPr kumimoji="1" lang="zh-CN" altLang="en-US" sz="1800" dirty="0" smtClean="0"/>
              <a:t> 获取浏览器</a:t>
            </a:r>
            <a:r>
              <a:rPr kumimoji="1" lang="zh-CN" altLang="en-US" sz="1800" dirty="0"/>
              <a:t>缓存</a:t>
            </a:r>
            <a:r>
              <a:rPr kumimoji="1" lang="zh-CN" altLang="en-US" sz="1800" dirty="0" smtClean="0"/>
              <a:t>信息， 对文件系统分配存储空间。</a:t>
            </a:r>
            <a:endParaRPr kumimoji="1" lang="en-US" altLang="zh-CN" sz="1800" dirty="0" smtClean="0"/>
          </a:p>
          <a:p>
            <a:endParaRPr kumimoji="1" lang="en-US" altLang="zh-CN" sz="1800" dirty="0" smtClean="0"/>
          </a:p>
        </p:txBody>
      </p:sp>
      <p:sp>
        <p:nvSpPr>
          <p:cNvPr id="4" name="文本框 3"/>
          <p:cNvSpPr txBox="1"/>
          <p:nvPr/>
        </p:nvSpPr>
        <p:spPr>
          <a:xfrm>
            <a:off x="471310" y="963658"/>
            <a:ext cx="1680844" cy="400110"/>
          </a:xfrm>
          <a:prstGeom prst="rect">
            <a:avLst/>
          </a:prstGeom>
          <a:noFill/>
        </p:spPr>
        <p:txBody>
          <a:bodyPr wrap="none" rtlCol="0">
            <a:spAutoFit/>
          </a:bodyPr>
          <a:lstStyle/>
          <a:p>
            <a:r>
              <a:rPr kumimoji="1" lang="en-US" altLang="zh-CN" sz="2000" dirty="0" err="1" smtClean="0">
                <a:latin typeface="+mj-lt"/>
              </a:rPr>
              <a:t>Quotal</a:t>
            </a:r>
            <a:r>
              <a:rPr kumimoji="1" lang="zh-CN" altLang="en-US" sz="2000" dirty="0" smtClean="0">
                <a:latin typeface="+mj-lt"/>
              </a:rPr>
              <a:t> </a:t>
            </a:r>
            <a:r>
              <a:rPr kumimoji="1" lang="en-US" altLang="zh-CN" sz="2000" dirty="0" smtClean="0">
                <a:latin typeface="+mj-lt"/>
              </a:rPr>
              <a:t>API</a:t>
            </a:r>
            <a:endParaRPr kumimoji="1" lang="en-US" altLang="zh-CN" sz="2000" dirty="0">
              <a:latin typeface="+mj-lt"/>
            </a:endParaRPr>
          </a:p>
        </p:txBody>
      </p:sp>
    </p:spTree>
    <p:extLst>
      <p:ext uri="{BB962C8B-B14F-4D97-AF65-F5344CB8AC3E}">
        <p14:creationId xmlns:p14="http://schemas.microsoft.com/office/powerpoint/2010/main" val="2002054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810208" y="2359287"/>
            <a:ext cx="5164365" cy="2960602"/>
          </a:xfrm>
          <a:prstGeom prst="rect">
            <a:avLst/>
          </a:prstGeom>
        </p:spPr>
        <p:txBody>
          <a:bodyPr>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marL="514350" indent="-514350">
              <a:lnSpc>
                <a:spcPct val="160000"/>
              </a:lnSpc>
              <a:buFont typeface="Wingdings" pitchFamily="2" charset="2"/>
              <a:buChar char="l"/>
            </a:pPr>
            <a:r>
              <a:rPr kumimoji="1" lang="en-US" altLang="zh-CN" sz="2400" dirty="0" smtClean="0">
                <a:solidFill>
                  <a:srgbClr val="0070C0"/>
                </a:solidFill>
              </a:rPr>
              <a:t>Web Workers</a:t>
            </a:r>
          </a:p>
          <a:p>
            <a:pPr marL="514350" indent="-514350">
              <a:lnSpc>
                <a:spcPct val="160000"/>
              </a:lnSpc>
              <a:buFont typeface="Wingdings" pitchFamily="2" charset="2"/>
              <a:buChar char="l"/>
            </a:pPr>
            <a:r>
              <a:rPr kumimoji="1" lang="en-US" altLang="zh-CN" sz="2400" dirty="0" smtClean="0">
                <a:solidFill>
                  <a:srgbClr val="0070C0"/>
                </a:solidFill>
              </a:rPr>
              <a:t>Web Socket</a:t>
            </a:r>
          </a:p>
          <a:p>
            <a:pPr marL="514350" indent="-514350">
              <a:lnSpc>
                <a:spcPct val="160000"/>
              </a:lnSpc>
              <a:buFont typeface="Wingdings" pitchFamily="2" charset="2"/>
              <a:buChar char="l"/>
            </a:pPr>
            <a:r>
              <a:rPr kumimoji="1" lang="en-US" altLang="zh-CN" sz="2400" dirty="0" err="1" smtClean="0">
                <a:solidFill>
                  <a:srgbClr val="0070C0"/>
                </a:solidFill>
              </a:rPr>
              <a:t>IndexedDB</a:t>
            </a:r>
            <a:endParaRPr kumimoji="1" lang="en-US" altLang="zh-CN" sz="2400" dirty="0" smtClean="0">
              <a:solidFill>
                <a:srgbClr val="0070C0"/>
              </a:solidFill>
            </a:endParaRPr>
          </a:p>
        </p:txBody>
      </p:sp>
      <p:sp>
        <p:nvSpPr>
          <p:cNvPr id="3" name="标题 1"/>
          <p:cNvSpPr txBox="1">
            <a:spLocks/>
          </p:cNvSpPr>
          <p:nvPr/>
        </p:nvSpPr>
        <p:spPr>
          <a:xfrm>
            <a:off x="2810208" y="1396909"/>
            <a:ext cx="6333792" cy="846758"/>
          </a:xfrm>
          <a:prstGeom prst="rect">
            <a:avLst/>
          </a:prstGeom>
        </p:spPr>
        <p:txBody>
          <a:bodyPr>
            <a:normAutofit fontScale="70000" lnSpcReduction="20000"/>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marL="514350" indent="-514350">
              <a:lnSpc>
                <a:spcPct val="160000"/>
              </a:lnSpc>
            </a:pPr>
            <a:r>
              <a:rPr kumimoji="1" lang="en-US" altLang="zh-CN" sz="4000" dirty="0" err="1" smtClean="0">
                <a:solidFill>
                  <a:srgbClr val="0070C0"/>
                </a:solidFill>
              </a:rPr>
              <a:t>Realtime</a:t>
            </a:r>
            <a:r>
              <a:rPr kumimoji="1" lang="en-US" altLang="zh-CN" sz="4000" dirty="0" smtClean="0">
                <a:solidFill>
                  <a:srgbClr val="0070C0"/>
                </a:solidFill>
              </a:rPr>
              <a:t> / Communication</a:t>
            </a:r>
            <a:endParaRPr kumimoji="1" lang="en-US" altLang="zh-CN" sz="4800" dirty="0" smtClean="0">
              <a:solidFill>
                <a:srgbClr val="0070C0"/>
              </a:solidFill>
            </a:endParaRPr>
          </a:p>
        </p:txBody>
      </p:sp>
    </p:spTree>
    <p:extLst>
      <p:ext uri="{BB962C8B-B14F-4D97-AF65-F5344CB8AC3E}">
        <p14:creationId xmlns:p14="http://schemas.microsoft.com/office/powerpoint/2010/main" val="7560096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fontScale="90000"/>
          </a:bodyPr>
          <a:lstStyle/>
          <a:p>
            <a:r>
              <a:rPr kumimoji="1" lang="en-US" altLang="zh-CN" dirty="0" err="1"/>
              <a:t>Realtime</a:t>
            </a:r>
            <a:r>
              <a:rPr kumimoji="1" lang="en-US" altLang="zh-CN" dirty="0"/>
              <a:t> / Communication</a:t>
            </a:r>
            <a:r>
              <a:rPr kumimoji="1" lang="en-US" altLang="zh-CN" sz="2200" dirty="0" smtClean="0"/>
              <a:t>(</a:t>
            </a:r>
            <a:r>
              <a:rPr kumimoji="1" lang="zh-CN" altLang="en-US" sz="2200" dirty="0" smtClean="0"/>
              <a:t>即时通信</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lnSpcReduction="10000"/>
          </a:bodyPr>
          <a:lstStyle/>
          <a:p>
            <a:r>
              <a:rPr kumimoji="1" lang="en-US" altLang="zh-CN" sz="1800" dirty="0" smtClean="0"/>
              <a:t>Web</a:t>
            </a:r>
            <a:r>
              <a:rPr kumimoji="1" lang="zh-CN" altLang="en-US" sz="1800" dirty="0" smtClean="0"/>
              <a:t> </a:t>
            </a:r>
            <a:r>
              <a:rPr kumimoji="1" lang="en-US" altLang="zh-CN" sz="1800" dirty="0" smtClean="0"/>
              <a:t>Workers:</a:t>
            </a:r>
            <a:r>
              <a:rPr kumimoji="1" lang="zh-CN" altLang="en-US" sz="1800" dirty="0"/>
              <a:t>是运行在后台的 </a:t>
            </a:r>
            <a:r>
              <a:rPr kumimoji="1" lang="en-US" altLang="zh-CN" sz="1800" dirty="0"/>
              <a:t>JavaScript</a:t>
            </a:r>
            <a:r>
              <a:rPr kumimoji="1" lang="zh-CN" altLang="en-US" sz="1800" dirty="0"/>
              <a:t>，独立于其他脚本</a:t>
            </a:r>
            <a:r>
              <a:rPr kumimoji="1" lang="zh-CN" altLang="en-US" sz="1800" dirty="0" smtClean="0"/>
              <a:t>，对页面影响较少。</a:t>
            </a:r>
            <a:r>
              <a:rPr kumimoji="1" lang="zh-CN" altLang="en-US" sz="1800" dirty="0"/>
              <a:t>您可以继续做任何愿意做的事情：点击、选取内容等等，而此时 </a:t>
            </a:r>
            <a:r>
              <a:rPr kumimoji="1" lang="en-US" altLang="zh-CN" sz="1800" dirty="0"/>
              <a:t>web worker </a:t>
            </a:r>
            <a:r>
              <a:rPr kumimoji="1" lang="zh-CN" altLang="en-US" sz="1800" dirty="0"/>
              <a:t>在后台运行</a:t>
            </a:r>
            <a:r>
              <a:rPr kumimoji="1" lang="zh-CN" altLang="en-US" sz="1800" dirty="0" smtClean="0"/>
              <a:t>。</a:t>
            </a:r>
            <a:endParaRPr kumimoji="1" lang="en-US" altLang="zh-CN" sz="1800" dirty="0" smtClean="0"/>
          </a:p>
          <a:p>
            <a:endParaRPr kumimoji="1" lang="en-US" altLang="zh-CN" sz="1800" dirty="0"/>
          </a:p>
          <a:p>
            <a:r>
              <a:rPr kumimoji="1" lang="en-US" altLang="zh-CN" sz="1800" dirty="0"/>
              <a:t>WEB</a:t>
            </a:r>
            <a:r>
              <a:rPr kumimoji="1" lang="zh-CN" altLang="en-US" sz="1800" dirty="0"/>
              <a:t>主线程</a:t>
            </a:r>
            <a:r>
              <a:rPr kumimoji="1" lang="en-US" altLang="zh-CN" sz="1800" dirty="0" smtClean="0"/>
              <a:t>:</a:t>
            </a:r>
          </a:p>
          <a:p>
            <a:r>
              <a:rPr kumimoji="1" lang="en-US" altLang="zh-CN" sz="1800" dirty="0" smtClean="0">
                <a:solidFill>
                  <a:srgbClr val="D1282E"/>
                </a:solidFill>
              </a:rPr>
              <a:t>1</a:t>
            </a:r>
            <a:r>
              <a:rPr kumimoji="1" lang="en-US" altLang="zh-CN" sz="1800" dirty="0">
                <a:solidFill>
                  <a:srgbClr val="D1282E"/>
                </a:solidFill>
              </a:rPr>
              <a:t>.</a:t>
            </a:r>
            <a:r>
              <a:rPr kumimoji="1" lang="zh-CN" altLang="en-US" sz="1800" dirty="0">
                <a:solidFill>
                  <a:srgbClr val="D1282E"/>
                </a:solidFill>
              </a:rPr>
              <a:t>通过 </a:t>
            </a:r>
            <a:r>
              <a:rPr kumimoji="1" lang="en-US" altLang="zh-CN" sz="1800" dirty="0">
                <a:solidFill>
                  <a:srgbClr val="D1282E"/>
                </a:solidFill>
              </a:rPr>
              <a:t>worker = new Worker( </a:t>
            </a:r>
            <a:r>
              <a:rPr kumimoji="1" lang="en-US" altLang="zh-CN" sz="1800" dirty="0" err="1">
                <a:solidFill>
                  <a:srgbClr val="D1282E"/>
                </a:solidFill>
              </a:rPr>
              <a:t>url</a:t>
            </a:r>
            <a:r>
              <a:rPr kumimoji="1" lang="en-US" altLang="zh-CN" sz="1800" dirty="0">
                <a:solidFill>
                  <a:srgbClr val="D1282E"/>
                </a:solidFill>
              </a:rPr>
              <a:t> ) </a:t>
            </a:r>
            <a:r>
              <a:rPr kumimoji="1" lang="zh-CN" altLang="en-US" sz="1800" dirty="0">
                <a:solidFill>
                  <a:srgbClr val="D1282E"/>
                </a:solidFill>
              </a:rPr>
              <a:t>加载一个</a:t>
            </a:r>
            <a:r>
              <a:rPr kumimoji="1" lang="en-US" altLang="zh-CN" sz="1800" dirty="0">
                <a:solidFill>
                  <a:srgbClr val="D1282E"/>
                </a:solidFill>
              </a:rPr>
              <a:t>JS</a:t>
            </a:r>
            <a:r>
              <a:rPr kumimoji="1" lang="zh-CN" altLang="en-US" sz="1800" dirty="0">
                <a:solidFill>
                  <a:srgbClr val="D1282E"/>
                </a:solidFill>
              </a:rPr>
              <a:t>文件来创建一个</a:t>
            </a:r>
            <a:r>
              <a:rPr kumimoji="1" lang="en-US" altLang="zh-CN" sz="1800" dirty="0">
                <a:solidFill>
                  <a:srgbClr val="D1282E"/>
                </a:solidFill>
              </a:rPr>
              <a:t>worker</a:t>
            </a:r>
            <a:r>
              <a:rPr kumimoji="1" lang="zh-CN" altLang="en-US" sz="1800" dirty="0">
                <a:solidFill>
                  <a:srgbClr val="D1282E"/>
                </a:solidFill>
              </a:rPr>
              <a:t>，同时返回一个</a:t>
            </a:r>
            <a:r>
              <a:rPr kumimoji="1" lang="en-US" altLang="zh-CN" sz="1800" dirty="0">
                <a:solidFill>
                  <a:srgbClr val="D1282E"/>
                </a:solidFill>
              </a:rPr>
              <a:t>worker</a:t>
            </a:r>
            <a:r>
              <a:rPr kumimoji="1" lang="zh-CN" altLang="en-US" sz="1800" dirty="0">
                <a:solidFill>
                  <a:srgbClr val="D1282E"/>
                </a:solidFill>
              </a:rPr>
              <a:t>实例。 </a:t>
            </a:r>
            <a:endParaRPr kumimoji="1" lang="en-US" altLang="zh-CN" sz="1800" dirty="0" smtClean="0">
              <a:solidFill>
                <a:srgbClr val="D1282E"/>
              </a:solidFill>
            </a:endParaRPr>
          </a:p>
          <a:p>
            <a:r>
              <a:rPr kumimoji="1" lang="en-US" altLang="zh-CN" sz="1800" dirty="0" smtClean="0">
                <a:solidFill>
                  <a:srgbClr val="D1282E"/>
                </a:solidFill>
              </a:rPr>
              <a:t>2</a:t>
            </a:r>
            <a:r>
              <a:rPr kumimoji="1" lang="en-US" altLang="zh-CN" sz="1800" dirty="0">
                <a:solidFill>
                  <a:srgbClr val="D1282E"/>
                </a:solidFill>
              </a:rPr>
              <a:t>.</a:t>
            </a:r>
            <a:r>
              <a:rPr kumimoji="1" lang="zh-CN" altLang="en-US" sz="1800" dirty="0">
                <a:solidFill>
                  <a:srgbClr val="D1282E"/>
                </a:solidFill>
              </a:rPr>
              <a:t>通过</a:t>
            </a:r>
            <a:r>
              <a:rPr kumimoji="1" lang="en-US" altLang="zh-CN" sz="1800" dirty="0" err="1">
                <a:solidFill>
                  <a:srgbClr val="D1282E"/>
                </a:solidFill>
              </a:rPr>
              <a:t>worker.postMessage</a:t>
            </a:r>
            <a:r>
              <a:rPr kumimoji="1" lang="en-US" altLang="zh-CN" sz="1800" dirty="0">
                <a:solidFill>
                  <a:srgbClr val="D1282E"/>
                </a:solidFill>
              </a:rPr>
              <a:t>( data ) </a:t>
            </a:r>
            <a:r>
              <a:rPr kumimoji="1" lang="zh-CN" altLang="en-US" sz="1800" dirty="0">
                <a:solidFill>
                  <a:srgbClr val="D1282E"/>
                </a:solidFill>
              </a:rPr>
              <a:t>方法来向</a:t>
            </a:r>
            <a:r>
              <a:rPr kumimoji="1" lang="en-US" altLang="zh-CN" sz="1800" dirty="0">
                <a:solidFill>
                  <a:srgbClr val="D1282E"/>
                </a:solidFill>
              </a:rPr>
              <a:t>worker</a:t>
            </a:r>
            <a:r>
              <a:rPr kumimoji="1" lang="zh-CN" altLang="en-US" sz="1800" dirty="0">
                <a:solidFill>
                  <a:srgbClr val="D1282E"/>
                </a:solidFill>
              </a:rPr>
              <a:t>发送数据。 </a:t>
            </a:r>
            <a:endParaRPr kumimoji="1" lang="en-US" altLang="zh-CN" sz="1800" dirty="0" smtClean="0">
              <a:solidFill>
                <a:srgbClr val="D1282E"/>
              </a:solidFill>
            </a:endParaRPr>
          </a:p>
          <a:p>
            <a:r>
              <a:rPr kumimoji="1" lang="en-US" altLang="zh-CN" sz="1800" dirty="0" smtClean="0">
                <a:solidFill>
                  <a:srgbClr val="D1282E"/>
                </a:solidFill>
              </a:rPr>
              <a:t>3</a:t>
            </a:r>
            <a:r>
              <a:rPr kumimoji="1" lang="en-US" altLang="zh-CN" sz="1800" dirty="0">
                <a:solidFill>
                  <a:srgbClr val="D1282E"/>
                </a:solidFill>
              </a:rPr>
              <a:t>.</a:t>
            </a:r>
            <a:r>
              <a:rPr kumimoji="1" lang="zh-CN" altLang="en-US" sz="1800" dirty="0">
                <a:solidFill>
                  <a:srgbClr val="D1282E"/>
                </a:solidFill>
              </a:rPr>
              <a:t>绑定</a:t>
            </a:r>
            <a:r>
              <a:rPr kumimoji="1" lang="en-US" altLang="zh-CN" sz="1800" dirty="0" err="1">
                <a:solidFill>
                  <a:srgbClr val="D1282E"/>
                </a:solidFill>
              </a:rPr>
              <a:t>worker.onmessage</a:t>
            </a:r>
            <a:r>
              <a:rPr kumimoji="1" lang="zh-CN" altLang="en-US" sz="1800" dirty="0">
                <a:solidFill>
                  <a:srgbClr val="D1282E"/>
                </a:solidFill>
              </a:rPr>
              <a:t>方法来接收</a:t>
            </a:r>
            <a:r>
              <a:rPr kumimoji="1" lang="en-US" altLang="zh-CN" sz="1800" dirty="0">
                <a:solidFill>
                  <a:srgbClr val="D1282E"/>
                </a:solidFill>
              </a:rPr>
              <a:t>worker</a:t>
            </a:r>
            <a:r>
              <a:rPr kumimoji="1" lang="zh-CN" altLang="en-US" sz="1800" dirty="0">
                <a:solidFill>
                  <a:srgbClr val="D1282E"/>
                </a:solidFill>
              </a:rPr>
              <a:t>发送过来的数据。 </a:t>
            </a:r>
            <a:endParaRPr kumimoji="1" lang="en-US" altLang="zh-CN" sz="1800" dirty="0" smtClean="0">
              <a:solidFill>
                <a:srgbClr val="D1282E"/>
              </a:solidFill>
            </a:endParaRPr>
          </a:p>
          <a:p>
            <a:r>
              <a:rPr kumimoji="1" lang="en-US" altLang="zh-CN" sz="1800" dirty="0" smtClean="0">
                <a:solidFill>
                  <a:srgbClr val="D1282E"/>
                </a:solidFill>
              </a:rPr>
              <a:t>4</a:t>
            </a:r>
            <a:r>
              <a:rPr kumimoji="1" lang="en-US" altLang="zh-CN" sz="1800" dirty="0">
                <a:solidFill>
                  <a:srgbClr val="D1282E"/>
                </a:solidFill>
              </a:rPr>
              <a:t>.</a:t>
            </a:r>
            <a:r>
              <a:rPr kumimoji="1" lang="zh-CN" altLang="en-US" sz="1800" dirty="0">
                <a:solidFill>
                  <a:srgbClr val="D1282E"/>
                </a:solidFill>
              </a:rPr>
              <a:t>可以使用 </a:t>
            </a:r>
            <a:r>
              <a:rPr kumimoji="1" lang="en-US" altLang="zh-CN" sz="1800" dirty="0" err="1">
                <a:solidFill>
                  <a:srgbClr val="D1282E"/>
                </a:solidFill>
              </a:rPr>
              <a:t>worker.terminate</a:t>
            </a:r>
            <a:r>
              <a:rPr kumimoji="1" lang="en-US" altLang="zh-CN" sz="1800" dirty="0">
                <a:solidFill>
                  <a:srgbClr val="D1282E"/>
                </a:solidFill>
              </a:rPr>
              <a:t>() </a:t>
            </a:r>
            <a:r>
              <a:rPr kumimoji="1" lang="zh-CN" altLang="en-US" sz="1800" dirty="0">
                <a:solidFill>
                  <a:srgbClr val="D1282E"/>
                </a:solidFill>
              </a:rPr>
              <a:t>来终止一个</a:t>
            </a:r>
            <a:r>
              <a:rPr kumimoji="1" lang="en-US" altLang="zh-CN" sz="1800" dirty="0">
                <a:solidFill>
                  <a:srgbClr val="D1282E"/>
                </a:solidFill>
              </a:rPr>
              <a:t>worker</a:t>
            </a:r>
            <a:r>
              <a:rPr kumimoji="1" lang="zh-CN" altLang="en-US" sz="1800" dirty="0">
                <a:solidFill>
                  <a:srgbClr val="D1282E"/>
                </a:solidFill>
              </a:rPr>
              <a:t>的执行。 </a:t>
            </a:r>
            <a:endParaRPr kumimoji="1" lang="en-US" altLang="zh-CN" sz="1800" dirty="0" smtClean="0">
              <a:solidFill>
                <a:srgbClr val="D1282E"/>
              </a:solidFill>
            </a:endParaRPr>
          </a:p>
          <a:p>
            <a:r>
              <a:rPr kumimoji="1" lang="en-US" altLang="zh-CN" sz="1800" dirty="0" smtClean="0"/>
              <a:t>worker</a:t>
            </a:r>
            <a:r>
              <a:rPr kumimoji="1" lang="zh-CN" altLang="en-US" sz="1800" dirty="0"/>
              <a:t>新线程： </a:t>
            </a:r>
            <a:endParaRPr kumimoji="1" lang="en-US" altLang="zh-CN" sz="1800" dirty="0" smtClean="0"/>
          </a:p>
          <a:p>
            <a:r>
              <a:rPr kumimoji="1" lang="en-US" altLang="zh-CN" sz="1800" dirty="0" smtClean="0">
                <a:solidFill>
                  <a:schemeClr val="tx2"/>
                </a:solidFill>
              </a:rPr>
              <a:t>1</a:t>
            </a:r>
            <a:r>
              <a:rPr kumimoji="1" lang="en-US" altLang="zh-CN" sz="1800" dirty="0">
                <a:solidFill>
                  <a:schemeClr val="tx2"/>
                </a:solidFill>
              </a:rPr>
              <a:t>.</a:t>
            </a:r>
            <a:r>
              <a:rPr kumimoji="1" lang="zh-CN" altLang="en-US" sz="1800" dirty="0">
                <a:solidFill>
                  <a:schemeClr val="tx2"/>
                </a:solidFill>
              </a:rPr>
              <a:t>通过</a:t>
            </a:r>
            <a:r>
              <a:rPr kumimoji="1" lang="en-US" altLang="zh-CN" sz="1800" dirty="0" err="1">
                <a:solidFill>
                  <a:schemeClr val="tx2"/>
                </a:solidFill>
              </a:rPr>
              <a:t>postMessage</a:t>
            </a:r>
            <a:r>
              <a:rPr kumimoji="1" lang="en-US" altLang="zh-CN" sz="1800" dirty="0">
                <a:solidFill>
                  <a:schemeClr val="tx2"/>
                </a:solidFill>
              </a:rPr>
              <a:t>( data ) </a:t>
            </a:r>
            <a:r>
              <a:rPr kumimoji="1" lang="zh-CN" altLang="en-US" sz="1800" dirty="0">
                <a:solidFill>
                  <a:schemeClr val="tx2"/>
                </a:solidFill>
              </a:rPr>
              <a:t>方法来向主线程发送数据。 </a:t>
            </a:r>
            <a:endParaRPr kumimoji="1" lang="en-US" altLang="zh-CN" sz="1800" dirty="0" smtClean="0">
              <a:solidFill>
                <a:schemeClr val="tx2"/>
              </a:solidFill>
            </a:endParaRPr>
          </a:p>
          <a:p>
            <a:r>
              <a:rPr kumimoji="1" lang="en-US" altLang="zh-CN" sz="1800" dirty="0" smtClean="0">
                <a:solidFill>
                  <a:schemeClr val="tx2"/>
                </a:solidFill>
              </a:rPr>
              <a:t>2</a:t>
            </a:r>
            <a:r>
              <a:rPr kumimoji="1" lang="en-US" altLang="zh-CN" sz="1800" dirty="0">
                <a:solidFill>
                  <a:schemeClr val="tx2"/>
                </a:solidFill>
              </a:rPr>
              <a:t>.</a:t>
            </a:r>
            <a:r>
              <a:rPr kumimoji="1" lang="zh-CN" altLang="en-US" sz="1800" dirty="0">
                <a:solidFill>
                  <a:schemeClr val="tx2"/>
                </a:solidFill>
              </a:rPr>
              <a:t>绑定</a:t>
            </a:r>
            <a:r>
              <a:rPr kumimoji="1" lang="en-US" altLang="zh-CN" sz="1800" dirty="0" err="1">
                <a:solidFill>
                  <a:schemeClr val="tx2"/>
                </a:solidFill>
              </a:rPr>
              <a:t>onmessage</a:t>
            </a:r>
            <a:r>
              <a:rPr kumimoji="1" lang="zh-CN" altLang="en-US" sz="1800" dirty="0">
                <a:solidFill>
                  <a:schemeClr val="tx2"/>
                </a:solidFill>
              </a:rPr>
              <a:t>方法来接收主线程发送过来的数据。</a:t>
            </a:r>
            <a:endParaRPr kumimoji="1" lang="en-US" altLang="zh-CN" sz="1800" dirty="0" smtClean="0">
              <a:solidFill>
                <a:schemeClr val="tx2"/>
              </a:solidFill>
            </a:endParaRPr>
          </a:p>
          <a:p>
            <a:endParaRPr kumimoji="1" lang="en-US" altLang="zh-CN" sz="1800" dirty="0"/>
          </a:p>
          <a:p>
            <a:endParaRPr kumimoji="1" lang="en-US" altLang="zh-CN" sz="1800" dirty="0" smtClean="0"/>
          </a:p>
        </p:txBody>
      </p:sp>
      <p:sp>
        <p:nvSpPr>
          <p:cNvPr id="4" name="文本框 3"/>
          <p:cNvSpPr txBox="1"/>
          <p:nvPr/>
        </p:nvSpPr>
        <p:spPr>
          <a:xfrm>
            <a:off x="471310" y="963658"/>
            <a:ext cx="2013216" cy="400110"/>
          </a:xfrm>
          <a:prstGeom prst="rect">
            <a:avLst/>
          </a:prstGeom>
          <a:noFill/>
        </p:spPr>
        <p:txBody>
          <a:bodyPr wrap="none" rtlCol="0">
            <a:spAutoFit/>
          </a:bodyPr>
          <a:lstStyle/>
          <a:p>
            <a:r>
              <a:rPr kumimoji="1" lang="en-US" altLang="zh-CN" sz="2000" dirty="0">
                <a:latin typeface="+mj-lt"/>
              </a:rPr>
              <a:t>Web Workers</a:t>
            </a:r>
          </a:p>
        </p:txBody>
      </p:sp>
    </p:spTree>
    <p:extLst>
      <p:ext uri="{BB962C8B-B14F-4D97-AF65-F5344CB8AC3E}">
        <p14:creationId xmlns:p14="http://schemas.microsoft.com/office/powerpoint/2010/main" val="328932965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err="1"/>
              <a:t>Realtime</a:t>
            </a:r>
            <a:r>
              <a:rPr kumimoji="1" lang="en-US" altLang="zh-CN" dirty="0"/>
              <a:t> / Communication</a:t>
            </a:r>
            <a:r>
              <a:rPr kumimoji="1" lang="en-US" altLang="zh-CN" sz="2200" dirty="0"/>
              <a:t>(</a:t>
            </a:r>
            <a:r>
              <a:rPr kumimoji="1" lang="zh-CN" altLang="en-US" sz="2200" dirty="0"/>
              <a:t>即时通信</a:t>
            </a:r>
            <a:r>
              <a:rPr kumimoji="1" lang="en-US" altLang="zh-CN" sz="2200" dirty="0" smtClean="0"/>
              <a:t>)</a:t>
            </a:r>
            <a:endParaRPr kumimoji="1" lang="zh-CN" altLang="en-US" dirty="0"/>
          </a:p>
        </p:txBody>
      </p:sp>
      <p:sp>
        <p:nvSpPr>
          <p:cNvPr id="3" name="内容占位符 2"/>
          <p:cNvSpPr>
            <a:spLocks noGrp="1"/>
          </p:cNvSpPr>
          <p:nvPr>
            <p:ph idx="1"/>
          </p:nvPr>
        </p:nvSpPr>
        <p:spPr>
          <a:xfrm>
            <a:off x="457200" y="2175930"/>
            <a:ext cx="7620000" cy="4373563"/>
          </a:xfrm>
        </p:spPr>
        <p:txBody>
          <a:bodyPr/>
          <a:lstStyle/>
          <a:p>
            <a:r>
              <a:rPr kumimoji="1" lang="zh-CN" altLang="en-US" dirty="0" smtClean="0"/>
              <a:t>注意：</a:t>
            </a:r>
            <a:endParaRPr kumimoji="1" lang="en-US" altLang="zh-CN" dirty="0" smtClean="0"/>
          </a:p>
          <a:p>
            <a:r>
              <a:rPr kumimoji="1" lang="en-US" altLang="zh-CN" dirty="0" smtClean="0">
                <a:solidFill>
                  <a:srgbClr val="D1282E"/>
                </a:solidFill>
              </a:rPr>
              <a:t>1</a:t>
            </a:r>
            <a:r>
              <a:rPr kumimoji="1" lang="en-US" altLang="zh-CN" dirty="0">
                <a:solidFill>
                  <a:srgbClr val="D1282E"/>
                </a:solidFill>
              </a:rPr>
              <a:t>.</a:t>
            </a:r>
            <a:r>
              <a:rPr kumimoji="1" lang="zh-CN" altLang="en-US" dirty="0">
                <a:solidFill>
                  <a:srgbClr val="D1282E"/>
                </a:solidFill>
              </a:rPr>
              <a:t>不能跨域加载</a:t>
            </a:r>
            <a:r>
              <a:rPr kumimoji="1" lang="en-US" altLang="zh-CN" dirty="0" smtClean="0">
                <a:solidFill>
                  <a:srgbClr val="D1282E"/>
                </a:solidFill>
              </a:rPr>
              <a:t>JS</a:t>
            </a:r>
          </a:p>
          <a:p>
            <a:r>
              <a:rPr kumimoji="1" lang="en-US" altLang="zh-CN" dirty="0" smtClean="0">
                <a:solidFill>
                  <a:srgbClr val="D1282E"/>
                </a:solidFill>
              </a:rPr>
              <a:t>2</a:t>
            </a:r>
            <a:r>
              <a:rPr kumimoji="1" lang="en-US" altLang="zh-CN" dirty="0">
                <a:solidFill>
                  <a:srgbClr val="D1282E"/>
                </a:solidFill>
              </a:rPr>
              <a:t>.worker</a:t>
            </a:r>
            <a:r>
              <a:rPr kumimoji="1" lang="zh-CN" altLang="en-US" dirty="0">
                <a:solidFill>
                  <a:srgbClr val="D1282E"/>
                </a:solidFill>
              </a:rPr>
              <a:t>内代码不能访问</a:t>
            </a:r>
            <a:r>
              <a:rPr kumimoji="1" lang="en-US" altLang="zh-CN" dirty="0" smtClean="0">
                <a:solidFill>
                  <a:srgbClr val="D1282E"/>
                </a:solidFill>
              </a:rPr>
              <a:t>DOM</a:t>
            </a:r>
          </a:p>
          <a:p>
            <a:r>
              <a:rPr kumimoji="1" lang="en-US" altLang="zh-CN" dirty="0" smtClean="0">
                <a:solidFill>
                  <a:srgbClr val="D1282E"/>
                </a:solidFill>
              </a:rPr>
              <a:t>3</a:t>
            </a:r>
            <a:r>
              <a:rPr kumimoji="1" lang="en-US" altLang="zh-CN" dirty="0">
                <a:solidFill>
                  <a:srgbClr val="D1282E"/>
                </a:solidFill>
              </a:rPr>
              <a:t>.</a:t>
            </a:r>
            <a:r>
              <a:rPr kumimoji="1" lang="zh-CN" altLang="en-US" dirty="0">
                <a:solidFill>
                  <a:srgbClr val="D1282E"/>
                </a:solidFill>
              </a:rPr>
              <a:t>各个浏览器对</a:t>
            </a:r>
            <a:r>
              <a:rPr kumimoji="1" lang="en-US" altLang="zh-CN" dirty="0">
                <a:solidFill>
                  <a:srgbClr val="D1282E"/>
                </a:solidFill>
              </a:rPr>
              <a:t>Worker</a:t>
            </a:r>
            <a:r>
              <a:rPr kumimoji="1" lang="zh-CN" altLang="en-US" dirty="0">
                <a:solidFill>
                  <a:srgbClr val="D1282E"/>
                </a:solidFill>
              </a:rPr>
              <a:t>的实现不大</a:t>
            </a:r>
            <a:r>
              <a:rPr kumimoji="1" lang="zh-CN" altLang="en-US" dirty="0" smtClean="0">
                <a:solidFill>
                  <a:srgbClr val="D1282E"/>
                </a:solidFill>
              </a:rPr>
              <a:t>一致</a:t>
            </a:r>
            <a:endParaRPr kumimoji="1" lang="en-US" altLang="zh-CN" dirty="0">
              <a:solidFill>
                <a:srgbClr val="D1282E"/>
              </a:solidFill>
            </a:endParaRPr>
          </a:p>
          <a:p>
            <a:r>
              <a:rPr kumimoji="1" lang="en-US" altLang="zh-CN" dirty="0" smtClean="0">
                <a:solidFill>
                  <a:srgbClr val="D1282E"/>
                </a:solidFill>
              </a:rPr>
              <a:t>4</a:t>
            </a:r>
            <a:r>
              <a:rPr kumimoji="1" lang="en-US" altLang="zh-CN" dirty="0">
                <a:solidFill>
                  <a:srgbClr val="D1282E"/>
                </a:solidFill>
              </a:rPr>
              <a:t>.</a:t>
            </a:r>
            <a:r>
              <a:rPr kumimoji="1" lang="zh-CN" altLang="en-US" dirty="0">
                <a:solidFill>
                  <a:srgbClr val="D1282E"/>
                </a:solidFill>
              </a:rPr>
              <a:t>不是每个浏览器都支持这个新特性</a:t>
            </a:r>
          </a:p>
        </p:txBody>
      </p:sp>
      <p:sp>
        <p:nvSpPr>
          <p:cNvPr id="4" name="文本框 3"/>
          <p:cNvSpPr txBox="1"/>
          <p:nvPr/>
        </p:nvSpPr>
        <p:spPr>
          <a:xfrm>
            <a:off x="471310" y="1471654"/>
            <a:ext cx="2013216" cy="400110"/>
          </a:xfrm>
          <a:prstGeom prst="rect">
            <a:avLst/>
          </a:prstGeom>
          <a:noFill/>
        </p:spPr>
        <p:txBody>
          <a:bodyPr wrap="none" rtlCol="0">
            <a:spAutoFit/>
          </a:bodyPr>
          <a:lstStyle/>
          <a:p>
            <a:r>
              <a:rPr kumimoji="1" lang="en-US" altLang="zh-CN" sz="2000" dirty="0">
                <a:latin typeface="+mj-lt"/>
              </a:rPr>
              <a:t>Web Workers</a:t>
            </a:r>
          </a:p>
        </p:txBody>
      </p:sp>
    </p:spTree>
    <p:extLst>
      <p:ext uri="{BB962C8B-B14F-4D97-AF65-F5344CB8AC3E}">
        <p14:creationId xmlns:p14="http://schemas.microsoft.com/office/powerpoint/2010/main" val="3808628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fontScale="90000"/>
          </a:bodyPr>
          <a:lstStyle/>
          <a:p>
            <a:r>
              <a:rPr kumimoji="1" lang="en-US" altLang="zh-CN" dirty="0" err="1"/>
              <a:t>Realtime</a:t>
            </a:r>
            <a:r>
              <a:rPr kumimoji="1" lang="en-US" altLang="zh-CN" dirty="0"/>
              <a:t> / Communication</a:t>
            </a:r>
            <a:r>
              <a:rPr kumimoji="1" lang="en-US" altLang="zh-CN" sz="2200" dirty="0" smtClean="0"/>
              <a:t>(</a:t>
            </a:r>
            <a:r>
              <a:rPr kumimoji="1" lang="zh-CN" altLang="en-US" sz="2200" dirty="0" smtClean="0"/>
              <a:t>即时通信</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lnSpcReduction="10000"/>
          </a:bodyPr>
          <a:lstStyle/>
          <a:p>
            <a:r>
              <a:rPr kumimoji="1" lang="en-US" altLang="zh-CN" sz="1800" dirty="0" err="1" smtClean="0"/>
              <a:t>WebSocket</a:t>
            </a:r>
            <a:r>
              <a:rPr kumimoji="1" lang="en-US" altLang="zh-CN" sz="1800" dirty="0" smtClean="0"/>
              <a:t> protocol</a:t>
            </a:r>
            <a:r>
              <a:rPr kumimoji="1" lang="en-US" altLang="zh-CN" sz="1800" dirty="0"/>
              <a:t>:</a:t>
            </a:r>
            <a:r>
              <a:rPr kumimoji="1" lang="en-US" altLang="zh-CN" sz="1800" dirty="0" smtClean="0"/>
              <a:t> </a:t>
            </a:r>
            <a:r>
              <a:rPr kumimoji="1" lang="zh-CN" altLang="en-US" sz="1800" dirty="0"/>
              <a:t>是</a:t>
            </a:r>
            <a:r>
              <a:rPr kumimoji="1" lang="en-US" altLang="zh-CN" sz="1800" dirty="0"/>
              <a:t>HTML5</a:t>
            </a:r>
            <a:r>
              <a:rPr kumimoji="1" lang="zh-CN" altLang="en-US" sz="1800" dirty="0"/>
              <a:t>一种新的协议。它实现了浏览器与服务器全双工通信</a:t>
            </a:r>
            <a:r>
              <a:rPr kumimoji="1" lang="en-US" altLang="zh-CN" sz="1800" dirty="0"/>
              <a:t>(full-duplex)</a:t>
            </a:r>
            <a:r>
              <a:rPr kumimoji="1" lang="zh-CN" altLang="en-US" sz="1800" dirty="0" smtClean="0"/>
              <a:t>。</a:t>
            </a:r>
            <a:endParaRPr kumimoji="1" lang="en-US" altLang="zh-CN" sz="1800" dirty="0" smtClean="0"/>
          </a:p>
          <a:p>
            <a:r>
              <a:rPr kumimoji="1" lang="en-US" altLang="zh-CN" sz="1800" dirty="0" err="1" smtClean="0">
                <a:solidFill>
                  <a:schemeClr val="tx2"/>
                </a:solidFill>
              </a:rPr>
              <a:t>websocket</a:t>
            </a:r>
            <a:r>
              <a:rPr kumimoji="1" lang="en-US" altLang="zh-CN" sz="1800" dirty="0" smtClean="0">
                <a:solidFill>
                  <a:srgbClr val="D1282E"/>
                </a:solidFill>
              </a:rPr>
              <a:t> </a:t>
            </a:r>
            <a:r>
              <a:rPr kumimoji="1" lang="en-US" altLang="zh-CN" sz="1800" dirty="0">
                <a:solidFill>
                  <a:srgbClr val="D1282E"/>
                </a:solidFill>
              </a:rPr>
              <a:t>= new </a:t>
            </a:r>
            <a:r>
              <a:rPr kumimoji="1" lang="en-US" altLang="zh-CN" sz="1800" dirty="0" err="1">
                <a:solidFill>
                  <a:srgbClr val="D1282E"/>
                </a:solidFill>
              </a:rPr>
              <a:t>WebSocket</a:t>
            </a:r>
            <a:r>
              <a:rPr kumimoji="1" lang="en-US" altLang="zh-CN" sz="1800" dirty="0">
                <a:solidFill>
                  <a:srgbClr val="D1282E"/>
                </a:solidFill>
              </a:rPr>
              <a:t>(</a:t>
            </a:r>
            <a:r>
              <a:rPr kumimoji="1" lang="en-US" altLang="zh-CN" sz="1800" dirty="0" err="1">
                <a:solidFill>
                  <a:srgbClr val="D1282E"/>
                </a:solidFill>
              </a:rPr>
              <a:t>wsUri.value</a:t>
            </a:r>
            <a:r>
              <a:rPr kumimoji="1" lang="en-US" altLang="zh-CN" sz="1800" dirty="0">
                <a:solidFill>
                  <a:srgbClr val="D1282E"/>
                </a:solidFill>
              </a:rPr>
              <a:t>)</a:t>
            </a:r>
            <a:r>
              <a:rPr kumimoji="1" lang="en-US" altLang="zh-CN" sz="1800" dirty="0" smtClean="0">
                <a:solidFill>
                  <a:srgbClr val="D1282E"/>
                </a:solidFill>
              </a:rPr>
              <a:t>;</a:t>
            </a:r>
            <a:r>
              <a:rPr kumimoji="1" lang="en-US" altLang="zh-CN" sz="1800" dirty="0"/>
              <a:t> //</a:t>
            </a:r>
            <a:r>
              <a:rPr kumimoji="1" lang="zh-CN" altLang="en-US" sz="1800" dirty="0"/>
              <a:t>创建</a:t>
            </a:r>
            <a:r>
              <a:rPr kumimoji="1" lang="en-US" altLang="zh-CN" sz="1800" dirty="0" err="1"/>
              <a:t>webSocket</a:t>
            </a:r>
            <a:r>
              <a:rPr kumimoji="1" lang="zh-CN" altLang="en-US" sz="1800" dirty="0"/>
              <a:t>对</a:t>
            </a:r>
            <a:r>
              <a:rPr kumimoji="1" lang="zh-CN" altLang="en-US" sz="1800" dirty="0" smtClean="0"/>
              <a:t>象</a:t>
            </a:r>
            <a:endParaRPr kumimoji="1" lang="en-US" altLang="zh-CN" sz="1800" dirty="0"/>
          </a:p>
          <a:p>
            <a:r>
              <a:rPr kumimoji="1" lang="en-US" altLang="zh-CN" sz="1800" dirty="0" err="1" smtClean="0">
                <a:solidFill>
                  <a:srgbClr val="D1282E"/>
                </a:solidFill>
              </a:rPr>
              <a:t>websocket.onopen</a:t>
            </a:r>
            <a:r>
              <a:rPr kumimoji="1" lang="en-US" altLang="zh-CN" sz="1800" dirty="0" smtClean="0">
                <a:solidFill>
                  <a:srgbClr val="D1282E"/>
                </a:solidFill>
              </a:rPr>
              <a:t> </a:t>
            </a:r>
            <a:r>
              <a:rPr kumimoji="1" lang="en-US" altLang="zh-CN" sz="1800" dirty="0">
                <a:solidFill>
                  <a:srgbClr val="D1282E"/>
                </a:solidFill>
              </a:rPr>
              <a:t>= function(</a:t>
            </a:r>
            <a:r>
              <a:rPr kumimoji="1" lang="en-US" altLang="zh-CN" sz="1800" dirty="0" err="1">
                <a:solidFill>
                  <a:srgbClr val="D1282E"/>
                </a:solidFill>
              </a:rPr>
              <a:t>evt</a:t>
            </a:r>
            <a:r>
              <a:rPr kumimoji="1" lang="en-US" altLang="zh-CN" sz="1800" dirty="0">
                <a:solidFill>
                  <a:srgbClr val="D1282E"/>
                </a:solidFill>
              </a:rPr>
              <a:t>) { </a:t>
            </a:r>
            <a:r>
              <a:rPr kumimoji="1" lang="en-US" altLang="zh-CN" sz="1800" dirty="0" err="1">
                <a:solidFill>
                  <a:srgbClr val="D1282E"/>
                </a:solidFill>
              </a:rPr>
              <a:t>wsOnOpen</a:t>
            </a:r>
            <a:r>
              <a:rPr kumimoji="1" lang="en-US" altLang="zh-CN" sz="1800" dirty="0">
                <a:solidFill>
                  <a:srgbClr val="D1282E"/>
                </a:solidFill>
              </a:rPr>
              <a:t>(</a:t>
            </a:r>
            <a:r>
              <a:rPr kumimoji="1" lang="en-US" altLang="zh-CN" sz="1800" dirty="0" err="1">
                <a:solidFill>
                  <a:srgbClr val="D1282E"/>
                </a:solidFill>
              </a:rPr>
              <a:t>evt</a:t>
            </a:r>
            <a:r>
              <a:rPr kumimoji="1" lang="en-US" altLang="zh-CN" sz="1800" dirty="0">
                <a:solidFill>
                  <a:srgbClr val="D1282E"/>
                </a:solidFill>
              </a:rPr>
              <a:t>) }</a:t>
            </a:r>
            <a:r>
              <a:rPr kumimoji="1" lang="en-US" altLang="zh-CN" sz="1800" dirty="0" smtClean="0">
                <a:solidFill>
                  <a:srgbClr val="D1282E"/>
                </a:solidFill>
              </a:rPr>
              <a:t>;</a:t>
            </a:r>
            <a:r>
              <a:rPr kumimoji="1" lang="en-US" altLang="zh-CN" sz="1800" dirty="0"/>
              <a:t> //</a:t>
            </a:r>
            <a:r>
              <a:rPr kumimoji="1" lang="zh-CN" altLang="en-US" sz="1800" dirty="0"/>
              <a:t>当</a:t>
            </a:r>
            <a:r>
              <a:rPr kumimoji="1" lang="en-US" altLang="zh-CN" sz="1800" dirty="0"/>
              <a:t>Browser</a:t>
            </a:r>
            <a:r>
              <a:rPr kumimoji="1" lang="zh-CN" altLang="en-US" sz="1800" dirty="0"/>
              <a:t>和</a:t>
            </a:r>
            <a:r>
              <a:rPr kumimoji="1" lang="en-US" altLang="zh-CN" sz="1800" dirty="0" err="1"/>
              <a:t>WebSocketServer</a:t>
            </a:r>
            <a:r>
              <a:rPr kumimoji="1" lang="zh-CN" altLang="en-US" sz="1800" dirty="0"/>
              <a:t>连接成功后，会触发</a:t>
            </a:r>
            <a:r>
              <a:rPr kumimoji="1" lang="en-US" altLang="zh-CN" sz="1800" dirty="0" err="1"/>
              <a:t>onopen</a:t>
            </a:r>
            <a:r>
              <a:rPr kumimoji="1" lang="zh-CN" altLang="en-US" sz="1800" dirty="0"/>
              <a:t>消息</a:t>
            </a:r>
            <a:endParaRPr kumimoji="1" lang="en-US" altLang="zh-CN" sz="1800" dirty="0" smtClean="0">
              <a:solidFill>
                <a:srgbClr val="D1282E"/>
              </a:solidFill>
            </a:endParaRPr>
          </a:p>
          <a:p>
            <a:r>
              <a:rPr kumimoji="1" lang="zh-CN" altLang="zh-CN" sz="1800" dirty="0"/>
              <a:t> </a:t>
            </a:r>
            <a:r>
              <a:rPr kumimoji="1" lang="en-US" altLang="zh-CN" sz="1800" dirty="0"/>
              <a:t>//</a:t>
            </a:r>
            <a:r>
              <a:rPr kumimoji="1" lang="zh-CN" altLang="en-US" sz="1800" dirty="0"/>
              <a:t>当</a:t>
            </a:r>
            <a:r>
              <a:rPr kumimoji="1" lang="en-US" altLang="zh-CN" sz="1800" dirty="0"/>
              <a:t>Browser</a:t>
            </a:r>
            <a:r>
              <a:rPr kumimoji="1" lang="zh-CN" altLang="en-US" sz="1800" dirty="0"/>
              <a:t>和</a:t>
            </a:r>
            <a:r>
              <a:rPr kumimoji="1" lang="en-US" altLang="zh-CN" sz="1800" dirty="0" err="1"/>
              <a:t>WebSocketServer</a:t>
            </a:r>
            <a:r>
              <a:rPr kumimoji="1" lang="zh-CN" altLang="en-US" sz="1800" dirty="0"/>
              <a:t>连接成功后，会触发</a:t>
            </a:r>
            <a:r>
              <a:rPr kumimoji="1" lang="en-US" altLang="zh-CN" sz="1800" dirty="0" err="1"/>
              <a:t>onopen</a:t>
            </a:r>
            <a:r>
              <a:rPr kumimoji="1" lang="zh-CN" altLang="en-US" sz="1800" dirty="0" smtClean="0"/>
              <a:t>消息</a:t>
            </a:r>
            <a:endParaRPr kumimoji="1" lang="en-US" altLang="zh-CN" sz="1800" dirty="0">
              <a:solidFill>
                <a:srgbClr val="D1282E"/>
              </a:solidFill>
            </a:endParaRPr>
          </a:p>
          <a:p>
            <a:r>
              <a:rPr kumimoji="1" lang="zh-CN" altLang="en-US" sz="1800" dirty="0" smtClean="0">
                <a:solidFill>
                  <a:srgbClr val="D1282E"/>
                </a:solidFill>
              </a:rPr>
              <a:t> </a:t>
            </a:r>
            <a:r>
              <a:rPr kumimoji="1" lang="en-US" altLang="zh-CN" sz="1800" dirty="0" err="1" smtClean="0">
                <a:solidFill>
                  <a:srgbClr val="D1282E"/>
                </a:solidFill>
              </a:rPr>
              <a:t>websocket.onclose</a:t>
            </a:r>
            <a:r>
              <a:rPr kumimoji="1" lang="en-US" altLang="zh-CN" sz="1800" dirty="0" smtClean="0">
                <a:solidFill>
                  <a:srgbClr val="D1282E"/>
                </a:solidFill>
              </a:rPr>
              <a:t> </a:t>
            </a:r>
            <a:r>
              <a:rPr kumimoji="1" lang="en-US" altLang="zh-CN" sz="1800" dirty="0">
                <a:solidFill>
                  <a:srgbClr val="D1282E"/>
                </a:solidFill>
              </a:rPr>
              <a:t>= function(</a:t>
            </a:r>
            <a:r>
              <a:rPr kumimoji="1" lang="en-US" altLang="zh-CN" sz="1800" dirty="0" err="1">
                <a:solidFill>
                  <a:srgbClr val="D1282E"/>
                </a:solidFill>
              </a:rPr>
              <a:t>evt</a:t>
            </a:r>
            <a:r>
              <a:rPr kumimoji="1" lang="en-US" altLang="zh-CN" sz="1800" dirty="0">
                <a:solidFill>
                  <a:srgbClr val="D1282E"/>
                </a:solidFill>
              </a:rPr>
              <a:t>) { </a:t>
            </a:r>
            <a:r>
              <a:rPr kumimoji="1" lang="en-US" altLang="zh-CN" sz="1800" dirty="0" err="1">
                <a:solidFill>
                  <a:srgbClr val="D1282E"/>
                </a:solidFill>
              </a:rPr>
              <a:t>wsOnClose</a:t>
            </a:r>
            <a:r>
              <a:rPr kumimoji="1" lang="en-US" altLang="zh-CN" sz="1800" dirty="0">
                <a:solidFill>
                  <a:srgbClr val="D1282E"/>
                </a:solidFill>
              </a:rPr>
              <a:t>(</a:t>
            </a:r>
            <a:r>
              <a:rPr kumimoji="1" lang="en-US" altLang="zh-CN" sz="1800" dirty="0" err="1">
                <a:solidFill>
                  <a:srgbClr val="D1282E"/>
                </a:solidFill>
              </a:rPr>
              <a:t>evt</a:t>
            </a:r>
            <a:r>
              <a:rPr kumimoji="1" lang="en-US" altLang="zh-CN" sz="1800" dirty="0">
                <a:solidFill>
                  <a:srgbClr val="D1282E"/>
                </a:solidFill>
              </a:rPr>
              <a:t>) }</a:t>
            </a:r>
            <a:r>
              <a:rPr kumimoji="1" lang="en-US" altLang="zh-CN" sz="1800" dirty="0" smtClean="0">
                <a:solidFill>
                  <a:srgbClr val="D1282E"/>
                </a:solidFill>
              </a:rPr>
              <a:t>;</a:t>
            </a:r>
            <a:r>
              <a:rPr kumimoji="1" lang="zh-CN" altLang="en-US" sz="1800" dirty="0" smtClean="0">
                <a:solidFill>
                  <a:srgbClr val="000000"/>
                </a:solidFill>
              </a:rPr>
              <a:t>/</a:t>
            </a:r>
            <a:r>
              <a:rPr kumimoji="1" lang="en-US" altLang="zh-CN" sz="1800" dirty="0" smtClean="0">
                <a:solidFill>
                  <a:srgbClr val="000000"/>
                </a:solidFill>
              </a:rPr>
              <a:t>/</a:t>
            </a:r>
            <a:r>
              <a:rPr kumimoji="1" lang="zh-CN" altLang="en-US" sz="1800" dirty="0">
                <a:solidFill>
                  <a:srgbClr val="000000"/>
                </a:solidFill>
              </a:rPr>
              <a:t>当</a:t>
            </a:r>
            <a:r>
              <a:rPr kumimoji="1" lang="en-US" altLang="zh-CN" sz="1800" dirty="0">
                <a:solidFill>
                  <a:srgbClr val="000000"/>
                </a:solidFill>
              </a:rPr>
              <a:t>Browser</a:t>
            </a:r>
            <a:r>
              <a:rPr kumimoji="1" lang="zh-CN" altLang="en-US" sz="1800" dirty="0">
                <a:solidFill>
                  <a:srgbClr val="000000"/>
                </a:solidFill>
              </a:rPr>
              <a:t>接收到</a:t>
            </a:r>
            <a:r>
              <a:rPr kumimoji="1" lang="en-US" altLang="zh-CN" sz="1800" dirty="0" err="1">
                <a:solidFill>
                  <a:srgbClr val="000000"/>
                </a:solidFill>
              </a:rPr>
              <a:t>WebSocketServer</a:t>
            </a:r>
            <a:r>
              <a:rPr kumimoji="1" lang="zh-CN" altLang="en-US" sz="1800" dirty="0">
                <a:solidFill>
                  <a:srgbClr val="000000"/>
                </a:solidFill>
              </a:rPr>
              <a:t>端发送的关闭连接请求时，就会触发</a:t>
            </a:r>
            <a:r>
              <a:rPr kumimoji="1" lang="en-US" altLang="zh-CN" sz="1800" dirty="0" err="1">
                <a:solidFill>
                  <a:srgbClr val="000000"/>
                </a:solidFill>
              </a:rPr>
              <a:t>onclose</a:t>
            </a:r>
            <a:r>
              <a:rPr kumimoji="1" lang="zh-CN" altLang="en-US" sz="1800" dirty="0" smtClean="0">
                <a:solidFill>
                  <a:srgbClr val="000000"/>
                </a:solidFill>
              </a:rPr>
              <a:t>消息</a:t>
            </a:r>
            <a:endParaRPr kumimoji="1" lang="en-US" altLang="zh-CN" sz="1800" dirty="0">
              <a:solidFill>
                <a:srgbClr val="D1282E"/>
              </a:solidFill>
            </a:endParaRPr>
          </a:p>
          <a:p>
            <a:r>
              <a:rPr kumimoji="1" lang="en-US" altLang="zh-CN" sz="1800" dirty="0" err="1" smtClean="0">
                <a:solidFill>
                  <a:srgbClr val="D1282E"/>
                </a:solidFill>
              </a:rPr>
              <a:t>websocket.onmessage</a:t>
            </a:r>
            <a:r>
              <a:rPr kumimoji="1" lang="en-US" altLang="zh-CN" sz="1800" dirty="0" smtClean="0">
                <a:solidFill>
                  <a:srgbClr val="D1282E"/>
                </a:solidFill>
              </a:rPr>
              <a:t> </a:t>
            </a:r>
            <a:r>
              <a:rPr kumimoji="1" lang="en-US" altLang="zh-CN" sz="1800" dirty="0">
                <a:solidFill>
                  <a:srgbClr val="D1282E"/>
                </a:solidFill>
              </a:rPr>
              <a:t>= function(</a:t>
            </a:r>
            <a:r>
              <a:rPr kumimoji="1" lang="en-US" altLang="zh-CN" sz="1800" dirty="0" err="1">
                <a:solidFill>
                  <a:srgbClr val="D1282E"/>
                </a:solidFill>
              </a:rPr>
              <a:t>evt</a:t>
            </a:r>
            <a:r>
              <a:rPr kumimoji="1" lang="en-US" altLang="zh-CN" sz="1800" dirty="0">
                <a:solidFill>
                  <a:srgbClr val="D1282E"/>
                </a:solidFill>
              </a:rPr>
              <a:t>) { </a:t>
            </a:r>
            <a:r>
              <a:rPr kumimoji="1" lang="en-US" altLang="zh-CN" sz="1800" dirty="0" err="1">
                <a:solidFill>
                  <a:srgbClr val="D1282E"/>
                </a:solidFill>
              </a:rPr>
              <a:t>wsOnMessage</a:t>
            </a:r>
            <a:r>
              <a:rPr kumimoji="1" lang="en-US" altLang="zh-CN" sz="1800" dirty="0">
                <a:solidFill>
                  <a:srgbClr val="D1282E"/>
                </a:solidFill>
              </a:rPr>
              <a:t>(</a:t>
            </a:r>
            <a:r>
              <a:rPr kumimoji="1" lang="en-US" altLang="zh-CN" sz="1800" dirty="0" err="1">
                <a:solidFill>
                  <a:srgbClr val="D1282E"/>
                </a:solidFill>
              </a:rPr>
              <a:t>evt</a:t>
            </a:r>
            <a:r>
              <a:rPr kumimoji="1" lang="en-US" altLang="zh-CN" sz="1800" dirty="0">
                <a:solidFill>
                  <a:srgbClr val="D1282E"/>
                </a:solidFill>
              </a:rPr>
              <a:t>) }</a:t>
            </a:r>
            <a:r>
              <a:rPr kumimoji="1" lang="en-US" altLang="zh-CN" sz="1800" dirty="0" smtClean="0">
                <a:solidFill>
                  <a:srgbClr val="D1282E"/>
                </a:solidFill>
              </a:rPr>
              <a:t>;</a:t>
            </a:r>
            <a:r>
              <a:rPr kumimoji="1" lang="zh-CN" altLang="en-US" sz="1800" dirty="0">
                <a:solidFill>
                  <a:srgbClr val="000000"/>
                </a:solidFill>
              </a:rPr>
              <a:t> </a:t>
            </a:r>
            <a:r>
              <a:rPr kumimoji="1" lang="en-US" altLang="zh-CN" sz="1800" dirty="0" smtClean="0">
                <a:solidFill>
                  <a:srgbClr val="000000"/>
                </a:solidFill>
              </a:rPr>
              <a:t>//</a:t>
            </a:r>
            <a:r>
              <a:rPr kumimoji="1" lang="zh-CN" altLang="en-US" sz="1800" dirty="0">
                <a:solidFill>
                  <a:srgbClr val="000000"/>
                </a:solidFill>
              </a:rPr>
              <a:t>当</a:t>
            </a:r>
            <a:r>
              <a:rPr kumimoji="1" lang="en-US" altLang="zh-CN" sz="1800" dirty="0">
                <a:solidFill>
                  <a:srgbClr val="000000"/>
                </a:solidFill>
              </a:rPr>
              <a:t>Browser</a:t>
            </a:r>
            <a:r>
              <a:rPr kumimoji="1" lang="zh-CN" altLang="en-US" sz="1800" dirty="0">
                <a:solidFill>
                  <a:srgbClr val="000000"/>
                </a:solidFill>
              </a:rPr>
              <a:t>接收到</a:t>
            </a:r>
            <a:r>
              <a:rPr kumimoji="1" lang="en-US" altLang="zh-CN" sz="1800" dirty="0" err="1">
                <a:solidFill>
                  <a:srgbClr val="000000"/>
                </a:solidFill>
              </a:rPr>
              <a:t>WebSocketServer</a:t>
            </a:r>
            <a:r>
              <a:rPr kumimoji="1" lang="zh-CN" altLang="en-US" sz="1800" dirty="0">
                <a:solidFill>
                  <a:srgbClr val="000000"/>
                </a:solidFill>
              </a:rPr>
              <a:t>发送过来的数据时，就会触发</a:t>
            </a:r>
            <a:r>
              <a:rPr kumimoji="1" lang="en-US" altLang="zh-CN" sz="1800" dirty="0" err="1">
                <a:solidFill>
                  <a:srgbClr val="000000"/>
                </a:solidFill>
              </a:rPr>
              <a:t>onmessage</a:t>
            </a:r>
            <a:r>
              <a:rPr kumimoji="1" lang="zh-CN" altLang="en-US" sz="1800" dirty="0" smtClean="0">
                <a:solidFill>
                  <a:srgbClr val="000000"/>
                </a:solidFill>
              </a:rPr>
              <a:t>消息</a:t>
            </a:r>
            <a:endParaRPr kumimoji="1" lang="en-US" altLang="zh-CN" sz="1800" dirty="0" smtClean="0">
              <a:solidFill>
                <a:srgbClr val="D1282E"/>
              </a:solidFill>
            </a:endParaRPr>
          </a:p>
          <a:p>
            <a:r>
              <a:rPr kumimoji="1" lang="en-US" altLang="zh-CN" sz="1800" dirty="0" err="1" smtClean="0">
                <a:solidFill>
                  <a:srgbClr val="D1282E"/>
                </a:solidFill>
              </a:rPr>
              <a:t>websocket.onerror</a:t>
            </a:r>
            <a:r>
              <a:rPr kumimoji="1" lang="en-US" altLang="zh-CN" sz="1800" dirty="0" smtClean="0">
                <a:solidFill>
                  <a:srgbClr val="D1282E"/>
                </a:solidFill>
              </a:rPr>
              <a:t> </a:t>
            </a:r>
            <a:r>
              <a:rPr kumimoji="1" lang="en-US" altLang="zh-CN" sz="1800" dirty="0">
                <a:solidFill>
                  <a:srgbClr val="D1282E"/>
                </a:solidFill>
              </a:rPr>
              <a:t>= function(</a:t>
            </a:r>
            <a:r>
              <a:rPr kumimoji="1" lang="en-US" altLang="zh-CN" sz="1800" dirty="0" err="1">
                <a:solidFill>
                  <a:srgbClr val="D1282E"/>
                </a:solidFill>
              </a:rPr>
              <a:t>evt</a:t>
            </a:r>
            <a:r>
              <a:rPr kumimoji="1" lang="en-US" altLang="zh-CN" sz="1800" dirty="0">
                <a:solidFill>
                  <a:srgbClr val="D1282E"/>
                </a:solidFill>
              </a:rPr>
              <a:t>) { </a:t>
            </a:r>
            <a:r>
              <a:rPr kumimoji="1" lang="en-US" altLang="zh-CN" sz="1800" dirty="0" err="1">
                <a:solidFill>
                  <a:srgbClr val="D1282E"/>
                </a:solidFill>
              </a:rPr>
              <a:t>wsOnError</a:t>
            </a:r>
            <a:r>
              <a:rPr kumimoji="1" lang="en-US" altLang="zh-CN" sz="1800" dirty="0">
                <a:solidFill>
                  <a:srgbClr val="D1282E"/>
                </a:solidFill>
              </a:rPr>
              <a:t>(</a:t>
            </a:r>
            <a:r>
              <a:rPr kumimoji="1" lang="en-US" altLang="zh-CN" sz="1800" dirty="0" err="1">
                <a:solidFill>
                  <a:srgbClr val="D1282E"/>
                </a:solidFill>
              </a:rPr>
              <a:t>evt</a:t>
            </a:r>
            <a:r>
              <a:rPr kumimoji="1" lang="en-US" altLang="zh-CN" sz="1800" dirty="0">
                <a:solidFill>
                  <a:srgbClr val="D1282E"/>
                </a:solidFill>
              </a:rPr>
              <a:t>) }</a:t>
            </a:r>
            <a:r>
              <a:rPr kumimoji="1" lang="en-US" altLang="zh-CN" sz="1800" dirty="0" smtClean="0">
                <a:solidFill>
                  <a:srgbClr val="D1282E"/>
                </a:solidFill>
              </a:rPr>
              <a:t>;</a:t>
            </a:r>
            <a:r>
              <a:rPr kumimoji="1" lang="en-US" altLang="zh-CN" sz="1800" dirty="0"/>
              <a:t> //</a:t>
            </a:r>
            <a:r>
              <a:rPr kumimoji="1" lang="zh-CN" altLang="en-US" sz="1800" dirty="0"/>
              <a:t>如果连接失败，发送、接收数据失败或者处理数据出现错误，</a:t>
            </a:r>
            <a:r>
              <a:rPr kumimoji="1" lang="en-US" altLang="zh-CN" sz="1800" dirty="0"/>
              <a:t>browser</a:t>
            </a:r>
            <a:r>
              <a:rPr kumimoji="1" lang="zh-CN" altLang="en-US" sz="1800" dirty="0"/>
              <a:t>会触发</a:t>
            </a:r>
            <a:r>
              <a:rPr kumimoji="1" lang="en-US" altLang="zh-CN" sz="1800" dirty="0" err="1"/>
              <a:t>onerror</a:t>
            </a:r>
            <a:r>
              <a:rPr kumimoji="1" lang="zh-CN" altLang="en-US" sz="1800" dirty="0"/>
              <a:t>消息</a:t>
            </a:r>
            <a:endParaRPr kumimoji="1" lang="en-US" altLang="zh-CN" sz="1800" dirty="0">
              <a:solidFill>
                <a:srgbClr val="D1282E"/>
              </a:solidFill>
            </a:endParaRPr>
          </a:p>
          <a:p>
            <a:endParaRPr kumimoji="1" lang="en-US" altLang="zh-CN" sz="1800" dirty="0" smtClean="0"/>
          </a:p>
        </p:txBody>
      </p:sp>
      <p:sp>
        <p:nvSpPr>
          <p:cNvPr id="4" name="文本框 3"/>
          <p:cNvSpPr txBox="1"/>
          <p:nvPr/>
        </p:nvSpPr>
        <p:spPr>
          <a:xfrm>
            <a:off x="471310" y="963658"/>
            <a:ext cx="1829873" cy="400110"/>
          </a:xfrm>
          <a:prstGeom prst="rect">
            <a:avLst/>
          </a:prstGeom>
          <a:noFill/>
        </p:spPr>
        <p:txBody>
          <a:bodyPr wrap="none" rtlCol="0">
            <a:spAutoFit/>
          </a:bodyPr>
          <a:lstStyle/>
          <a:p>
            <a:r>
              <a:rPr kumimoji="1" lang="en-US" altLang="zh-CN" sz="2000" dirty="0">
                <a:latin typeface="+mj-lt"/>
              </a:rPr>
              <a:t>Web </a:t>
            </a:r>
            <a:r>
              <a:rPr kumimoji="1" lang="en-US" altLang="zh-CN" sz="2000" dirty="0" smtClean="0">
                <a:latin typeface="+mj-lt"/>
              </a:rPr>
              <a:t>Socket</a:t>
            </a:r>
            <a:endParaRPr kumimoji="1" lang="en-US" altLang="zh-CN" sz="2000" dirty="0">
              <a:latin typeface="+mj-lt"/>
            </a:endParaRPr>
          </a:p>
        </p:txBody>
      </p:sp>
    </p:spTree>
    <p:extLst>
      <p:ext uri="{BB962C8B-B14F-4D97-AF65-F5344CB8AC3E}">
        <p14:creationId xmlns:p14="http://schemas.microsoft.com/office/powerpoint/2010/main" val="194952089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fontScale="90000"/>
          </a:bodyPr>
          <a:lstStyle/>
          <a:p>
            <a:r>
              <a:rPr kumimoji="1" lang="en-US" altLang="zh-CN" dirty="0" err="1"/>
              <a:t>Realtime</a:t>
            </a:r>
            <a:r>
              <a:rPr kumimoji="1" lang="en-US" altLang="zh-CN" dirty="0"/>
              <a:t> / Communication</a:t>
            </a:r>
            <a:r>
              <a:rPr kumimoji="1" lang="en-US" altLang="zh-CN" sz="2200" dirty="0" smtClean="0"/>
              <a:t>(</a:t>
            </a:r>
            <a:r>
              <a:rPr kumimoji="1" lang="zh-CN" altLang="en-US" sz="2200" dirty="0" smtClean="0"/>
              <a:t>即时通信</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endParaRPr lang="en-US" altLang="zh-CN" sz="1800" dirty="0" smtClean="0"/>
          </a:p>
          <a:p>
            <a:r>
              <a:rPr lang="en-US" altLang="zh-CN" sz="1800" dirty="0" smtClean="0"/>
              <a:t>       </a:t>
            </a:r>
            <a:r>
              <a:rPr lang="zh-CN" altLang="en-US" sz="1800" dirty="0" smtClean="0"/>
              <a:t>传统的桌面通知可以写一个</a:t>
            </a:r>
            <a:r>
              <a:rPr lang="en-US" sz="1800" dirty="0" smtClean="0"/>
              <a:t>div</a:t>
            </a:r>
            <a:r>
              <a:rPr lang="zh-CN" altLang="en-US" sz="1800" dirty="0" smtClean="0"/>
              <a:t>放到页面右下角自动弹出来，并通过轮询等等其他方式去获取消息并推送给用户。这种方式有个弊端就是：当我在使用京东 进行购物的时候，我是不知道人人网有消息推送过来给我的，而必须要等我把当前页面切到人人网才知道有消息推送了。这种方式的消息推送它是基于页面存活的， 但是我们需要这么一种策略：无论你在看哪个页面，只要有消息都应该能推送给我看到，这就是</a:t>
            </a:r>
            <a:r>
              <a:rPr lang="en-US" sz="1800" dirty="0" err="1" smtClean="0"/>
              <a:t>webkitNotification</a:t>
            </a:r>
            <a:r>
              <a:rPr lang="zh-CN" altLang="en-US" sz="1800" dirty="0" smtClean="0"/>
              <a:t>要解决的问题。</a:t>
            </a:r>
            <a:r>
              <a:rPr lang="en-US" sz="1800" dirty="0" smtClean="0"/>
              <a:t> Notification</a:t>
            </a:r>
            <a:r>
              <a:rPr lang="zh-CN" altLang="en-US" sz="1800" dirty="0" smtClean="0"/>
              <a:t>生成的消息不依附于某个页面，仅仅依附于浏览器。</a:t>
            </a:r>
          </a:p>
          <a:p>
            <a:endParaRPr kumimoji="1" lang="en-US" altLang="zh-CN" sz="1800" dirty="0" smtClean="0"/>
          </a:p>
        </p:txBody>
      </p:sp>
      <p:sp>
        <p:nvSpPr>
          <p:cNvPr id="4" name="文本框 3"/>
          <p:cNvSpPr txBox="1"/>
          <p:nvPr/>
        </p:nvSpPr>
        <p:spPr>
          <a:xfrm>
            <a:off x="471310" y="963658"/>
            <a:ext cx="1989672" cy="400110"/>
          </a:xfrm>
          <a:prstGeom prst="rect">
            <a:avLst/>
          </a:prstGeom>
          <a:noFill/>
        </p:spPr>
        <p:txBody>
          <a:bodyPr wrap="none" rtlCol="0">
            <a:spAutoFit/>
          </a:bodyPr>
          <a:lstStyle/>
          <a:p>
            <a:r>
              <a:rPr kumimoji="1" lang="en-US" altLang="zh-CN" sz="2000" dirty="0">
                <a:latin typeface="+mj-lt"/>
              </a:rPr>
              <a:t>Notifications</a:t>
            </a:r>
          </a:p>
        </p:txBody>
      </p:sp>
    </p:spTree>
    <p:extLst>
      <p:ext uri="{BB962C8B-B14F-4D97-AF65-F5344CB8AC3E}">
        <p14:creationId xmlns:p14="http://schemas.microsoft.com/office/powerpoint/2010/main" val="14301357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810208" y="2359287"/>
            <a:ext cx="5164365" cy="2960602"/>
          </a:xfrm>
          <a:prstGeom prst="rect">
            <a:avLst/>
          </a:prstGeom>
        </p:spPr>
        <p:txBody>
          <a:bodyPr>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marL="514350" indent="-514350">
              <a:lnSpc>
                <a:spcPct val="160000"/>
              </a:lnSpc>
              <a:buFont typeface="Wingdings" pitchFamily="2" charset="2"/>
              <a:buChar char="l"/>
            </a:pPr>
            <a:r>
              <a:rPr kumimoji="1" lang="en-US" altLang="zh-CN" sz="2400" dirty="0" smtClean="0">
                <a:solidFill>
                  <a:srgbClr val="0070C0"/>
                </a:solidFill>
              </a:rPr>
              <a:t>Native Drag &amp; Drop</a:t>
            </a:r>
          </a:p>
          <a:p>
            <a:pPr marL="514350" indent="-514350">
              <a:lnSpc>
                <a:spcPct val="160000"/>
              </a:lnSpc>
              <a:buFont typeface="Wingdings" pitchFamily="2" charset="2"/>
              <a:buChar char="l"/>
            </a:pPr>
            <a:r>
              <a:rPr kumimoji="1" lang="en-US" altLang="zh-CN" sz="2400" dirty="0" err="1" smtClean="0">
                <a:solidFill>
                  <a:srgbClr val="0070C0"/>
                </a:solidFill>
              </a:rPr>
              <a:t>Geolocation</a:t>
            </a:r>
            <a:endParaRPr kumimoji="1" lang="en-US" altLang="zh-CN" sz="2400" dirty="0" smtClean="0">
              <a:solidFill>
                <a:srgbClr val="0070C0"/>
              </a:solidFill>
            </a:endParaRPr>
          </a:p>
          <a:p>
            <a:pPr marL="514350" indent="-514350">
              <a:lnSpc>
                <a:spcPct val="160000"/>
              </a:lnSpc>
              <a:buFont typeface="Wingdings" pitchFamily="2" charset="2"/>
              <a:buChar char="l"/>
            </a:pPr>
            <a:r>
              <a:rPr kumimoji="1" lang="en-US" altLang="zh-CN" sz="2400" dirty="0" smtClean="0">
                <a:solidFill>
                  <a:srgbClr val="0070C0"/>
                </a:solidFill>
              </a:rPr>
              <a:t>Device Orientation</a:t>
            </a:r>
          </a:p>
        </p:txBody>
      </p:sp>
      <p:sp>
        <p:nvSpPr>
          <p:cNvPr id="3" name="标题 1"/>
          <p:cNvSpPr txBox="1">
            <a:spLocks/>
          </p:cNvSpPr>
          <p:nvPr/>
        </p:nvSpPr>
        <p:spPr>
          <a:xfrm>
            <a:off x="2810208" y="1396909"/>
            <a:ext cx="6333792" cy="846758"/>
          </a:xfrm>
          <a:prstGeom prst="rect">
            <a:avLst/>
          </a:prstGeom>
        </p:spPr>
        <p:txBody>
          <a:bodyPr>
            <a:normAutofit fontScale="92500" lnSpcReduction="10000"/>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marL="514350" indent="-514350">
              <a:lnSpc>
                <a:spcPct val="160000"/>
              </a:lnSpc>
            </a:pPr>
            <a:r>
              <a:rPr kumimoji="1" lang="en-US" altLang="zh-CN" sz="3200" dirty="0" smtClean="0">
                <a:solidFill>
                  <a:srgbClr val="0070C0"/>
                </a:solidFill>
              </a:rPr>
              <a:t>File / </a:t>
            </a:r>
            <a:r>
              <a:rPr kumimoji="1" lang="en-US" altLang="zh-CN" dirty="0" smtClean="0">
                <a:solidFill>
                  <a:srgbClr val="0070C0"/>
                </a:solidFill>
              </a:rPr>
              <a:t>Hardware Access</a:t>
            </a:r>
            <a:endParaRPr kumimoji="1" lang="en-US" altLang="zh-CN" sz="4800" dirty="0" smtClean="0">
              <a:solidFill>
                <a:srgbClr val="0070C0"/>
              </a:solidFill>
            </a:endParaRPr>
          </a:p>
        </p:txBody>
      </p:sp>
    </p:spTree>
    <p:extLst>
      <p:ext uri="{BB962C8B-B14F-4D97-AF65-F5344CB8AC3E}">
        <p14:creationId xmlns:p14="http://schemas.microsoft.com/office/powerpoint/2010/main" val="7560096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fontScale="90000"/>
          </a:bodyPr>
          <a:lstStyle/>
          <a:p>
            <a:r>
              <a:rPr kumimoji="1" lang="en-US" altLang="zh-CN" dirty="0"/>
              <a:t>File / </a:t>
            </a:r>
            <a:r>
              <a:rPr kumimoji="1" lang="en-US" altLang="zh-CN" dirty="0" smtClean="0"/>
              <a:t/>
            </a:r>
            <a:br>
              <a:rPr kumimoji="1" lang="en-US" altLang="zh-CN" dirty="0" smtClean="0"/>
            </a:br>
            <a:r>
              <a:rPr kumimoji="1" lang="en-US" altLang="zh-CN" dirty="0" smtClean="0"/>
              <a:t>Hardware Access</a:t>
            </a:r>
            <a:r>
              <a:rPr kumimoji="1" lang="en-US" altLang="zh-CN" sz="2200" dirty="0" smtClean="0"/>
              <a:t>(</a:t>
            </a:r>
            <a:r>
              <a:rPr kumimoji="1" lang="zh-CN" altLang="en-US" sz="2200" dirty="0" smtClean="0"/>
              <a:t>文件</a:t>
            </a:r>
            <a:r>
              <a:rPr kumimoji="1" lang="en-US" altLang="zh-CN" sz="2200" dirty="0" smtClean="0"/>
              <a:t>/</a:t>
            </a:r>
            <a:r>
              <a:rPr kumimoji="1" lang="zh-CN" altLang="en-US" sz="2200" dirty="0" smtClean="0"/>
              <a:t>硬件访问</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endParaRPr lang="en-US" altLang="zh-CN" sz="1800" dirty="0" smtClean="0"/>
          </a:p>
          <a:p>
            <a:r>
              <a:rPr lang="en-US" altLang="zh-CN" sz="1800" dirty="0" smtClean="0"/>
              <a:t>       </a:t>
            </a:r>
            <a:r>
              <a:rPr lang="zh-CN" altLang="en-US" sz="1800" dirty="0" smtClean="0"/>
              <a:t>以前我们想实现元素的拖放效果，基本上都是使用</a:t>
            </a:r>
            <a:r>
              <a:rPr lang="en-US" sz="1800" dirty="0" smtClean="0"/>
              <a:t>DOM</a:t>
            </a:r>
            <a:r>
              <a:rPr lang="zh-CN" altLang="en-US" sz="1800" dirty="0" smtClean="0"/>
              <a:t>事件模型中的</a:t>
            </a:r>
            <a:r>
              <a:rPr lang="en-US" sz="1800" dirty="0" err="1" smtClean="0"/>
              <a:t>Mousedown</a:t>
            </a:r>
            <a:r>
              <a:rPr lang="zh-CN" altLang="en-US" sz="1800" dirty="0" smtClean="0"/>
              <a:t>、</a:t>
            </a:r>
            <a:r>
              <a:rPr lang="en-US" sz="1800" dirty="0" err="1" smtClean="0"/>
              <a:t>Mouseove</a:t>
            </a:r>
            <a:r>
              <a:rPr lang="zh-CN" altLang="en-US" sz="1800" dirty="0" smtClean="0"/>
              <a:t>、</a:t>
            </a:r>
            <a:r>
              <a:rPr lang="en-US" sz="1800" dirty="0" err="1" smtClean="0"/>
              <a:t>Mouseup</a:t>
            </a:r>
            <a:r>
              <a:rPr lang="zh-CN" altLang="en-US" sz="1800" dirty="0" smtClean="0"/>
              <a:t>等事件，来监听鼠标的动作，不停地获取鼠标的坐标来修改元素的位置。这导致代码比较多，而且性能上也不是很好（不停的修改元素的位置导致页面的</a:t>
            </a:r>
            <a:r>
              <a:rPr lang="en-US" sz="1800" dirty="0" smtClean="0"/>
              <a:t>reflow</a:t>
            </a:r>
            <a:r>
              <a:rPr lang="zh-CN" altLang="en-US" sz="1800" dirty="0" smtClean="0"/>
              <a:t>）现在有了</a:t>
            </a:r>
            <a:r>
              <a:rPr lang="en-US" sz="1800" dirty="0" smtClean="0"/>
              <a:t>html5</a:t>
            </a:r>
            <a:r>
              <a:rPr lang="zh-CN" altLang="en-US" sz="1800" dirty="0" smtClean="0"/>
              <a:t>原生的</a:t>
            </a:r>
            <a:r>
              <a:rPr lang="en-US" sz="1800" dirty="0" smtClean="0"/>
              <a:t>Drag &amp;Drop</a:t>
            </a:r>
            <a:r>
              <a:rPr lang="zh-CN" altLang="en-US" sz="1800" dirty="0" smtClean="0"/>
              <a:t>事件（</a:t>
            </a:r>
            <a:r>
              <a:rPr lang="en-US" sz="1800" dirty="0" err="1" smtClean="0"/>
              <a:t>DnD</a:t>
            </a:r>
            <a:r>
              <a:rPr lang="zh-CN" altLang="en-US" sz="1800" dirty="0" smtClean="0"/>
              <a:t>），方便了许多，而且性能也有了提高。</a:t>
            </a:r>
          </a:p>
          <a:p>
            <a:r>
              <a:rPr lang="en-US" sz="1800" dirty="0" smtClean="0"/>
              <a:t> </a:t>
            </a:r>
            <a:endParaRPr lang="zh-CN" altLang="en-US" sz="1800" dirty="0" smtClean="0"/>
          </a:p>
          <a:p>
            <a:r>
              <a:rPr lang="zh-CN" altLang="en-US" sz="1800" dirty="0" smtClean="0"/>
              <a:t>       所有</a:t>
            </a:r>
            <a:r>
              <a:rPr lang="en-US" sz="1800" dirty="0" smtClean="0"/>
              <a:t>HTML</a:t>
            </a:r>
            <a:r>
              <a:rPr lang="zh-CN" altLang="en-US" sz="1800" dirty="0" smtClean="0"/>
              <a:t>元素都具有</a:t>
            </a:r>
            <a:r>
              <a:rPr lang="en-US" sz="1800" dirty="0" err="1" smtClean="0"/>
              <a:t>draggable</a:t>
            </a:r>
            <a:r>
              <a:rPr lang="zh-CN" altLang="en-US" sz="1800" dirty="0" smtClean="0"/>
              <a:t>属性，要想让对象能够被拖动，只要设置对象的</a:t>
            </a:r>
            <a:r>
              <a:rPr lang="en-US" sz="1800" dirty="0" err="1" smtClean="0"/>
              <a:t>draggable</a:t>
            </a:r>
            <a:r>
              <a:rPr lang="zh-CN" altLang="en-US" sz="1800" dirty="0" smtClean="0"/>
              <a:t>属性为</a:t>
            </a:r>
            <a:r>
              <a:rPr lang="en-US" sz="1800" dirty="0" smtClean="0"/>
              <a:t>true</a:t>
            </a:r>
            <a:r>
              <a:rPr lang="zh-CN" altLang="en-US" sz="1800" dirty="0" smtClean="0"/>
              <a:t>。</a:t>
            </a:r>
            <a:r>
              <a:rPr lang="en-US" sz="1800" dirty="0" err="1" smtClean="0"/>
              <a:t>draggable</a:t>
            </a:r>
            <a:r>
              <a:rPr lang="zh-CN" altLang="en-US" sz="1800" dirty="0" smtClean="0"/>
              <a:t>属性具有三个值，分别是</a:t>
            </a:r>
            <a:r>
              <a:rPr lang="en-US" sz="1800" dirty="0" smtClean="0"/>
              <a:t>true</a:t>
            </a:r>
            <a:r>
              <a:rPr lang="zh-CN" altLang="en-US" sz="1800" dirty="0" smtClean="0"/>
              <a:t>，表示能够被拖动；</a:t>
            </a:r>
            <a:r>
              <a:rPr lang="en-US" sz="1800" dirty="0" smtClean="0"/>
              <a:t>false</a:t>
            </a:r>
            <a:r>
              <a:rPr lang="zh-CN" altLang="en-US" sz="1800" dirty="0" smtClean="0"/>
              <a:t>表示不能够被拖动；</a:t>
            </a:r>
            <a:r>
              <a:rPr lang="en-US" sz="1800" dirty="0" smtClean="0"/>
              <a:t>auto</a:t>
            </a:r>
            <a:r>
              <a:rPr lang="zh-CN" altLang="en-US" sz="1800" dirty="0" smtClean="0"/>
              <a:t>视浏览器而定。</a:t>
            </a:r>
          </a:p>
          <a:p>
            <a:endParaRPr kumimoji="1" lang="en-US" altLang="zh-CN" sz="1800" dirty="0" smtClean="0"/>
          </a:p>
        </p:txBody>
      </p:sp>
      <p:sp>
        <p:nvSpPr>
          <p:cNvPr id="4" name="文本框 3"/>
          <p:cNvSpPr txBox="1"/>
          <p:nvPr/>
        </p:nvSpPr>
        <p:spPr>
          <a:xfrm>
            <a:off x="471310" y="963658"/>
            <a:ext cx="2893616" cy="400110"/>
          </a:xfrm>
          <a:prstGeom prst="rect">
            <a:avLst/>
          </a:prstGeom>
          <a:noFill/>
        </p:spPr>
        <p:txBody>
          <a:bodyPr wrap="none" rtlCol="0">
            <a:spAutoFit/>
          </a:bodyPr>
          <a:lstStyle/>
          <a:p>
            <a:r>
              <a:rPr kumimoji="1" lang="en-US" altLang="zh-CN" sz="2000" dirty="0">
                <a:latin typeface="+mj-lt"/>
              </a:rPr>
              <a:t>Native Drag &amp; Drop</a:t>
            </a:r>
          </a:p>
        </p:txBody>
      </p:sp>
    </p:spTree>
    <p:extLst>
      <p:ext uri="{BB962C8B-B14F-4D97-AF65-F5344CB8AC3E}">
        <p14:creationId xmlns:p14="http://schemas.microsoft.com/office/powerpoint/2010/main" val="205540030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810208" y="2359287"/>
            <a:ext cx="5164365" cy="2960602"/>
          </a:xfrm>
          <a:prstGeom prst="rect">
            <a:avLst/>
          </a:prstGeom>
        </p:spPr>
        <p:txBody>
          <a:bodyPr>
            <a:normAutofit fontScale="77500" lnSpcReduction="20000"/>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marL="514350" indent="-514350">
              <a:lnSpc>
                <a:spcPct val="160000"/>
              </a:lnSpc>
              <a:buFont typeface="+mj-ea"/>
              <a:buAutoNum type="circleNumDbPlain"/>
            </a:pPr>
            <a:r>
              <a:rPr kumimoji="1" lang="en-US" altLang="zh-CN" sz="2400" dirty="0" smtClean="0"/>
              <a:t>Offline </a:t>
            </a:r>
            <a:r>
              <a:rPr kumimoji="1" lang="en-US" altLang="zh-CN" sz="2400" dirty="0"/>
              <a:t>/ Storage </a:t>
            </a:r>
            <a:endParaRPr kumimoji="1" lang="en-US" altLang="zh-CN" sz="2400" dirty="0" smtClean="0"/>
          </a:p>
          <a:p>
            <a:pPr marL="514350" indent="-514350">
              <a:lnSpc>
                <a:spcPct val="160000"/>
              </a:lnSpc>
              <a:buFont typeface="+mj-ea"/>
              <a:buAutoNum type="circleNumDbPlain"/>
            </a:pPr>
            <a:r>
              <a:rPr kumimoji="1" lang="en-US" altLang="zh-CN" sz="2400" dirty="0" err="1" smtClean="0"/>
              <a:t>Realtime</a:t>
            </a:r>
            <a:r>
              <a:rPr kumimoji="1" lang="en-US" altLang="zh-CN" sz="2400" dirty="0" smtClean="0"/>
              <a:t> </a:t>
            </a:r>
            <a:r>
              <a:rPr kumimoji="1" lang="en-US" altLang="zh-CN" sz="2400" dirty="0"/>
              <a:t>/ </a:t>
            </a:r>
            <a:r>
              <a:rPr kumimoji="1" lang="en-US" altLang="zh-CN" sz="2400" dirty="0" smtClean="0"/>
              <a:t>Communication</a:t>
            </a:r>
          </a:p>
          <a:p>
            <a:pPr marL="514350" indent="-514350">
              <a:lnSpc>
                <a:spcPct val="160000"/>
              </a:lnSpc>
              <a:buFont typeface="+mj-ea"/>
              <a:buAutoNum type="circleNumDbPlain"/>
            </a:pPr>
            <a:r>
              <a:rPr kumimoji="1" lang="en-US" altLang="zh-CN" sz="2400" dirty="0" smtClean="0"/>
              <a:t>File </a:t>
            </a:r>
            <a:r>
              <a:rPr kumimoji="1" lang="en-US" altLang="zh-CN" sz="2400" dirty="0"/>
              <a:t>/ Hardware </a:t>
            </a:r>
            <a:r>
              <a:rPr kumimoji="1" lang="en-US" altLang="zh-CN" sz="2400" dirty="0" smtClean="0"/>
              <a:t>Access </a:t>
            </a:r>
          </a:p>
          <a:p>
            <a:pPr marL="514350" indent="-514350">
              <a:lnSpc>
                <a:spcPct val="160000"/>
              </a:lnSpc>
              <a:buFont typeface="+mj-ea"/>
              <a:buAutoNum type="circleNumDbPlain"/>
            </a:pPr>
            <a:r>
              <a:rPr kumimoji="1" lang="en-US" altLang="zh-CN" sz="2400" dirty="0" smtClean="0"/>
              <a:t>Semantics </a:t>
            </a:r>
            <a:r>
              <a:rPr kumimoji="1" lang="en-US" altLang="zh-CN" sz="2400" dirty="0"/>
              <a:t>&amp; Markup </a:t>
            </a:r>
            <a:endParaRPr kumimoji="1" lang="en-US" altLang="zh-CN" sz="2400" dirty="0" smtClean="0"/>
          </a:p>
          <a:p>
            <a:pPr marL="514350" indent="-514350">
              <a:lnSpc>
                <a:spcPct val="160000"/>
              </a:lnSpc>
              <a:buFont typeface="+mj-ea"/>
              <a:buAutoNum type="circleNumDbPlain"/>
            </a:pPr>
            <a:r>
              <a:rPr kumimoji="1" lang="en-US" altLang="zh-CN" sz="2400" dirty="0" smtClean="0"/>
              <a:t>Graphics </a:t>
            </a:r>
            <a:r>
              <a:rPr kumimoji="1" lang="en-US" altLang="zh-CN" sz="2400" dirty="0"/>
              <a:t>/ Multimedia </a:t>
            </a:r>
            <a:endParaRPr kumimoji="1" lang="en-US" altLang="zh-CN" sz="2400" dirty="0" smtClean="0"/>
          </a:p>
          <a:p>
            <a:pPr marL="514350" indent="-514350">
              <a:lnSpc>
                <a:spcPct val="160000"/>
              </a:lnSpc>
              <a:buFont typeface="+mj-ea"/>
              <a:buAutoNum type="circleNumDbPlain"/>
            </a:pPr>
            <a:r>
              <a:rPr kumimoji="1" lang="en-US" altLang="zh-CN" sz="2400" dirty="0" smtClean="0"/>
              <a:t>CSS3 </a:t>
            </a:r>
          </a:p>
          <a:p>
            <a:pPr marL="514350" indent="-514350">
              <a:lnSpc>
                <a:spcPct val="160000"/>
              </a:lnSpc>
              <a:buFont typeface="+mj-ea"/>
              <a:buAutoNum type="circleNumDbPlain"/>
            </a:pPr>
            <a:r>
              <a:rPr kumimoji="1" lang="en-US" altLang="zh-CN" sz="2400" dirty="0" smtClean="0"/>
              <a:t>Nuts </a:t>
            </a:r>
            <a:r>
              <a:rPr kumimoji="1" lang="en-US" altLang="zh-CN" sz="2400" dirty="0"/>
              <a:t>&amp; Bolts</a:t>
            </a:r>
            <a:endParaRPr kumimoji="1" lang="zh-CN" altLang="en-US" sz="2400" dirty="0"/>
          </a:p>
        </p:txBody>
      </p:sp>
      <p:sp>
        <p:nvSpPr>
          <p:cNvPr id="3" name="标题 1"/>
          <p:cNvSpPr txBox="1">
            <a:spLocks/>
          </p:cNvSpPr>
          <p:nvPr/>
        </p:nvSpPr>
        <p:spPr>
          <a:xfrm>
            <a:off x="2810208" y="1396909"/>
            <a:ext cx="6333792" cy="846758"/>
          </a:xfrm>
          <a:prstGeom prst="rect">
            <a:avLst/>
          </a:prstGeom>
        </p:spPr>
        <p:txBody>
          <a:bodyPr>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kumimoji="1" lang="en-US" altLang="zh-CN" sz="4800" dirty="0" smtClean="0"/>
              <a:t>Html5</a:t>
            </a:r>
          </a:p>
        </p:txBody>
      </p:sp>
    </p:spTree>
    <p:extLst>
      <p:ext uri="{BB962C8B-B14F-4D97-AF65-F5344CB8AC3E}">
        <p14:creationId xmlns:p14="http://schemas.microsoft.com/office/powerpoint/2010/main" val="7560096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fontScale="90000"/>
          </a:bodyPr>
          <a:lstStyle/>
          <a:p>
            <a:r>
              <a:rPr kumimoji="1" lang="en-US" altLang="zh-CN" dirty="0"/>
              <a:t>File / </a:t>
            </a:r>
            <a:r>
              <a:rPr kumimoji="1" lang="en-US" altLang="zh-CN" dirty="0" smtClean="0"/>
              <a:t/>
            </a:r>
            <a:br>
              <a:rPr kumimoji="1" lang="en-US" altLang="zh-CN" dirty="0" smtClean="0"/>
            </a:br>
            <a:r>
              <a:rPr kumimoji="1" lang="en-US" altLang="zh-CN" dirty="0" smtClean="0"/>
              <a:t>Hardware Access</a:t>
            </a:r>
            <a:r>
              <a:rPr kumimoji="1" lang="en-US" altLang="zh-CN" sz="2200" dirty="0" smtClean="0"/>
              <a:t>(</a:t>
            </a:r>
            <a:r>
              <a:rPr kumimoji="1" lang="zh-CN" altLang="en-US" sz="2200" dirty="0" smtClean="0"/>
              <a:t>文件</a:t>
            </a:r>
            <a:r>
              <a:rPr kumimoji="1" lang="en-US" altLang="zh-CN" sz="2200" dirty="0" smtClean="0"/>
              <a:t>/</a:t>
            </a:r>
            <a:r>
              <a:rPr kumimoji="1" lang="zh-CN" altLang="en-US" sz="2200" dirty="0" smtClean="0"/>
              <a:t>硬件访问</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r>
              <a:rPr lang="en-US" sz="1800" dirty="0" smtClean="0"/>
              <a:t>HTML5 </a:t>
            </a:r>
            <a:r>
              <a:rPr lang="en-US" sz="1800" dirty="0" err="1" smtClean="0"/>
              <a:t>Geolocation</a:t>
            </a:r>
            <a:r>
              <a:rPr lang="en-US" sz="1800" dirty="0" smtClean="0"/>
              <a:t> API </a:t>
            </a:r>
            <a:r>
              <a:rPr lang="en-US" sz="1800" dirty="0" err="1" smtClean="0"/>
              <a:t>用于获得用户的地理位置</a:t>
            </a:r>
            <a:r>
              <a:rPr lang="en-US" sz="1800" dirty="0" smtClean="0"/>
              <a:t>。</a:t>
            </a:r>
          </a:p>
          <a:p>
            <a:endParaRPr lang="en-US" sz="1800" dirty="0" smtClean="0"/>
          </a:p>
          <a:p>
            <a:r>
              <a:rPr lang="en-US" sz="1800" dirty="0" err="1" smtClean="0"/>
              <a:t>coords.latitude</a:t>
            </a:r>
            <a:r>
              <a:rPr lang="en-US" sz="1800" dirty="0" smtClean="0"/>
              <a:t>	</a:t>
            </a:r>
            <a:r>
              <a:rPr lang="zh-CN" altLang="en-US" sz="1800" dirty="0" smtClean="0"/>
              <a:t>十进制数的纬度</a:t>
            </a:r>
          </a:p>
          <a:p>
            <a:r>
              <a:rPr lang="en-US" sz="1800" dirty="0" err="1" smtClean="0"/>
              <a:t>coords.longitude</a:t>
            </a:r>
            <a:r>
              <a:rPr lang="en-US" sz="1800" dirty="0" smtClean="0"/>
              <a:t>	</a:t>
            </a:r>
            <a:r>
              <a:rPr lang="zh-CN" altLang="en-US" sz="1800" dirty="0" smtClean="0"/>
              <a:t>十进制数的经度</a:t>
            </a:r>
          </a:p>
          <a:p>
            <a:r>
              <a:rPr lang="en-US" sz="1800" dirty="0" err="1" smtClean="0"/>
              <a:t>coords.accuracy</a:t>
            </a:r>
            <a:r>
              <a:rPr lang="en-US" sz="1800" dirty="0" smtClean="0"/>
              <a:t>	</a:t>
            </a:r>
            <a:r>
              <a:rPr lang="zh-CN" altLang="en-US" sz="1800" dirty="0" smtClean="0"/>
              <a:t>位置精度</a:t>
            </a:r>
          </a:p>
          <a:p>
            <a:r>
              <a:rPr lang="en-US" sz="1800" dirty="0" err="1" smtClean="0"/>
              <a:t>coords.altitude</a:t>
            </a:r>
            <a:r>
              <a:rPr lang="en-US" sz="1800" dirty="0" smtClean="0"/>
              <a:t>	</a:t>
            </a:r>
            <a:r>
              <a:rPr lang="zh-CN" altLang="en-US" sz="1800" dirty="0" smtClean="0"/>
              <a:t>海拔，海平面以上以米计</a:t>
            </a:r>
          </a:p>
          <a:p>
            <a:r>
              <a:rPr lang="en-US" sz="1800" dirty="0" err="1" smtClean="0"/>
              <a:t>coords.altitudeAccuracy</a:t>
            </a:r>
            <a:r>
              <a:rPr lang="en-US" sz="1800" dirty="0" smtClean="0"/>
              <a:t>	</a:t>
            </a:r>
            <a:r>
              <a:rPr lang="zh-CN" altLang="en-US" sz="1800" dirty="0" smtClean="0"/>
              <a:t>位置的海拔精度</a:t>
            </a:r>
          </a:p>
          <a:p>
            <a:r>
              <a:rPr lang="en-US" sz="1800" dirty="0" err="1" smtClean="0"/>
              <a:t>coords.heading</a:t>
            </a:r>
            <a:r>
              <a:rPr lang="en-US" sz="1800" dirty="0" smtClean="0"/>
              <a:t>	</a:t>
            </a:r>
            <a:r>
              <a:rPr lang="zh-CN" altLang="en-US" sz="1800" dirty="0" smtClean="0"/>
              <a:t>方向，从正北开始以度计</a:t>
            </a:r>
          </a:p>
          <a:p>
            <a:r>
              <a:rPr lang="en-US" sz="1800" dirty="0" err="1" smtClean="0"/>
              <a:t>coords.speed</a:t>
            </a:r>
            <a:r>
              <a:rPr lang="en-US" sz="1800" dirty="0" smtClean="0"/>
              <a:t>	</a:t>
            </a:r>
            <a:r>
              <a:rPr lang="zh-CN" altLang="en-US" sz="1800" dirty="0" smtClean="0"/>
              <a:t>速度，以米</a:t>
            </a:r>
            <a:r>
              <a:rPr lang="en-US" sz="1800" dirty="0" smtClean="0"/>
              <a:t>/</a:t>
            </a:r>
            <a:r>
              <a:rPr lang="zh-CN" altLang="en-US" sz="1800" dirty="0" smtClean="0"/>
              <a:t>每秒计</a:t>
            </a:r>
          </a:p>
          <a:p>
            <a:r>
              <a:rPr lang="en-US" sz="1800" dirty="0" smtClean="0"/>
              <a:t>timestamp	</a:t>
            </a:r>
            <a:r>
              <a:rPr lang="zh-CN" altLang="en-US" sz="1800" dirty="0" smtClean="0"/>
              <a:t>响应的日期</a:t>
            </a:r>
            <a:r>
              <a:rPr lang="en-US" sz="1800" dirty="0" smtClean="0"/>
              <a:t>/</a:t>
            </a:r>
            <a:r>
              <a:rPr lang="zh-CN" altLang="en-US" sz="1800" dirty="0" smtClean="0"/>
              <a:t>时间</a:t>
            </a:r>
          </a:p>
          <a:p>
            <a:endParaRPr kumimoji="1" lang="en-US" altLang="zh-CN" sz="1800" dirty="0" smtClean="0"/>
          </a:p>
        </p:txBody>
      </p:sp>
      <p:sp>
        <p:nvSpPr>
          <p:cNvPr id="4" name="文本框 3"/>
          <p:cNvSpPr txBox="1"/>
          <p:nvPr/>
        </p:nvSpPr>
        <p:spPr>
          <a:xfrm>
            <a:off x="471310" y="963658"/>
            <a:ext cx="1876084" cy="400110"/>
          </a:xfrm>
          <a:prstGeom prst="rect">
            <a:avLst/>
          </a:prstGeom>
          <a:noFill/>
        </p:spPr>
        <p:txBody>
          <a:bodyPr wrap="none" rtlCol="0">
            <a:spAutoFit/>
          </a:bodyPr>
          <a:lstStyle/>
          <a:p>
            <a:r>
              <a:rPr kumimoji="1" lang="en-US" altLang="zh-CN" sz="2000" dirty="0" err="1">
                <a:latin typeface="+mj-lt"/>
              </a:rPr>
              <a:t>Geolocation</a:t>
            </a:r>
            <a:endParaRPr kumimoji="1" lang="en-US" altLang="zh-CN" sz="2000" dirty="0">
              <a:latin typeface="+mj-lt"/>
            </a:endParaRPr>
          </a:p>
        </p:txBody>
      </p:sp>
    </p:spTree>
    <p:extLst>
      <p:ext uri="{BB962C8B-B14F-4D97-AF65-F5344CB8AC3E}">
        <p14:creationId xmlns:p14="http://schemas.microsoft.com/office/powerpoint/2010/main" val="12366456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fontScale="90000"/>
          </a:bodyPr>
          <a:lstStyle/>
          <a:p>
            <a:r>
              <a:rPr kumimoji="1" lang="en-US" altLang="zh-CN" dirty="0"/>
              <a:t>File / </a:t>
            </a:r>
            <a:r>
              <a:rPr kumimoji="1" lang="en-US" altLang="zh-CN" dirty="0" smtClean="0"/>
              <a:t/>
            </a:r>
            <a:br>
              <a:rPr kumimoji="1" lang="en-US" altLang="zh-CN" dirty="0" smtClean="0"/>
            </a:br>
            <a:r>
              <a:rPr kumimoji="1" lang="en-US" altLang="zh-CN" dirty="0" smtClean="0"/>
              <a:t>Hardware Access</a:t>
            </a:r>
            <a:r>
              <a:rPr kumimoji="1" lang="en-US" altLang="zh-CN" sz="2200" dirty="0" smtClean="0"/>
              <a:t>(</a:t>
            </a:r>
            <a:r>
              <a:rPr kumimoji="1" lang="zh-CN" altLang="en-US" sz="2200" dirty="0" smtClean="0"/>
              <a:t>文件</a:t>
            </a:r>
            <a:r>
              <a:rPr kumimoji="1" lang="en-US" altLang="zh-CN" sz="2200" dirty="0" smtClean="0"/>
              <a:t>/</a:t>
            </a:r>
            <a:r>
              <a:rPr kumimoji="1" lang="zh-CN" altLang="en-US" sz="2200" dirty="0" smtClean="0"/>
              <a:t>硬件访问</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endParaRPr lang="en-US" sz="1800" dirty="0" smtClean="0"/>
          </a:p>
          <a:p>
            <a:r>
              <a:rPr lang="en-US" sz="1800" dirty="0" smtClean="0"/>
              <a:t>HTML5</a:t>
            </a:r>
            <a:r>
              <a:rPr lang="zh-CN" altLang="en-US" sz="1800" dirty="0" smtClean="0"/>
              <a:t>另外一个重要特性就是</a:t>
            </a:r>
            <a:r>
              <a:rPr lang="en-US" sz="1800" dirty="0" err="1" smtClean="0"/>
              <a:t>DeviceOrientation</a:t>
            </a:r>
            <a:r>
              <a:rPr lang="zh-CN" altLang="en-US" sz="1800" dirty="0" smtClean="0"/>
              <a:t>，它将底层的方向传感器和运动传感器进行了高级封装，提供了</a:t>
            </a:r>
            <a:r>
              <a:rPr lang="en-US" sz="1800" dirty="0" smtClean="0"/>
              <a:t>DOM</a:t>
            </a:r>
            <a:r>
              <a:rPr lang="zh-CN" altLang="en-US" sz="1800" dirty="0" smtClean="0"/>
              <a:t>事件的支持。这个特性包括两种事件：</a:t>
            </a:r>
          </a:p>
          <a:p>
            <a:r>
              <a:rPr lang="en-US" sz="1800" dirty="0" err="1" smtClean="0"/>
              <a:t>deviceOrientation</a:t>
            </a:r>
            <a:r>
              <a:rPr lang="zh-CN" altLang="en-US" sz="1800" dirty="0" smtClean="0"/>
              <a:t>：封装了方向传感器数据的事件，可以获取手机静止状态下的方向数据，例如手机所处角度、方位、朝向等。</a:t>
            </a:r>
          </a:p>
          <a:p>
            <a:r>
              <a:rPr lang="en-US" sz="1800" dirty="0" err="1" smtClean="0"/>
              <a:t>deviceMotion</a:t>
            </a:r>
            <a:r>
              <a:rPr lang="zh-CN" altLang="en-US" sz="1800" dirty="0" smtClean="0"/>
              <a:t>：封装了运动传感器数据的事件，可以获取手机运动状态下的运动加速度等数据。</a:t>
            </a:r>
          </a:p>
          <a:p>
            <a:endParaRPr kumimoji="1" lang="en-US" altLang="zh-CN" sz="1800" dirty="0" smtClean="0"/>
          </a:p>
        </p:txBody>
      </p:sp>
      <p:sp>
        <p:nvSpPr>
          <p:cNvPr id="4" name="文本框 3"/>
          <p:cNvSpPr txBox="1"/>
          <p:nvPr/>
        </p:nvSpPr>
        <p:spPr>
          <a:xfrm>
            <a:off x="471310" y="963658"/>
            <a:ext cx="2795306" cy="400110"/>
          </a:xfrm>
          <a:prstGeom prst="rect">
            <a:avLst/>
          </a:prstGeom>
          <a:noFill/>
        </p:spPr>
        <p:txBody>
          <a:bodyPr wrap="none" rtlCol="0">
            <a:spAutoFit/>
          </a:bodyPr>
          <a:lstStyle/>
          <a:p>
            <a:r>
              <a:rPr kumimoji="1" lang="en-US" altLang="zh-CN" sz="2000" dirty="0">
                <a:latin typeface="+mj-lt"/>
              </a:rPr>
              <a:t>Device </a:t>
            </a:r>
            <a:r>
              <a:rPr kumimoji="1" lang="en-US" altLang="zh-CN" sz="2000" dirty="0" smtClean="0">
                <a:latin typeface="+mj-lt"/>
              </a:rPr>
              <a:t>Orientation</a:t>
            </a:r>
            <a:endParaRPr kumimoji="1" lang="en-US" altLang="zh-CN" sz="2000" dirty="0">
              <a:latin typeface="+mj-lt"/>
            </a:endParaRPr>
          </a:p>
        </p:txBody>
      </p:sp>
    </p:spTree>
    <p:extLst>
      <p:ext uri="{BB962C8B-B14F-4D97-AF65-F5344CB8AC3E}">
        <p14:creationId xmlns:p14="http://schemas.microsoft.com/office/powerpoint/2010/main" val="330610101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275368" y="2359287"/>
            <a:ext cx="5699206" cy="2960602"/>
          </a:xfrm>
          <a:prstGeom prst="rect">
            <a:avLst/>
          </a:prstGeom>
        </p:spPr>
        <p:txBody>
          <a:bodyPr>
            <a:normAutofit lnSpcReduction="10000"/>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marL="514350" indent="-514350">
              <a:lnSpc>
                <a:spcPct val="160000"/>
              </a:lnSpc>
              <a:buFont typeface="Wingdings" pitchFamily="2" charset="2"/>
              <a:buChar char="l"/>
            </a:pPr>
            <a:r>
              <a:rPr kumimoji="1" lang="en-US" altLang="zh-CN" sz="2400" dirty="0" smtClean="0">
                <a:solidFill>
                  <a:srgbClr val="0070C0"/>
                </a:solidFill>
              </a:rPr>
              <a:t>Better semantic tags</a:t>
            </a:r>
          </a:p>
          <a:p>
            <a:pPr marL="514350" indent="-514350">
              <a:lnSpc>
                <a:spcPct val="160000"/>
              </a:lnSpc>
              <a:buFont typeface="Wingdings" pitchFamily="2" charset="2"/>
              <a:buChar char="l"/>
            </a:pPr>
            <a:r>
              <a:rPr kumimoji="1" lang="en-US" altLang="zh-CN" sz="2400" dirty="0" smtClean="0">
                <a:solidFill>
                  <a:srgbClr val="0070C0"/>
                </a:solidFill>
              </a:rPr>
              <a:t>Markup for applications</a:t>
            </a:r>
          </a:p>
          <a:p>
            <a:pPr marL="514350" indent="-514350">
              <a:lnSpc>
                <a:spcPct val="160000"/>
              </a:lnSpc>
              <a:buFont typeface="Wingdings" pitchFamily="2" charset="2"/>
              <a:buChar char="l"/>
            </a:pPr>
            <a:r>
              <a:rPr kumimoji="1" lang="en-US" altLang="zh-CN" sz="2400" dirty="0" smtClean="0">
                <a:solidFill>
                  <a:srgbClr val="0070C0"/>
                </a:solidFill>
              </a:rPr>
              <a:t>New form types</a:t>
            </a:r>
          </a:p>
          <a:p>
            <a:pPr marL="514350" indent="-514350">
              <a:lnSpc>
                <a:spcPct val="160000"/>
              </a:lnSpc>
              <a:buFont typeface="Wingdings" pitchFamily="2" charset="2"/>
              <a:buChar char="l"/>
            </a:pPr>
            <a:r>
              <a:rPr kumimoji="1" lang="en-US" altLang="zh-CN" sz="2400" dirty="0" smtClean="0">
                <a:solidFill>
                  <a:srgbClr val="0070C0"/>
                </a:solidFill>
              </a:rPr>
              <a:t>Form field types on mobile</a:t>
            </a:r>
            <a:endParaRPr kumimoji="1" lang="en-US" altLang="zh-CN" sz="2400" dirty="0"/>
          </a:p>
        </p:txBody>
      </p:sp>
      <p:sp>
        <p:nvSpPr>
          <p:cNvPr id="3" name="标题 1"/>
          <p:cNvSpPr txBox="1">
            <a:spLocks/>
          </p:cNvSpPr>
          <p:nvPr/>
        </p:nvSpPr>
        <p:spPr>
          <a:xfrm>
            <a:off x="2275368" y="1396909"/>
            <a:ext cx="6333792" cy="846758"/>
          </a:xfrm>
          <a:prstGeom prst="rect">
            <a:avLst/>
          </a:prstGeom>
        </p:spPr>
        <p:txBody>
          <a:bodyPr>
            <a:normAutofit lnSpcReduction="10000"/>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marL="514350" indent="-514350">
              <a:lnSpc>
                <a:spcPct val="160000"/>
              </a:lnSpc>
            </a:pPr>
            <a:r>
              <a:rPr kumimoji="1" lang="en-US" altLang="zh-CN" sz="3200" dirty="0" smtClean="0">
                <a:solidFill>
                  <a:srgbClr val="0070C0"/>
                </a:solidFill>
              </a:rPr>
              <a:t>Semantics &amp; Markup</a:t>
            </a:r>
            <a:endParaRPr kumimoji="1" lang="en-US" altLang="zh-CN" sz="4800" dirty="0" smtClean="0">
              <a:solidFill>
                <a:srgbClr val="0070C0"/>
              </a:solidFill>
            </a:endParaRPr>
          </a:p>
        </p:txBody>
      </p:sp>
    </p:spTree>
    <p:extLst>
      <p:ext uri="{BB962C8B-B14F-4D97-AF65-F5344CB8AC3E}">
        <p14:creationId xmlns:p14="http://schemas.microsoft.com/office/powerpoint/2010/main" val="75600961"/>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fontScale="90000"/>
          </a:bodyPr>
          <a:lstStyle/>
          <a:p>
            <a:r>
              <a:rPr kumimoji="1" lang="en-US" altLang="zh-CN" dirty="0"/>
              <a:t>Semantics &amp; </a:t>
            </a:r>
            <a:r>
              <a:rPr kumimoji="1" lang="en-US" altLang="zh-CN" dirty="0" smtClean="0"/>
              <a:t/>
            </a:r>
            <a:br>
              <a:rPr kumimoji="1" lang="en-US" altLang="zh-CN" dirty="0" smtClean="0"/>
            </a:br>
            <a:r>
              <a:rPr kumimoji="1" lang="en-US" altLang="zh-CN" dirty="0" smtClean="0"/>
              <a:t>Markup</a:t>
            </a:r>
            <a:r>
              <a:rPr kumimoji="1" lang="en-US" altLang="zh-CN" sz="2200" dirty="0" smtClean="0"/>
              <a:t>(</a:t>
            </a:r>
            <a:r>
              <a:rPr kumimoji="1" lang="zh-CN" altLang="en-US" sz="2200" dirty="0" smtClean="0"/>
              <a:t>语法</a:t>
            </a:r>
            <a:r>
              <a:rPr kumimoji="1" lang="en-US" altLang="zh-CN" sz="2200" dirty="0" smtClean="0"/>
              <a:t>/</a:t>
            </a:r>
            <a:r>
              <a:rPr kumimoji="1" lang="zh-CN" altLang="en-US" sz="2200" dirty="0" smtClean="0"/>
              <a:t>标签</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endParaRPr lang="en-US" sz="1800" dirty="0" smtClean="0"/>
          </a:p>
          <a:p>
            <a:r>
              <a:rPr lang="en-US" sz="1800" dirty="0" smtClean="0"/>
              <a:t>Header  </a:t>
            </a:r>
            <a:r>
              <a:rPr lang="zh-CN" altLang="en-US" sz="1800" dirty="0" smtClean="0"/>
              <a:t>定义</a:t>
            </a:r>
            <a:r>
              <a:rPr lang="en-US" sz="1800" dirty="0" smtClean="0"/>
              <a:t> section </a:t>
            </a:r>
            <a:r>
              <a:rPr lang="zh-CN" altLang="en-US" sz="1800" dirty="0" smtClean="0"/>
              <a:t>或</a:t>
            </a:r>
            <a:r>
              <a:rPr lang="en-US" sz="1800" dirty="0" smtClean="0"/>
              <a:t> page </a:t>
            </a:r>
            <a:r>
              <a:rPr lang="zh-CN" altLang="en-US" sz="1800" dirty="0" smtClean="0"/>
              <a:t>的页眉（介绍信息）</a:t>
            </a:r>
          </a:p>
          <a:p>
            <a:r>
              <a:rPr lang="en-US" sz="1800" dirty="0" err="1" smtClean="0"/>
              <a:t>Hgroup</a:t>
            </a:r>
            <a:r>
              <a:rPr lang="en-US" sz="1800" dirty="0" smtClean="0"/>
              <a:t>  </a:t>
            </a:r>
            <a:r>
              <a:rPr lang="zh-CN" altLang="en-US" sz="1800" dirty="0" smtClean="0"/>
              <a:t>对网页或区段（</a:t>
            </a:r>
            <a:r>
              <a:rPr lang="en-US" sz="1800" dirty="0" smtClean="0"/>
              <a:t>section</a:t>
            </a:r>
            <a:r>
              <a:rPr lang="zh-CN" altLang="en-US" sz="1800" dirty="0" smtClean="0"/>
              <a:t>）的标题进行组合。</a:t>
            </a:r>
            <a:endParaRPr lang="en-US" altLang="zh-CN" sz="1800" dirty="0" smtClean="0"/>
          </a:p>
          <a:p>
            <a:r>
              <a:rPr lang="en-US" sz="1800" dirty="0" err="1" smtClean="0"/>
              <a:t>nav</a:t>
            </a:r>
            <a:r>
              <a:rPr lang="en-US" sz="1800" dirty="0" smtClean="0"/>
              <a:t>   </a:t>
            </a:r>
            <a:r>
              <a:rPr lang="zh-CN" altLang="en-US" sz="1800" dirty="0" smtClean="0"/>
              <a:t>定义导航链接。</a:t>
            </a:r>
            <a:endParaRPr lang="en-US" altLang="zh-CN" sz="1800" dirty="0" smtClean="0"/>
          </a:p>
          <a:p>
            <a:r>
              <a:rPr lang="en-US" sz="1800" dirty="0" smtClean="0"/>
              <a:t>Section  </a:t>
            </a:r>
            <a:r>
              <a:rPr lang="zh-CN" altLang="en-US" sz="1800" dirty="0" smtClean="0"/>
              <a:t>标签定义文档中的节（</a:t>
            </a:r>
            <a:r>
              <a:rPr lang="en-US" altLang="zh-CN" sz="1800" dirty="0" smtClean="0"/>
              <a:t>section</a:t>
            </a:r>
            <a:r>
              <a:rPr lang="zh-CN" altLang="en-US" sz="1800" dirty="0" smtClean="0"/>
              <a:t>、区段）。比如章节、页眉、页脚或文档中的其他部分。</a:t>
            </a:r>
            <a:endParaRPr lang="en-US" altLang="zh-CN" sz="1800" dirty="0" smtClean="0"/>
          </a:p>
          <a:p>
            <a:r>
              <a:rPr lang="en-US" sz="1800" dirty="0" smtClean="0"/>
              <a:t>article  </a:t>
            </a:r>
            <a:r>
              <a:rPr lang="zh-CN" altLang="en-US" sz="1800" dirty="0" smtClean="0"/>
              <a:t>定义文章。</a:t>
            </a:r>
            <a:endParaRPr lang="en-US" altLang="zh-CN" sz="1800" dirty="0" smtClean="0"/>
          </a:p>
          <a:p>
            <a:r>
              <a:rPr lang="en-US" sz="1800" dirty="0" smtClean="0"/>
              <a:t>aside  </a:t>
            </a:r>
            <a:r>
              <a:rPr lang="zh-CN" altLang="en-US" sz="1800" dirty="0" smtClean="0"/>
              <a:t>定义页面内容之外的内容。</a:t>
            </a:r>
            <a:endParaRPr lang="en-US" altLang="zh-CN" sz="1800" dirty="0" smtClean="0"/>
          </a:p>
          <a:p>
            <a:r>
              <a:rPr lang="en-US" sz="1800" dirty="0" smtClean="0"/>
              <a:t>figure  </a:t>
            </a:r>
            <a:r>
              <a:rPr lang="zh-CN" altLang="en-US" sz="1800" dirty="0" smtClean="0"/>
              <a:t>定义媒介内容的分组，以及它们的标题。</a:t>
            </a:r>
            <a:endParaRPr lang="en-US" altLang="zh-CN" sz="1800" dirty="0" smtClean="0"/>
          </a:p>
          <a:p>
            <a:r>
              <a:rPr lang="en-US" sz="1800" dirty="0" err="1" smtClean="0"/>
              <a:t>figcaption</a:t>
            </a:r>
            <a:r>
              <a:rPr lang="en-US" sz="1800" dirty="0" smtClean="0"/>
              <a:t>  </a:t>
            </a:r>
            <a:r>
              <a:rPr lang="zh-CN" altLang="en-US" sz="1800" dirty="0" smtClean="0"/>
              <a:t>定义</a:t>
            </a:r>
            <a:r>
              <a:rPr lang="en-US" sz="1800" dirty="0" smtClean="0"/>
              <a:t> figure </a:t>
            </a:r>
            <a:r>
              <a:rPr lang="zh-CN" altLang="en-US" sz="1800" dirty="0" smtClean="0"/>
              <a:t>元素的标题。</a:t>
            </a:r>
            <a:endParaRPr lang="en-US" altLang="zh-CN" sz="1800" dirty="0" smtClean="0"/>
          </a:p>
          <a:p>
            <a:r>
              <a:rPr lang="en-US" sz="1800" dirty="0" smtClean="0"/>
              <a:t>footer  </a:t>
            </a:r>
            <a:r>
              <a:rPr lang="zh-CN" altLang="en-US" sz="1800" dirty="0" smtClean="0"/>
              <a:t>定义</a:t>
            </a:r>
            <a:r>
              <a:rPr lang="en-US" sz="1800" dirty="0" smtClean="0"/>
              <a:t> section </a:t>
            </a:r>
            <a:r>
              <a:rPr lang="zh-CN" altLang="en-US" sz="1800" dirty="0" smtClean="0"/>
              <a:t>或</a:t>
            </a:r>
            <a:r>
              <a:rPr lang="en-US" sz="1800" dirty="0" smtClean="0"/>
              <a:t> page </a:t>
            </a:r>
            <a:r>
              <a:rPr lang="zh-CN" altLang="en-US" sz="1800" dirty="0" smtClean="0"/>
              <a:t>的页脚。</a:t>
            </a:r>
            <a:endParaRPr kumimoji="1" lang="en-US" altLang="zh-CN" sz="1800" dirty="0" smtClean="0"/>
          </a:p>
        </p:txBody>
      </p:sp>
      <p:sp>
        <p:nvSpPr>
          <p:cNvPr id="4" name="文本框 3"/>
          <p:cNvSpPr txBox="1"/>
          <p:nvPr/>
        </p:nvSpPr>
        <p:spPr>
          <a:xfrm>
            <a:off x="471310" y="963658"/>
            <a:ext cx="3152350" cy="400110"/>
          </a:xfrm>
          <a:prstGeom prst="rect">
            <a:avLst/>
          </a:prstGeom>
          <a:noFill/>
        </p:spPr>
        <p:txBody>
          <a:bodyPr wrap="none" rtlCol="0">
            <a:spAutoFit/>
          </a:bodyPr>
          <a:lstStyle/>
          <a:p>
            <a:r>
              <a:rPr kumimoji="1" lang="en-US" altLang="zh-CN" sz="2000" dirty="0">
                <a:latin typeface="+mj-lt"/>
              </a:rPr>
              <a:t>Better semantic tags</a:t>
            </a:r>
          </a:p>
        </p:txBody>
      </p:sp>
    </p:spTree>
    <p:extLst>
      <p:ext uri="{BB962C8B-B14F-4D97-AF65-F5344CB8AC3E}">
        <p14:creationId xmlns:p14="http://schemas.microsoft.com/office/powerpoint/2010/main" val="35540219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fontScale="90000"/>
          </a:bodyPr>
          <a:lstStyle/>
          <a:p>
            <a:r>
              <a:rPr kumimoji="1" lang="en-US" altLang="zh-CN" dirty="0"/>
              <a:t>Semantics &amp; </a:t>
            </a:r>
            <a:r>
              <a:rPr kumimoji="1" lang="en-US" altLang="zh-CN" dirty="0" smtClean="0"/>
              <a:t/>
            </a:r>
            <a:br>
              <a:rPr kumimoji="1" lang="en-US" altLang="zh-CN" dirty="0" smtClean="0"/>
            </a:br>
            <a:r>
              <a:rPr kumimoji="1" lang="en-US" altLang="zh-CN" dirty="0" smtClean="0"/>
              <a:t>Markup</a:t>
            </a:r>
            <a:r>
              <a:rPr kumimoji="1" lang="en-US" altLang="zh-CN" sz="2200" dirty="0" smtClean="0"/>
              <a:t>(</a:t>
            </a:r>
            <a:r>
              <a:rPr kumimoji="1" lang="zh-CN" altLang="en-US" sz="2200" dirty="0" smtClean="0"/>
              <a:t>语法</a:t>
            </a:r>
            <a:r>
              <a:rPr kumimoji="1" lang="en-US" altLang="zh-CN" sz="2200" dirty="0" smtClean="0"/>
              <a:t>/</a:t>
            </a:r>
            <a:r>
              <a:rPr kumimoji="1" lang="zh-CN" altLang="en-US" sz="2200" dirty="0" smtClean="0"/>
              <a:t>标签</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endParaRPr lang="en-US" sz="1800" dirty="0" smtClean="0"/>
          </a:p>
          <a:p>
            <a:endParaRPr lang="en-US" sz="1800" dirty="0" smtClean="0"/>
          </a:p>
          <a:p>
            <a:r>
              <a:rPr lang="en-US" sz="1800" dirty="0" err="1" smtClean="0"/>
              <a:t>datalist</a:t>
            </a:r>
            <a:r>
              <a:rPr lang="en-US" sz="1800" dirty="0" smtClean="0"/>
              <a:t> </a:t>
            </a:r>
            <a:r>
              <a:rPr lang="zh-CN" altLang="en-US" sz="1800" dirty="0" smtClean="0"/>
              <a:t>定义下拉列表。</a:t>
            </a:r>
          </a:p>
          <a:p>
            <a:r>
              <a:rPr lang="en-US" sz="1800" dirty="0" smtClean="0"/>
              <a:t>menu  </a:t>
            </a:r>
            <a:r>
              <a:rPr lang="zh-CN" altLang="en-US" sz="1800" dirty="0" smtClean="0"/>
              <a:t>定义命令的列表或菜单</a:t>
            </a:r>
          </a:p>
          <a:p>
            <a:r>
              <a:rPr lang="en-US" sz="1800" dirty="0" smtClean="0"/>
              <a:t>details </a:t>
            </a:r>
            <a:r>
              <a:rPr lang="zh-CN" altLang="en-US" sz="1800" dirty="0" smtClean="0"/>
              <a:t>定义元素的细节。</a:t>
            </a:r>
          </a:p>
          <a:p>
            <a:r>
              <a:rPr lang="en-US" sz="1800" dirty="0" smtClean="0"/>
              <a:t>summary </a:t>
            </a:r>
            <a:r>
              <a:rPr lang="zh-CN" altLang="en-US" sz="1800" dirty="0" smtClean="0"/>
              <a:t>为</a:t>
            </a:r>
            <a:r>
              <a:rPr lang="en-US" sz="1800" dirty="0" smtClean="0"/>
              <a:t> &lt;details&gt; </a:t>
            </a:r>
            <a:r>
              <a:rPr lang="zh-CN" altLang="en-US" sz="1800" dirty="0" smtClean="0"/>
              <a:t>元素定义可见的标题。</a:t>
            </a:r>
          </a:p>
          <a:p>
            <a:r>
              <a:rPr lang="en-US" sz="1800" dirty="0" smtClean="0"/>
              <a:t>meter </a:t>
            </a:r>
            <a:r>
              <a:rPr lang="zh-CN" altLang="en-US" sz="1800" dirty="0" smtClean="0"/>
              <a:t>定义预定义范围内的度量。</a:t>
            </a:r>
          </a:p>
          <a:p>
            <a:r>
              <a:rPr lang="en-US" sz="1800" dirty="0" smtClean="0"/>
              <a:t>progress</a:t>
            </a:r>
            <a:r>
              <a:rPr lang="zh-CN" altLang="en-US" sz="1800" dirty="0" smtClean="0"/>
              <a:t>定义任何类型的任务的进度。可以使用 </a:t>
            </a:r>
            <a:r>
              <a:rPr lang="en-US" altLang="zh-CN" sz="1800" dirty="0" smtClean="0"/>
              <a:t>&lt;progress&gt; </a:t>
            </a:r>
            <a:r>
              <a:rPr lang="zh-CN" altLang="en-US" sz="1800" dirty="0" smtClean="0"/>
              <a:t>标签来显示 </a:t>
            </a:r>
            <a:r>
              <a:rPr lang="en-US" altLang="zh-CN" sz="1800" dirty="0" smtClean="0"/>
              <a:t>JavaScript </a:t>
            </a:r>
            <a:r>
              <a:rPr lang="zh-CN" altLang="en-US" sz="1800" dirty="0" smtClean="0"/>
              <a:t>中耗费时间的函数的进度。</a:t>
            </a:r>
          </a:p>
          <a:p>
            <a:endParaRPr kumimoji="1" lang="en-US" altLang="zh-CN" sz="1800" dirty="0" smtClean="0"/>
          </a:p>
        </p:txBody>
      </p:sp>
      <p:sp>
        <p:nvSpPr>
          <p:cNvPr id="4" name="文本框 3"/>
          <p:cNvSpPr txBox="1"/>
          <p:nvPr/>
        </p:nvSpPr>
        <p:spPr>
          <a:xfrm>
            <a:off x="471310" y="963658"/>
            <a:ext cx="3507140" cy="400110"/>
          </a:xfrm>
          <a:prstGeom prst="rect">
            <a:avLst/>
          </a:prstGeom>
          <a:noFill/>
        </p:spPr>
        <p:txBody>
          <a:bodyPr wrap="none" rtlCol="0">
            <a:spAutoFit/>
          </a:bodyPr>
          <a:lstStyle/>
          <a:p>
            <a:r>
              <a:rPr kumimoji="1" lang="en-US" altLang="zh-CN" sz="2000" dirty="0">
                <a:latin typeface="+mj-lt"/>
              </a:rPr>
              <a:t>Markup for applications</a:t>
            </a:r>
          </a:p>
        </p:txBody>
      </p:sp>
    </p:spTree>
    <p:extLst>
      <p:ext uri="{BB962C8B-B14F-4D97-AF65-F5344CB8AC3E}">
        <p14:creationId xmlns:p14="http://schemas.microsoft.com/office/powerpoint/2010/main" val="235391854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fontScale="90000"/>
          </a:bodyPr>
          <a:lstStyle/>
          <a:p>
            <a:r>
              <a:rPr kumimoji="1" lang="en-US" altLang="zh-CN" dirty="0"/>
              <a:t>Semantics &amp; </a:t>
            </a:r>
            <a:r>
              <a:rPr kumimoji="1" lang="en-US" altLang="zh-CN" dirty="0" smtClean="0"/>
              <a:t/>
            </a:r>
            <a:br>
              <a:rPr kumimoji="1" lang="en-US" altLang="zh-CN" dirty="0" smtClean="0"/>
            </a:br>
            <a:r>
              <a:rPr kumimoji="1" lang="en-US" altLang="zh-CN" dirty="0" smtClean="0"/>
              <a:t>Markup</a:t>
            </a:r>
            <a:r>
              <a:rPr kumimoji="1" lang="en-US" altLang="zh-CN" sz="2200" dirty="0" smtClean="0"/>
              <a:t>(</a:t>
            </a:r>
            <a:r>
              <a:rPr kumimoji="1" lang="zh-CN" altLang="en-US" sz="2200" dirty="0" smtClean="0"/>
              <a:t>语法</a:t>
            </a:r>
            <a:r>
              <a:rPr kumimoji="1" lang="en-US" altLang="zh-CN" sz="2200" dirty="0" smtClean="0"/>
              <a:t>/</a:t>
            </a:r>
            <a:r>
              <a:rPr kumimoji="1" lang="zh-CN" altLang="en-US" sz="2200" dirty="0" smtClean="0"/>
              <a:t>标签</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r>
              <a:rPr lang="en-US" sz="1800" dirty="0" smtClean="0"/>
              <a:t>Input</a:t>
            </a:r>
            <a:r>
              <a:rPr lang="zh-CN" altLang="en-US" sz="1800" dirty="0" smtClean="0"/>
              <a:t>标签，规定</a:t>
            </a:r>
            <a:r>
              <a:rPr lang="en-US" altLang="zh-CN" sz="1800" dirty="0" smtClean="0"/>
              <a:t>input</a:t>
            </a:r>
            <a:r>
              <a:rPr lang="zh-CN" altLang="en-US" sz="1800" dirty="0" smtClean="0"/>
              <a:t>元素的类型</a:t>
            </a:r>
            <a:endParaRPr lang="en-US" sz="1800" dirty="0" smtClean="0"/>
          </a:p>
          <a:p>
            <a:r>
              <a:rPr lang="en-US" sz="1800" dirty="0" smtClean="0"/>
              <a:t>&lt;input type="text" required /&gt;</a:t>
            </a:r>
            <a:endParaRPr lang="zh-CN" altLang="en-US" sz="1800" dirty="0" smtClean="0"/>
          </a:p>
          <a:p>
            <a:r>
              <a:rPr lang="en-US" sz="1800" dirty="0" smtClean="0"/>
              <a:t>&lt;input type="email" value="some@email.com" /&gt;</a:t>
            </a:r>
            <a:endParaRPr lang="zh-CN" altLang="en-US" sz="1800" dirty="0" smtClean="0"/>
          </a:p>
          <a:p>
            <a:r>
              <a:rPr lang="en-US" sz="1800" dirty="0" smtClean="0"/>
              <a:t> </a:t>
            </a:r>
            <a:endParaRPr lang="zh-CN" altLang="en-US" sz="1800" dirty="0" smtClean="0"/>
          </a:p>
          <a:p>
            <a:r>
              <a:rPr lang="en-US" sz="1800" dirty="0" smtClean="0"/>
              <a:t>&lt;input type="date" min="2010-08-14" max="2011-08-14" value="2010-08-14"/&gt;</a:t>
            </a:r>
            <a:endParaRPr lang="zh-CN" altLang="en-US" sz="1800" dirty="0" smtClean="0"/>
          </a:p>
          <a:p>
            <a:r>
              <a:rPr lang="en-US" sz="1800" dirty="0" smtClean="0"/>
              <a:t>&lt;input type="range" min="0" max="50" value="10" /&gt;</a:t>
            </a:r>
            <a:endParaRPr lang="zh-CN" altLang="en-US" sz="1800" dirty="0" smtClean="0"/>
          </a:p>
          <a:p>
            <a:r>
              <a:rPr lang="en-US" sz="1800" dirty="0" smtClean="0"/>
              <a:t>&lt;input type="search" results="10" placeholder="Search..." /&gt;</a:t>
            </a:r>
            <a:endParaRPr lang="zh-CN" altLang="en-US" sz="1800" dirty="0" smtClean="0"/>
          </a:p>
          <a:p>
            <a:r>
              <a:rPr lang="en-US" sz="1800" dirty="0" smtClean="0"/>
              <a:t>&lt;input type="color" placeholder="e.g. #</a:t>
            </a:r>
            <a:r>
              <a:rPr lang="en-US" sz="1800" dirty="0" err="1" smtClean="0"/>
              <a:t>bbbbbb</a:t>
            </a:r>
            <a:r>
              <a:rPr lang="en-US" sz="1800" dirty="0" smtClean="0"/>
              <a:t>" /&gt;</a:t>
            </a:r>
            <a:endParaRPr lang="zh-CN" altLang="en-US" sz="1800" dirty="0" smtClean="0"/>
          </a:p>
          <a:p>
            <a:r>
              <a:rPr lang="en-US" sz="1800" dirty="0" smtClean="0"/>
              <a:t>&lt;input type="number" step="1" min="-5" max="10" value="0" /&gt;</a:t>
            </a:r>
            <a:endParaRPr lang="zh-CN" altLang="en-US" sz="1800" dirty="0" smtClean="0"/>
          </a:p>
          <a:p>
            <a:r>
              <a:rPr lang="en-US" sz="1800" dirty="0" smtClean="0"/>
              <a:t> </a:t>
            </a:r>
            <a:endParaRPr lang="zh-CN" altLang="en-US" sz="1800" dirty="0" smtClean="0"/>
          </a:p>
          <a:p>
            <a:endParaRPr kumimoji="1" lang="en-US" altLang="zh-CN" sz="1800" dirty="0" smtClean="0"/>
          </a:p>
        </p:txBody>
      </p:sp>
      <p:sp>
        <p:nvSpPr>
          <p:cNvPr id="4" name="文本框 3"/>
          <p:cNvSpPr txBox="1"/>
          <p:nvPr/>
        </p:nvSpPr>
        <p:spPr>
          <a:xfrm>
            <a:off x="471310" y="963658"/>
            <a:ext cx="2401444" cy="400110"/>
          </a:xfrm>
          <a:prstGeom prst="rect">
            <a:avLst/>
          </a:prstGeom>
          <a:noFill/>
        </p:spPr>
        <p:txBody>
          <a:bodyPr wrap="none" rtlCol="0">
            <a:spAutoFit/>
          </a:bodyPr>
          <a:lstStyle/>
          <a:p>
            <a:r>
              <a:rPr kumimoji="1" lang="en-US" altLang="zh-CN" sz="2000" dirty="0">
                <a:latin typeface="+mj-lt"/>
              </a:rPr>
              <a:t>New form types</a:t>
            </a:r>
          </a:p>
        </p:txBody>
      </p:sp>
    </p:spTree>
    <p:extLst>
      <p:ext uri="{BB962C8B-B14F-4D97-AF65-F5344CB8AC3E}">
        <p14:creationId xmlns:p14="http://schemas.microsoft.com/office/powerpoint/2010/main" val="167565562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fontScale="90000"/>
          </a:bodyPr>
          <a:lstStyle/>
          <a:p>
            <a:r>
              <a:rPr kumimoji="1" lang="en-US" altLang="zh-CN" dirty="0"/>
              <a:t>Semantics &amp; </a:t>
            </a:r>
            <a:r>
              <a:rPr kumimoji="1" lang="en-US" altLang="zh-CN" dirty="0" smtClean="0"/>
              <a:t/>
            </a:r>
            <a:br>
              <a:rPr kumimoji="1" lang="en-US" altLang="zh-CN" dirty="0" smtClean="0"/>
            </a:br>
            <a:r>
              <a:rPr kumimoji="1" lang="en-US" altLang="zh-CN" dirty="0" smtClean="0"/>
              <a:t>Markup</a:t>
            </a:r>
            <a:r>
              <a:rPr kumimoji="1" lang="en-US" altLang="zh-CN" sz="2200" dirty="0" smtClean="0"/>
              <a:t>(</a:t>
            </a:r>
            <a:r>
              <a:rPr kumimoji="1" lang="zh-CN" altLang="en-US" sz="2200" dirty="0" smtClean="0"/>
              <a:t>语法</a:t>
            </a:r>
            <a:r>
              <a:rPr kumimoji="1" lang="en-US" altLang="zh-CN" sz="2200" dirty="0" smtClean="0"/>
              <a:t>/</a:t>
            </a:r>
            <a:r>
              <a:rPr kumimoji="1" lang="zh-CN" altLang="en-US" sz="2200" dirty="0" smtClean="0"/>
              <a:t>标签</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endParaRPr lang="en-US" sz="1800" dirty="0" smtClean="0"/>
          </a:p>
          <a:p>
            <a:endParaRPr lang="en-US" sz="1800" dirty="0" smtClean="0"/>
          </a:p>
          <a:p>
            <a:r>
              <a:rPr lang="en-US" sz="1800" dirty="0" smtClean="0"/>
              <a:t>type="text"</a:t>
            </a:r>
            <a:endParaRPr lang="zh-CN" altLang="en-US" sz="1800" dirty="0" smtClean="0"/>
          </a:p>
          <a:p>
            <a:r>
              <a:rPr lang="en-US" sz="1800" dirty="0" smtClean="0"/>
              <a:t>type="number"</a:t>
            </a:r>
            <a:endParaRPr lang="zh-CN" altLang="en-US" sz="1800" dirty="0" smtClean="0"/>
          </a:p>
          <a:p>
            <a:r>
              <a:rPr lang="en-US" sz="1800" dirty="0" smtClean="0"/>
              <a:t>type="email"</a:t>
            </a:r>
            <a:endParaRPr lang="zh-CN" altLang="en-US" sz="1800" dirty="0" smtClean="0"/>
          </a:p>
          <a:p>
            <a:r>
              <a:rPr lang="en-US" sz="1800" dirty="0" smtClean="0"/>
              <a:t>type="</a:t>
            </a:r>
            <a:r>
              <a:rPr lang="en-US" sz="1800" dirty="0" err="1" smtClean="0"/>
              <a:t>tel</a:t>
            </a:r>
            <a:r>
              <a:rPr lang="en-US" sz="1800" dirty="0" smtClean="0"/>
              <a:t>"</a:t>
            </a:r>
            <a:endParaRPr lang="zh-CN" altLang="en-US" sz="1800" dirty="0" smtClean="0"/>
          </a:p>
          <a:p>
            <a:endParaRPr kumimoji="1" lang="en-US" altLang="zh-CN" sz="1800" dirty="0" smtClean="0"/>
          </a:p>
        </p:txBody>
      </p:sp>
      <p:sp>
        <p:nvSpPr>
          <p:cNvPr id="4" name="文本框 3"/>
          <p:cNvSpPr txBox="1"/>
          <p:nvPr/>
        </p:nvSpPr>
        <p:spPr>
          <a:xfrm>
            <a:off x="471310" y="963658"/>
            <a:ext cx="3908016" cy="400110"/>
          </a:xfrm>
          <a:prstGeom prst="rect">
            <a:avLst/>
          </a:prstGeom>
          <a:noFill/>
        </p:spPr>
        <p:txBody>
          <a:bodyPr wrap="none" rtlCol="0">
            <a:spAutoFit/>
          </a:bodyPr>
          <a:lstStyle/>
          <a:p>
            <a:r>
              <a:rPr kumimoji="1" lang="en-US" altLang="zh-CN" sz="2000" dirty="0">
                <a:latin typeface="+mj-lt"/>
              </a:rPr>
              <a:t>Form field types on mobile</a:t>
            </a:r>
          </a:p>
        </p:txBody>
      </p:sp>
    </p:spTree>
    <p:extLst>
      <p:ext uri="{BB962C8B-B14F-4D97-AF65-F5344CB8AC3E}">
        <p14:creationId xmlns:p14="http://schemas.microsoft.com/office/powerpoint/2010/main" val="1464271438"/>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275368" y="2359287"/>
            <a:ext cx="5699206" cy="2960602"/>
          </a:xfrm>
          <a:prstGeom prst="rect">
            <a:avLst/>
          </a:prstGeom>
        </p:spPr>
        <p:txBody>
          <a:bodyPr>
            <a:normAutofit lnSpcReduction="10000"/>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marL="514350" indent="-514350">
              <a:lnSpc>
                <a:spcPct val="160000"/>
              </a:lnSpc>
              <a:buFont typeface="Wingdings" pitchFamily="2" charset="2"/>
              <a:buChar char="l"/>
            </a:pPr>
            <a:r>
              <a:rPr kumimoji="1" lang="en-US" altLang="zh-CN" sz="2400" dirty="0" smtClean="0">
                <a:solidFill>
                  <a:srgbClr val="0070C0"/>
                </a:solidFill>
              </a:rPr>
              <a:t>Audio + Video</a:t>
            </a:r>
          </a:p>
          <a:p>
            <a:pPr marL="514350" indent="-514350">
              <a:lnSpc>
                <a:spcPct val="160000"/>
              </a:lnSpc>
              <a:buFont typeface="Wingdings" pitchFamily="2" charset="2"/>
              <a:buChar char="l"/>
            </a:pPr>
            <a:r>
              <a:rPr kumimoji="1" lang="en-US" altLang="zh-CN" sz="2400" dirty="0" err="1" smtClean="0">
                <a:solidFill>
                  <a:srgbClr val="0070C0"/>
                </a:solidFill>
              </a:rPr>
              <a:t>FullScreen</a:t>
            </a:r>
            <a:r>
              <a:rPr kumimoji="1" lang="en-US" altLang="zh-CN" sz="2400" dirty="0" smtClean="0">
                <a:solidFill>
                  <a:srgbClr val="0070C0"/>
                </a:solidFill>
              </a:rPr>
              <a:t> API</a:t>
            </a:r>
          </a:p>
          <a:p>
            <a:pPr marL="514350" indent="-514350">
              <a:lnSpc>
                <a:spcPct val="160000"/>
              </a:lnSpc>
              <a:buFont typeface="Wingdings" pitchFamily="2" charset="2"/>
              <a:buChar char="l"/>
            </a:pPr>
            <a:r>
              <a:rPr kumimoji="1" lang="en-US" altLang="zh-CN" sz="2400" dirty="0" smtClean="0">
                <a:solidFill>
                  <a:srgbClr val="0070C0"/>
                </a:solidFill>
              </a:rPr>
              <a:t>Canvas 2D</a:t>
            </a:r>
          </a:p>
          <a:p>
            <a:pPr marL="514350" indent="-514350">
              <a:lnSpc>
                <a:spcPct val="160000"/>
              </a:lnSpc>
              <a:buFont typeface="Wingdings" pitchFamily="2" charset="2"/>
              <a:buChar char="l"/>
            </a:pPr>
            <a:r>
              <a:rPr kumimoji="1" lang="en-US" altLang="zh-CN" sz="2400" dirty="0" smtClean="0">
                <a:solidFill>
                  <a:srgbClr val="0070C0"/>
                </a:solidFill>
              </a:rPr>
              <a:t>Canvas 3D (</a:t>
            </a:r>
            <a:r>
              <a:rPr kumimoji="1" lang="en-US" altLang="zh-CN" sz="2400" dirty="0" err="1" smtClean="0">
                <a:solidFill>
                  <a:srgbClr val="0070C0"/>
                </a:solidFill>
              </a:rPr>
              <a:t>WebGL</a:t>
            </a:r>
            <a:r>
              <a:rPr kumimoji="1" lang="en-US" altLang="zh-CN" sz="2400" dirty="0" smtClean="0">
                <a:solidFill>
                  <a:srgbClr val="0070C0"/>
                </a:solidFill>
              </a:rPr>
              <a:t>)</a:t>
            </a:r>
          </a:p>
          <a:p>
            <a:pPr marL="514350" indent="-514350">
              <a:lnSpc>
                <a:spcPct val="160000"/>
              </a:lnSpc>
              <a:buFont typeface="Wingdings" pitchFamily="2" charset="2"/>
              <a:buChar char="l"/>
            </a:pPr>
            <a:r>
              <a:rPr kumimoji="1" lang="en-US" altLang="zh-CN" sz="2400" dirty="0" smtClean="0">
                <a:solidFill>
                  <a:srgbClr val="0070C0"/>
                </a:solidFill>
              </a:rPr>
              <a:t>Inline SVG</a:t>
            </a:r>
            <a:endParaRPr kumimoji="1" lang="en-US" altLang="zh-CN" sz="2400" dirty="0"/>
          </a:p>
        </p:txBody>
      </p:sp>
      <p:sp>
        <p:nvSpPr>
          <p:cNvPr id="3" name="标题 1"/>
          <p:cNvSpPr txBox="1">
            <a:spLocks/>
          </p:cNvSpPr>
          <p:nvPr/>
        </p:nvSpPr>
        <p:spPr>
          <a:xfrm>
            <a:off x="2275368" y="1396909"/>
            <a:ext cx="6333792" cy="846758"/>
          </a:xfrm>
          <a:prstGeom prst="rect">
            <a:avLst/>
          </a:prstGeom>
        </p:spPr>
        <p:txBody>
          <a:bodyPr>
            <a:normAutofit lnSpcReduction="10000"/>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marL="514350" indent="-514350">
              <a:lnSpc>
                <a:spcPct val="160000"/>
              </a:lnSpc>
            </a:pPr>
            <a:r>
              <a:rPr kumimoji="1" lang="en-US" altLang="zh-CN" sz="3200" dirty="0" smtClean="0">
                <a:solidFill>
                  <a:srgbClr val="0070C0"/>
                </a:solidFill>
              </a:rPr>
              <a:t>Graphics / Multimedia</a:t>
            </a:r>
            <a:endParaRPr kumimoji="1" lang="en-US" altLang="zh-CN" sz="4800" dirty="0" smtClean="0">
              <a:solidFill>
                <a:srgbClr val="0070C0"/>
              </a:solidFill>
            </a:endParaRPr>
          </a:p>
        </p:txBody>
      </p:sp>
    </p:spTree>
    <p:extLst>
      <p:ext uri="{BB962C8B-B14F-4D97-AF65-F5344CB8AC3E}">
        <p14:creationId xmlns:p14="http://schemas.microsoft.com/office/powerpoint/2010/main" val="7560096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fontScale="90000"/>
          </a:bodyPr>
          <a:lstStyle/>
          <a:p>
            <a:r>
              <a:rPr kumimoji="1" lang="en-US" altLang="zh-CN" dirty="0"/>
              <a:t>Graphics / </a:t>
            </a:r>
            <a:r>
              <a:rPr kumimoji="1" lang="en-US" altLang="zh-CN" dirty="0" smtClean="0"/>
              <a:t/>
            </a:r>
            <a:br>
              <a:rPr kumimoji="1" lang="en-US" altLang="zh-CN" dirty="0" smtClean="0"/>
            </a:br>
            <a:r>
              <a:rPr kumimoji="1" lang="en-US" altLang="zh-CN" dirty="0" smtClean="0"/>
              <a:t>Multimedia</a:t>
            </a:r>
            <a:r>
              <a:rPr kumimoji="1" lang="en-US" altLang="zh-CN" sz="2200" dirty="0" smtClean="0"/>
              <a:t>(</a:t>
            </a:r>
            <a:r>
              <a:rPr kumimoji="1" lang="zh-CN" altLang="en-US" sz="2200" dirty="0" smtClean="0"/>
              <a:t>图形</a:t>
            </a:r>
            <a:r>
              <a:rPr kumimoji="1" lang="en-US" altLang="zh-CN" sz="2200" dirty="0" smtClean="0"/>
              <a:t>/</a:t>
            </a:r>
            <a:r>
              <a:rPr kumimoji="1" lang="zh-CN" altLang="en-US" sz="2200" dirty="0" smtClean="0"/>
              <a:t>多媒体</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endParaRPr lang="en-US" sz="1800" dirty="0" smtClean="0"/>
          </a:p>
          <a:p>
            <a:r>
              <a:rPr lang="en-US" sz="1800" dirty="0" smtClean="0"/>
              <a:t>Load() </a:t>
            </a:r>
            <a:r>
              <a:rPr lang="en-US" sz="1800" dirty="0" err="1" smtClean="0"/>
              <a:t>重新加载音频</a:t>
            </a:r>
            <a:r>
              <a:rPr lang="en-US" sz="1800" dirty="0" smtClean="0"/>
              <a:t>/</a:t>
            </a:r>
            <a:r>
              <a:rPr lang="en-US" sz="1800" dirty="0" err="1" smtClean="0"/>
              <a:t>视频元素</a:t>
            </a:r>
            <a:endParaRPr lang="zh-CN" altLang="en-US" sz="1800" dirty="0" smtClean="0"/>
          </a:p>
          <a:p>
            <a:r>
              <a:rPr lang="en-US" sz="1800" dirty="0" smtClean="0"/>
              <a:t>Play() </a:t>
            </a:r>
            <a:r>
              <a:rPr lang="en-US" sz="1800" dirty="0" err="1" smtClean="0"/>
              <a:t>开始播放音频</a:t>
            </a:r>
            <a:r>
              <a:rPr lang="en-US" sz="1800" dirty="0" smtClean="0"/>
              <a:t>/</a:t>
            </a:r>
            <a:r>
              <a:rPr lang="en-US" sz="1800" dirty="0" err="1" smtClean="0"/>
              <a:t>视频</a:t>
            </a:r>
            <a:endParaRPr lang="zh-CN" altLang="en-US" sz="1800" dirty="0" smtClean="0"/>
          </a:p>
          <a:p>
            <a:r>
              <a:rPr lang="en-US" sz="1800" dirty="0" smtClean="0"/>
              <a:t>Pause()  </a:t>
            </a:r>
            <a:r>
              <a:rPr lang="en-US" sz="1800" dirty="0" err="1" smtClean="0"/>
              <a:t>暂停当前播放的音频</a:t>
            </a:r>
            <a:r>
              <a:rPr lang="en-US" sz="1800" dirty="0" smtClean="0"/>
              <a:t>/</a:t>
            </a:r>
            <a:r>
              <a:rPr lang="en-US" sz="1800" dirty="0" err="1" smtClean="0"/>
              <a:t>视频</a:t>
            </a:r>
            <a:endParaRPr lang="zh-CN" altLang="en-US" sz="1800" dirty="0" smtClean="0"/>
          </a:p>
          <a:p>
            <a:r>
              <a:rPr lang="en-US" sz="1800" dirty="0" err="1" smtClean="0"/>
              <a:t>Canplaytype</a:t>
            </a:r>
            <a:r>
              <a:rPr lang="en-US" sz="1800" dirty="0" smtClean="0"/>
              <a:t>()  </a:t>
            </a:r>
            <a:r>
              <a:rPr lang="en-US" sz="1800" dirty="0" err="1" smtClean="0"/>
              <a:t>检测浏览器是否能播放指定的音频</a:t>
            </a:r>
            <a:r>
              <a:rPr lang="en-US" sz="1800" dirty="0" smtClean="0"/>
              <a:t>/</a:t>
            </a:r>
            <a:r>
              <a:rPr lang="en-US" sz="1800" dirty="0" err="1" smtClean="0"/>
              <a:t>视频类型</a:t>
            </a:r>
            <a:endParaRPr lang="zh-CN" altLang="en-US" sz="1800" dirty="0" smtClean="0"/>
          </a:p>
          <a:p>
            <a:r>
              <a:rPr lang="en-US" sz="1800" dirty="0" err="1" smtClean="0"/>
              <a:t>Addtexttrack</a:t>
            </a:r>
            <a:r>
              <a:rPr lang="en-US" sz="1800" dirty="0" smtClean="0"/>
              <a:t>() </a:t>
            </a:r>
            <a:r>
              <a:rPr lang="en-US" sz="1800" dirty="0" err="1" smtClean="0"/>
              <a:t>向音频</a:t>
            </a:r>
            <a:r>
              <a:rPr lang="en-US" sz="1800" dirty="0" smtClean="0"/>
              <a:t>/</a:t>
            </a:r>
            <a:r>
              <a:rPr lang="en-US" sz="1800" dirty="0" err="1" smtClean="0"/>
              <a:t>视频添加新的文本轨道</a:t>
            </a:r>
            <a:endParaRPr lang="zh-CN" altLang="en-US" sz="1800" dirty="0" smtClean="0"/>
          </a:p>
          <a:p>
            <a:r>
              <a:rPr lang="en-US" sz="1800" dirty="0" smtClean="0"/>
              <a:t> </a:t>
            </a:r>
            <a:endParaRPr lang="zh-CN" altLang="en-US" sz="1800" dirty="0" smtClean="0"/>
          </a:p>
          <a:p>
            <a:r>
              <a:rPr lang="en-US" sz="1800" dirty="0" smtClean="0"/>
              <a:t>muted  </a:t>
            </a:r>
            <a:r>
              <a:rPr lang="en-US" sz="1800" dirty="0" err="1" smtClean="0"/>
              <a:t>设置或返回音频</a:t>
            </a:r>
            <a:r>
              <a:rPr lang="en-US" sz="1800" dirty="0" smtClean="0"/>
              <a:t>/</a:t>
            </a:r>
            <a:r>
              <a:rPr lang="en-US" sz="1800" dirty="0" err="1" smtClean="0"/>
              <a:t>视频是否静音</a:t>
            </a:r>
            <a:endParaRPr lang="zh-CN" altLang="en-US" sz="1800" dirty="0" smtClean="0"/>
          </a:p>
          <a:p>
            <a:r>
              <a:rPr lang="en-US" sz="1800" dirty="0" smtClean="0"/>
              <a:t>controls </a:t>
            </a:r>
            <a:r>
              <a:rPr lang="en-US" sz="1800" dirty="0" err="1" smtClean="0"/>
              <a:t>设置或返回音频</a:t>
            </a:r>
            <a:r>
              <a:rPr lang="en-US" sz="1800" dirty="0" smtClean="0"/>
              <a:t>/</a:t>
            </a:r>
            <a:r>
              <a:rPr lang="en-US" sz="1800" dirty="0" err="1" smtClean="0"/>
              <a:t>视频是否显示控件（比如播放</a:t>
            </a:r>
            <a:r>
              <a:rPr lang="en-US" sz="1800" dirty="0" smtClean="0"/>
              <a:t>/</a:t>
            </a:r>
            <a:r>
              <a:rPr lang="en-US" sz="1800" dirty="0" err="1" smtClean="0"/>
              <a:t>暂停等</a:t>
            </a:r>
            <a:r>
              <a:rPr lang="en-US" sz="1800" dirty="0" smtClean="0"/>
              <a:t>）</a:t>
            </a:r>
            <a:endParaRPr lang="zh-CN" altLang="en-US" sz="1800" dirty="0" smtClean="0"/>
          </a:p>
          <a:p>
            <a:r>
              <a:rPr lang="en-US" sz="1800" dirty="0" err="1" smtClean="0"/>
              <a:t>autoplay</a:t>
            </a:r>
            <a:r>
              <a:rPr lang="en-US" sz="1800" dirty="0" smtClean="0"/>
              <a:t> </a:t>
            </a:r>
            <a:r>
              <a:rPr lang="en-US" sz="1800" dirty="0" err="1" smtClean="0"/>
              <a:t>设置或返回是否在加载完成后随即播放音频</a:t>
            </a:r>
            <a:r>
              <a:rPr lang="en-US" sz="1800" dirty="0" smtClean="0"/>
              <a:t>/</a:t>
            </a:r>
            <a:r>
              <a:rPr lang="en-US" sz="1800" dirty="0" err="1" smtClean="0"/>
              <a:t>视频</a:t>
            </a:r>
            <a:endParaRPr lang="zh-CN" altLang="en-US" sz="1800" dirty="0" smtClean="0"/>
          </a:p>
          <a:p>
            <a:endParaRPr kumimoji="1" lang="en-US" altLang="zh-CN" sz="1800" dirty="0" smtClean="0"/>
          </a:p>
        </p:txBody>
      </p:sp>
      <p:sp>
        <p:nvSpPr>
          <p:cNvPr id="4" name="文本框 3"/>
          <p:cNvSpPr txBox="1"/>
          <p:nvPr/>
        </p:nvSpPr>
        <p:spPr>
          <a:xfrm>
            <a:off x="471310" y="963658"/>
            <a:ext cx="2122922" cy="400110"/>
          </a:xfrm>
          <a:prstGeom prst="rect">
            <a:avLst/>
          </a:prstGeom>
          <a:noFill/>
        </p:spPr>
        <p:txBody>
          <a:bodyPr wrap="none" rtlCol="0">
            <a:spAutoFit/>
          </a:bodyPr>
          <a:lstStyle/>
          <a:p>
            <a:r>
              <a:rPr kumimoji="1" lang="en-US" altLang="zh-CN" sz="2000" dirty="0">
                <a:latin typeface="+mj-lt"/>
              </a:rPr>
              <a:t>Audio + Video</a:t>
            </a:r>
          </a:p>
        </p:txBody>
      </p:sp>
    </p:spTree>
    <p:extLst>
      <p:ext uri="{BB962C8B-B14F-4D97-AF65-F5344CB8AC3E}">
        <p14:creationId xmlns:p14="http://schemas.microsoft.com/office/powerpoint/2010/main" val="386254453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fontScale="90000"/>
          </a:bodyPr>
          <a:lstStyle/>
          <a:p>
            <a:r>
              <a:rPr kumimoji="1" lang="en-US" altLang="zh-CN" dirty="0"/>
              <a:t>Graphics / </a:t>
            </a:r>
            <a:r>
              <a:rPr kumimoji="1" lang="en-US" altLang="zh-CN" dirty="0" smtClean="0"/>
              <a:t/>
            </a:r>
            <a:br>
              <a:rPr kumimoji="1" lang="en-US" altLang="zh-CN" dirty="0" smtClean="0"/>
            </a:br>
            <a:r>
              <a:rPr kumimoji="1" lang="en-US" altLang="zh-CN" dirty="0" smtClean="0"/>
              <a:t>Multimedia</a:t>
            </a:r>
            <a:r>
              <a:rPr kumimoji="1" lang="en-US" altLang="zh-CN" sz="2200" dirty="0" smtClean="0"/>
              <a:t>(</a:t>
            </a:r>
            <a:r>
              <a:rPr kumimoji="1" lang="zh-CN" altLang="en-US" sz="2200" dirty="0" smtClean="0"/>
              <a:t>图形</a:t>
            </a:r>
            <a:r>
              <a:rPr kumimoji="1" lang="en-US" altLang="zh-CN" sz="2200" dirty="0" smtClean="0"/>
              <a:t>/</a:t>
            </a:r>
            <a:r>
              <a:rPr kumimoji="1" lang="zh-CN" altLang="en-US" sz="2200" dirty="0" smtClean="0"/>
              <a:t>多媒体</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endParaRPr lang="en-US" sz="1800" dirty="0" smtClean="0"/>
          </a:p>
          <a:p>
            <a:r>
              <a:rPr lang="en-US" sz="1800" dirty="0" smtClean="0"/>
              <a:t>1,element.requestFullScreen() </a:t>
            </a:r>
            <a:r>
              <a:rPr lang="en-US" sz="1800" dirty="0" err="1" smtClean="0"/>
              <a:t>请求某个元素element全屏</a:t>
            </a:r>
            <a:endParaRPr lang="zh-CN" altLang="en-US" sz="1800" dirty="0" smtClean="0"/>
          </a:p>
          <a:p>
            <a:endParaRPr lang="en-US" sz="1800" dirty="0" smtClean="0"/>
          </a:p>
          <a:p>
            <a:r>
              <a:rPr lang="en-US" sz="1800" dirty="0" smtClean="0"/>
              <a:t>2,document.cancelFullScreen() </a:t>
            </a:r>
            <a:r>
              <a:rPr lang="en-US" sz="1800" dirty="0" err="1" smtClean="0"/>
              <a:t>退出全屏</a:t>
            </a:r>
            <a:endParaRPr lang="zh-CN" altLang="en-US" sz="1800" dirty="0" smtClean="0"/>
          </a:p>
          <a:p>
            <a:endParaRPr lang="en-US" sz="1800" dirty="0" smtClean="0"/>
          </a:p>
          <a:p>
            <a:r>
              <a:rPr lang="en-US" sz="1800" dirty="0" smtClean="0"/>
              <a:t>3,Detecting </a:t>
            </a:r>
            <a:r>
              <a:rPr lang="en-US" sz="1800" dirty="0" err="1" smtClean="0"/>
              <a:t>fullscreen</a:t>
            </a:r>
            <a:r>
              <a:rPr lang="en-US" sz="1800" dirty="0" smtClean="0"/>
              <a:t> state change </a:t>
            </a:r>
            <a:r>
              <a:rPr lang="zh-CN" altLang="en-US" sz="1800" dirty="0" smtClean="0"/>
              <a:t>检查全屏状态变化 </a:t>
            </a:r>
            <a:endParaRPr lang="en-US" altLang="zh-CN" sz="1800" dirty="0" smtClean="0"/>
          </a:p>
          <a:p>
            <a:endParaRPr lang="en-US" sz="1800" dirty="0" smtClean="0"/>
          </a:p>
          <a:p>
            <a:r>
              <a:rPr lang="en-US" sz="1800" dirty="0" smtClean="0"/>
              <a:t>4,css</a:t>
            </a:r>
            <a:r>
              <a:rPr lang="zh-CN" altLang="en-US" sz="1800" dirty="0" smtClean="0"/>
              <a:t>的全屏样式 </a:t>
            </a:r>
            <a:r>
              <a:rPr lang="en-US" sz="1800" dirty="0" smtClean="0"/>
              <a:t>Styling </a:t>
            </a:r>
            <a:r>
              <a:rPr lang="en-US" sz="1800" dirty="0" err="1" smtClean="0"/>
              <a:t>fullscreen</a:t>
            </a:r>
            <a:endParaRPr lang="en-US" sz="1800" dirty="0" smtClean="0"/>
          </a:p>
          <a:p>
            <a:r>
              <a:rPr lang="zh-CN" altLang="en-US" sz="1800" dirty="0" smtClean="0"/>
              <a:t>在</a:t>
            </a:r>
            <a:r>
              <a:rPr lang="en-US" sz="1800" dirty="0" err="1" smtClean="0"/>
              <a:t>css</a:t>
            </a:r>
            <a:r>
              <a:rPr lang="zh-CN" altLang="en-US" sz="1800" dirty="0" smtClean="0"/>
              <a:t>中，我们有几个伪类来给全屏设置样式，一般是 </a:t>
            </a:r>
            <a:r>
              <a:rPr lang="en-US" sz="1800" dirty="0" smtClean="0"/>
              <a:t>full-screen </a:t>
            </a:r>
            <a:r>
              <a:rPr lang="zh-CN" altLang="en-US" sz="1800" dirty="0" smtClean="0"/>
              <a:t>这个伪类，然后会自动再全屏的时候生效</a:t>
            </a:r>
          </a:p>
          <a:p>
            <a:endParaRPr lang="en-US" altLang="zh-CN" sz="1800" dirty="0" smtClean="0"/>
          </a:p>
          <a:p>
            <a:endParaRPr kumimoji="1" lang="en-US" altLang="zh-CN" sz="1800" dirty="0" smtClean="0"/>
          </a:p>
        </p:txBody>
      </p:sp>
      <p:sp>
        <p:nvSpPr>
          <p:cNvPr id="4" name="文本框 3"/>
          <p:cNvSpPr txBox="1"/>
          <p:nvPr/>
        </p:nvSpPr>
        <p:spPr>
          <a:xfrm>
            <a:off x="471310" y="963658"/>
            <a:ext cx="2255170" cy="400110"/>
          </a:xfrm>
          <a:prstGeom prst="rect">
            <a:avLst/>
          </a:prstGeom>
          <a:noFill/>
        </p:spPr>
        <p:txBody>
          <a:bodyPr wrap="none" rtlCol="0">
            <a:spAutoFit/>
          </a:bodyPr>
          <a:lstStyle/>
          <a:p>
            <a:r>
              <a:rPr kumimoji="1" lang="en-US" altLang="zh-CN" sz="2000" dirty="0" err="1">
                <a:latin typeface="+mj-lt"/>
              </a:rPr>
              <a:t>FullScreen</a:t>
            </a:r>
            <a:r>
              <a:rPr kumimoji="1" lang="en-US" altLang="zh-CN" sz="2000" dirty="0">
                <a:latin typeface="+mj-lt"/>
              </a:rPr>
              <a:t> API</a:t>
            </a:r>
          </a:p>
        </p:txBody>
      </p:sp>
    </p:spTree>
    <p:extLst>
      <p:ext uri="{BB962C8B-B14F-4D97-AF65-F5344CB8AC3E}">
        <p14:creationId xmlns:p14="http://schemas.microsoft.com/office/powerpoint/2010/main" val="27105400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kumimoji="1" lang="en-US" altLang="zh-CN" dirty="0" smtClean="0"/>
              <a:t>Html5</a:t>
            </a:r>
            <a:r>
              <a:rPr kumimoji="1" lang="zh-CN" altLang="en-US" dirty="0" smtClean="0"/>
              <a:t>介绍</a:t>
            </a:r>
            <a:endParaRPr kumimoji="1" lang="zh-CN" altLang="en-US" dirty="0"/>
          </a:p>
        </p:txBody>
      </p:sp>
      <p:sp>
        <p:nvSpPr>
          <p:cNvPr id="6" name="内容占位符 5"/>
          <p:cNvSpPr>
            <a:spLocks noGrp="1"/>
          </p:cNvSpPr>
          <p:nvPr>
            <p:ph idx="1"/>
          </p:nvPr>
        </p:nvSpPr>
        <p:spPr/>
        <p:txBody>
          <a:bodyPr>
            <a:normAutofit/>
          </a:bodyPr>
          <a:lstStyle/>
          <a:p>
            <a:r>
              <a:rPr lang="zh-CN" altLang="en-US" dirty="0" smtClean="0"/>
              <a:t>一、背景信息</a:t>
            </a:r>
            <a:endParaRPr lang="en-US" altLang="zh-CN" dirty="0" smtClean="0"/>
          </a:p>
          <a:p>
            <a:r>
              <a:rPr lang="zh-CN" altLang="en-US" dirty="0" smtClean="0"/>
              <a:t>二、</a:t>
            </a:r>
            <a:r>
              <a:rPr lang="en-US" dirty="0" smtClean="0"/>
              <a:t>HTML5</a:t>
            </a:r>
            <a:r>
              <a:rPr lang="zh-CN" altLang="en-US" dirty="0" smtClean="0"/>
              <a:t>的主要新功能</a:t>
            </a:r>
            <a:endParaRPr lang="en-US" altLang="zh-CN" dirty="0" smtClean="0"/>
          </a:p>
          <a:p>
            <a:r>
              <a:rPr lang="zh-CN" altLang="en-US" dirty="0" smtClean="0"/>
              <a:t>三、</a:t>
            </a:r>
            <a:r>
              <a:rPr lang="en-US" dirty="0" smtClean="0"/>
              <a:t>HTML5</a:t>
            </a:r>
            <a:r>
              <a:rPr lang="zh-CN" altLang="en-US" dirty="0" smtClean="0"/>
              <a:t>与</a:t>
            </a:r>
            <a:r>
              <a:rPr lang="en-US" dirty="0" err="1" smtClean="0"/>
              <a:t>FlASH</a:t>
            </a:r>
            <a:endParaRPr lang="en-US" dirty="0" smtClean="0"/>
          </a:p>
          <a:p>
            <a:r>
              <a:rPr lang="zh-CN" altLang="en-US" dirty="0" smtClean="0"/>
              <a:t>四、</a:t>
            </a:r>
            <a:r>
              <a:rPr lang="en-US" dirty="0" smtClean="0"/>
              <a:t>HTML5</a:t>
            </a:r>
            <a:r>
              <a:rPr lang="zh-CN" altLang="en-US" dirty="0" smtClean="0"/>
              <a:t>的优势</a:t>
            </a:r>
            <a:endParaRPr lang="en-US" altLang="zh-CN" dirty="0" smtClean="0"/>
          </a:p>
          <a:p>
            <a:r>
              <a:rPr lang="zh-CN" altLang="en-US" dirty="0" smtClean="0"/>
              <a:t>五、</a:t>
            </a:r>
            <a:r>
              <a:rPr lang="en-US" dirty="0" smtClean="0"/>
              <a:t>HTML5</a:t>
            </a:r>
            <a:r>
              <a:rPr lang="zh-CN" altLang="en-US" dirty="0" smtClean="0"/>
              <a:t>的不足</a:t>
            </a:r>
            <a:endParaRPr lang="en-US" altLang="zh-CN" dirty="0" smtClean="0"/>
          </a:p>
          <a:p>
            <a:r>
              <a:rPr lang="zh-CN" altLang="en-US" dirty="0" smtClean="0"/>
              <a:t>六、未来前景</a:t>
            </a:r>
          </a:p>
          <a:p>
            <a:endParaRPr kumimoji="1" lang="zh-CN" altLang="en-US" dirty="0"/>
          </a:p>
        </p:txBody>
      </p:sp>
    </p:spTree>
    <p:extLst>
      <p:ext uri="{BB962C8B-B14F-4D97-AF65-F5344CB8AC3E}">
        <p14:creationId xmlns:p14="http://schemas.microsoft.com/office/powerpoint/2010/main" val="2930589379"/>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fontScale="90000"/>
          </a:bodyPr>
          <a:lstStyle/>
          <a:p>
            <a:r>
              <a:rPr kumimoji="1" lang="en-US" altLang="zh-CN" dirty="0"/>
              <a:t>Graphics / </a:t>
            </a:r>
            <a:r>
              <a:rPr kumimoji="1" lang="en-US" altLang="zh-CN" dirty="0" smtClean="0"/>
              <a:t/>
            </a:r>
            <a:br>
              <a:rPr kumimoji="1" lang="en-US" altLang="zh-CN" dirty="0" smtClean="0"/>
            </a:br>
            <a:r>
              <a:rPr kumimoji="1" lang="en-US" altLang="zh-CN" dirty="0" smtClean="0"/>
              <a:t>Multimedia</a:t>
            </a:r>
            <a:r>
              <a:rPr kumimoji="1" lang="en-US" altLang="zh-CN" sz="2200" dirty="0" smtClean="0"/>
              <a:t>(</a:t>
            </a:r>
            <a:r>
              <a:rPr kumimoji="1" lang="zh-CN" altLang="en-US" sz="2200" dirty="0" smtClean="0"/>
              <a:t>图形</a:t>
            </a:r>
            <a:r>
              <a:rPr kumimoji="1" lang="en-US" altLang="zh-CN" sz="2200" dirty="0" smtClean="0"/>
              <a:t>/</a:t>
            </a:r>
            <a:r>
              <a:rPr kumimoji="1" lang="zh-CN" altLang="en-US" sz="2200" dirty="0" smtClean="0"/>
              <a:t>多媒体</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endParaRPr lang="en-US" sz="1800" dirty="0" smtClean="0"/>
          </a:p>
          <a:p>
            <a:endParaRPr lang="en-US" sz="1800" dirty="0" smtClean="0"/>
          </a:p>
          <a:p>
            <a:r>
              <a:rPr lang="en-US" sz="1800" dirty="0" smtClean="0"/>
              <a:t>&lt;canvas&gt;&lt;/canvas&gt;是html5出现的新标签，像所有的dom对象一样它有自己本身的属性、方法和事件，其中就有绘图的方法，js能够调用它来进行绘图</a:t>
            </a:r>
            <a:endParaRPr lang="zh-CN" altLang="en-US" sz="1800" dirty="0" smtClean="0"/>
          </a:p>
          <a:p>
            <a:r>
              <a:rPr lang="en-US" sz="1800" dirty="0" smtClean="0"/>
              <a:t> </a:t>
            </a:r>
            <a:endParaRPr lang="zh-CN" altLang="en-US" sz="1800" dirty="0" smtClean="0"/>
          </a:p>
          <a:p>
            <a:r>
              <a:rPr lang="en-US" sz="1800" dirty="0" err="1" smtClean="0"/>
              <a:t>beginPath</a:t>
            </a:r>
            <a:r>
              <a:rPr lang="en-US" sz="1800" dirty="0" smtClean="0"/>
              <a:t>():</a:t>
            </a:r>
            <a:r>
              <a:rPr lang="zh-CN" altLang="en-US" sz="1800" dirty="0" smtClean="0"/>
              <a:t>不论开始绘制何种图形，第一个需要调用的就是</a:t>
            </a:r>
            <a:r>
              <a:rPr lang="en-US" sz="1800" dirty="0" err="1" smtClean="0"/>
              <a:t>beginPath</a:t>
            </a:r>
            <a:r>
              <a:rPr lang="zh-CN" altLang="en-US" sz="1800" dirty="0" smtClean="0"/>
              <a:t>。这个简单的函数不带任何参数，它用来通知</a:t>
            </a:r>
            <a:r>
              <a:rPr lang="en-US" sz="1800" dirty="0" smtClean="0"/>
              <a:t>canvas</a:t>
            </a:r>
            <a:r>
              <a:rPr lang="zh-CN" altLang="en-US" sz="1800" dirty="0" smtClean="0"/>
              <a:t>将要开始绘制一个新的图形了。</a:t>
            </a:r>
          </a:p>
          <a:p>
            <a:r>
              <a:rPr lang="en-US" sz="1800" dirty="0" smtClean="0"/>
              <a:t>stroke():</a:t>
            </a:r>
            <a:r>
              <a:rPr lang="zh-CN" altLang="en-US" sz="1800" dirty="0" smtClean="0"/>
              <a:t>绘制当前路径</a:t>
            </a:r>
          </a:p>
          <a:p>
            <a:endParaRPr kumimoji="1" lang="en-US" altLang="zh-CN" sz="1800" dirty="0" smtClean="0"/>
          </a:p>
        </p:txBody>
      </p:sp>
      <p:sp>
        <p:nvSpPr>
          <p:cNvPr id="4" name="文本框 3"/>
          <p:cNvSpPr txBox="1"/>
          <p:nvPr/>
        </p:nvSpPr>
        <p:spPr>
          <a:xfrm>
            <a:off x="471310" y="963658"/>
            <a:ext cx="1659930" cy="400110"/>
          </a:xfrm>
          <a:prstGeom prst="rect">
            <a:avLst/>
          </a:prstGeom>
          <a:noFill/>
        </p:spPr>
        <p:txBody>
          <a:bodyPr wrap="none" rtlCol="0">
            <a:spAutoFit/>
          </a:bodyPr>
          <a:lstStyle/>
          <a:p>
            <a:r>
              <a:rPr kumimoji="1" lang="en-US" altLang="zh-CN" sz="2000" dirty="0">
                <a:latin typeface="+mj-lt"/>
              </a:rPr>
              <a:t>Canvas 2D</a:t>
            </a:r>
          </a:p>
        </p:txBody>
      </p:sp>
    </p:spTree>
    <p:extLst>
      <p:ext uri="{BB962C8B-B14F-4D97-AF65-F5344CB8AC3E}">
        <p14:creationId xmlns:p14="http://schemas.microsoft.com/office/powerpoint/2010/main" val="341347602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fontScale="90000"/>
          </a:bodyPr>
          <a:lstStyle/>
          <a:p>
            <a:r>
              <a:rPr kumimoji="1" lang="en-US" altLang="zh-CN" dirty="0"/>
              <a:t>Graphics / </a:t>
            </a:r>
            <a:r>
              <a:rPr kumimoji="1" lang="en-US" altLang="zh-CN" dirty="0" smtClean="0"/>
              <a:t/>
            </a:r>
            <a:br>
              <a:rPr kumimoji="1" lang="en-US" altLang="zh-CN" dirty="0" smtClean="0"/>
            </a:br>
            <a:r>
              <a:rPr kumimoji="1" lang="en-US" altLang="zh-CN" dirty="0" smtClean="0"/>
              <a:t>Multimedia</a:t>
            </a:r>
            <a:r>
              <a:rPr kumimoji="1" lang="en-US" altLang="zh-CN" sz="2200" dirty="0" smtClean="0"/>
              <a:t>(</a:t>
            </a:r>
            <a:r>
              <a:rPr kumimoji="1" lang="zh-CN" altLang="en-US" sz="2200" dirty="0" smtClean="0"/>
              <a:t>图形</a:t>
            </a:r>
            <a:r>
              <a:rPr kumimoji="1" lang="en-US" altLang="zh-CN" sz="2200" dirty="0" smtClean="0"/>
              <a:t>/</a:t>
            </a:r>
            <a:r>
              <a:rPr kumimoji="1" lang="zh-CN" altLang="en-US" sz="2200" dirty="0" smtClean="0"/>
              <a:t>多媒体</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r>
              <a:rPr lang="en-US" sz="1800" dirty="0" smtClean="0"/>
              <a:t>       WebGL开启了网页3D渲染的新时代，它允许在canvas中直接渲染3D的内容，而不借助任何插件。</a:t>
            </a:r>
            <a:r>
              <a:rPr lang="en-US" sz="1800" dirty="0" err="1" smtClean="0"/>
              <a:t>WebGL同canvas</a:t>
            </a:r>
            <a:r>
              <a:rPr lang="en-US" sz="1800" dirty="0" smtClean="0"/>
              <a:t> 2D的API一样，都是通过脚本操纵对象，所以步骤也是基本相似：准备工作上下文，准备数据，在canvas中绘制对象并渲染。与2D不同的就是3D涉及的知识更多了，例如世界、光线、纹理、相机、矩阵等专业知识。</a:t>
            </a:r>
          </a:p>
          <a:p>
            <a:endParaRPr kumimoji="1" lang="en-US" altLang="zh-CN" sz="1800" dirty="0" smtClean="0"/>
          </a:p>
          <a:p>
            <a:r>
              <a:rPr lang="zh-CN" altLang="en-US" sz="1800" dirty="0" smtClean="0"/>
              <a:t>浏览器的支持</a:t>
            </a:r>
          </a:p>
          <a:p>
            <a:r>
              <a:rPr lang="zh-CN" altLang="en-US" sz="1800" dirty="0" smtClean="0"/>
              <a:t>       由于微软有自己的图形发展计划，一直不支持</a:t>
            </a:r>
            <a:r>
              <a:rPr lang="en-US" sz="1800" dirty="0" err="1" smtClean="0"/>
              <a:t>WebGL</a:t>
            </a:r>
            <a:r>
              <a:rPr lang="zh-CN" altLang="en-US" sz="1800" dirty="0" smtClean="0"/>
              <a:t>，所以</a:t>
            </a:r>
            <a:r>
              <a:rPr lang="en-US" sz="1800" dirty="0" smtClean="0"/>
              <a:t>IE</a:t>
            </a:r>
            <a:r>
              <a:rPr lang="zh-CN" altLang="en-US" sz="1800" dirty="0" smtClean="0"/>
              <a:t>目前除了安装插件外，是无法运行</a:t>
            </a:r>
            <a:r>
              <a:rPr lang="en-US" sz="1800" dirty="0" err="1" smtClean="0"/>
              <a:t>WebGL</a:t>
            </a:r>
            <a:r>
              <a:rPr lang="zh-CN" altLang="en-US" sz="1800" dirty="0" smtClean="0"/>
              <a:t>的。其他的主流浏览器如</a:t>
            </a:r>
            <a:r>
              <a:rPr lang="en-US" sz="1800" dirty="0" smtClean="0"/>
              <a:t>Chrome</a:t>
            </a:r>
            <a:r>
              <a:rPr lang="zh-CN" altLang="en-US" sz="1800" dirty="0" smtClean="0"/>
              <a:t>、</a:t>
            </a:r>
            <a:r>
              <a:rPr lang="en-US" sz="1800" dirty="0" err="1" smtClean="0"/>
              <a:t>FireFox</a:t>
            </a:r>
            <a:r>
              <a:rPr lang="zh-CN" altLang="en-US" sz="1800" dirty="0" smtClean="0"/>
              <a:t>、</a:t>
            </a:r>
            <a:r>
              <a:rPr lang="en-US" sz="1800" dirty="0" smtClean="0"/>
              <a:t>Safari</a:t>
            </a:r>
            <a:r>
              <a:rPr lang="zh-CN" altLang="en-US" sz="1800" dirty="0" smtClean="0"/>
              <a:t>、</a:t>
            </a:r>
            <a:r>
              <a:rPr lang="en-US" sz="1800" dirty="0" smtClean="0"/>
              <a:t>Opera</a:t>
            </a:r>
            <a:r>
              <a:rPr lang="zh-CN" altLang="en-US" sz="1800" dirty="0" smtClean="0"/>
              <a:t>等，都装上最新的版本就可以了。</a:t>
            </a:r>
          </a:p>
          <a:p>
            <a:endParaRPr kumimoji="1" lang="en-US" altLang="zh-CN" sz="1800" dirty="0" smtClean="0"/>
          </a:p>
        </p:txBody>
      </p:sp>
      <p:sp>
        <p:nvSpPr>
          <p:cNvPr id="4" name="文本框 3"/>
          <p:cNvSpPr txBox="1"/>
          <p:nvPr/>
        </p:nvSpPr>
        <p:spPr>
          <a:xfrm>
            <a:off x="471310" y="963658"/>
            <a:ext cx="2919289" cy="400110"/>
          </a:xfrm>
          <a:prstGeom prst="rect">
            <a:avLst/>
          </a:prstGeom>
          <a:noFill/>
        </p:spPr>
        <p:txBody>
          <a:bodyPr wrap="none" rtlCol="0">
            <a:spAutoFit/>
          </a:bodyPr>
          <a:lstStyle/>
          <a:p>
            <a:r>
              <a:rPr kumimoji="1" lang="en-US" altLang="zh-CN" sz="2000" dirty="0">
                <a:latin typeface="+mj-lt"/>
              </a:rPr>
              <a:t>Canvas 3D (</a:t>
            </a:r>
            <a:r>
              <a:rPr kumimoji="1" lang="en-US" altLang="zh-CN" sz="2000" dirty="0" err="1">
                <a:latin typeface="+mj-lt"/>
              </a:rPr>
              <a:t>WebGL</a:t>
            </a:r>
            <a:r>
              <a:rPr kumimoji="1" lang="en-US" altLang="zh-CN" sz="2000" dirty="0">
                <a:latin typeface="+mj-lt"/>
              </a:rPr>
              <a:t>)</a:t>
            </a:r>
          </a:p>
        </p:txBody>
      </p:sp>
    </p:spTree>
    <p:extLst>
      <p:ext uri="{BB962C8B-B14F-4D97-AF65-F5344CB8AC3E}">
        <p14:creationId xmlns:p14="http://schemas.microsoft.com/office/powerpoint/2010/main" val="175457532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fontScale="90000"/>
          </a:bodyPr>
          <a:lstStyle/>
          <a:p>
            <a:r>
              <a:rPr kumimoji="1" lang="en-US" altLang="zh-CN" dirty="0"/>
              <a:t>Graphics / </a:t>
            </a:r>
            <a:r>
              <a:rPr kumimoji="1" lang="en-US" altLang="zh-CN" dirty="0" smtClean="0"/>
              <a:t/>
            </a:r>
            <a:br>
              <a:rPr kumimoji="1" lang="en-US" altLang="zh-CN" dirty="0" smtClean="0"/>
            </a:br>
            <a:r>
              <a:rPr kumimoji="1" lang="en-US" altLang="zh-CN" dirty="0" smtClean="0"/>
              <a:t>Multimedia</a:t>
            </a:r>
            <a:r>
              <a:rPr kumimoji="1" lang="en-US" altLang="zh-CN" sz="2200" dirty="0" smtClean="0"/>
              <a:t>(</a:t>
            </a:r>
            <a:r>
              <a:rPr kumimoji="1" lang="zh-CN" altLang="en-US" sz="2200" dirty="0" smtClean="0"/>
              <a:t>图形</a:t>
            </a:r>
            <a:r>
              <a:rPr kumimoji="1" lang="en-US" altLang="zh-CN" sz="2200" dirty="0" smtClean="0"/>
              <a:t>/</a:t>
            </a:r>
            <a:r>
              <a:rPr kumimoji="1" lang="zh-CN" altLang="en-US" sz="2200" dirty="0" smtClean="0"/>
              <a:t>多媒体</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r>
              <a:rPr lang="zh-CN" altLang="en-US" sz="1800" dirty="0" smtClean="0"/>
              <a:t>可缩放矢量图形</a:t>
            </a:r>
            <a:r>
              <a:rPr lang="en-US" sz="1800" dirty="0" smtClean="0"/>
              <a:t>SVG(Scalable Vector Graphics)       </a:t>
            </a:r>
          </a:p>
          <a:p>
            <a:r>
              <a:rPr lang="zh-CN" altLang="en-US" sz="1800" b="0" dirty="0" smtClean="0"/>
              <a:t>        所谓 </a:t>
            </a:r>
            <a:r>
              <a:rPr lang="en-US" altLang="zh-CN" sz="1800" b="0" dirty="0" smtClean="0"/>
              <a:t>Inline SVG</a:t>
            </a:r>
            <a:r>
              <a:rPr lang="zh-CN" altLang="en-US" sz="1800" b="0" dirty="0" smtClean="0"/>
              <a:t>，就是直接把 </a:t>
            </a:r>
            <a:r>
              <a:rPr lang="en-US" altLang="zh-CN" sz="1800" b="0" dirty="0" smtClean="0"/>
              <a:t>SVG </a:t>
            </a:r>
            <a:r>
              <a:rPr lang="zh-CN" altLang="en-US" sz="1800" b="0" dirty="0" smtClean="0"/>
              <a:t>写入 </a:t>
            </a:r>
            <a:r>
              <a:rPr lang="en-US" altLang="zh-CN" sz="1800" b="0" dirty="0" smtClean="0"/>
              <a:t>HTML </a:t>
            </a:r>
            <a:r>
              <a:rPr lang="zh-CN" altLang="en-US" sz="1800" b="0" dirty="0" smtClean="0"/>
              <a:t>中，这种方法简单直接，而且具有最强的可调性。 使用这种方法，你可以使用 </a:t>
            </a:r>
            <a:r>
              <a:rPr lang="en-US" altLang="zh-CN" sz="1800" b="0" dirty="0" smtClean="0"/>
              <a:t>CSS </a:t>
            </a:r>
            <a:r>
              <a:rPr lang="zh-CN" altLang="en-US" sz="1800" b="0" dirty="0" smtClean="0"/>
              <a:t>的</a:t>
            </a:r>
            <a:r>
              <a:rPr lang="en-US" altLang="zh-CN" sz="1800" b="0" dirty="0" smtClean="0"/>
              <a:t>fill</a:t>
            </a:r>
            <a:r>
              <a:rPr lang="zh-CN" altLang="en-US" sz="1800" b="0" dirty="0" smtClean="0"/>
              <a:t>属性和</a:t>
            </a:r>
            <a:r>
              <a:rPr lang="en-US" altLang="zh-CN" sz="1800" b="0" dirty="0" smtClean="0"/>
              <a:t>stroke</a:t>
            </a:r>
            <a:r>
              <a:rPr lang="zh-CN" altLang="en-US" sz="1800" b="0" dirty="0" smtClean="0"/>
              <a:t>属性来控制填充颜色和边线的颜色， 如果 </a:t>
            </a:r>
            <a:r>
              <a:rPr lang="en-US" altLang="zh-CN" sz="1800" b="0" dirty="0" smtClean="0"/>
              <a:t>SVG </a:t>
            </a:r>
            <a:r>
              <a:rPr lang="zh-CN" altLang="en-US" sz="1800" b="0" dirty="0" smtClean="0"/>
              <a:t>图标包含多个部分，你甚至可以设置每个部分的样式。同时，使用 </a:t>
            </a:r>
            <a:r>
              <a:rPr lang="en-US" altLang="zh-CN" sz="1800" b="0" dirty="0" smtClean="0"/>
              <a:t>JavaScript </a:t>
            </a:r>
            <a:r>
              <a:rPr lang="zh-CN" altLang="en-US" sz="1800" b="0" dirty="0" smtClean="0"/>
              <a:t>修改 </a:t>
            </a:r>
            <a:r>
              <a:rPr lang="en-US" altLang="zh-CN" sz="1800" b="0" dirty="0" smtClean="0"/>
              <a:t>SVG </a:t>
            </a:r>
            <a:r>
              <a:rPr lang="zh-CN" altLang="en-US" sz="1800" b="0" dirty="0" smtClean="0"/>
              <a:t>和生成动画效果都可以实现。</a:t>
            </a:r>
            <a:r>
              <a:rPr lang="en-US" sz="1800" b="0" dirty="0" smtClean="0"/>
              <a:t>      </a:t>
            </a:r>
          </a:p>
          <a:p>
            <a:r>
              <a:rPr lang="en-US" sz="1800" b="0" dirty="0" smtClean="0"/>
              <a:t>       </a:t>
            </a:r>
            <a:r>
              <a:rPr lang="en-US" altLang="zh-CN" sz="1800" b="0" dirty="0" smtClean="0"/>
              <a:t>Inline SVG </a:t>
            </a:r>
            <a:r>
              <a:rPr lang="zh-CN" altLang="en-US" sz="1800" b="0" dirty="0" smtClean="0"/>
              <a:t>作为 </a:t>
            </a:r>
            <a:r>
              <a:rPr lang="en-US" altLang="zh-CN" sz="1800" b="0" dirty="0" smtClean="0"/>
              <a:t>HTML </a:t>
            </a:r>
            <a:r>
              <a:rPr lang="zh-CN" altLang="en-US" sz="1800" b="0" dirty="0" smtClean="0"/>
              <a:t>文档的一部分，不需要单独请求。临时需要修改某个图标的形状也比较方便。 但是 </a:t>
            </a:r>
            <a:r>
              <a:rPr lang="en-US" altLang="zh-CN" sz="1800" b="0" dirty="0" smtClean="0"/>
              <a:t>Inline SVG </a:t>
            </a:r>
            <a:r>
              <a:rPr lang="zh-CN" altLang="en-US" sz="1800" b="0" dirty="0" smtClean="0"/>
              <a:t>使用上比较繁琐，需要在页面中插入一大块 </a:t>
            </a:r>
            <a:r>
              <a:rPr lang="en-US" altLang="zh-CN" sz="1800" b="0" dirty="0" smtClean="0"/>
              <a:t>SVG </a:t>
            </a:r>
            <a:r>
              <a:rPr lang="zh-CN" altLang="en-US" sz="1800" b="0" dirty="0" smtClean="0"/>
              <a:t>代码因此不适合手写，图标复用起来也比较麻烦。</a:t>
            </a:r>
          </a:p>
          <a:p>
            <a:endParaRPr lang="zh-CN" altLang="en-US" sz="1800" dirty="0" smtClean="0"/>
          </a:p>
          <a:p>
            <a:endParaRPr kumimoji="1" lang="en-US" altLang="zh-CN" sz="1800" dirty="0" smtClean="0"/>
          </a:p>
        </p:txBody>
      </p:sp>
      <p:sp>
        <p:nvSpPr>
          <p:cNvPr id="4" name="文本框 3"/>
          <p:cNvSpPr txBox="1"/>
          <p:nvPr/>
        </p:nvSpPr>
        <p:spPr>
          <a:xfrm>
            <a:off x="471310" y="963658"/>
            <a:ext cx="1643649" cy="400110"/>
          </a:xfrm>
          <a:prstGeom prst="rect">
            <a:avLst/>
          </a:prstGeom>
          <a:noFill/>
        </p:spPr>
        <p:txBody>
          <a:bodyPr wrap="none" rtlCol="0">
            <a:spAutoFit/>
          </a:bodyPr>
          <a:lstStyle/>
          <a:p>
            <a:r>
              <a:rPr kumimoji="1" lang="en-US" altLang="zh-CN" sz="2000" dirty="0">
                <a:latin typeface="+mj-lt"/>
              </a:rPr>
              <a:t>Inline SVG</a:t>
            </a:r>
          </a:p>
        </p:txBody>
      </p:sp>
    </p:spTree>
    <p:extLst>
      <p:ext uri="{BB962C8B-B14F-4D97-AF65-F5344CB8AC3E}">
        <p14:creationId xmlns:p14="http://schemas.microsoft.com/office/powerpoint/2010/main" val="299044195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073349" y="1945758"/>
            <a:ext cx="5699051" cy="3711906"/>
          </a:xfrm>
          <a:prstGeom prst="rect">
            <a:avLst/>
          </a:prstGeom>
        </p:spPr>
        <p:txBody>
          <a:bodyPr>
            <a:normAutofit fontScale="25000" lnSpcReduction="20000"/>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marL="514350" indent="-514350">
              <a:lnSpc>
                <a:spcPct val="160000"/>
              </a:lnSpc>
              <a:buFont typeface="Wingdings" pitchFamily="2" charset="2"/>
              <a:buChar char="l"/>
            </a:pPr>
            <a:r>
              <a:rPr kumimoji="1" lang="en-US" altLang="zh-CN" sz="4900" dirty="0" smtClean="0">
                <a:solidFill>
                  <a:srgbClr val="0070C0"/>
                </a:solidFill>
              </a:rPr>
              <a:t>Css3 selectors</a:t>
            </a:r>
          </a:p>
          <a:p>
            <a:pPr marL="514350" indent="-514350">
              <a:lnSpc>
                <a:spcPct val="160000"/>
              </a:lnSpc>
              <a:buFont typeface="Wingdings" pitchFamily="2" charset="2"/>
              <a:buChar char="l"/>
            </a:pPr>
            <a:r>
              <a:rPr kumimoji="1" lang="en-US" altLang="zh-CN" sz="4900" dirty="0" err="1" smtClean="0">
                <a:solidFill>
                  <a:srgbClr val="0070C0"/>
                </a:solidFill>
              </a:rPr>
              <a:t>webfonts</a:t>
            </a:r>
            <a:endParaRPr kumimoji="1" lang="en-US" altLang="zh-CN" sz="4900" dirty="0" smtClean="0">
              <a:solidFill>
                <a:srgbClr val="0070C0"/>
              </a:solidFill>
            </a:endParaRPr>
          </a:p>
          <a:p>
            <a:pPr marL="514350" indent="-514350">
              <a:lnSpc>
                <a:spcPct val="160000"/>
              </a:lnSpc>
              <a:buFont typeface="Wingdings" pitchFamily="2" charset="2"/>
              <a:buChar char="l"/>
            </a:pPr>
            <a:r>
              <a:rPr kumimoji="1" lang="en-US" altLang="zh-CN" sz="4900" dirty="0" smtClean="0">
                <a:solidFill>
                  <a:srgbClr val="0070C0"/>
                </a:solidFill>
              </a:rPr>
              <a:t>columns</a:t>
            </a:r>
          </a:p>
          <a:p>
            <a:pPr marL="514350" indent="-514350">
              <a:lnSpc>
                <a:spcPct val="160000"/>
              </a:lnSpc>
              <a:buFont typeface="Wingdings" pitchFamily="2" charset="2"/>
              <a:buChar char="l"/>
            </a:pPr>
            <a:r>
              <a:rPr kumimoji="1" lang="en-US" altLang="zh-CN" sz="4900" dirty="0" err="1" smtClean="0">
                <a:solidFill>
                  <a:srgbClr val="0070C0"/>
                </a:solidFill>
              </a:rPr>
              <a:t>textstroke</a:t>
            </a:r>
            <a:endParaRPr kumimoji="1" lang="en-US" altLang="zh-CN" sz="4900" dirty="0" smtClean="0">
              <a:solidFill>
                <a:srgbClr val="0070C0"/>
              </a:solidFill>
            </a:endParaRPr>
          </a:p>
          <a:p>
            <a:pPr marL="514350" indent="-514350">
              <a:lnSpc>
                <a:spcPct val="160000"/>
              </a:lnSpc>
              <a:buFont typeface="Wingdings" pitchFamily="2" charset="2"/>
              <a:buChar char="l"/>
            </a:pPr>
            <a:r>
              <a:rPr kumimoji="1" lang="en-US" altLang="zh-CN" sz="4900" dirty="0" smtClean="0">
                <a:solidFill>
                  <a:srgbClr val="0070C0"/>
                </a:solidFill>
              </a:rPr>
              <a:t>opacity</a:t>
            </a:r>
          </a:p>
          <a:p>
            <a:pPr marL="514350" indent="-514350">
              <a:lnSpc>
                <a:spcPct val="160000"/>
              </a:lnSpc>
              <a:buFont typeface="Wingdings" pitchFamily="2" charset="2"/>
              <a:buChar char="l"/>
            </a:pPr>
            <a:r>
              <a:rPr kumimoji="1" lang="en-US" altLang="zh-CN" sz="4900" dirty="0" smtClean="0">
                <a:solidFill>
                  <a:srgbClr val="0070C0"/>
                </a:solidFill>
              </a:rPr>
              <a:t>Hue/saturation/luminance color </a:t>
            </a:r>
          </a:p>
          <a:p>
            <a:pPr marL="514350" indent="-514350">
              <a:lnSpc>
                <a:spcPct val="160000"/>
              </a:lnSpc>
              <a:buFont typeface="Wingdings" pitchFamily="2" charset="2"/>
              <a:buChar char="l"/>
            </a:pPr>
            <a:r>
              <a:rPr kumimoji="1" lang="en-US" altLang="zh-CN" sz="4900" dirty="0" smtClean="0">
                <a:solidFill>
                  <a:srgbClr val="0070C0"/>
                </a:solidFill>
              </a:rPr>
              <a:t>Rounded corners</a:t>
            </a:r>
          </a:p>
          <a:p>
            <a:pPr marL="514350" indent="-514350">
              <a:lnSpc>
                <a:spcPct val="160000"/>
              </a:lnSpc>
              <a:buFont typeface="Wingdings" pitchFamily="2" charset="2"/>
              <a:buChar char="l"/>
            </a:pPr>
            <a:r>
              <a:rPr kumimoji="1" lang="en-US" altLang="zh-CN" sz="4900" dirty="0" smtClean="0">
                <a:solidFill>
                  <a:srgbClr val="0070C0"/>
                </a:solidFill>
              </a:rPr>
              <a:t>Gradients</a:t>
            </a:r>
          </a:p>
          <a:p>
            <a:pPr marL="514350" indent="-514350">
              <a:lnSpc>
                <a:spcPct val="160000"/>
              </a:lnSpc>
              <a:buFont typeface="Wingdings" pitchFamily="2" charset="2"/>
              <a:buChar char="l"/>
            </a:pPr>
            <a:r>
              <a:rPr kumimoji="1" lang="en-US" altLang="zh-CN" sz="4900" dirty="0" smtClean="0">
                <a:solidFill>
                  <a:srgbClr val="0070C0"/>
                </a:solidFill>
              </a:rPr>
              <a:t>Shadows</a:t>
            </a:r>
          </a:p>
          <a:p>
            <a:pPr marL="514350" indent="-514350">
              <a:lnSpc>
                <a:spcPct val="160000"/>
              </a:lnSpc>
              <a:buFont typeface="Wingdings" pitchFamily="2" charset="2"/>
              <a:buChar char="l"/>
            </a:pPr>
            <a:r>
              <a:rPr kumimoji="1" lang="en-US" altLang="zh-CN" sz="4900" dirty="0" smtClean="0">
                <a:solidFill>
                  <a:srgbClr val="0070C0"/>
                </a:solidFill>
              </a:rPr>
              <a:t>Border image</a:t>
            </a:r>
          </a:p>
          <a:p>
            <a:pPr marL="514350" indent="-514350">
              <a:lnSpc>
                <a:spcPct val="160000"/>
              </a:lnSpc>
              <a:buFont typeface="Wingdings" pitchFamily="2" charset="2"/>
              <a:buChar char="l"/>
            </a:pPr>
            <a:r>
              <a:rPr kumimoji="1" lang="en-US" altLang="zh-CN" sz="4900" dirty="0" smtClean="0">
                <a:solidFill>
                  <a:srgbClr val="0070C0"/>
                </a:solidFill>
              </a:rPr>
              <a:t>Flexible Box </a:t>
            </a:r>
            <a:r>
              <a:rPr kumimoji="1" lang="en-US" altLang="zh-CN" sz="4900" dirty="0" err="1" smtClean="0">
                <a:solidFill>
                  <a:srgbClr val="0070C0"/>
                </a:solidFill>
              </a:rPr>
              <a:t>Modelimage</a:t>
            </a:r>
            <a:endParaRPr kumimoji="1" lang="en-US" altLang="zh-CN" sz="4900" dirty="0" smtClean="0">
              <a:solidFill>
                <a:srgbClr val="0070C0"/>
              </a:solidFill>
            </a:endParaRPr>
          </a:p>
          <a:p>
            <a:pPr marL="514350" indent="-514350">
              <a:lnSpc>
                <a:spcPct val="160000"/>
              </a:lnSpc>
              <a:buFont typeface="Wingdings" pitchFamily="2" charset="2"/>
              <a:buChar char="l"/>
            </a:pPr>
            <a:r>
              <a:rPr kumimoji="1" lang="en-US" altLang="zh-CN" sz="4900" dirty="0" smtClean="0">
                <a:solidFill>
                  <a:srgbClr val="0070C0"/>
                </a:solidFill>
              </a:rPr>
              <a:t>Transitions</a:t>
            </a:r>
          </a:p>
          <a:p>
            <a:pPr marL="514350" indent="-514350">
              <a:lnSpc>
                <a:spcPct val="160000"/>
              </a:lnSpc>
              <a:buFont typeface="Wingdings" pitchFamily="2" charset="2"/>
              <a:buChar char="l"/>
            </a:pPr>
            <a:r>
              <a:rPr kumimoji="1" lang="en-US" altLang="zh-CN" sz="4900" dirty="0" smtClean="0">
                <a:solidFill>
                  <a:srgbClr val="0070C0"/>
                </a:solidFill>
              </a:rPr>
              <a:t>Transforms</a:t>
            </a:r>
          </a:p>
          <a:p>
            <a:pPr marL="514350" indent="-514350">
              <a:lnSpc>
                <a:spcPct val="160000"/>
              </a:lnSpc>
              <a:buFont typeface="Wingdings" pitchFamily="2" charset="2"/>
              <a:buChar char="l"/>
            </a:pPr>
            <a:r>
              <a:rPr kumimoji="1" lang="en-US" altLang="zh-CN" sz="4900" dirty="0" smtClean="0">
                <a:solidFill>
                  <a:srgbClr val="0070C0"/>
                </a:solidFill>
              </a:rPr>
              <a:t>Animations</a:t>
            </a:r>
          </a:p>
          <a:p>
            <a:pPr marL="514350" indent="-514350">
              <a:lnSpc>
                <a:spcPct val="160000"/>
              </a:lnSpc>
              <a:buFont typeface="+mj-ea"/>
              <a:buAutoNum type="circleNumDbPlain"/>
            </a:pPr>
            <a:endParaRPr kumimoji="1" lang="en-US" altLang="zh-CN" sz="2400" dirty="0" smtClean="0"/>
          </a:p>
          <a:p>
            <a:pPr marL="514350" indent="-514350">
              <a:lnSpc>
                <a:spcPct val="160000"/>
              </a:lnSpc>
              <a:buFont typeface="+mj-ea"/>
              <a:buAutoNum type="circleNumDbPlain"/>
            </a:pPr>
            <a:endParaRPr kumimoji="1" lang="en-US" altLang="zh-CN" sz="2400" dirty="0" smtClean="0"/>
          </a:p>
        </p:txBody>
      </p:sp>
      <p:sp>
        <p:nvSpPr>
          <p:cNvPr id="3" name="标题 1"/>
          <p:cNvSpPr txBox="1">
            <a:spLocks/>
          </p:cNvSpPr>
          <p:nvPr/>
        </p:nvSpPr>
        <p:spPr>
          <a:xfrm>
            <a:off x="1938338" y="797442"/>
            <a:ext cx="6333792" cy="846758"/>
          </a:xfrm>
          <a:prstGeom prst="rect">
            <a:avLst/>
          </a:prstGeom>
        </p:spPr>
        <p:txBody>
          <a:bodyPr>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r>
              <a:rPr kumimoji="1" lang="en-US" altLang="zh-CN" sz="4800" dirty="0" smtClean="0">
                <a:solidFill>
                  <a:srgbClr val="0070C0"/>
                </a:solidFill>
              </a:rPr>
              <a:t>css3</a:t>
            </a:r>
          </a:p>
        </p:txBody>
      </p:sp>
    </p:spTree>
    <p:extLst>
      <p:ext uri="{BB962C8B-B14F-4D97-AF65-F5344CB8AC3E}">
        <p14:creationId xmlns:p14="http://schemas.microsoft.com/office/powerpoint/2010/main" val="7560096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a:bodyPr>
          <a:lstStyle/>
          <a:p>
            <a:r>
              <a:rPr kumimoji="1" lang="en-US" altLang="zh-CN" dirty="0"/>
              <a:t>CSS3</a:t>
            </a:r>
            <a:r>
              <a:rPr kumimoji="1" lang="en-US" altLang="zh-CN" sz="2200" dirty="0" smtClean="0"/>
              <a:t>(</a:t>
            </a:r>
            <a:r>
              <a:rPr kumimoji="1" lang="zh-CN" altLang="en-US" sz="2200" dirty="0" smtClean="0"/>
              <a:t>样式表</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r>
              <a:rPr kumimoji="1" lang="zh-CN" altLang="en-US" sz="1600" dirty="0" smtClean="0"/>
              <a:t>基本的选择器</a:t>
            </a:r>
            <a:endParaRPr kumimoji="1" lang="en-US" altLang="zh-CN" sz="1600" dirty="0" smtClean="0"/>
          </a:p>
          <a:p>
            <a:endParaRPr kumimoji="1" lang="en-US" altLang="zh-CN" sz="1800" dirty="0" smtClean="0"/>
          </a:p>
          <a:p>
            <a:endParaRPr kumimoji="1" lang="en-US" altLang="zh-CN" sz="1800" dirty="0" smtClean="0"/>
          </a:p>
          <a:p>
            <a:endParaRPr kumimoji="1" lang="en-US" altLang="zh-CN" sz="1800" dirty="0" smtClean="0"/>
          </a:p>
          <a:p>
            <a:r>
              <a:rPr lang="zh-CN" altLang="en-US" sz="1600" dirty="0" smtClean="0"/>
              <a:t>多元素的组合选择器</a:t>
            </a:r>
            <a:endParaRPr lang="en-US" altLang="zh-CN" sz="1600" dirty="0" smtClean="0"/>
          </a:p>
          <a:p>
            <a:endParaRPr lang="en-US" altLang="zh-CN" sz="1800" dirty="0" smtClean="0"/>
          </a:p>
          <a:p>
            <a:endParaRPr lang="en-US" altLang="zh-CN" sz="1800" dirty="0" smtClean="0"/>
          </a:p>
          <a:p>
            <a:endParaRPr lang="en-US" altLang="zh-CN" sz="1800" dirty="0" smtClean="0"/>
          </a:p>
          <a:p>
            <a:r>
              <a:rPr lang="en-US" altLang="zh-CN" sz="1800" dirty="0" smtClean="0"/>
              <a:t>Css2</a:t>
            </a:r>
            <a:r>
              <a:rPr lang="zh-CN" altLang="en-US" sz="1800" dirty="0" smtClean="0"/>
              <a:t>属性选择器</a:t>
            </a:r>
            <a:endParaRPr lang="en-US" altLang="zh-CN" sz="1800" dirty="0" smtClean="0"/>
          </a:p>
          <a:p>
            <a:endParaRPr kumimoji="1" lang="en-US" altLang="zh-CN" sz="1800" dirty="0" smtClean="0"/>
          </a:p>
        </p:txBody>
      </p:sp>
      <p:sp>
        <p:nvSpPr>
          <p:cNvPr id="4" name="文本框 3"/>
          <p:cNvSpPr txBox="1"/>
          <p:nvPr/>
        </p:nvSpPr>
        <p:spPr>
          <a:xfrm>
            <a:off x="471310" y="963658"/>
            <a:ext cx="2185790" cy="400110"/>
          </a:xfrm>
          <a:prstGeom prst="rect">
            <a:avLst/>
          </a:prstGeom>
          <a:noFill/>
        </p:spPr>
        <p:txBody>
          <a:bodyPr wrap="none" rtlCol="0">
            <a:spAutoFit/>
          </a:bodyPr>
          <a:lstStyle/>
          <a:p>
            <a:r>
              <a:rPr kumimoji="1" lang="en-US" altLang="zh-CN" sz="2000" dirty="0" smtClean="0">
                <a:latin typeface="+mj-lt"/>
              </a:rPr>
              <a:t>CSS Selectors</a:t>
            </a:r>
            <a:endParaRPr kumimoji="1" lang="en-US" altLang="zh-CN" sz="2000" dirty="0">
              <a:latin typeface="+mj-lt"/>
            </a:endParaRPr>
          </a:p>
        </p:txBody>
      </p:sp>
      <p:pic>
        <p:nvPicPr>
          <p:cNvPr id="5" name="图片 4"/>
          <p:cNvPicPr/>
          <p:nvPr/>
        </p:nvPicPr>
        <p:blipFill>
          <a:blip r:embed="rId3"/>
          <a:srcRect/>
          <a:stretch>
            <a:fillRect/>
          </a:stretch>
        </p:blipFill>
        <p:spPr bwMode="auto">
          <a:xfrm>
            <a:off x="637954" y="2034366"/>
            <a:ext cx="5571460" cy="1314890"/>
          </a:xfrm>
          <a:prstGeom prst="rect">
            <a:avLst/>
          </a:prstGeom>
          <a:noFill/>
          <a:ln w="9525">
            <a:noFill/>
            <a:miter lim="800000"/>
            <a:headEnd/>
            <a:tailEnd/>
          </a:ln>
        </p:spPr>
      </p:pic>
      <p:pic>
        <p:nvPicPr>
          <p:cNvPr id="6" name="图片 5"/>
          <p:cNvPicPr/>
          <p:nvPr/>
        </p:nvPicPr>
        <p:blipFill>
          <a:blip r:embed="rId4"/>
          <a:srcRect/>
          <a:stretch>
            <a:fillRect/>
          </a:stretch>
        </p:blipFill>
        <p:spPr bwMode="auto">
          <a:xfrm>
            <a:off x="637954" y="3652234"/>
            <a:ext cx="5571460" cy="1222843"/>
          </a:xfrm>
          <a:prstGeom prst="rect">
            <a:avLst/>
          </a:prstGeom>
          <a:noFill/>
          <a:ln w="9525">
            <a:noFill/>
            <a:miter lim="800000"/>
            <a:headEnd/>
            <a:tailEnd/>
          </a:ln>
        </p:spPr>
      </p:pic>
      <p:pic>
        <p:nvPicPr>
          <p:cNvPr id="7" name="图片 6"/>
          <p:cNvPicPr/>
          <p:nvPr/>
        </p:nvPicPr>
        <p:blipFill>
          <a:blip r:embed="rId5"/>
          <a:srcRect/>
          <a:stretch>
            <a:fillRect/>
          </a:stretch>
        </p:blipFill>
        <p:spPr bwMode="auto">
          <a:xfrm>
            <a:off x="637954" y="5241851"/>
            <a:ext cx="5869172" cy="1456660"/>
          </a:xfrm>
          <a:prstGeom prst="rect">
            <a:avLst/>
          </a:prstGeom>
          <a:noFill/>
          <a:ln w="9525">
            <a:noFill/>
            <a:miter lim="800000"/>
            <a:headEnd/>
            <a:tailEnd/>
          </a:ln>
        </p:spPr>
      </p:pic>
    </p:spTree>
    <p:extLst>
      <p:ext uri="{BB962C8B-B14F-4D97-AF65-F5344CB8AC3E}">
        <p14:creationId xmlns:p14="http://schemas.microsoft.com/office/powerpoint/2010/main" val="140209640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a:bodyPr>
          <a:lstStyle/>
          <a:p>
            <a:r>
              <a:rPr kumimoji="1" lang="en-US" altLang="zh-CN" dirty="0"/>
              <a:t>CSS3</a:t>
            </a:r>
            <a:r>
              <a:rPr kumimoji="1" lang="en-US" altLang="zh-CN" sz="2200" dirty="0" smtClean="0"/>
              <a:t>(</a:t>
            </a:r>
            <a:r>
              <a:rPr kumimoji="1" lang="zh-CN" altLang="en-US" sz="2200" dirty="0" smtClean="0"/>
              <a:t>样式表</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10" y="1227987"/>
            <a:ext cx="7586135" cy="4991538"/>
          </a:xfrm>
        </p:spPr>
        <p:txBody>
          <a:bodyPr>
            <a:normAutofit/>
          </a:bodyPr>
          <a:lstStyle/>
          <a:p>
            <a:r>
              <a:rPr kumimoji="1" lang="en-US" altLang="zh-CN" sz="1800" dirty="0" smtClean="0"/>
              <a:t>Css3</a:t>
            </a:r>
            <a:r>
              <a:rPr kumimoji="1" lang="zh-CN" altLang="en-US" sz="1800" dirty="0" smtClean="0"/>
              <a:t>新增的选择器</a:t>
            </a:r>
            <a:endParaRPr kumimoji="1" lang="en-US" altLang="zh-CN" sz="1800" dirty="0" smtClean="0"/>
          </a:p>
          <a:p>
            <a:endParaRPr kumimoji="1" lang="en-US" altLang="zh-CN" sz="1800" dirty="0" smtClean="0"/>
          </a:p>
        </p:txBody>
      </p:sp>
      <p:sp>
        <p:nvSpPr>
          <p:cNvPr id="4" name="文本框 3"/>
          <p:cNvSpPr txBox="1"/>
          <p:nvPr/>
        </p:nvSpPr>
        <p:spPr>
          <a:xfrm>
            <a:off x="471310" y="963658"/>
            <a:ext cx="2185790" cy="400110"/>
          </a:xfrm>
          <a:prstGeom prst="rect">
            <a:avLst/>
          </a:prstGeom>
          <a:noFill/>
        </p:spPr>
        <p:txBody>
          <a:bodyPr wrap="none" rtlCol="0">
            <a:spAutoFit/>
          </a:bodyPr>
          <a:lstStyle/>
          <a:p>
            <a:r>
              <a:rPr kumimoji="1" lang="en-US" altLang="zh-CN" sz="2000" dirty="0" smtClean="0">
                <a:latin typeface="+mj-lt"/>
              </a:rPr>
              <a:t>CSS Selectors</a:t>
            </a:r>
            <a:endParaRPr kumimoji="1" lang="en-US" altLang="zh-CN" sz="2000" dirty="0">
              <a:latin typeface="+mj-lt"/>
            </a:endParaRPr>
          </a:p>
        </p:txBody>
      </p:sp>
      <p:pic>
        <p:nvPicPr>
          <p:cNvPr id="8" name="图片 7"/>
          <p:cNvPicPr/>
          <p:nvPr/>
        </p:nvPicPr>
        <p:blipFill>
          <a:blip r:embed="rId3"/>
          <a:srcRect/>
          <a:stretch>
            <a:fillRect/>
          </a:stretch>
        </p:blipFill>
        <p:spPr bwMode="auto">
          <a:xfrm>
            <a:off x="652062" y="1729864"/>
            <a:ext cx="5100152" cy="356576"/>
          </a:xfrm>
          <a:prstGeom prst="rect">
            <a:avLst/>
          </a:prstGeom>
          <a:noFill/>
          <a:ln w="9525">
            <a:noFill/>
            <a:miter lim="800000"/>
            <a:headEnd/>
            <a:tailEnd/>
          </a:ln>
        </p:spPr>
      </p:pic>
      <p:pic>
        <p:nvPicPr>
          <p:cNvPr id="11" name="图片 10"/>
          <p:cNvPicPr/>
          <p:nvPr/>
        </p:nvPicPr>
        <p:blipFill>
          <a:blip r:embed="rId4"/>
          <a:srcRect/>
          <a:stretch>
            <a:fillRect/>
          </a:stretch>
        </p:blipFill>
        <p:spPr bwMode="auto">
          <a:xfrm>
            <a:off x="673328" y="2058218"/>
            <a:ext cx="5078886" cy="756223"/>
          </a:xfrm>
          <a:prstGeom prst="rect">
            <a:avLst/>
          </a:prstGeom>
          <a:noFill/>
          <a:ln w="9525">
            <a:noFill/>
            <a:miter lim="800000"/>
            <a:headEnd/>
            <a:tailEnd/>
          </a:ln>
        </p:spPr>
      </p:pic>
      <p:pic>
        <p:nvPicPr>
          <p:cNvPr id="12" name="图片 11"/>
          <p:cNvPicPr/>
          <p:nvPr/>
        </p:nvPicPr>
        <p:blipFill>
          <a:blip r:embed="rId5"/>
          <a:srcRect/>
          <a:stretch>
            <a:fillRect/>
          </a:stretch>
        </p:blipFill>
        <p:spPr bwMode="auto">
          <a:xfrm>
            <a:off x="811358" y="2695222"/>
            <a:ext cx="5759366" cy="825121"/>
          </a:xfrm>
          <a:prstGeom prst="rect">
            <a:avLst/>
          </a:prstGeom>
          <a:noFill/>
          <a:ln w="9525">
            <a:noFill/>
            <a:miter lim="800000"/>
            <a:headEnd/>
            <a:tailEnd/>
          </a:ln>
        </p:spPr>
      </p:pic>
      <p:pic>
        <p:nvPicPr>
          <p:cNvPr id="13" name="图片 12"/>
          <p:cNvPicPr/>
          <p:nvPr/>
        </p:nvPicPr>
        <p:blipFill>
          <a:blip r:embed="rId6"/>
          <a:srcRect/>
          <a:stretch>
            <a:fillRect/>
          </a:stretch>
        </p:blipFill>
        <p:spPr bwMode="auto">
          <a:xfrm>
            <a:off x="832809" y="3520342"/>
            <a:ext cx="5440399" cy="3337658"/>
          </a:xfrm>
          <a:prstGeom prst="rect">
            <a:avLst/>
          </a:prstGeom>
          <a:noFill/>
          <a:ln w="9525">
            <a:noFill/>
            <a:miter lim="800000"/>
            <a:headEnd/>
            <a:tailEnd/>
          </a:ln>
        </p:spPr>
      </p:pic>
    </p:spTree>
    <p:extLst>
      <p:ext uri="{BB962C8B-B14F-4D97-AF65-F5344CB8AC3E}">
        <p14:creationId xmlns:p14="http://schemas.microsoft.com/office/powerpoint/2010/main" val="1402096403"/>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a:bodyPr>
          <a:lstStyle/>
          <a:p>
            <a:r>
              <a:rPr kumimoji="1" lang="en-US" altLang="zh-CN" dirty="0"/>
              <a:t>CSS3</a:t>
            </a:r>
            <a:r>
              <a:rPr kumimoji="1" lang="en-US" altLang="zh-CN" sz="2200" dirty="0" smtClean="0"/>
              <a:t>(</a:t>
            </a:r>
            <a:r>
              <a:rPr kumimoji="1" lang="zh-CN" altLang="en-US" sz="2200" dirty="0" smtClean="0"/>
              <a:t>样式表</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r>
              <a:rPr lang="en-US" sz="1800" dirty="0" smtClean="0"/>
              <a:t>CSS3 @font-face </a:t>
            </a:r>
            <a:r>
              <a:rPr lang="zh-CN" altLang="en-US" sz="1800" dirty="0" smtClean="0"/>
              <a:t>语法</a:t>
            </a:r>
            <a:endParaRPr lang="en-US" sz="1800" dirty="0" smtClean="0"/>
          </a:p>
          <a:p>
            <a:r>
              <a:rPr lang="en-US" sz="1800" b="0" dirty="0" smtClean="0"/>
              <a:t>@font-face </a:t>
            </a:r>
            <a:r>
              <a:rPr lang="en-US" altLang="zh-CN" sz="1800" b="0" dirty="0" smtClean="0"/>
              <a:t>——</a:t>
            </a:r>
            <a:r>
              <a:rPr lang="zh-CN" altLang="en-US" sz="1800" b="0" dirty="0" smtClean="0">
                <a:solidFill>
                  <a:srgbClr val="0070C0"/>
                </a:solidFill>
              </a:rPr>
              <a:t>设置嵌入</a:t>
            </a:r>
            <a:r>
              <a:rPr lang="en-US" altLang="zh-CN" sz="1800" b="0" dirty="0" smtClean="0">
                <a:solidFill>
                  <a:srgbClr val="0070C0"/>
                </a:solidFill>
              </a:rPr>
              <a:t>HTML</a:t>
            </a:r>
            <a:r>
              <a:rPr lang="zh-CN" altLang="en-US" sz="1800" b="0" dirty="0" smtClean="0">
                <a:solidFill>
                  <a:srgbClr val="0070C0"/>
                </a:solidFill>
              </a:rPr>
              <a:t>文档的字体。</a:t>
            </a:r>
            <a:endParaRPr lang="en-US" sz="1800" b="0" dirty="0" smtClean="0">
              <a:solidFill>
                <a:srgbClr val="0070C0"/>
              </a:solidFill>
            </a:endParaRPr>
          </a:p>
          <a:p>
            <a:endParaRPr lang="en-US" sz="1800" b="0" dirty="0" smtClean="0"/>
          </a:p>
          <a:p>
            <a:r>
              <a:rPr lang="en-US" sz="1800" b="0" dirty="0" smtClean="0"/>
              <a:t>{</a:t>
            </a:r>
            <a:br>
              <a:rPr lang="en-US" sz="1800" b="0" dirty="0" smtClean="0"/>
            </a:br>
            <a:r>
              <a:rPr lang="en-US" sz="1800" b="0" dirty="0" smtClean="0"/>
              <a:t>  font-family: ‘</a:t>
            </a:r>
            <a:r>
              <a:rPr lang="en-US" sz="1800" b="0" dirty="0" err="1" smtClean="0"/>
              <a:t>LeagueGothic</a:t>
            </a:r>
            <a:r>
              <a:rPr lang="en-US" sz="1800" b="0" dirty="0" smtClean="0"/>
              <a:t>’;</a:t>
            </a:r>
            <a:r>
              <a:rPr lang="en-US" altLang="zh-CN" sz="1800" b="0" dirty="0" smtClean="0"/>
              <a:t>——</a:t>
            </a:r>
            <a:r>
              <a:rPr lang="zh-CN" altLang="en-US" sz="1800" b="0" dirty="0" smtClean="0">
                <a:solidFill>
                  <a:srgbClr val="0070C0"/>
                </a:solidFill>
              </a:rPr>
              <a:t>设置或检索用于对象中文本的字体名称   序列，序列可包含嵌入字体。</a:t>
            </a:r>
            <a:r>
              <a:rPr lang="en-US" sz="1800" b="0" dirty="0" smtClean="0"/>
              <a:t/>
            </a:r>
            <a:br>
              <a:rPr lang="en-US" sz="1800" b="0" dirty="0" smtClean="0"/>
            </a:br>
            <a:r>
              <a:rPr lang="en-US" sz="1800" b="0" dirty="0" smtClean="0"/>
              <a:t>  </a:t>
            </a:r>
            <a:r>
              <a:rPr lang="en-US" sz="1800" b="0" dirty="0" err="1" smtClean="0"/>
              <a:t>src</a:t>
            </a:r>
            <a:r>
              <a:rPr lang="en-US" sz="1800" b="0" dirty="0" smtClean="0"/>
              <a:t>: </a:t>
            </a:r>
            <a:r>
              <a:rPr lang="en-US" sz="1800" b="0" dirty="0" err="1" smtClean="0"/>
              <a:t>url</a:t>
            </a:r>
            <a:r>
              <a:rPr lang="en-US" sz="1800" b="0" dirty="0" smtClean="0"/>
              <a:t>(LeagueGothic.otf);</a:t>
            </a:r>
            <a:r>
              <a:rPr lang="en-US" altLang="zh-CN" sz="1800" b="0" dirty="0" smtClean="0"/>
              <a:t>——</a:t>
            </a:r>
            <a:r>
              <a:rPr lang="zh-CN" altLang="en-US" sz="1800" b="0" dirty="0" smtClean="0">
                <a:solidFill>
                  <a:srgbClr val="0070C0"/>
                </a:solidFill>
              </a:rPr>
              <a:t>使用绝对或相对地址指定</a:t>
            </a:r>
            <a:r>
              <a:rPr lang="en-US" altLang="zh-CN" sz="1800" b="0" dirty="0" err="1" smtClean="0">
                <a:solidFill>
                  <a:srgbClr val="0070C0"/>
                </a:solidFill>
              </a:rPr>
              <a:t>OpenType</a:t>
            </a:r>
            <a:r>
              <a:rPr lang="zh-CN" altLang="en-US" sz="1800" b="0" dirty="0" smtClean="0">
                <a:solidFill>
                  <a:srgbClr val="0070C0"/>
                </a:solidFill>
              </a:rPr>
              <a:t>字体。</a:t>
            </a:r>
            <a:r>
              <a:rPr lang="en-US" sz="1800" b="0" dirty="0" smtClean="0"/>
              <a:t/>
            </a:r>
            <a:br>
              <a:rPr lang="en-US" sz="1800" b="0" dirty="0" smtClean="0"/>
            </a:br>
            <a:r>
              <a:rPr lang="en-US" sz="1800" b="0" dirty="0" smtClean="0"/>
              <a:t>}</a:t>
            </a:r>
            <a:br>
              <a:rPr lang="en-US" sz="1800" b="0" dirty="0" smtClean="0"/>
            </a:br>
            <a:r>
              <a:rPr lang="en-US" sz="1800" b="0" dirty="0" smtClean="0"/>
              <a:t/>
            </a:r>
            <a:br>
              <a:rPr lang="en-US" sz="1800" b="0" dirty="0" smtClean="0"/>
            </a:br>
            <a:r>
              <a:rPr lang="en-US" sz="1800" b="0" dirty="0" smtClean="0"/>
              <a:t/>
            </a:r>
            <a:br>
              <a:rPr lang="en-US" sz="1800" b="0" dirty="0" smtClean="0"/>
            </a:br>
            <a:r>
              <a:rPr lang="en-US" sz="1800" b="0" dirty="0" smtClean="0"/>
              <a:t/>
            </a:r>
            <a:br>
              <a:rPr lang="en-US" sz="1800" b="0" dirty="0" smtClean="0"/>
            </a:br>
            <a:endParaRPr lang="zh-CN" altLang="en-US" sz="1800" b="0" dirty="0" smtClean="0"/>
          </a:p>
          <a:p>
            <a:endParaRPr kumimoji="1" lang="en-US" altLang="zh-CN" sz="1800" dirty="0" smtClean="0"/>
          </a:p>
        </p:txBody>
      </p:sp>
      <p:sp>
        <p:nvSpPr>
          <p:cNvPr id="4" name="文本框 3"/>
          <p:cNvSpPr txBox="1"/>
          <p:nvPr/>
        </p:nvSpPr>
        <p:spPr>
          <a:xfrm>
            <a:off x="471310" y="963658"/>
            <a:ext cx="1482222" cy="400110"/>
          </a:xfrm>
          <a:prstGeom prst="rect">
            <a:avLst/>
          </a:prstGeom>
          <a:noFill/>
        </p:spPr>
        <p:txBody>
          <a:bodyPr wrap="none" rtlCol="0">
            <a:spAutoFit/>
          </a:bodyPr>
          <a:lstStyle/>
          <a:p>
            <a:r>
              <a:rPr kumimoji="1" lang="en-US" altLang="zh-CN" sz="2000" dirty="0" err="1">
                <a:latin typeface="+mj-lt"/>
              </a:rPr>
              <a:t>Webfonts</a:t>
            </a:r>
            <a:endParaRPr kumimoji="1" lang="en-US" altLang="zh-CN" sz="2000" dirty="0">
              <a:latin typeface="+mj-lt"/>
            </a:endParaRPr>
          </a:p>
        </p:txBody>
      </p:sp>
    </p:spTree>
    <p:extLst>
      <p:ext uri="{BB962C8B-B14F-4D97-AF65-F5344CB8AC3E}">
        <p14:creationId xmlns:p14="http://schemas.microsoft.com/office/powerpoint/2010/main" val="2944178047"/>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a:bodyPr>
          <a:lstStyle/>
          <a:p>
            <a:r>
              <a:rPr kumimoji="1" lang="en-US" altLang="zh-CN" dirty="0"/>
              <a:t>CSS3</a:t>
            </a:r>
            <a:r>
              <a:rPr kumimoji="1" lang="en-US" altLang="zh-CN" sz="2200" dirty="0" smtClean="0"/>
              <a:t>(</a:t>
            </a:r>
            <a:r>
              <a:rPr kumimoji="1" lang="zh-CN" altLang="en-US" sz="2200" dirty="0" smtClean="0"/>
              <a:t>样式表</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r>
              <a:rPr lang="en-US" sz="1800" dirty="0" smtClean="0"/>
              <a:t>Css3</a:t>
            </a:r>
            <a:r>
              <a:rPr lang="zh-CN" altLang="en-US" sz="1800" dirty="0" smtClean="0"/>
              <a:t>文本属性</a:t>
            </a:r>
            <a:endParaRPr lang="en-US" sz="1800" dirty="0" smtClean="0"/>
          </a:p>
          <a:p>
            <a:endParaRPr lang="en-US" sz="1800" dirty="0" smtClean="0"/>
          </a:p>
          <a:p>
            <a:r>
              <a:rPr lang="en-US" sz="1800" b="0" dirty="0" smtClean="0"/>
              <a:t>div {</a:t>
            </a:r>
            <a:br>
              <a:rPr lang="en-US" sz="1800" b="0" dirty="0" smtClean="0"/>
            </a:br>
            <a:r>
              <a:rPr lang="en-US" altLang="zh-CN" sz="1800" b="0" dirty="0" smtClean="0"/>
              <a:t>white</a:t>
            </a:r>
            <a:r>
              <a:rPr lang="en-US" altLang="zh-CN" sz="1800" b="0" dirty="0"/>
              <a:t>-space: </a:t>
            </a:r>
            <a:r>
              <a:rPr lang="en-US" altLang="zh-CN" sz="1800" b="0" dirty="0" err="1"/>
              <a:t>nowrap</a:t>
            </a:r>
            <a:r>
              <a:rPr lang="en-US" altLang="zh-CN" sz="1800" b="0" dirty="0" smtClean="0"/>
              <a:t>;</a:t>
            </a:r>
          </a:p>
          <a:p>
            <a:r>
              <a:rPr lang="en-US" altLang="zh-CN" sz="1800" b="0" dirty="0" smtClean="0"/>
              <a:t> </a:t>
            </a:r>
            <a:r>
              <a:rPr lang="en-US" altLang="zh-CN" sz="1800" b="0" dirty="0"/>
              <a:t>overflow: hidden;</a:t>
            </a:r>
            <a:endParaRPr lang="en-US" altLang="zh-CN" sz="1800" b="0" dirty="0" smtClean="0"/>
          </a:p>
          <a:p>
            <a:r>
              <a:rPr lang="en-US" sz="1800" b="0" dirty="0" smtClean="0"/>
              <a:t>}</a:t>
            </a:r>
            <a:r>
              <a:rPr lang="zh-CN" altLang="en-US" sz="1800" b="0" dirty="0">
                <a:solidFill>
                  <a:srgbClr val="0070C0"/>
                </a:solidFill>
              </a:rPr>
              <a:t>当对象内文本溢出时不显示省略标记（</a:t>
            </a:r>
            <a:r>
              <a:rPr lang="en-US" altLang="zh-CN" sz="1800" b="0" dirty="0">
                <a:solidFill>
                  <a:srgbClr val="0070C0"/>
                </a:solidFill>
              </a:rPr>
              <a:t>...</a:t>
            </a:r>
            <a:r>
              <a:rPr lang="zh-CN" altLang="en-US" sz="1800" b="0" dirty="0">
                <a:solidFill>
                  <a:srgbClr val="0070C0"/>
                </a:solidFill>
              </a:rPr>
              <a:t>），而是将溢出的部分裁切掉。</a:t>
            </a:r>
            <a:endParaRPr lang="en-US" altLang="zh-CN" sz="1800" b="0" dirty="0">
              <a:solidFill>
                <a:srgbClr val="0070C0"/>
              </a:solidFill>
            </a:endParaRPr>
          </a:p>
          <a:p>
            <a:endParaRPr lang="en-US" sz="1800" b="0" dirty="0" smtClean="0"/>
          </a:p>
          <a:p>
            <a:r>
              <a:rPr lang="en-US" sz="1800" b="0" dirty="0" smtClean="0"/>
              <a:t>div </a:t>
            </a:r>
            <a:r>
              <a:rPr lang="en-US" sz="1800" b="0" dirty="0" smtClean="0"/>
              <a:t>{</a:t>
            </a:r>
            <a:br>
              <a:rPr lang="en-US" sz="1800" b="0" dirty="0" smtClean="0"/>
            </a:br>
            <a:r>
              <a:rPr lang="en-US" sz="1800" b="0" dirty="0" smtClean="0"/>
              <a:t>  text-overflow: ellipsis;</a:t>
            </a:r>
            <a:r>
              <a:rPr lang="en-US" altLang="zh-CN" sz="1800" b="0" dirty="0" smtClean="0"/>
              <a:t>——</a:t>
            </a:r>
            <a:r>
              <a:rPr lang="zh-CN" altLang="en-US" sz="1800" b="0" dirty="0" smtClean="0">
                <a:solidFill>
                  <a:srgbClr val="0070C0"/>
                </a:solidFill>
              </a:rPr>
              <a:t>当对象内文本溢出时显示省略标记（</a:t>
            </a:r>
            <a:r>
              <a:rPr lang="en-US" altLang="zh-CN" sz="1800" b="0" dirty="0" smtClean="0">
                <a:solidFill>
                  <a:srgbClr val="0070C0"/>
                </a:solidFill>
              </a:rPr>
              <a:t>...</a:t>
            </a:r>
            <a:r>
              <a:rPr lang="zh-CN" altLang="en-US" sz="1800" b="0" dirty="0" smtClean="0">
                <a:solidFill>
                  <a:srgbClr val="0070C0"/>
                </a:solidFill>
              </a:rPr>
              <a:t>）。 </a:t>
            </a:r>
            <a:endParaRPr lang="en-US" altLang="zh-CN" sz="1800" b="0" dirty="0" smtClean="0">
              <a:solidFill>
                <a:srgbClr val="0070C0"/>
              </a:solidFill>
            </a:endParaRPr>
          </a:p>
          <a:p>
            <a:r>
              <a:rPr lang="en-US" sz="1800" b="0" dirty="0" smtClean="0"/>
              <a:t/>
            </a:r>
            <a:br>
              <a:rPr lang="en-US" sz="1800" b="0" dirty="0" smtClean="0"/>
            </a:br>
            <a:r>
              <a:rPr lang="en-US" sz="1800" b="0" dirty="0" smtClean="0"/>
              <a:t>}</a:t>
            </a:r>
          </a:p>
          <a:p>
            <a:endParaRPr lang="en-US" sz="1800" b="0" dirty="0" smtClean="0"/>
          </a:p>
          <a:p>
            <a:endParaRPr kumimoji="1" lang="en-US" altLang="zh-CN" sz="1800" dirty="0" smtClean="0"/>
          </a:p>
        </p:txBody>
      </p:sp>
      <p:sp>
        <p:nvSpPr>
          <p:cNvPr id="4" name="文本框 3"/>
          <p:cNvSpPr txBox="1"/>
          <p:nvPr/>
        </p:nvSpPr>
        <p:spPr>
          <a:xfrm>
            <a:off x="471310" y="963658"/>
            <a:ext cx="2192928" cy="400110"/>
          </a:xfrm>
          <a:prstGeom prst="rect">
            <a:avLst/>
          </a:prstGeom>
          <a:noFill/>
        </p:spPr>
        <p:txBody>
          <a:bodyPr wrap="none" rtlCol="0">
            <a:spAutoFit/>
          </a:bodyPr>
          <a:lstStyle/>
          <a:p>
            <a:r>
              <a:rPr kumimoji="1" lang="en-US" altLang="zh-CN" sz="2000" dirty="0">
                <a:latin typeface="+mj-lt"/>
              </a:rPr>
              <a:t>Text wrapping</a:t>
            </a:r>
          </a:p>
        </p:txBody>
      </p:sp>
    </p:spTree>
    <p:extLst>
      <p:ext uri="{BB962C8B-B14F-4D97-AF65-F5344CB8AC3E}">
        <p14:creationId xmlns:p14="http://schemas.microsoft.com/office/powerpoint/2010/main" val="1472402434"/>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a:bodyPr>
          <a:lstStyle/>
          <a:p>
            <a:r>
              <a:rPr kumimoji="1" lang="en-US" altLang="zh-CN" dirty="0"/>
              <a:t>CSS3</a:t>
            </a:r>
            <a:r>
              <a:rPr kumimoji="1" lang="en-US" altLang="zh-CN" sz="2200" dirty="0" smtClean="0"/>
              <a:t>(</a:t>
            </a:r>
            <a:r>
              <a:rPr kumimoji="1" lang="zh-CN" altLang="en-US" sz="2200" dirty="0" smtClean="0"/>
              <a:t>样式表</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637952" y="1735666"/>
            <a:ext cx="7586135" cy="4769556"/>
          </a:xfrm>
        </p:spPr>
        <p:txBody>
          <a:bodyPr>
            <a:normAutofit lnSpcReduction="10000"/>
          </a:bodyPr>
          <a:lstStyle/>
          <a:p>
            <a:r>
              <a:rPr lang="zh-CN" altLang="en-US" sz="1800" dirty="0" smtClean="0"/>
              <a:t>通过 </a:t>
            </a:r>
            <a:r>
              <a:rPr lang="en-US" altLang="zh-CN" sz="1800" dirty="0" smtClean="0"/>
              <a:t>CSS3</a:t>
            </a:r>
            <a:r>
              <a:rPr lang="zh-CN" altLang="en-US" sz="1800" dirty="0" smtClean="0"/>
              <a:t>，您能够创建多个列来对文本进行布局 </a:t>
            </a:r>
            <a:endParaRPr lang="en-US" altLang="zh-CN" sz="1800" dirty="0" smtClean="0"/>
          </a:p>
          <a:p>
            <a:r>
              <a:rPr lang="en-US" sz="1800" dirty="0" smtClean="0"/>
              <a:t>Css3</a:t>
            </a:r>
            <a:r>
              <a:rPr lang="zh-CN" altLang="en-US" sz="1800" dirty="0" smtClean="0"/>
              <a:t>的多栏属性：</a:t>
            </a:r>
            <a:endParaRPr lang="en-US" sz="1800" dirty="0" smtClean="0"/>
          </a:p>
          <a:p>
            <a:r>
              <a:rPr lang="en-US" sz="1800" b="0" dirty="0" smtClean="0"/>
              <a:t>-</a:t>
            </a:r>
            <a:r>
              <a:rPr lang="en-US" sz="1800" b="0" dirty="0" err="1" smtClean="0"/>
              <a:t>webkit</a:t>
            </a:r>
            <a:r>
              <a:rPr lang="en-US" sz="1800" b="0" dirty="0" smtClean="0"/>
              <a:t>-column-count: 2;</a:t>
            </a:r>
            <a:r>
              <a:rPr lang="en-US" altLang="zh-CN" sz="1800" b="0" dirty="0" smtClean="0"/>
              <a:t>——</a:t>
            </a:r>
            <a:r>
              <a:rPr lang="zh-CN" altLang="en-US" sz="1800" b="0" dirty="0" smtClean="0">
                <a:solidFill>
                  <a:srgbClr val="0070C0"/>
                </a:solidFill>
              </a:rPr>
              <a:t>规定元素应该被分隔的列数</a:t>
            </a:r>
            <a:r>
              <a:rPr lang="en-US" sz="1800" b="0" dirty="0" smtClean="0">
                <a:solidFill>
                  <a:srgbClr val="0070C0"/>
                </a:solidFill>
              </a:rPr>
              <a:t/>
            </a:r>
            <a:br>
              <a:rPr lang="en-US" sz="1800" b="0" dirty="0" smtClean="0">
                <a:solidFill>
                  <a:srgbClr val="0070C0"/>
                </a:solidFill>
              </a:rPr>
            </a:br>
            <a:endParaRPr lang="en-US" sz="1800" b="0" dirty="0" smtClean="0">
              <a:solidFill>
                <a:srgbClr val="0070C0"/>
              </a:solidFill>
            </a:endParaRPr>
          </a:p>
          <a:p>
            <a:r>
              <a:rPr lang="en-US" sz="1800" b="0" dirty="0" smtClean="0"/>
              <a:t>-</a:t>
            </a:r>
            <a:r>
              <a:rPr lang="en-US" sz="1800" b="0" dirty="0" err="1" smtClean="0"/>
              <a:t>webkit</a:t>
            </a:r>
            <a:r>
              <a:rPr lang="en-US" sz="1800" b="0" dirty="0" smtClean="0"/>
              <a:t>-column-rule: 1px solid #</a:t>
            </a:r>
            <a:r>
              <a:rPr lang="en-US" sz="1800" b="0" dirty="0" err="1" smtClean="0"/>
              <a:t>bbb</a:t>
            </a:r>
            <a:r>
              <a:rPr lang="en-US" sz="1800" b="0" dirty="0" smtClean="0"/>
              <a:t>;</a:t>
            </a:r>
            <a:r>
              <a:rPr lang="en-US" altLang="zh-CN" sz="1800" b="0" dirty="0" smtClean="0"/>
              <a:t>——</a:t>
            </a:r>
            <a:r>
              <a:rPr lang="zh-CN" altLang="en-US" sz="1800" b="0" dirty="0" smtClean="0">
                <a:solidFill>
                  <a:srgbClr val="0070C0"/>
                </a:solidFill>
              </a:rPr>
              <a:t>设置列只觉得宽度、样式和颜色规则</a:t>
            </a:r>
            <a:r>
              <a:rPr lang="en-US" sz="1800" b="0" dirty="0" smtClean="0"/>
              <a:t/>
            </a:r>
            <a:br>
              <a:rPr lang="en-US" sz="1800" b="0" dirty="0" smtClean="0"/>
            </a:br>
            <a:endParaRPr lang="en-US" sz="1800" b="0" dirty="0" smtClean="0"/>
          </a:p>
          <a:p>
            <a:r>
              <a:rPr lang="en-US" sz="1800" b="0" dirty="0" smtClean="0"/>
              <a:t>-</a:t>
            </a:r>
            <a:r>
              <a:rPr lang="en-US" sz="1800" b="0" dirty="0" err="1" smtClean="0"/>
              <a:t>webkit</a:t>
            </a:r>
            <a:r>
              <a:rPr lang="en-US" sz="1800" b="0" dirty="0" smtClean="0"/>
              <a:t>-column-gap: 2em;</a:t>
            </a:r>
            <a:r>
              <a:rPr lang="en-US" altLang="zh-CN" sz="1800" b="0" dirty="0" smtClean="0"/>
              <a:t>——</a:t>
            </a:r>
            <a:r>
              <a:rPr lang="zh-CN" altLang="en-US" sz="1800" b="0" dirty="0" smtClean="0">
                <a:solidFill>
                  <a:srgbClr val="0070C0"/>
                </a:solidFill>
              </a:rPr>
              <a:t>规定列之间的间隔</a:t>
            </a:r>
            <a:endParaRPr lang="en-US" altLang="zh-CN" sz="1800" b="0" dirty="0" smtClean="0">
              <a:solidFill>
                <a:srgbClr val="0070C0"/>
              </a:solidFill>
            </a:endParaRPr>
          </a:p>
          <a:p>
            <a:r>
              <a:rPr lang="en-US" sz="1800" b="0" dirty="0" smtClean="0"/>
              <a:t>-</a:t>
            </a:r>
            <a:r>
              <a:rPr lang="en-US" sz="1800" b="0" dirty="0" err="1" smtClean="0"/>
              <a:t>webkit</a:t>
            </a:r>
            <a:r>
              <a:rPr lang="en-US" sz="1800" b="0" dirty="0" smtClean="0"/>
              <a:t>-column-</a:t>
            </a:r>
            <a:r>
              <a:rPr lang="en-US" altLang="zh-CN" sz="1800" b="0" dirty="0" err="1" smtClean="0"/>
              <a:t>span:all</a:t>
            </a:r>
            <a:r>
              <a:rPr lang="zh-CN" altLang="en-US" sz="1800" b="0" dirty="0" smtClean="0"/>
              <a:t>；</a:t>
            </a:r>
            <a:r>
              <a:rPr lang="en-US" altLang="zh-CN" sz="1800" b="0" dirty="0" smtClean="0"/>
              <a:t>——</a:t>
            </a:r>
            <a:r>
              <a:rPr lang="zh-CN" altLang="en-US" sz="1800" b="0" dirty="0" smtClean="0">
                <a:solidFill>
                  <a:srgbClr val="0070C0"/>
                </a:solidFill>
              </a:rPr>
              <a:t>设置或检索对象元素是否横跨所有列。</a:t>
            </a:r>
            <a:endParaRPr lang="en-US" altLang="zh-CN" sz="1800" b="0" dirty="0" smtClean="0">
              <a:solidFill>
                <a:srgbClr val="0070C0"/>
              </a:solidFill>
            </a:endParaRPr>
          </a:p>
          <a:p>
            <a:r>
              <a:rPr lang="en-US" sz="1800" b="0" dirty="0" smtClean="0"/>
              <a:t>-</a:t>
            </a:r>
            <a:r>
              <a:rPr lang="en-US" sz="1800" b="0" dirty="0" err="1" smtClean="0"/>
              <a:t>webkit</a:t>
            </a:r>
            <a:r>
              <a:rPr lang="en-US" sz="1800" b="0" dirty="0" smtClean="0"/>
              <a:t>-column-</a:t>
            </a:r>
            <a:r>
              <a:rPr lang="en-US" altLang="zh-CN" sz="1800" b="0" dirty="0" err="1" smtClean="0"/>
              <a:t>before:</a:t>
            </a:r>
            <a:r>
              <a:rPr lang="en-US" sz="1800" b="0" dirty="0" err="1" smtClean="0"/>
              <a:t>auto</a:t>
            </a:r>
            <a:r>
              <a:rPr lang="en-US" altLang="zh-CN" sz="1800" b="0" dirty="0" smtClean="0"/>
              <a:t>——</a:t>
            </a:r>
            <a:r>
              <a:rPr lang="zh-CN" altLang="en-US" sz="1800" b="0" dirty="0" smtClean="0">
                <a:solidFill>
                  <a:srgbClr val="0070C0"/>
                </a:solidFill>
              </a:rPr>
              <a:t>设置或检索对象之前是否断行。既不强迫也不禁止在元素之前断行并产生新列</a:t>
            </a:r>
            <a:endParaRPr lang="en-US" altLang="zh-CN" sz="1800" b="0" dirty="0" smtClean="0">
              <a:solidFill>
                <a:srgbClr val="0070C0"/>
              </a:solidFill>
            </a:endParaRPr>
          </a:p>
          <a:p>
            <a:r>
              <a:rPr lang="en-US" sz="1800" b="0" dirty="0" smtClean="0"/>
              <a:t>-</a:t>
            </a:r>
            <a:r>
              <a:rPr lang="en-US" sz="1800" b="0" dirty="0" err="1" smtClean="0"/>
              <a:t>webkit</a:t>
            </a:r>
            <a:r>
              <a:rPr lang="en-US" sz="1800" b="0" dirty="0" smtClean="0"/>
              <a:t>-column-</a:t>
            </a:r>
            <a:r>
              <a:rPr lang="en-US" altLang="zh-CN" sz="1800" b="0" dirty="0" err="1" smtClean="0"/>
              <a:t>after:</a:t>
            </a:r>
            <a:r>
              <a:rPr lang="en-US" sz="1800" b="0" dirty="0" err="1" smtClean="0"/>
              <a:t>auto</a:t>
            </a:r>
            <a:r>
              <a:rPr lang="en-US" altLang="zh-CN" sz="1800" b="0" dirty="0" smtClean="0"/>
              <a:t>——</a:t>
            </a:r>
            <a:r>
              <a:rPr lang="zh-CN" altLang="en-US" sz="1800" b="0" dirty="0" smtClean="0">
                <a:solidFill>
                  <a:srgbClr val="0070C0"/>
                </a:solidFill>
              </a:rPr>
              <a:t>设置或检索对象之后是否断行。</a:t>
            </a:r>
            <a:endParaRPr kumimoji="1" lang="en-US" altLang="zh-CN" sz="1800" b="0" dirty="0" smtClean="0">
              <a:solidFill>
                <a:srgbClr val="0070C0"/>
              </a:solidFill>
            </a:endParaRPr>
          </a:p>
          <a:p>
            <a:r>
              <a:rPr lang="en-US" sz="1800" b="0" dirty="0" smtClean="0"/>
              <a:t>-</a:t>
            </a:r>
            <a:r>
              <a:rPr lang="en-US" sz="1800" b="0" dirty="0" err="1" smtClean="0"/>
              <a:t>webkit</a:t>
            </a:r>
            <a:r>
              <a:rPr lang="en-US" sz="1800" b="0" dirty="0" smtClean="0"/>
              <a:t>-column-</a:t>
            </a:r>
            <a:r>
              <a:rPr lang="en-US" altLang="zh-CN" sz="1800" b="0" dirty="0" err="1" smtClean="0"/>
              <a:t>inside:</a:t>
            </a:r>
            <a:r>
              <a:rPr lang="en-US" sz="1800" b="0" dirty="0" err="1" smtClean="0"/>
              <a:t>auto</a:t>
            </a:r>
            <a:r>
              <a:rPr lang="en-US" altLang="zh-CN" sz="1800" b="0" dirty="0" smtClean="0"/>
              <a:t>——</a:t>
            </a:r>
            <a:r>
              <a:rPr lang="zh-CN" altLang="en-US" sz="1800" b="0" dirty="0" smtClean="0">
                <a:solidFill>
                  <a:srgbClr val="0070C0"/>
                </a:solidFill>
              </a:rPr>
              <a:t>设置或检索对象内部是否断行。</a:t>
            </a:r>
            <a:endParaRPr kumimoji="1" lang="en-US" altLang="zh-CN" sz="1800" b="0" dirty="0" smtClean="0">
              <a:solidFill>
                <a:srgbClr val="0070C0"/>
              </a:solidFill>
            </a:endParaRPr>
          </a:p>
          <a:p>
            <a:endParaRPr kumimoji="1" lang="en-US" altLang="zh-CN" sz="1800" b="0" dirty="0" smtClean="0">
              <a:solidFill>
                <a:srgbClr val="0070C0"/>
              </a:solidFill>
            </a:endParaRPr>
          </a:p>
        </p:txBody>
      </p:sp>
      <p:sp>
        <p:nvSpPr>
          <p:cNvPr id="4" name="文本框 3"/>
          <p:cNvSpPr txBox="1"/>
          <p:nvPr/>
        </p:nvSpPr>
        <p:spPr>
          <a:xfrm>
            <a:off x="471310" y="963658"/>
            <a:ext cx="1395935" cy="400110"/>
          </a:xfrm>
          <a:prstGeom prst="rect">
            <a:avLst/>
          </a:prstGeom>
          <a:noFill/>
        </p:spPr>
        <p:txBody>
          <a:bodyPr wrap="none" rtlCol="0">
            <a:spAutoFit/>
          </a:bodyPr>
          <a:lstStyle/>
          <a:p>
            <a:r>
              <a:rPr kumimoji="1" lang="en-US" altLang="zh-CN" sz="2000" dirty="0">
                <a:latin typeface="+mj-lt"/>
              </a:rPr>
              <a:t>Columns</a:t>
            </a:r>
          </a:p>
        </p:txBody>
      </p:sp>
    </p:spTree>
    <p:extLst>
      <p:ext uri="{BB962C8B-B14F-4D97-AF65-F5344CB8AC3E}">
        <p14:creationId xmlns:p14="http://schemas.microsoft.com/office/powerpoint/2010/main" val="49126176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a:bodyPr>
          <a:lstStyle/>
          <a:p>
            <a:r>
              <a:rPr kumimoji="1" lang="en-US" altLang="zh-CN" dirty="0"/>
              <a:t>CSS3</a:t>
            </a:r>
            <a:r>
              <a:rPr kumimoji="1" lang="en-US" altLang="zh-CN" sz="2200" dirty="0" smtClean="0"/>
              <a:t>(</a:t>
            </a:r>
            <a:r>
              <a:rPr kumimoji="1" lang="zh-CN" altLang="en-US" sz="2200" dirty="0" smtClean="0"/>
              <a:t>样式表</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r>
              <a:rPr lang="en-US" sz="1800" dirty="0" smtClean="0"/>
              <a:t>CSS/CSS2/CSS3 </a:t>
            </a:r>
            <a:r>
              <a:rPr lang="zh-CN" altLang="en-US" sz="1800" dirty="0" smtClean="0"/>
              <a:t>文本</a:t>
            </a:r>
            <a:r>
              <a:rPr lang="en-US" altLang="zh-CN" sz="1800" dirty="0" smtClean="0"/>
              <a:t>(</a:t>
            </a:r>
            <a:r>
              <a:rPr lang="en-US" sz="1800" dirty="0" smtClean="0"/>
              <a:t>Text)</a:t>
            </a:r>
            <a:r>
              <a:rPr lang="zh-CN" altLang="en-US" sz="1800" dirty="0" smtClean="0"/>
              <a:t>属性</a:t>
            </a:r>
            <a:endParaRPr lang="en-US" sz="1800" dirty="0" smtClean="0"/>
          </a:p>
          <a:p>
            <a:r>
              <a:rPr lang="en-US" sz="1800" dirty="0" smtClean="0"/>
              <a:t/>
            </a:r>
            <a:br>
              <a:rPr lang="en-US" sz="1800" dirty="0" smtClean="0"/>
            </a:br>
            <a:r>
              <a:rPr lang="en-US" sz="1800" dirty="0" smtClean="0"/>
              <a:t> </a:t>
            </a:r>
            <a:r>
              <a:rPr lang="en-US" sz="1800" b="0" dirty="0" smtClean="0"/>
              <a:t> -</a:t>
            </a:r>
            <a:r>
              <a:rPr lang="en-US" sz="1800" b="0" dirty="0" err="1" smtClean="0"/>
              <a:t>webkit</a:t>
            </a:r>
            <a:r>
              <a:rPr lang="en-US" sz="1800" b="0" dirty="0" smtClean="0"/>
              <a:t>-text-fill-color: black;</a:t>
            </a:r>
            <a:r>
              <a:rPr lang="en-US" altLang="zh-CN" sz="1800" b="0" dirty="0" smtClean="0"/>
              <a:t>——</a:t>
            </a:r>
            <a:r>
              <a:rPr lang="zh-CN" altLang="en-US" sz="1800" b="0" dirty="0" smtClean="0">
                <a:solidFill>
                  <a:srgbClr val="0070C0"/>
                </a:solidFill>
              </a:rPr>
              <a:t>检索或设置对象中的文字填充颜色。</a:t>
            </a:r>
            <a:r>
              <a:rPr lang="en-US" sz="1800" b="0" dirty="0" smtClean="0"/>
              <a:t/>
            </a:r>
            <a:br>
              <a:rPr lang="en-US" sz="1800" b="0" dirty="0" smtClean="0"/>
            </a:br>
            <a:r>
              <a:rPr lang="en-US" sz="1800" b="0" dirty="0" smtClean="0"/>
              <a:t>  </a:t>
            </a:r>
          </a:p>
          <a:p>
            <a:r>
              <a:rPr lang="en-US" sz="1800" b="0" dirty="0" smtClean="0"/>
              <a:t> -</a:t>
            </a:r>
            <a:r>
              <a:rPr lang="en-US" sz="1800" b="0" dirty="0" err="1" smtClean="0"/>
              <a:t>webkit</a:t>
            </a:r>
            <a:r>
              <a:rPr lang="en-US" sz="1800" b="0" dirty="0" smtClean="0"/>
              <a:t>-text-stroke-color: red;</a:t>
            </a:r>
            <a:r>
              <a:rPr lang="en-US" altLang="zh-CN" sz="1800" b="0" dirty="0" smtClean="0"/>
              <a:t>——</a:t>
            </a:r>
            <a:r>
              <a:rPr lang="zh-CN" altLang="en-US" sz="1800" b="0" dirty="0" smtClean="0">
                <a:solidFill>
                  <a:srgbClr val="0070C0"/>
                </a:solidFill>
              </a:rPr>
              <a:t>设置或检索对象中的文字的描边颜色。</a:t>
            </a:r>
            <a:r>
              <a:rPr lang="en-US" sz="1800" b="0" dirty="0" smtClean="0">
                <a:solidFill>
                  <a:srgbClr val="0070C0"/>
                </a:solidFill>
              </a:rPr>
              <a:t/>
            </a:r>
            <a:br>
              <a:rPr lang="en-US" sz="1800" b="0" dirty="0" smtClean="0">
                <a:solidFill>
                  <a:srgbClr val="0070C0"/>
                </a:solidFill>
              </a:rPr>
            </a:br>
            <a:r>
              <a:rPr lang="en-US" sz="1800" b="0" dirty="0" smtClean="0">
                <a:solidFill>
                  <a:srgbClr val="0070C0"/>
                </a:solidFill>
              </a:rPr>
              <a:t>  </a:t>
            </a:r>
          </a:p>
          <a:p>
            <a:r>
              <a:rPr lang="en-US" sz="1800" b="0" dirty="0" smtClean="0"/>
              <a:t> -</a:t>
            </a:r>
            <a:r>
              <a:rPr lang="en-US" sz="1800" b="0" dirty="0" err="1" smtClean="0"/>
              <a:t>webkit</a:t>
            </a:r>
            <a:r>
              <a:rPr lang="en-US" sz="1800" b="0" dirty="0" smtClean="0"/>
              <a:t>-text-stroke-width: 0.00px;</a:t>
            </a:r>
            <a:r>
              <a:rPr lang="en-US" altLang="zh-CN" sz="1800" b="0" dirty="0" smtClean="0"/>
              <a:t>——</a:t>
            </a:r>
            <a:r>
              <a:rPr lang="zh-CN" altLang="en-US" sz="1800" b="0" dirty="0" smtClean="0">
                <a:solidFill>
                  <a:srgbClr val="0070C0"/>
                </a:solidFill>
              </a:rPr>
              <a:t>设置或检索对象中的文字的描边厚度。</a:t>
            </a:r>
            <a:r>
              <a:rPr lang="en-US" sz="1800" dirty="0" smtClean="0">
                <a:solidFill>
                  <a:srgbClr val="0070C0"/>
                </a:solidFill>
              </a:rPr>
              <a:t/>
            </a:r>
            <a:br>
              <a:rPr lang="en-US" sz="1800" dirty="0" smtClean="0">
                <a:solidFill>
                  <a:srgbClr val="0070C0"/>
                </a:solidFill>
              </a:rPr>
            </a:br>
            <a:endParaRPr kumimoji="1" lang="en-US" altLang="zh-CN" sz="1800" dirty="0" smtClean="0">
              <a:solidFill>
                <a:srgbClr val="0070C0"/>
              </a:solidFill>
            </a:endParaRPr>
          </a:p>
        </p:txBody>
      </p:sp>
      <p:sp>
        <p:nvSpPr>
          <p:cNvPr id="4" name="文本框 3"/>
          <p:cNvSpPr txBox="1"/>
          <p:nvPr/>
        </p:nvSpPr>
        <p:spPr>
          <a:xfrm>
            <a:off x="471310" y="963658"/>
            <a:ext cx="1782284" cy="400110"/>
          </a:xfrm>
          <a:prstGeom prst="rect">
            <a:avLst/>
          </a:prstGeom>
          <a:noFill/>
        </p:spPr>
        <p:txBody>
          <a:bodyPr wrap="none" rtlCol="0">
            <a:spAutoFit/>
          </a:bodyPr>
          <a:lstStyle/>
          <a:p>
            <a:r>
              <a:rPr kumimoji="1" lang="en-US" altLang="zh-CN" sz="2000" dirty="0">
                <a:latin typeface="+mj-lt"/>
              </a:rPr>
              <a:t>Text stroke</a:t>
            </a:r>
          </a:p>
        </p:txBody>
      </p:sp>
    </p:spTree>
    <p:extLst>
      <p:ext uri="{BB962C8B-B14F-4D97-AF65-F5344CB8AC3E}">
        <p14:creationId xmlns:p14="http://schemas.microsoft.com/office/powerpoint/2010/main" val="25885095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810208" y="2359287"/>
            <a:ext cx="5164365" cy="2960602"/>
          </a:xfrm>
          <a:prstGeom prst="rect">
            <a:avLst/>
          </a:prstGeom>
        </p:spPr>
        <p:txBody>
          <a:bodyPr>
            <a:normAutofit lnSpcReduction="10000"/>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marL="514350" indent="-514350">
              <a:lnSpc>
                <a:spcPct val="160000"/>
              </a:lnSpc>
              <a:buFont typeface="Wingdings" pitchFamily="2" charset="2"/>
              <a:buChar char="l"/>
            </a:pPr>
            <a:r>
              <a:rPr kumimoji="1" lang="en-US" altLang="zh-CN" sz="2400" dirty="0" err="1" smtClean="0">
                <a:solidFill>
                  <a:srgbClr val="0070C0"/>
                </a:solidFill>
              </a:rPr>
              <a:t>WebStorage</a:t>
            </a:r>
            <a:endParaRPr kumimoji="1" lang="en-US" altLang="zh-CN" sz="2400" dirty="0" smtClean="0">
              <a:solidFill>
                <a:srgbClr val="0070C0"/>
              </a:solidFill>
            </a:endParaRPr>
          </a:p>
          <a:p>
            <a:pPr marL="514350" indent="-514350">
              <a:lnSpc>
                <a:spcPct val="160000"/>
              </a:lnSpc>
              <a:buFont typeface="Wingdings" pitchFamily="2" charset="2"/>
              <a:buChar char="l"/>
            </a:pPr>
            <a:r>
              <a:rPr kumimoji="1" lang="en-US" altLang="zh-CN" sz="2400" dirty="0" smtClean="0">
                <a:solidFill>
                  <a:srgbClr val="0070C0"/>
                </a:solidFill>
              </a:rPr>
              <a:t>Web SQL Database</a:t>
            </a:r>
          </a:p>
          <a:p>
            <a:pPr marL="514350" indent="-514350">
              <a:lnSpc>
                <a:spcPct val="160000"/>
              </a:lnSpc>
              <a:buFont typeface="Wingdings" pitchFamily="2" charset="2"/>
              <a:buChar char="l"/>
            </a:pPr>
            <a:r>
              <a:rPr kumimoji="1" lang="en-US" altLang="zh-CN" sz="2400" dirty="0" err="1" smtClean="0">
                <a:solidFill>
                  <a:srgbClr val="0070C0"/>
                </a:solidFill>
              </a:rPr>
              <a:t>IndexedDB</a:t>
            </a:r>
            <a:endParaRPr kumimoji="1" lang="en-US" altLang="zh-CN" sz="2400" dirty="0" smtClean="0">
              <a:solidFill>
                <a:srgbClr val="0070C0"/>
              </a:solidFill>
            </a:endParaRPr>
          </a:p>
          <a:p>
            <a:pPr marL="514350" indent="-514350">
              <a:lnSpc>
                <a:spcPct val="160000"/>
              </a:lnSpc>
              <a:buFont typeface="Wingdings" pitchFamily="2" charset="2"/>
              <a:buChar char="l"/>
            </a:pPr>
            <a:r>
              <a:rPr kumimoji="1" lang="en-US" altLang="zh-CN" sz="2400" dirty="0" err="1" smtClean="0">
                <a:solidFill>
                  <a:srgbClr val="0070C0"/>
                </a:solidFill>
              </a:rPr>
              <a:t>ApplicationCache</a:t>
            </a:r>
            <a:endParaRPr kumimoji="1" lang="en-US" altLang="zh-CN" sz="2400" dirty="0" smtClean="0">
              <a:solidFill>
                <a:srgbClr val="0070C0"/>
              </a:solidFill>
            </a:endParaRPr>
          </a:p>
          <a:p>
            <a:pPr marL="514350" indent="-514350">
              <a:lnSpc>
                <a:spcPct val="160000"/>
              </a:lnSpc>
              <a:buFont typeface="Wingdings" pitchFamily="2" charset="2"/>
              <a:buChar char="l"/>
            </a:pPr>
            <a:r>
              <a:rPr kumimoji="1" lang="en-US" altLang="zh-CN" sz="2400" dirty="0" err="1" smtClean="0">
                <a:solidFill>
                  <a:srgbClr val="0070C0"/>
                </a:solidFill>
              </a:rPr>
              <a:t>Quotal</a:t>
            </a:r>
            <a:r>
              <a:rPr kumimoji="1" lang="en-US" altLang="zh-CN" sz="2400" dirty="0" smtClean="0">
                <a:solidFill>
                  <a:srgbClr val="0070C0"/>
                </a:solidFill>
              </a:rPr>
              <a:t> API</a:t>
            </a:r>
          </a:p>
        </p:txBody>
      </p:sp>
      <p:sp>
        <p:nvSpPr>
          <p:cNvPr id="3" name="标题 1"/>
          <p:cNvSpPr txBox="1">
            <a:spLocks/>
          </p:cNvSpPr>
          <p:nvPr/>
        </p:nvSpPr>
        <p:spPr>
          <a:xfrm>
            <a:off x="2810208" y="1396909"/>
            <a:ext cx="6333792" cy="846758"/>
          </a:xfrm>
          <a:prstGeom prst="rect">
            <a:avLst/>
          </a:prstGeom>
        </p:spPr>
        <p:txBody>
          <a:bodyPr>
            <a:normAutofit fontScale="70000" lnSpcReduction="20000"/>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marL="514350" indent="-514350">
              <a:lnSpc>
                <a:spcPct val="160000"/>
              </a:lnSpc>
            </a:pPr>
            <a:r>
              <a:rPr kumimoji="1" lang="en-US" altLang="zh-CN" sz="4800" dirty="0" smtClean="0">
                <a:solidFill>
                  <a:srgbClr val="0070C0"/>
                </a:solidFill>
              </a:rPr>
              <a:t>Offline / Storage </a:t>
            </a:r>
          </a:p>
        </p:txBody>
      </p:sp>
    </p:spTree>
    <p:extLst>
      <p:ext uri="{BB962C8B-B14F-4D97-AF65-F5344CB8AC3E}">
        <p14:creationId xmlns:p14="http://schemas.microsoft.com/office/powerpoint/2010/main" val="75600961"/>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a:bodyPr>
          <a:lstStyle/>
          <a:p>
            <a:r>
              <a:rPr kumimoji="1" lang="en-US" altLang="zh-CN" dirty="0"/>
              <a:t>CSS3</a:t>
            </a:r>
            <a:r>
              <a:rPr kumimoji="1" lang="en-US" altLang="zh-CN" sz="2200" dirty="0" smtClean="0"/>
              <a:t>(</a:t>
            </a:r>
            <a:r>
              <a:rPr kumimoji="1" lang="zh-CN" altLang="en-US" sz="2200" dirty="0" smtClean="0"/>
              <a:t>样式表</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r>
              <a:rPr lang="en-US" sz="1800" dirty="0" smtClean="0"/>
              <a:t>CSS </a:t>
            </a:r>
            <a:r>
              <a:rPr lang="zh-CN" altLang="en-US" sz="1800" dirty="0" smtClean="0"/>
              <a:t>颜色属性</a:t>
            </a:r>
          </a:p>
          <a:p>
            <a:endParaRPr lang="en-US" sz="1800" dirty="0" smtClean="0"/>
          </a:p>
          <a:p>
            <a:r>
              <a:rPr lang="en-US" sz="1800" b="0" dirty="0" smtClean="0"/>
              <a:t>color: </a:t>
            </a:r>
            <a:r>
              <a:rPr lang="en-US" sz="1800" b="0" dirty="0" err="1" smtClean="0"/>
              <a:t>rgba</a:t>
            </a:r>
            <a:r>
              <a:rPr lang="en-US" sz="1800" b="0" dirty="0" smtClean="0"/>
              <a:t>(255, 0, 0, 0.75); </a:t>
            </a:r>
          </a:p>
          <a:p>
            <a:r>
              <a:rPr lang="en-US" sz="1800" b="0" dirty="0" smtClean="0"/>
              <a:t> </a:t>
            </a:r>
            <a:br>
              <a:rPr lang="en-US" sz="1800" b="0" dirty="0" smtClean="0"/>
            </a:br>
            <a:r>
              <a:rPr lang="en-US" sz="1800" b="0" dirty="0" smtClean="0"/>
              <a:t>background: </a:t>
            </a:r>
            <a:r>
              <a:rPr lang="en-US" sz="1800" b="0" dirty="0" err="1" smtClean="0"/>
              <a:t>rgba</a:t>
            </a:r>
            <a:r>
              <a:rPr lang="en-US" sz="1800" b="0" dirty="0" smtClean="0"/>
              <a:t>(0, 0, 255, 0.00);</a:t>
            </a:r>
          </a:p>
          <a:p>
            <a:endParaRPr lang="en-US" sz="1800" b="0" dirty="0" smtClean="0"/>
          </a:p>
          <a:p>
            <a:r>
              <a:rPr lang="en-US" sz="1800" b="0" dirty="0" smtClean="0"/>
              <a:t>opacity:.5</a:t>
            </a:r>
            <a:r>
              <a:rPr lang="en-US" altLang="zh-CN" sz="1800" b="0" dirty="0" smtClean="0"/>
              <a:t>——</a:t>
            </a:r>
            <a:r>
              <a:rPr lang="zh-CN" altLang="en-US" sz="1800" b="0" dirty="0" smtClean="0">
                <a:solidFill>
                  <a:srgbClr val="0070C0"/>
                </a:solidFill>
              </a:rPr>
              <a:t>检索或设置对象的不透明度。使用浮点数指定对象的不透明度。值被约束在</a:t>
            </a:r>
            <a:r>
              <a:rPr lang="en-US" altLang="zh-CN" sz="1800" b="0" dirty="0" smtClean="0">
                <a:solidFill>
                  <a:srgbClr val="0070C0"/>
                </a:solidFill>
              </a:rPr>
              <a:t>[0.0-1.0]</a:t>
            </a:r>
            <a:r>
              <a:rPr lang="zh-CN" altLang="en-US" sz="1800" b="0" dirty="0" smtClean="0">
                <a:solidFill>
                  <a:srgbClr val="0070C0"/>
                </a:solidFill>
              </a:rPr>
              <a:t>范围内，如果超过了这个范围，其计算结果将截取到与之最相近的值。</a:t>
            </a:r>
            <a:endParaRPr kumimoji="1" lang="en-US" altLang="zh-CN" sz="1800" b="0" dirty="0" smtClean="0">
              <a:solidFill>
                <a:srgbClr val="0070C0"/>
              </a:solidFill>
            </a:endParaRPr>
          </a:p>
        </p:txBody>
      </p:sp>
      <p:sp>
        <p:nvSpPr>
          <p:cNvPr id="4" name="文本框 3"/>
          <p:cNvSpPr txBox="1"/>
          <p:nvPr/>
        </p:nvSpPr>
        <p:spPr>
          <a:xfrm>
            <a:off x="471310" y="963658"/>
            <a:ext cx="1267444" cy="400110"/>
          </a:xfrm>
          <a:prstGeom prst="rect">
            <a:avLst/>
          </a:prstGeom>
          <a:noFill/>
        </p:spPr>
        <p:txBody>
          <a:bodyPr wrap="none" rtlCol="0">
            <a:spAutoFit/>
          </a:bodyPr>
          <a:lstStyle/>
          <a:p>
            <a:r>
              <a:rPr kumimoji="1" lang="en-US" altLang="zh-CN" sz="2000" dirty="0">
                <a:latin typeface="+mj-lt"/>
              </a:rPr>
              <a:t>Opacity</a:t>
            </a:r>
          </a:p>
        </p:txBody>
      </p:sp>
    </p:spTree>
    <p:extLst>
      <p:ext uri="{BB962C8B-B14F-4D97-AF65-F5344CB8AC3E}">
        <p14:creationId xmlns:p14="http://schemas.microsoft.com/office/powerpoint/2010/main" val="252969945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a:bodyPr>
          <a:lstStyle/>
          <a:p>
            <a:r>
              <a:rPr kumimoji="1" lang="en-US" altLang="zh-CN" dirty="0"/>
              <a:t>CSS3</a:t>
            </a:r>
            <a:r>
              <a:rPr kumimoji="1" lang="en-US" altLang="zh-CN" sz="2200" dirty="0" smtClean="0"/>
              <a:t>(</a:t>
            </a:r>
            <a:r>
              <a:rPr kumimoji="1" lang="zh-CN" altLang="en-US" sz="2200" dirty="0" smtClean="0"/>
              <a:t>样式表</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r>
              <a:rPr lang="en-US" altLang="zh-CN" sz="1800" dirty="0" smtClean="0"/>
              <a:t>      HSL</a:t>
            </a:r>
            <a:r>
              <a:rPr lang="zh-CN" altLang="en-US" sz="1800" dirty="0" smtClean="0"/>
              <a:t>色彩模式是工业界的一种颜色标准，是通过对色调</a:t>
            </a:r>
            <a:r>
              <a:rPr lang="en-US" altLang="zh-CN" sz="1800" dirty="0" smtClean="0"/>
              <a:t>(H)</a:t>
            </a:r>
            <a:r>
              <a:rPr lang="zh-CN" altLang="en-US" sz="1800" dirty="0" smtClean="0"/>
              <a:t>、饱和度</a:t>
            </a:r>
            <a:r>
              <a:rPr lang="en-US" altLang="zh-CN" sz="1800" dirty="0" smtClean="0"/>
              <a:t>(S)</a:t>
            </a:r>
            <a:r>
              <a:rPr lang="zh-CN" altLang="en-US" sz="1800" dirty="0" smtClean="0"/>
              <a:t>、亮度</a:t>
            </a:r>
            <a:r>
              <a:rPr lang="en-US" altLang="zh-CN" sz="1800" dirty="0" smtClean="0"/>
              <a:t>(L)</a:t>
            </a:r>
            <a:r>
              <a:rPr lang="zh-CN" altLang="en-US" sz="1800" dirty="0" smtClean="0"/>
              <a:t>三个颜色通道的变化以及它们相互之间的叠加来得到各式各样的颜色 的，</a:t>
            </a:r>
            <a:r>
              <a:rPr lang="en-US" altLang="zh-CN" sz="1800" dirty="0" smtClean="0"/>
              <a:t>HSL</a:t>
            </a:r>
            <a:r>
              <a:rPr lang="zh-CN" altLang="en-US" sz="1800" dirty="0" smtClean="0"/>
              <a:t>即是代表色调，饱和度，亮度三个通道的颜色，这个标准几乎包括了人类视力所能感知的所有颜色，是目前运用最广的颜色系统之一。 </a:t>
            </a:r>
            <a:endParaRPr lang="en-US" altLang="zh-CN" sz="1800" dirty="0" smtClean="0"/>
          </a:p>
          <a:p>
            <a:r>
              <a:rPr lang="en-US" sz="1800" b="0" dirty="0" smtClean="0"/>
              <a:t>color: </a:t>
            </a:r>
            <a:r>
              <a:rPr lang="en-US" sz="1800" b="0" dirty="0" err="1" smtClean="0"/>
              <a:t>hsla</a:t>
            </a:r>
            <a:r>
              <a:rPr lang="en-US" sz="1800" b="0" dirty="0" smtClean="0"/>
              <a:t>(</a:t>
            </a:r>
            <a:br>
              <a:rPr lang="en-US" sz="1800" b="0" dirty="0" smtClean="0"/>
            </a:br>
            <a:r>
              <a:rPr lang="en-US" sz="1800" b="0" dirty="0" smtClean="0"/>
              <a:t>  128  ,</a:t>
            </a:r>
            <a:r>
              <a:rPr lang="en-US" altLang="zh-CN" sz="1800" b="0" dirty="0" smtClean="0"/>
              <a:t>——</a:t>
            </a:r>
            <a:r>
              <a:rPr lang="en-US" sz="1800" b="0" dirty="0" smtClean="0">
                <a:solidFill>
                  <a:srgbClr val="0070C0"/>
                </a:solidFill>
              </a:rPr>
              <a:t>Hue(</a:t>
            </a:r>
            <a:r>
              <a:rPr lang="zh-CN" altLang="en-US" sz="1800" b="0" dirty="0" smtClean="0">
                <a:solidFill>
                  <a:srgbClr val="0070C0"/>
                </a:solidFill>
              </a:rPr>
              <a:t>色调</a:t>
            </a:r>
            <a:r>
              <a:rPr lang="en-US" altLang="zh-CN" sz="1800" b="0" dirty="0" smtClean="0">
                <a:solidFill>
                  <a:srgbClr val="0070C0"/>
                </a:solidFill>
              </a:rPr>
              <a:t>)</a:t>
            </a:r>
            <a:r>
              <a:rPr lang="zh-CN" altLang="en-US" sz="1800" b="0" dirty="0" smtClean="0">
                <a:solidFill>
                  <a:srgbClr val="0070C0"/>
                </a:solidFill>
              </a:rPr>
              <a:t>。</a:t>
            </a:r>
            <a:r>
              <a:rPr lang="en-US" altLang="zh-CN" sz="1800" b="0" dirty="0" smtClean="0">
                <a:solidFill>
                  <a:srgbClr val="0070C0"/>
                </a:solidFill>
              </a:rPr>
              <a:t>0(</a:t>
            </a:r>
            <a:r>
              <a:rPr lang="zh-CN" altLang="en-US" sz="1800" b="0" dirty="0" smtClean="0">
                <a:solidFill>
                  <a:srgbClr val="0070C0"/>
                </a:solidFill>
              </a:rPr>
              <a:t>或</a:t>
            </a:r>
            <a:r>
              <a:rPr lang="en-US" altLang="zh-CN" sz="1800" b="0" dirty="0" smtClean="0">
                <a:solidFill>
                  <a:srgbClr val="0070C0"/>
                </a:solidFill>
              </a:rPr>
              <a:t>360)</a:t>
            </a:r>
            <a:r>
              <a:rPr lang="zh-CN" altLang="en-US" sz="1800" b="0" dirty="0" smtClean="0">
                <a:solidFill>
                  <a:srgbClr val="0070C0"/>
                </a:solidFill>
              </a:rPr>
              <a:t>表示红色，</a:t>
            </a:r>
            <a:r>
              <a:rPr lang="en-US" altLang="zh-CN" sz="1800" b="0" dirty="0" smtClean="0">
                <a:solidFill>
                  <a:srgbClr val="0070C0"/>
                </a:solidFill>
              </a:rPr>
              <a:t>120</a:t>
            </a:r>
            <a:r>
              <a:rPr lang="zh-CN" altLang="en-US" sz="1800" b="0" dirty="0" smtClean="0">
                <a:solidFill>
                  <a:srgbClr val="0070C0"/>
                </a:solidFill>
              </a:rPr>
              <a:t>表示绿色，</a:t>
            </a:r>
            <a:r>
              <a:rPr lang="en-US" altLang="zh-CN" sz="1800" b="0" dirty="0" smtClean="0">
                <a:solidFill>
                  <a:srgbClr val="0070C0"/>
                </a:solidFill>
              </a:rPr>
              <a:t>240</a:t>
            </a:r>
            <a:r>
              <a:rPr lang="zh-CN" altLang="en-US" sz="1800" b="0" dirty="0" smtClean="0">
                <a:solidFill>
                  <a:srgbClr val="0070C0"/>
                </a:solidFill>
              </a:rPr>
              <a:t>表示蓝色，当然可取其   他数值来确定其它颜色；</a:t>
            </a:r>
            <a:r>
              <a:rPr lang="en-US" sz="1800" b="0" dirty="0" smtClean="0"/>
              <a:t/>
            </a:r>
            <a:br>
              <a:rPr lang="en-US" sz="1800" b="0" dirty="0" smtClean="0"/>
            </a:br>
            <a:r>
              <a:rPr lang="en-US" sz="1800" b="0" dirty="0" smtClean="0"/>
              <a:t>  75%,  </a:t>
            </a:r>
            <a:r>
              <a:rPr lang="en-US" altLang="zh-CN" sz="1800" b="0" dirty="0" smtClean="0"/>
              <a:t>——</a:t>
            </a:r>
            <a:r>
              <a:rPr lang="en-US" sz="1800" b="0" dirty="0" smtClean="0">
                <a:solidFill>
                  <a:srgbClr val="0070C0"/>
                </a:solidFill>
              </a:rPr>
              <a:t>Saturation(</a:t>
            </a:r>
            <a:r>
              <a:rPr lang="zh-CN" altLang="en-US" sz="1800" b="0" dirty="0" smtClean="0">
                <a:solidFill>
                  <a:srgbClr val="0070C0"/>
                </a:solidFill>
              </a:rPr>
              <a:t>饱和度</a:t>
            </a:r>
            <a:r>
              <a:rPr lang="en-US" altLang="zh-CN" sz="1800" b="0" dirty="0" smtClean="0">
                <a:solidFill>
                  <a:srgbClr val="0070C0"/>
                </a:solidFill>
              </a:rPr>
              <a:t>)</a:t>
            </a:r>
            <a:r>
              <a:rPr lang="zh-CN" altLang="en-US" sz="1800" b="0" dirty="0" smtClean="0">
                <a:solidFill>
                  <a:srgbClr val="0070C0"/>
                </a:solidFill>
              </a:rPr>
              <a:t>。 取值为</a:t>
            </a:r>
            <a:r>
              <a:rPr lang="en-US" altLang="zh-CN" sz="1800" b="0" dirty="0" smtClean="0">
                <a:solidFill>
                  <a:srgbClr val="0070C0"/>
                </a:solidFill>
              </a:rPr>
              <a:t>0%</a:t>
            </a:r>
            <a:r>
              <a:rPr lang="zh-CN" altLang="en-US" sz="1800" b="0" dirty="0" smtClean="0">
                <a:solidFill>
                  <a:srgbClr val="0070C0"/>
                </a:solidFill>
              </a:rPr>
              <a:t>到</a:t>
            </a:r>
            <a:r>
              <a:rPr lang="en-US" altLang="zh-CN" sz="1800" b="0" dirty="0" smtClean="0">
                <a:solidFill>
                  <a:srgbClr val="0070C0"/>
                </a:solidFill>
              </a:rPr>
              <a:t>100%</a:t>
            </a:r>
            <a:r>
              <a:rPr lang="zh-CN" altLang="en-US" sz="1800" b="0" dirty="0" smtClean="0">
                <a:solidFill>
                  <a:srgbClr val="0070C0"/>
                </a:solidFill>
              </a:rPr>
              <a:t>之间的值；</a:t>
            </a:r>
            <a:r>
              <a:rPr lang="en-US" sz="1800" b="0" dirty="0" smtClean="0"/>
              <a:t/>
            </a:r>
            <a:br>
              <a:rPr lang="en-US" sz="1800" b="0" dirty="0" smtClean="0"/>
            </a:br>
            <a:r>
              <a:rPr lang="en-US" sz="1800" b="0" dirty="0" smtClean="0"/>
              <a:t>  33%,  </a:t>
            </a:r>
            <a:r>
              <a:rPr lang="en-US" altLang="zh-CN" sz="1800" b="0" dirty="0" smtClean="0"/>
              <a:t>——</a:t>
            </a:r>
            <a:r>
              <a:rPr lang="en-US" sz="1800" b="0" dirty="0" smtClean="0">
                <a:solidFill>
                  <a:srgbClr val="0070C0"/>
                </a:solidFill>
              </a:rPr>
              <a:t>Lightness(</a:t>
            </a:r>
            <a:r>
              <a:rPr lang="zh-CN" altLang="en-US" sz="1800" b="0" dirty="0" smtClean="0">
                <a:solidFill>
                  <a:srgbClr val="0070C0"/>
                </a:solidFill>
              </a:rPr>
              <a:t>亮度</a:t>
            </a:r>
            <a:r>
              <a:rPr lang="en-US" altLang="zh-CN" sz="1800" b="0" dirty="0" smtClean="0">
                <a:solidFill>
                  <a:srgbClr val="0070C0"/>
                </a:solidFill>
              </a:rPr>
              <a:t>)</a:t>
            </a:r>
            <a:r>
              <a:rPr lang="zh-CN" altLang="en-US" sz="1800" b="0" dirty="0" smtClean="0">
                <a:solidFill>
                  <a:srgbClr val="0070C0"/>
                </a:solidFill>
              </a:rPr>
              <a:t>。 取值为</a:t>
            </a:r>
            <a:r>
              <a:rPr lang="en-US" altLang="zh-CN" sz="1800" b="0" dirty="0" smtClean="0">
                <a:solidFill>
                  <a:srgbClr val="0070C0"/>
                </a:solidFill>
              </a:rPr>
              <a:t>0%</a:t>
            </a:r>
            <a:r>
              <a:rPr lang="zh-CN" altLang="en-US" sz="1800" b="0" dirty="0" smtClean="0">
                <a:solidFill>
                  <a:srgbClr val="0070C0"/>
                </a:solidFill>
              </a:rPr>
              <a:t>到</a:t>
            </a:r>
            <a:r>
              <a:rPr lang="en-US" altLang="zh-CN" sz="1800" b="0" dirty="0" smtClean="0">
                <a:solidFill>
                  <a:srgbClr val="0070C0"/>
                </a:solidFill>
              </a:rPr>
              <a:t>100%</a:t>
            </a:r>
            <a:r>
              <a:rPr lang="zh-CN" altLang="en-US" sz="1800" b="0" dirty="0" smtClean="0">
                <a:solidFill>
                  <a:srgbClr val="0070C0"/>
                </a:solidFill>
              </a:rPr>
              <a:t>之间的值； </a:t>
            </a:r>
            <a:r>
              <a:rPr lang="en-US" sz="1800" b="0" dirty="0" smtClean="0"/>
              <a:t/>
            </a:r>
            <a:br>
              <a:rPr lang="en-US" sz="1800" b="0" dirty="0" smtClean="0"/>
            </a:br>
            <a:r>
              <a:rPr lang="en-US" sz="1800" b="0" dirty="0" smtClean="0"/>
              <a:t>  1.00,</a:t>
            </a:r>
            <a:r>
              <a:rPr lang="en-US" altLang="zh-CN" sz="1800" b="0" dirty="0" smtClean="0"/>
              <a:t>——</a:t>
            </a:r>
            <a:r>
              <a:rPr lang="en-US" sz="1800" b="0" dirty="0" smtClean="0">
                <a:solidFill>
                  <a:srgbClr val="0070C0"/>
                </a:solidFill>
              </a:rPr>
              <a:t>alpha(</a:t>
            </a:r>
            <a:r>
              <a:rPr lang="zh-CN" altLang="en-US" sz="1800" b="0" dirty="0" smtClean="0">
                <a:solidFill>
                  <a:srgbClr val="0070C0"/>
                </a:solidFill>
              </a:rPr>
              <a:t>透明度</a:t>
            </a:r>
            <a:r>
              <a:rPr lang="en-US" altLang="zh-CN" sz="1800" b="0" dirty="0" smtClean="0">
                <a:solidFill>
                  <a:srgbClr val="0070C0"/>
                </a:solidFill>
              </a:rPr>
              <a:t>)</a:t>
            </a:r>
            <a:r>
              <a:rPr lang="zh-CN" altLang="en-US" sz="1800" b="0" dirty="0" smtClean="0">
                <a:solidFill>
                  <a:srgbClr val="0070C0"/>
                </a:solidFill>
              </a:rPr>
              <a:t>。 取值在</a:t>
            </a:r>
            <a:r>
              <a:rPr lang="en-US" altLang="zh-CN" sz="1800" b="0" dirty="0" smtClean="0">
                <a:solidFill>
                  <a:srgbClr val="0070C0"/>
                </a:solidFill>
              </a:rPr>
              <a:t>0</a:t>
            </a:r>
            <a:r>
              <a:rPr lang="zh-CN" altLang="en-US" sz="1800" b="0" dirty="0" smtClean="0">
                <a:solidFill>
                  <a:srgbClr val="0070C0"/>
                </a:solidFill>
              </a:rPr>
              <a:t>到</a:t>
            </a:r>
            <a:r>
              <a:rPr lang="en-US" altLang="zh-CN" sz="1800" b="0" dirty="0" smtClean="0">
                <a:solidFill>
                  <a:srgbClr val="0070C0"/>
                </a:solidFill>
              </a:rPr>
              <a:t>1</a:t>
            </a:r>
            <a:r>
              <a:rPr lang="zh-CN" altLang="en-US" sz="1800" b="0" dirty="0" smtClean="0">
                <a:solidFill>
                  <a:srgbClr val="0070C0"/>
                </a:solidFill>
              </a:rPr>
              <a:t>之间；</a:t>
            </a:r>
            <a:endParaRPr lang="en-US" sz="1800" b="0" dirty="0" smtClean="0">
              <a:solidFill>
                <a:srgbClr val="0070C0"/>
              </a:solidFill>
            </a:endParaRPr>
          </a:p>
          <a:p>
            <a:r>
              <a:rPr lang="en-US" sz="1800" b="0" dirty="0" smtClean="0"/>
              <a:t>); </a:t>
            </a:r>
            <a:endParaRPr kumimoji="1" lang="en-US" altLang="zh-CN" sz="1800" b="0" dirty="0" smtClean="0"/>
          </a:p>
        </p:txBody>
      </p:sp>
      <p:sp>
        <p:nvSpPr>
          <p:cNvPr id="4" name="文本框 3"/>
          <p:cNvSpPr txBox="1"/>
          <p:nvPr/>
        </p:nvSpPr>
        <p:spPr>
          <a:xfrm>
            <a:off x="471310" y="963658"/>
            <a:ext cx="4570482" cy="400110"/>
          </a:xfrm>
          <a:prstGeom prst="rect">
            <a:avLst/>
          </a:prstGeom>
          <a:noFill/>
        </p:spPr>
        <p:txBody>
          <a:bodyPr wrap="none" rtlCol="0">
            <a:spAutoFit/>
          </a:bodyPr>
          <a:lstStyle/>
          <a:p>
            <a:r>
              <a:rPr kumimoji="1" lang="en-US" altLang="zh-CN" sz="2000" dirty="0">
                <a:latin typeface="+mj-lt"/>
              </a:rPr>
              <a:t>Hue/saturation/luminance color</a:t>
            </a:r>
          </a:p>
        </p:txBody>
      </p:sp>
    </p:spTree>
    <p:extLst>
      <p:ext uri="{BB962C8B-B14F-4D97-AF65-F5344CB8AC3E}">
        <p14:creationId xmlns:p14="http://schemas.microsoft.com/office/powerpoint/2010/main" val="4272085430"/>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a:bodyPr>
          <a:lstStyle/>
          <a:p>
            <a:r>
              <a:rPr kumimoji="1" lang="en-US" altLang="zh-CN" dirty="0"/>
              <a:t>CSS3</a:t>
            </a:r>
            <a:r>
              <a:rPr kumimoji="1" lang="en-US" altLang="zh-CN" sz="2200" dirty="0" smtClean="0"/>
              <a:t>(</a:t>
            </a:r>
            <a:r>
              <a:rPr kumimoji="1" lang="zh-CN" altLang="en-US" sz="2200" dirty="0" smtClean="0"/>
              <a:t>样式表</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r>
              <a:rPr lang="en-US" sz="1800" dirty="0" smtClean="0"/>
              <a:t>  CSS3/CSS </a:t>
            </a:r>
            <a:r>
              <a:rPr lang="zh-CN" altLang="en-US" sz="1800" dirty="0" smtClean="0"/>
              <a:t>边框属性</a:t>
            </a:r>
            <a:endParaRPr lang="en-US" sz="1800" dirty="0" smtClean="0"/>
          </a:p>
          <a:p>
            <a:r>
              <a:rPr lang="en-US" sz="1800" dirty="0" smtClean="0"/>
              <a:t>       </a:t>
            </a:r>
          </a:p>
          <a:p>
            <a:r>
              <a:rPr lang="en-US" sz="1800" dirty="0" smtClean="0"/>
              <a:t> </a:t>
            </a:r>
            <a:r>
              <a:rPr lang="en-US" sz="1800" b="0" dirty="0" smtClean="0"/>
              <a:t>face: border-radius: 0px;  </a:t>
            </a:r>
            <a:r>
              <a:rPr lang="en-US" altLang="zh-CN" sz="1800" b="0" dirty="0" smtClean="0"/>
              <a:t>——</a:t>
            </a:r>
            <a:r>
              <a:rPr lang="zh-CN" altLang="en-US" sz="1800" b="0" dirty="0" smtClean="0">
                <a:solidFill>
                  <a:srgbClr val="0070C0"/>
                </a:solidFill>
              </a:rPr>
              <a:t>设置或检索对象使用圆角边框</a:t>
            </a:r>
            <a:endParaRPr lang="en-US" altLang="zh-CN" sz="1800" b="0" dirty="0" smtClean="0">
              <a:solidFill>
                <a:srgbClr val="0070C0"/>
              </a:solidFill>
            </a:endParaRPr>
          </a:p>
          <a:p>
            <a:r>
              <a:rPr lang="en-US" sz="1800" b="0" dirty="0" smtClean="0"/>
              <a:t>border-top/bottom-left-radius：10px 30px;</a:t>
            </a:r>
            <a:r>
              <a:rPr lang="en-US" altLang="zh-CN" sz="1800" b="0" dirty="0" smtClean="0"/>
              <a:t>——</a:t>
            </a:r>
            <a:r>
              <a:rPr lang="zh-CN" altLang="en-US" sz="1800" b="0" dirty="0" smtClean="0">
                <a:solidFill>
                  <a:srgbClr val="0070C0"/>
                </a:solidFill>
              </a:rPr>
              <a:t>设置或检索对象的左上</a:t>
            </a:r>
            <a:r>
              <a:rPr lang="en-US" altLang="zh-CN" sz="1800" b="0" dirty="0" smtClean="0">
                <a:solidFill>
                  <a:srgbClr val="0070C0"/>
                </a:solidFill>
              </a:rPr>
              <a:t>/</a:t>
            </a:r>
            <a:r>
              <a:rPr lang="zh-CN" altLang="en-US" sz="1800" b="0" dirty="0" smtClean="0">
                <a:solidFill>
                  <a:srgbClr val="0070C0"/>
                </a:solidFill>
              </a:rPr>
              <a:t>下角圆角边框。提供</a:t>
            </a:r>
            <a:r>
              <a:rPr lang="en-US" altLang="zh-CN" sz="1800" b="0" dirty="0" smtClean="0">
                <a:solidFill>
                  <a:srgbClr val="0070C0"/>
                </a:solidFill>
              </a:rPr>
              <a:t>2</a:t>
            </a:r>
            <a:r>
              <a:rPr lang="zh-CN" altLang="en-US" sz="1800" b="0" dirty="0" smtClean="0">
                <a:solidFill>
                  <a:srgbClr val="0070C0"/>
                </a:solidFill>
              </a:rPr>
              <a:t>个参数，</a:t>
            </a:r>
            <a:r>
              <a:rPr lang="en-US" altLang="zh-CN" sz="1800" b="0" dirty="0" smtClean="0">
                <a:solidFill>
                  <a:srgbClr val="0070C0"/>
                </a:solidFill>
              </a:rPr>
              <a:t>2</a:t>
            </a:r>
            <a:r>
              <a:rPr lang="zh-CN" altLang="en-US" sz="1800" b="0" dirty="0" smtClean="0">
                <a:solidFill>
                  <a:srgbClr val="0070C0"/>
                </a:solidFill>
              </a:rPr>
              <a:t>个参数以空格分隔，每个参数允许设置</a:t>
            </a:r>
            <a:r>
              <a:rPr lang="en-US" altLang="zh-CN" sz="1800" b="0" dirty="0" smtClean="0">
                <a:solidFill>
                  <a:srgbClr val="0070C0"/>
                </a:solidFill>
              </a:rPr>
              <a:t>1</a:t>
            </a:r>
            <a:r>
              <a:rPr lang="zh-CN" altLang="en-US" sz="1800" b="0" dirty="0" smtClean="0">
                <a:solidFill>
                  <a:srgbClr val="0070C0"/>
                </a:solidFill>
              </a:rPr>
              <a:t>个参数值，第</a:t>
            </a:r>
            <a:r>
              <a:rPr lang="en-US" altLang="zh-CN" sz="1800" b="0" dirty="0" smtClean="0">
                <a:solidFill>
                  <a:srgbClr val="0070C0"/>
                </a:solidFill>
              </a:rPr>
              <a:t>1</a:t>
            </a:r>
            <a:r>
              <a:rPr lang="zh-CN" altLang="en-US" sz="1800" b="0" dirty="0" smtClean="0">
                <a:solidFill>
                  <a:srgbClr val="0070C0"/>
                </a:solidFill>
              </a:rPr>
              <a:t>个参数表示水平半径，第</a:t>
            </a:r>
            <a:r>
              <a:rPr lang="en-US" altLang="zh-CN" sz="1800" b="0" dirty="0" smtClean="0">
                <a:solidFill>
                  <a:srgbClr val="0070C0"/>
                </a:solidFill>
              </a:rPr>
              <a:t>2</a:t>
            </a:r>
            <a:r>
              <a:rPr lang="zh-CN" altLang="en-US" sz="1800" b="0" dirty="0" smtClean="0">
                <a:solidFill>
                  <a:srgbClr val="0070C0"/>
                </a:solidFill>
              </a:rPr>
              <a:t>个参数表示垂直半径，如第</a:t>
            </a:r>
            <a:r>
              <a:rPr lang="en-US" altLang="zh-CN" sz="1800" b="0" dirty="0" smtClean="0">
                <a:solidFill>
                  <a:srgbClr val="0070C0"/>
                </a:solidFill>
              </a:rPr>
              <a:t>2</a:t>
            </a:r>
            <a:r>
              <a:rPr lang="zh-CN" altLang="en-US" sz="1800" b="0" dirty="0" smtClean="0">
                <a:solidFill>
                  <a:srgbClr val="0070C0"/>
                </a:solidFill>
              </a:rPr>
              <a:t>个参数省略，则默认等于第</a:t>
            </a:r>
            <a:r>
              <a:rPr lang="en-US" altLang="zh-CN" sz="1800" b="0" dirty="0" smtClean="0">
                <a:solidFill>
                  <a:srgbClr val="0070C0"/>
                </a:solidFill>
              </a:rPr>
              <a:t>1</a:t>
            </a:r>
            <a:r>
              <a:rPr lang="zh-CN" altLang="en-US" sz="1800" b="0" dirty="0" smtClean="0">
                <a:solidFill>
                  <a:srgbClr val="0070C0"/>
                </a:solidFill>
              </a:rPr>
              <a:t>个参数</a:t>
            </a:r>
            <a:endParaRPr lang="en-US" altLang="zh-CN" sz="1800" b="0" dirty="0" smtClean="0">
              <a:solidFill>
                <a:srgbClr val="0070C0"/>
              </a:solidFill>
            </a:endParaRPr>
          </a:p>
          <a:p>
            <a:r>
              <a:rPr lang="en-US" sz="1800" b="0" dirty="0" smtClean="0"/>
              <a:t>border-top/bottom-</a:t>
            </a:r>
            <a:r>
              <a:rPr lang="en-US" altLang="zh-CN" sz="1800" b="0" dirty="0" smtClean="0"/>
              <a:t>right</a:t>
            </a:r>
            <a:r>
              <a:rPr lang="en-US" sz="1800" b="0" dirty="0" smtClean="0"/>
              <a:t>-radius：10px 30px;</a:t>
            </a:r>
            <a:r>
              <a:rPr lang="en-US" altLang="zh-CN" sz="1800" b="0" dirty="0" smtClean="0"/>
              <a:t>——</a:t>
            </a:r>
            <a:r>
              <a:rPr lang="zh-CN" altLang="en-US" sz="1800" b="0" dirty="0" smtClean="0">
                <a:solidFill>
                  <a:srgbClr val="0070C0"/>
                </a:solidFill>
              </a:rPr>
              <a:t>设置或检索对象的右上</a:t>
            </a:r>
            <a:r>
              <a:rPr lang="en-US" altLang="zh-CN" sz="1800" b="0" dirty="0" smtClean="0">
                <a:solidFill>
                  <a:srgbClr val="0070C0"/>
                </a:solidFill>
              </a:rPr>
              <a:t>/</a:t>
            </a:r>
            <a:r>
              <a:rPr lang="zh-CN" altLang="en-US" sz="1800" b="0" dirty="0" smtClean="0">
                <a:solidFill>
                  <a:srgbClr val="0070C0"/>
                </a:solidFill>
              </a:rPr>
              <a:t>下角圆角边框。</a:t>
            </a:r>
            <a:endParaRPr lang="en-US" altLang="zh-CN" sz="1800" b="0" dirty="0" smtClean="0">
              <a:solidFill>
                <a:srgbClr val="0070C0"/>
              </a:solidFill>
            </a:endParaRPr>
          </a:p>
          <a:p>
            <a:endParaRPr lang="en-US" altLang="zh-CN" sz="1800" dirty="0" smtClean="0"/>
          </a:p>
          <a:p>
            <a:endParaRPr kumimoji="1" lang="en-US" altLang="zh-CN" sz="1800" dirty="0" smtClean="0"/>
          </a:p>
        </p:txBody>
      </p:sp>
      <p:sp>
        <p:nvSpPr>
          <p:cNvPr id="4" name="文本框 3"/>
          <p:cNvSpPr txBox="1"/>
          <p:nvPr/>
        </p:nvSpPr>
        <p:spPr>
          <a:xfrm>
            <a:off x="471310" y="963658"/>
            <a:ext cx="2577273" cy="400110"/>
          </a:xfrm>
          <a:prstGeom prst="rect">
            <a:avLst/>
          </a:prstGeom>
          <a:noFill/>
        </p:spPr>
        <p:txBody>
          <a:bodyPr wrap="none" rtlCol="0">
            <a:spAutoFit/>
          </a:bodyPr>
          <a:lstStyle/>
          <a:p>
            <a:r>
              <a:rPr kumimoji="1" lang="en-US" altLang="zh-CN" sz="2000" dirty="0">
                <a:latin typeface="+mj-lt"/>
              </a:rPr>
              <a:t>Rounded corners</a:t>
            </a:r>
          </a:p>
        </p:txBody>
      </p:sp>
    </p:spTree>
    <p:extLst>
      <p:ext uri="{BB962C8B-B14F-4D97-AF65-F5344CB8AC3E}">
        <p14:creationId xmlns:p14="http://schemas.microsoft.com/office/powerpoint/2010/main" val="234459027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a:bodyPr>
          <a:lstStyle/>
          <a:p>
            <a:r>
              <a:rPr kumimoji="1" lang="en-US" altLang="zh-CN" dirty="0"/>
              <a:t>CSS3</a:t>
            </a:r>
            <a:r>
              <a:rPr kumimoji="1" lang="en-US" altLang="zh-CN" sz="2200" dirty="0" smtClean="0"/>
              <a:t>(</a:t>
            </a:r>
            <a:r>
              <a:rPr kumimoji="1" lang="zh-CN" altLang="en-US" sz="2200" dirty="0" smtClean="0"/>
              <a:t>样式表</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r>
              <a:rPr lang="en-US" sz="1800" dirty="0" smtClean="0"/>
              <a:t>CSS3/CSS1 </a:t>
            </a:r>
            <a:r>
              <a:rPr lang="zh-CN" altLang="en-US" sz="1800" dirty="0" smtClean="0"/>
              <a:t>背景</a:t>
            </a:r>
            <a:r>
              <a:rPr lang="en-US" sz="1800" dirty="0" smtClean="0"/>
              <a:t>background-image </a:t>
            </a:r>
            <a:r>
              <a:rPr lang="zh-CN" altLang="en-US" sz="1800" dirty="0" smtClean="0"/>
              <a:t>属性</a:t>
            </a:r>
          </a:p>
          <a:p>
            <a:r>
              <a:rPr lang="zh-CN" altLang="en-US" sz="1800" dirty="0" smtClean="0"/>
              <a:t>设置或检索对象的背景图像。</a:t>
            </a:r>
            <a:endParaRPr lang="en-US" sz="1800" dirty="0" smtClean="0"/>
          </a:p>
          <a:p>
            <a:endParaRPr lang="en-US" sz="1800" b="0" dirty="0" smtClean="0"/>
          </a:p>
          <a:p>
            <a:r>
              <a:rPr lang="en-US" sz="1800" b="0" dirty="0" smtClean="0"/>
              <a:t>background-image: linear-gradient(top, #00abeb 0%, #</a:t>
            </a:r>
            <a:r>
              <a:rPr lang="en-US" sz="1800" b="0" dirty="0" err="1" smtClean="0"/>
              <a:t>fff</a:t>
            </a:r>
            <a:r>
              <a:rPr lang="en-US" sz="1800" b="0" dirty="0" smtClean="0"/>
              <a:t> 50%,#66cc00 50%, #</a:t>
            </a:r>
            <a:r>
              <a:rPr lang="en-US" sz="1800" b="0" dirty="0" err="1" smtClean="0"/>
              <a:t>fff</a:t>
            </a:r>
            <a:r>
              <a:rPr lang="en-US" sz="1800" b="0" dirty="0" smtClean="0"/>
              <a:t> 100%);</a:t>
            </a:r>
            <a:r>
              <a:rPr lang="en-US" altLang="zh-CN" sz="1800" b="0" dirty="0" smtClean="0"/>
              <a:t>——</a:t>
            </a:r>
            <a:r>
              <a:rPr lang="zh-CN" altLang="en-US" sz="1800" b="0" dirty="0" smtClean="0">
                <a:solidFill>
                  <a:srgbClr val="0070C0"/>
                </a:solidFill>
              </a:rPr>
              <a:t>使用线性渐变创建背景图像。</a:t>
            </a:r>
            <a:endParaRPr lang="en-US" sz="1800" b="0" dirty="0" smtClean="0">
              <a:solidFill>
                <a:srgbClr val="0070C0"/>
              </a:solidFill>
            </a:endParaRPr>
          </a:p>
          <a:p>
            <a:r>
              <a:rPr lang="zh-CN" altLang="en-US" sz="1800" b="0" dirty="0" smtClean="0"/>
              <a:t> </a:t>
            </a:r>
            <a:r>
              <a:rPr lang="en-US" sz="1800" b="0" dirty="0" smtClean="0"/>
              <a:t>background-image: radial-gradient(center, circle cover, red, #000 40%);</a:t>
            </a:r>
            <a:r>
              <a:rPr lang="en-US" altLang="zh-CN" sz="1800" b="0" dirty="0" smtClean="0"/>
              <a:t>——</a:t>
            </a:r>
            <a:r>
              <a:rPr lang="zh-CN" altLang="en-US" sz="1800" b="0" dirty="0" smtClean="0">
                <a:solidFill>
                  <a:srgbClr val="0070C0"/>
                </a:solidFill>
              </a:rPr>
              <a:t>使用径向</a:t>
            </a:r>
            <a:r>
              <a:rPr lang="en-US" altLang="zh-CN" sz="1800" b="0" dirty="0" smtClean="0">
                <a:solidFill>
                  <a:srgbClr val="0070C0"/>
                </a:solidFill>
              </a:rPr>
              <a:t>(</a:t>
            </a:r>
            <a:r>
              <a:rPr lang="zh-CN" altLang="en-US" sz="1800" b="0" dirty="0" smtClean="0">
                <a:solidFill>
                  <a:srgbClr val="0070C0"/>
                </a:solidFill>
              </a:rPr>
              <a:t>放射性</a:t>
            </a:r>
            <a:r>
              <a:rPr lang="en-US" altLang="zh-CN" sz="1800" b="0" dirty="0" smtClean="0">
                <a:solidFill>
                  <a:srgbClr val="0070C0"/>
                </a:solidFill>
              </a:rPr>
              <a:t>)</a:t>
            </a:r>
            <a:r>
              <a:rPr lang="zh-CN" altLang="en-US" sz="1800" b="0" dirty="0" smtClean="0">
                <a:solidFill>
                  <a:srgbClr val="0070C0"/>
                </a:solidFill>
              </a:rPr>
              <a:t>渐变创建背景图像。</a:t>
            </a:r>
            <a:endParaRPr lang="en-US" altLang="zh-CN" sz="1800" b="0" dirty="0" smtClean="0">
              <a:solidFill>
                <a:srgbClr val="0070C0"/>
              </a:solidFill>
            </a:endParaRPr>
          </a:p>
          <a:p>
            <a:endParaRPr lang="zh-CN" altLang="en-US" sz="1800" b="0" dirty="0" smtClean="0">
              <a:solidFill>
                <a:srgbClr val="0070C0"/>
              </a:solidFill>
            </a:endParaRPr>
          </a:p>
          <a:p>
            <a:endParaRPr kumimoji="1" lang="en-US" altLang="zh-CN" sz="1800" dirty="0" smtClean="0"/>
          </a:p>
        </p:txBody>
      </p:sp>
      <p:sp>
        <p:nvSpPr>
          <p:cNvPr id="4" name="文本框 3"/>
          <p:cNvSpPr txBox="1"/>
          <p:nvPr/>
        </p:nvSpPr>
        <p:spPr>
          <a:xfrm>
            <a:off x="471310" y="963658"/>
            <a:ext cx="1556736" cy="400110"/>
          </a:xfrm>
          <a:prstGeom prst="rect">
            <a:avLst/>
          </a:prstGeom>
          <a:noFill/>
        </p:spPr>
        <p:txBody>
          <a:bodyPr wrap="none" rtlCol="0">
            <a:spAutoFit/>
          </a:bodyPr>
          <a:lstStyle/>
          <a:p>
            <a:r>
              <a:rPr kumimoji="1" lang="en-US" altLang="zh-CN" sz="2000" dirty="0">
                <a:latin typeface="+mj-lt"/>
              </a:rPr>
              <a:t>Gradients</a:t>
            </a:r>
          </a:p>
        </p:txBody>
      </p:sp>
    </p:spTree>
    <p:extLst>
      <p:ext uri="{BB962C8B-B14F-4D97-AF65-F5344CB8AC3E}">
        <p14:creationId xmlns:p14="http://schemas.microsoft.com/office/powerpoint/2010/main" val="275904340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a:bodyPr>
          <a:lstStyle/>
          <a:p>
            <a:r>
              <a:rPr kumimoji="1" lang="en-US" altLang="zh-CN" dirty="0"/>
              <a:t>CSS3</a:t>
            </a:r>
            <a:r>
              <a:rPr kumimoji="1" lang="en-US" altLang="zh-CN" sz="2200" dirty="0" smtClean="0"/>
              <a:t>(</a:t>
            </a:r>
            <a:r>
              <a:rPr kumimoji="1" lang="zh-CN" altLang="en-US" sz="2200" dirty="0" smtClean="0"/>
              <a:t>样式表</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r>
              <a:rPr lang="en-US" altLang="zh-CN" sz="1800" dirty="0" smtClean="0"/>
              <a:t>Css3 </a:t>
            </a:r>
            <a:r>
              <a:rPr lang="zh-CN" altLang="en-US" sz="1800" dirty="0" smtClean="0"/>
              <a:t>文本</a:t>
            </a:r>
            <a:r>
              <a:rPr lang="en-US" altLang="zh-CN" sz="1800" dirty="0" smtClean="0"/>
              <a:t>text</a:t>
            </a:r>
            <a:r>
              <a:rPr lang="zh-CN" altLang="en-US" sz="1800" dirty="0" smtClean="0"/>
              <a:t>属性</a:t>
            </a:r>
            <a:endParaRPr lang="en-US" sz="1800" dirty="0" smtClean="0"/>
          </a:p>
          <a:p>
            <a:endParaRPr lang="en-US" sz="1800" dirty="0" smtClean="0"/>
          </a:p>
          <a:p>
            <a:r>
              <a:rPr lang="en-US" sz="1800" b="0" dirty="0" smtClean="0"/>
              <a:t>text-shadow:</a:t>
            </a:r>
            <a:r>
              <a:rPr lang="en-US" altLang="zh-CN" sz="1800" b="0" dirty="0" smtClean="0"/>
              <a:t>——</a:t>
            </a:r>
            <a:r>
              <a:rPr lang="zh-CN" altLang="en-US" sz="1800" b="0" dirty="0" smtClean="0">
                <a:solidFill>
                  <a:srgbClr val="0070C0"/>
                </a:solidFill>
              </a:rPr>
              <a:t>设置或检索对象中文本的文字是否有阴影及模糊效果。</a:t>
            </a:r>
            <a:r>
              <a:rPr lang="en-US" sz="1800" b="0" dirty="0" smtClean="0">
                <a:solidFill>
                  <a:srgbClr val="0070C0"/>
                </a:solidFill>
              </a:rPr>
              <a:t/>
            </a:r>
            <a:br>
              <a:rPr lang="en-US" sz="1800" b="0" dirty="0" smtClean="0">
                <a:solidFill>
                  <a:srgbClr val="0070C0"/>
                </a:solidFill>
              </a:rPr>
            </a:br>
            <a:r>
              <a:rPr lang="en-US" sz="1800" b="0" dirty="0" smtClean="0"/>
              <a:t> </a:t>
            </a:r>
            <a:br>
              <a:rPr lang="en-US" sz="1800" b="0" dirty="0" smtClean="0"/>
            </a:br>
            <a:r>
              <a:rPr lang="en-US" sz="1800" b="0" dirty="0" smtClean="0"/>
              <a:t>6px</a:t>
            </a:r>
            <a:r>
              <a:rPr lang="en-US" altLang="zh-CN" sz="1800" b="0" dirty="0" smtClean="0"/>
              <a:t>——</a:t>
            </a:r>
            <a:r>
              <a:rPr lang="zh-CN" altLang="en-US" sz="1800" b="0" dirty="0" smtClean="0">
                <a:solidFill>
                  <a:srgbClr val="0070C0"/>
                </a:solidFill>
              </a:rPr>
              <a:t>设置对象的阴影水平偏移值。可以为负值</a:t>
            </a:r>
          </a:p>
          <a:p>
            <a:r>
              <a:rPr lang="en-US" sz="1800" b="0" dirty="0" smtClean="0"/>
              <a:t>-3px </a:t>
            </a:r>
            <a:r>
              <a:rPr lang="en-US" altLang="zh-CN" sz="1800" b="0" dirty="0" smtClean="0"/>
              <a:t>——</a:t>
            </a:r>
            <a:r>
              <a:rPr lang="zh-CN" altLang="en-US" sz="1800" b="0" dirty="0" smtClean="0">
                <a:solidFill>
                  <a:srgbClr val="0070C0"/>
                </a:solidFill>
              </a:rPr>
              <a:t>设置对象的阴影垂直偏移值。可以为负值</a:t>
            </a:r>
          </a:p>
          <a:p>
            <a:r>
              <a:rPr lang="en-US" sz="1800" b="0" dirty="0" smtClean="0"/>
              <a:t>0px</a:t>
            </a:r>
            <a:r>
              <a:rPr lang="en-US" altLang="zh-CN" sz="1800" b="0" dirty="0" smtClean="0"/>
              <a:t>——</a:t>
            </a:r>
            <a:r>
              <a:rPr lang="zh-CN" altLang="en-US" sz="1800" b="0" dirty="0" smtClean="0">
                <a:solidFill>
                  <a:srgbClr val="0070C0"/>
                </a:solidFill>
              </a:rPr>
              <a:t>设置对象的阴影模糊值。不允许负值</a:t>
            </a:r>
          </a:p>
          <a:p>
            <a:r>
              <a:rPr lang="en-US" sz="1800" b="0" dirty="0" err="1" smtClean="0"/>
              <a:t>rgba</a:t>
            </a:r>
            <a:r>
              <a:rPr lang="en-US" sz="1800" b="0" dirty="0" smtClean="0"/>
              <a:t>(64, 64, 64, 0.5)</a:t>
            </a:r>
            <a:r>
              <a:rPr lang="en-US" altLang="zh-CN" sz="1800" b="0" dirty="0" smtClean="0"/>
              <a:t>——</a:t>
            </a:r>
            <a:r>
              <a:rPr lang="zh-CN" altLang="en-US" sz="1800" b="0" dirty="0" smtClean="0">
                <a:solidFill>
                  <a:srgbClr val="0070C0"/>
                </a:solidFill>
              </a:rPr>
              <a:t>设置对象的阴影的颜色。</a:t>
            </a:r>
            <a:endParaRPr kumimoji="1" lang="en-US" altLang="zh-CN" sz="1800" b="0" dirty="0" smtClean="0">
              <a:solidFill>
                <a:srgbClr val="0070C0"/>
              </a:solidFill>
            </a:endParaRPr>
          </a:p>
        </p:txBody>
      </p:sp>
      <p:sp>
        <p:nvSpPr>
          <p:cNvPr id="4" name="文本框 3"/>
          <p:cNvSpPr txBox="1"/>
          <p:nvPr/>
        </p:nvSpPr>
        <p:spPr>
          <a:xfrm>
            <a:off x="471310" y="963658"/>
            <a:ext cx="1448283" cy="400110"/>
          </a:xfrm>
          <a:prstGeom prst="rect">
            <a:avLst/>
          </a:prstGeom>
          <a:noFill/>
        </p:spPr>
        <p:txBody>
          <a:bodyPr wrap="none" rtlCol="0">
            <a:spAutoFit/>
          </a:bodyPr>
          <a:lstStyle/>
          <a:p>
            <a:r>
              <a:rPr kumimoji="1" lang="en-US" altLang="zh-CN" sz="2000" dirty="0">
                <a:latin typeface="+mj-lt"/>
              </a:rPr>
              <a:t>Shadows</a:t>
            </a:r>
          </a:p>
        </p:txBody>
      </p:sp>
    </p:spTree>
    <p:extLst>
      <p:ext uri="{BB962C8B-B14F-4D97-AF65-F5344CB8AC3E}">
        <p14:creationId xmlns:p14="http://schemas.microsoft.com/office/powerpoint/2010/main" val="3804209693"/>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a:bodyPr>
          <a:lstStyle/>
          <a:p>
            <a:r>
              <a:rPr kumimoji="1" lang="en-US" altLang="zh-CN" dirty="0"/>
              <a:t>CSS3</a:t>
            </a:r>
            <a:r>
              <a:rPr kumimoji="1" lang="en-US" altLang="zh-CN" sz="2200" dirty="0" smtClean="0"/>
              <a:t>(</a:t>
            </a:r>
            <a:r>
              <a:rPr kumimoji="1" lang="zh-CN" altLang="en-US" sz="2200" dirty="0" smtClean="0"/>
              <a:t>样式表</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r>
              <a:rPr lang="en-US" sz="1800" dirty="0" smtClean="0"/>
              <a:t>CSS3 </a:t>
            </a:r>
            <a:r>
              <a:rPr lang="zh-CN" altLang="en-US" sz="1800" dirty="0" smtClean="0"/>
              <a:t>边框</a:t>
            </a:r>
            <a:r>
              <a:rPr lang="en-US" sz="1800" dirty="0" smtClean="0"/>
              <a:t>border-image </a:t>
            </a:r>
            <a:r>
              <a:rPr lang="zh-CN" altLang="en-US" sz="1800" dirty="0" smtClean="0"/>
              <a:t>属性</a:t>
            </a:r>
          </a:p>
          <a:p>
            <a:endParaRPr lang="en-US" sz="1800" dirty="0" smtClean="0"/>
          </a:p>
          <a:p>
            <a:r>
              <a:rPr lang="zh-CN" altLang="en-US" sz="1800" dirty="0" smtClean="0"/>
              <a:t>设置或检索对象的边框样式使用图像来填充。</a:t>
            </a:r>
            <a:endParaRPr lang="en-US" sz="1800" dirty="0" smtClean="0"/>
          </a:p>
          <a:p>
            <a:endParaRPr lang="en-US" sz="1800" b="0" dirty="0" smtClean="0"/>
          </a:p>
          <a:p>
            <a:r>
              <a:rPr lang="en-US" sz="1800" b="0" dirty="0" smtClean="0"/>
              <a:t>-</a:t>
            </a:r>
            <a:r>
              <a:rPr lang="en-US" sz="1800" b="0" dirty="0" err="1" smtClean="0"/>
              <a:t>webkit</a:t>
            </a:r>
            <a:r>
              <a:rPr lang="en-US" sz="1800" b="0" dirty="0" smtClean="0"/>
              <a:t>-border-image: </a:t>
            </a:r>
            <a:r>
              <a:rPr lang="en-US" sz="1800" b="0" dirty="0" err="1" smtClean="0"/>
              <a:t>url</a:t>
            </a:r>
            <a:r>
              <a:rPr lang="en-US" sz="1800" b="0" dirty="0" smtClean="0"/>
              <a:t>(“”) 20% stretch </a:t>
            </a:r>
            <a:r>
              <a:rPr lang="en-US" sz="1800" b="0" dirty="0" err="1" smtClean="0"/>
              <a:t>stretch</a:t>
            </a:r>
            <a:r>
              <a:rPr lang="en-US" altLang="zh-CN" sz="1800" b="0" dirty="0" smtClean="0"/>
              <a:t>——</a:t>
            </a:r>
            <a:r>
              <a:rPr lang="zh-CN" altLang="en-US" sz="1800" b="0" dirty="0" smtClean="0">
                <a:solidFill>
                  <a:srgbClr val="0070C0"/>
                </a:solidFill>
              </a:rPr>
              <a:t>使用绝对或相对地址指定图像。</a:t>
            </a:r>
          </a:p>
          <a:p>
            <a:r>
              <a:rPr lang="en-US" sz="1800" b="0" dirty="0" smtClean="0"/>
              <a:t>border-width: 11px;</a:t>
            </a:r>
            <a:r>
              <a:rPr lang="en-US" altLang="zh-CN" sz="1800" b="0" dirty="0" smtClean="0"/>
              <a:t>——</a:t>
            </a:r>
            <a:r>
              <a:rPr lang="zh-CN" altLang="en-US" sz="1800" b="0" dirty="0" smtClean="0">
                <a:solidFill>
                  <a:srgbClr val="0070C0"/>
                </a:solidFill>
              </a:rPr>
              <a:t>指定边框宽度</a:t>
            </a:r>
          </a:p>
          <a:p>
            <a:endParaRPr kumimoji="1" lang="en-US" altLang="zh-CN" sz="1800" dirty="0" smtClean="0"/>
          </a:p>
        </p:txBody>
      </p:sp>
      <p:sp>
        <p:nvSpPr>
          <p:cNvPr id="4" name="文本框 3"/>
          <p:cNvSpPr txBox="1"/>
          <p:nvPr/>
        </p:nvSpPr>
        <p:spPr>
          <a:xfrm>
            <a:off x="471310" y="963658"/>
            <a:ext cx="2076209" cy="400110"/>
          </a:xfrm>
          <a:prstGeom prst="rect">
            <a:avLst/>
          </a:prstGeom>
          <a:noFill/>
        </p:spPr>
        <p:txBody>
          <a:bodyPr wrap="none" rtlCol="0">
            <a:spAutoFit/>
          </a:bodyPr>
          <a:lstStyle/>
          <a:p>
            <a:r>
              <a:rPr kumimoji="1" lang="en-US" altLang="zh-CN" sz="2000" dirty="0">
                <a:latin typeface="+mj-lt"/>
              </a:rPr>
              <a:t>Border image</a:t>
            </a:r>
          </a:p>
        </p:txBody>
      </p:sp>
    </p:spTree>
    <p:extLst>
      <p:ext uri="{BB962C8B-B14F-4D97-AF65-F5344CB8AC3E}">
        <p14:creationId xmlns:p14="http://schemas.microsoft.com/office/powerpoint/2010/main" val="180201992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a:bodyPr>
          <a:lstStyle/>
          <a:p>
            <a:r>
              <a:rPr kumimoji="1" lang="en-US" altLang="zh-CN" dirty="0"/>
              <a:t>CSS3</a:t>
            </a:r>
            <a:r>
              <a:rPr kumimoji="1" lang="en-US" altLang="zh-CN" sz="2200" dirty="0" smtClean="0"/>
              <a:t>(</a:t>
            </a:r>
            <a:r>
              <a:rPr kumimoji="1" lang="zh-CN" altLang="en-US" sz="2200" dirty="0" smtClean="0"/>
              <a:t>样式表</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r>
              <a:rPr lang="en-US" altLang="zh-CN" sz="1800" dirty="0" smtClean="0"/>
              <a:t>CSS3 </a:t>
            </a:r>
            <a:r>
              <a:rPr lang="zh-CN" altLang="en-US" sz="1800" dirty="0" smtClean="0"/>
              <a:t>弹性盒模型 </a:t>
            </a:r>
            <a:r>
              <a:rPr lang="en-US" altLang="zh-CN" sz="1800" dirty="0" smtClean="0"/>
              <a:t>box-flex </a:t>
            </a:r>
          </a:p>
          <a:p>
            <a:endParaRPr lang="en-US" sz="1800" dirty="0" smtClean="0"/>
          </a:p>
          <a:p>
            <a:r>
              <a:rPr lang="en-US" sz="1800" b="0" dirty="0" smtClean="0"/>
              <a:t>.box {</a:t>
            </a:r>
            <a:br>
              <a:rPr lang="en-US" sz="1800" b="0" dirty="0" smtClean="0"/>
            </a:br>
            <a:r>
              <a:rPr lang="en-US" sz="1800" b="0" dirty="0" smtClean="0"/>
              <a:t>  display: -</a:t>
            </a:r>
            <a:r>
              <a:rPr lang="en-US" sz="1800" b="0" dirty="0" err="1" smtClean="0"/>
              <a:t>webkit</a:t>
            </a:r>
            <a:r>
              <a:rPr lang="en-US" sz="1800" b="0" dirty="0" smtClean="0"/>
              <a:t>-box;</a:t>
            </a:r>
            <a:br>
              <a:rPr lang="en-US" sz="1800" b="0" dirty="0" smtClean="0"/>
            </a:br>
            <a:r>
              <a:rPr lang="en-US" sz="1800" b="0" dirty="0" smtClean="0"/>
              <a:t>  -</a:t>
            </a:r>
            <a:r>
              <a:rPr lang="en-US" sz="1800" b="0" dirty="0" err="1" smtClean="0"/>
              <a:t>webkit</a:t>
            </a:r>
            <a:r>
              <a:rPr lang="en-US" sz="1800" b="0" dirty="0" smtClean="0"/>
              <a:t>-box-orient: horizontal ;</a:t>
            </a:r>
            <a:r>
              <a:rPr lang="en-US" altLang="zh-CN" sz="1800" b="0" dirty="0" smtClean="0"/>
              <a:t>——</a:t>
            </a:r>
            <a:r>
              <a:rPr lang="zh-CN" altLang="en-US" sz="1800" b="0" dirty="0" smtClean="0">
                <a:solidFill>
                  <a:srgbClr val="0070C0"/>
                </a:solidFill>
              </a:rPr>
              <a:t>设置或检索弹性盒模型对象的子元素的排列方式。</a:t>
            </a:r>
            <a:r>
              <a:rPr lang="en-US" altLang="zh-CN" sz="1800" b="0" dirty="0" smtClean="0">
                <a:solidFill>
                  <a:srgbClr val="0070C0"/>
                </a:solidFill>
              </a:rPr>
              <a:t>horizontal</a:t>
            </a:r>
            <a:r>
              <a:rPr lang="zh-CN" altLang="en-US" sz="1800" b="0" dirty="0" smtClean="0">
                <a:solidFill>
                  <a:srgbClr val="0070C0"/>
                </a:solidFill>
              </a:rPr>
              <a:t>： 设置弹性盒模型对象的子元素为水平排列 </a:t>
            </a:r>
            <a:r>
              <a:rPr lang="en-US" altLang="zh-CN" sz="1800" b="0" dirty="0" smtClean="0">
                <a:solidFill>
                  <a:srgbClr val="0070C0"/>
                </a:solidFill>
              </a:rPr>
              <a:t>vertical</a:t>
            </a:r>
            <a:r>
              <a:rPr lang="zh-CN" altLang="en-US" sz="1800" b="0" dirty="0" smtClean="0">
                <a:solidFill>
                  <a:srgbClr val="0070C0"/>
                </a:solidFill>
              </a:rPr>
              <a:t>： 设置弹性盒模型对象的子元素为纵向排列 </a:t>
            </a:r>
          </a:p>
          <a:p>
            <a:r>
              <a:rPr lang="en-US" sz="1800" b="0" dirty="0" smtClean="0"/>
              <a:t/>
            </a:r>
            <a:br>
              <a:rPr lang="en-US" sz="1800" b="0" dirty="0" smtClean="0"/>
            </a:br>
            <a:r>
              <a:rPr lang="en-US" sz="1800" b="0" dirty="0" smtClean="0"/>
              <a:t>}</a:t>
            </a:r>
            <a:br>
              <a:rPr lang="en-US" sz="1800" b="0" dirty="0" smtClean="0"/>
            </a:br>
            <a:r>
              <a:rPr lang="en-US" sz="1800" b="0" dirty="0" smtClean="0"/>
              <a:t>.box .one, .box .two {</a:t>
            </a:r>
            <a:br>
              <a:rPr lang="en-US" sz="1800" b="0" dirty="0" smtClean="0"/>
            </a:br>
            <a:r>
              <a:rPr lang="en-US" sz="1800" b="0" dirty="0" smtClean="0"/>
              <a:t>  -</a:t>
            </a:r>
            <a:r>
              <a:rPr lang="en-US" sz="1800" b="0" dirty="0" err="1" smtClean="0"/>
              <a:t>webkit</a:t>
            </a:r>
            <a:r>
              <a:rPr lang="en-US" sz="1800" b="0" dirty="0" smtClean="0"/>
              <a:t>-box-flex: 1;</a:t>
            </a:r>
            <a:r>
              <a:rPr lang="en-US" altLang="zh-CN" sz="1800" b="0" dirty="0" smtClean="0"/>
              <a:t>——</a:t>
            </a:r>
            <a:r>
              <a:rPr lang="zh-CN" altLang="en-US" sz="1800" b="0" dirty="0" smtClean="0">
                <a:solidFill>
                  <a:srgbClr val="0070C0"/>
                </a:solidFill>
              </a:rPr>
              <a:t>设置或检索弹性盒模型对象的子元素如何分配其剩余空间。</a:t>
            </a:r>
            <a:r>
              <a:rPr lang="en-US" sz="1800" b="0" dirty="0" smtClean="0"/>
              <a:t/>
            </a:r>
            <a:br>
              <a:rPr lang="en-US" sz="1800" b="0" dirty="0" smtClean="0"/>
            </a:br>
            <a:r>
              <a:rPr lang="en-US" sz="1800" b="0" dirty="0" smtClean="0"/>
              <a:t>}</a:t>
            </a:r>
            <a:br>
              <a:rPr lang="en-US" sz="1800" b="0" dirty="0" smtClean="0"/>
            </a:br>
            <a:endParaRPr lang="zh-CN" altLang="en-US" sz="1800" b="0" dirty="0" smtClean="0"/>
          </a:p>
          <a:p>
            <a:endParaRPr kumimoji="1" lang="en-US" altLang="zh-CN" sz="1800" dirty="0" smtClean="0"/>
          </a:p>
        </p:txBody>
      </p:sp>
      <p:sp>
        <p:nvSpPr>
          <p:cNvPr id="4" name="文本框 3"/>
          <p:cNvSpPr txBox="1"/>
          <p:nvPr/>
        </p:nvSpPr>
        <p:spPr>
          <a:xfrm>
            <a:off x="471310" y="963658"/>
            <a:ext cx="3695242" cy="400110"/>
          </a:xfrm>
          <a:prstGeom prst="rect">
            <a:avLst/>
          </a:prstGeom>
          <a:noFill/>
        </p:spPr>
        <p:txBody>
          <a:bodyPr wrap="none" rtlCol="0">
            <a:spAutoFit/>
          </a:bodyPr>
          <a:lstStyle/>
          <a:p>
            <a:r>
              <a:rPr kumimoji="1" lang="en-US" altLang="zh-CN" sz="2000" dirty="0">
                <a:latin typeface="+mj-lt"/>
              </a:rPr>
              <a:t>Flexible Box </a:t>
            </a:r>
            <a:r>
              <a:rPr kumimoji="1" lang="en-US" altLang="zh-CN" sz="2000" dirty="0" err="1">
                <a:latin typeface="+mj-lt"/>
              </a:rPr>
              <a:t>Modelimage</a:t>
            </a:r>
            <a:endParaRPr kumimoji="1" lang="en-US" altLang="zh-CN" sz="2000" dirty="0">
              <a:latin typeface="+mj-lt"/>
            </a:endParaRPr>
          </a:p>
        </p:txBody>
      </p:sp>
    </p:spTree>
    <p:extLst>
      <p:ext uri="{BB962C8B-B14F-4D97-AF65-F5344CB8AC3E}">
        <p14:creationId xmlns:p14="http://schemas.microsoft.com/office/powerpoint/2010/main" val="394794841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a:bodyPr>
          <a:lstStyle/>
          <a:p>
            <a:r>
              <a:rPr kumimoji="1" lang="en-US" altLang="zh-CN" dirty="0"/>
              <a:t>CSS3</a:t>
            </a:r>
            <a:r>
              <a:rPr kumimoji="1" lang="en-US" altLang="zh-CN" sz="2200" dirty="0" smtClean="0"/>
              <a:t>(</a:t>
            </a:r>
            <a:r>
              <a:rPr kumimoji="1" lang="zh-CN" altLang="en-US" sz="2200" dirty="0" smtClean="0"/>
              <a:t>样式表</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fontScale="92500" lnSpcReduction="20000"/>
          </a:bodyPr>
          <a:lstStyle/>
          <a:p>
            <a:r>
              <a:rPr lang="en-US" sz="1800" dirty="0" smtClean="0"/>
              <a:t>CSS3 transition </a:t>
            </a:r>
            <a:r>
              <a:rPr lang="zh-CN" altLang="en-US" sz="1800" dirty="0" smtClean="0"/>
              <a:t>过渡属性</a:t>
            </a:r>
          </a:p>
          <a:p>
            <a:endParaRPr lang="en-US" altLang="zh-CN" sz="1800" dirty="0" smtClean="0"/>
          </a:p>
          <a:p>
            <a:r>
              <a:rPr lang="zh-CN" altLang="en-US" sz="1800" dirty="0" smtClean="0"/>
              <a:t>复合属性。检索或设置对象变换时的过渡。</a:t>
            </a:r>
            <a:endParaRPr lang="en-US" sz="1800" dirty="0" smtClean="0"/>
          </a:p>
          <a:p>
            <a:r>
              <a:rPr lang="en-US" sz="1800" b="0" dirty="0" smtClean="0"/>
              <a:t>#box {</a:t>
            </a:r>
          </a:p>
          <a:p>
            <a:r>
              <a:rPr lang="en-US" sz="1800" b="0" dirty="0" smtClean="0"/>
              <a:t>transition-</a:t>
            </a:r>
            <a:r>
              <a:rPr lang="en-US" sz="1800" b="0" dirty="0" err="1" smtClean="0"/>
              <a:t>property:border</a:t>
            </a:r>
            <a:r>
              <a:rPr lang="en-US" sz="1800" b="0" dirty="0" smtClean="0"/>
              <a:t>-color, background-color, color;</a:t>
            </a:r>
            <a:r>
              <a:rPr lang="en-US" altLang="zh-CN" sz="1800" b="0" dirty="0" smtClean="0"/>
              <a:t>——</a:t>
            </a:r>
            <a:r>
              <a:rPr lang="zh-CN" altLang="en-US" sz="1800" b="0" dirty="0" smtClean="0">
                <a:solidFill>
                  <a:srgbClr val="0070C0"/>
                </a:solidFill>
              </a:rPr>
              <a:t>检索或设置对象中的参与过渡的属性</a:t>
            </a:r>
            <a:endParaRPr lang="en-US" sz="1800" b="0" dirty="0" smtClean="0">
              <a:solidFill>
                <a:srgbClr val="0070C0"/>
              </a:solidFill>
            </a:endParaRPr>
          </a:p>
          <a:p>
            <a:r>
              <a:rPr lang="en-US" sz="1800" b="0" dirty="0" smtClean="0"/>
              <a:t>transition-duration:.5s, .5s, .5s; </a:t>
            </a:r>
            <a:r>
              <a:rPr lang="en-US" altLang="zh-CN" sz="1800" b="0" dirty="0" smtClean="0"/>
              <a:t>——</a:t>
            </a:r>
            <a:r>
              <a:rPr lang="zh-CN" altLang="en-US" sz="1800" b="0" dirty="0" smtClean="0">
                <a:solidFill>
                  <a:srgbClr val="0070C0"/>
                </a:solidFill>
              </a:rPr>
              <a:t>检索或设置对象过渡的持续时间</a:t>
            </a:r>
            <a:endParaRPr lang="en-US" sz="1800" b="0" dirty="0" smtClean="0">
              <a:solidFill>
                <a:srgbClr val="0070C0"/>
              </a:solidFill>
            </a:endParaRPr>
          </a:p>
          <a:p>
            <a:r>
              <a:rPr lang="en-US" sz="1800" b="0" dirty="0" smtClean="0"/>
              <a:t>transition-timing-</a:t>
            </a:r>
            <a:r>
              <a:rPr lang="en-US" sz="1800" b="0" dirty="0" err="1" smtClean="0"/>
              <a:t>function:ease</a:t>
            </a:r>
            <a:r>
              <a:rPr lang="en-US" sz="1800" b="0" dirty="0" smtClean="0"/>
              <a:t>-in, ease-in, ease-in;</a:t>
            </a:r>
            <a:r>
              <a:rPr lang="en-US" altLang="zh-CN" sz="1800" b="0" dirty="0" smtClean="0"/>
              <a:t>——</a:t>
            </a:r>
            <a:r>
              <a:rPr lang="zh-CN" altLang="en-US" sz="1800" b="0" dirty="0" smtClean="0">
                <a:solidFill>
                  <a:srgbClr val="0070C0"/>
                </a:solidFill>
              </a:rPr>
              <a:t>检索或设置对象中过渡的动画类型</a:t>
            </a:r>
            <a:endParaRPr lang="en-US" sz="1800" b="0" dirty="0" smtClean="0">
              <a:solidFill>
                <a:srgbClr val="0070C0"/>
              </a:solidFill>
            </a:endParaRPr>
          </a:p>
          <a:p>
            <a:r>
              <a:rPr lang="en-US" sz="1800" b="0" dirty="0" smtClean="0"/>
              <a:t>transition-delay:.1s, .1s, .1s;</a:t>
            </a:r>
            <a:r>
              <a:rPr lang="en-US" altLang="zh-CN" sz="1800" b="0" dirty="0" smtClean="0"/>
              <a:t>——</a:t>
            </a:r>
            <a:r>
              <a:rPr lang="zh-CN" altLang="en-US" sz="1600" b="0" dirty="0" smtClean="0">
                <a:solidFill>
                  <a:srgbClr val="0070C0"/>
                </a:solidFill>
              </a:rPr>
              <a:t>检索或设置对象延迟过渡的时间</a:t>
            </a:r>
            <a:endParaRPr lang="en-US" sz="1800" b="0" dirty="0" smtClean="0">
              <a:solidFill>
                <a:srgbClr val="0070C0"/>
              </a:solidFill>
            </a:endParaRPr>
          </a:p>
          <a:p>
            <a:r>
              <a:rPr kumimoji="1" lang="zh-CN" altLang="en-US" sz="1800" b="0" dirty="0" smtClean="0"/>
              <a:t>｝</a:t>
            </a:r>
            <a:endParaRPr kumimoji="1" lang="en-US" altLang="zh-CN" sz="1800" b="0" dirty="0" smtClean="0"/>
          </a:p>
          <a:p>
            <a:r>
              <a:rPr lang="en-US" sz="1800" b="0" dirty="0" smtClean="0"/>
              <a:t>#box {</a:t>
            </a:r>
            <a:br>
              <a:rPr lang="en-US" sz="1800" b="0" dirty="0" smtClean="0"/>
            </a:br>
            <a:r>
              <a:rPr lang="en-US" sz="1800" b="0" dirty="0" smtClean="0"/>
              <a:t>  -</a:t>
            </a:r>
            <a:r>
              <a:rPr lang="en-US" sz="1800" b="0" dirty="0" err="1" smtClean="0"/>
              <a:t>webkit</a:t>
            </a:r>
            <a:r>
              <a:rPr lang="en-US" sz="1800" b="0" dirty="0" smtClean="0"/>
              <a:t>-transition: margin-left 1s ease-in-out;</a:t>
            </a:r>
            <a:r>
              <a:rPr lang="en-US" altLang="zh-CN" sz="1800" b="0" dirty="0" smtClean="0"/>
              <a:t>——</a:t>
            </a:r>
            <a:r>
              <a:rPr lang="zh-CN" altLang="en-US" sz="1800" b="0" dirty="0" smtClean="0">
                <a:solidFill>
                  <a:srgbClr val="0070C0"/>
                </a:solidFill>
              </a:rPr>
              <a:t>定义多个过渡属性且不想指定具体是哪些属性过渡，同时其他属性只有一个参数值，据此可以对上面的例子进行缩写</a:t>
            </a:r>
            <a:r>
              <a:rPr lang="en-US" sz="1800" b="0" dirty="0" smtClean="0"/>
              <a:t/>
            </a:r>
            <a:br>
              <a:rPr lang="en-US" sz="1800" b="0" dirty="0" smtClean="0"/>
            </a:br>
            <a:r>
              <a:rPr lang="en-US" sz="1800" b="0" dirty="0" smtClean="0"/>
              <a:t>}</a:t>
            </a:r>
            <a:endParaRPr lang="zh-CN" altLang="en-US" sz="1800" b="0" dirty="0" smtClean="0"/>
          </a:p>
          <a:p>
            <a:endParaRPr kumimoji="1" lang="en-US" altLang="zh-CN" sz="1800" dirty="0" smtClean="0"/>
          </a:p>
        </p:txBody>
      </p:sp>
      <p:sp>
        <p:nvSpPr>
          <p:cNvPr id="4" name="文本框 3"/>
          <p:cNvSpPr txBox="1"/>
          <p:nvPr/>
        </p:nvSpPr>
        <p:spPr>
          <a:xfrm>
            <a:off x="471310" y="963658"/>
            <a:ext cx="1759366" cy="400110"/>
          </a:xfrm>
          <a:prstGeom prst="rect">
            <a:avLst/>
          </a:prstGeom>
          <a:noFill/>
        </p:spPr>
        <p:txBody>
          <a:bodyPr wrap="none" rtlCol="0">
            <a:spAutoFit/>
          </a:bodyPr>
          <a:lstStyle/>
          <a:p>
            <a:r>
              <a:rPr kumimoji="1" lang="en-US" altLang="zh-CN" sz="2000" dirty="0">
                <a:latin typeface="+mj-lt"/>
              </a:rPr>
              <a:t>Transitions</a:t>
            </a:r>
          </a:p>
        </p:txBody>
      </p:sp>
    </p:spTree>
    <p:extLst>
      <p:ext uri="{BB962C8B-B14F-4D97-AF65-F5344CB8AC3E}">
        <p14:creationId xmlns:p14="http://schemas.microsoft.com/office/powerpoint/2010/main" val="863838302"/>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a:bodyPr>
          <a:lstStyle/>
          <a:p>
            <a:r>
              <a:rPr kumimoji="1" lang="en-US" altLang="zh-CN" dirty="0"/>
              <a:t>CSS3</a:t>
            </a:r>
            <a:r>
              <a:rPr kumimoji="1" lang="en-US" altLang="zh-CN" sz="2200" dirty="0" smtClean="0"/>
              <a:t>(</a:t>
            </a:r>
            <a:r>
              <a:rPr kumimoji="1" lang="zh-CN" altLang="en-US" sz="2200" dirty="0" smtClean="0"/>
              <a:t>样式表</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r>
              <a:rPr lang="en-US" sz="1800" dirty="0" smtClean="0"/>
              <a:t>CSS3 transform  2D</a:t>
            </a:r>
            <a:r>
              <a:rPr lang="zh-CN" altLang="en-US" sz="1800" dirty="0" smtClean="0"/>
              <a:t>变换属性</a:t>
            </a:r>
          </a:p>
          <a:p>
            <a:endParaRPr lang="en-US" sz="1800" dirty="0" smtClean="0"/>
          </a:p>
          <a:p>
            <a:r>
              <a:rPr lang="en-US" sz="1800" b="0" dirty="0" smtClean="0"/>
              <a:t>-</a:t>
            </a:r>
            <a:r>
              <a:rPr lang="en-US" sz="1800" b="0" dirty="0" err="1" smtClean="0"/>
              <a:t>webkit</a:t>
            </a:r>
            <a:r>
              <a:rPr lang="en-US" sz="1800" b="0" dirty="0" smtClean="0"/>
              <a:t>-transform: </a:t>
            </a:r>
            <a:r>
              <a:rPr lang="en-US" sz="1800" b="0" dirty="0" err="1" smtClean="0"/>
              <a:t>rotateY</a:t>
            </a:r>
            <a:r>
              <a:rPr lang="en-US" sz="1800" b="0" dirty="0" smtClean="0"/>
              <a:t>(45deg);</a:t>
            </a:r>
            <a:r>
              <a:rPr lang="en-US" altLang="zh-CN" sz="1800" b="0" dirty="0" smtClean="0"/>
              <a:t>——</a:t>
            </a:r>
            <a:r>
              <a:rPr lang="zh-CN" altLang="en-US" sz="1800" b="0" dirty="0" smtClean="0">
                <a:solidFill>
                  <a:srgbClr val="0070C0"/>
                </a:solidFill>
              </a:rPr>
              <a:t>指定对象的</a:t>
            </a:r>
            <a:r>
              <a:rPr lang="en-US" altLang="zh-CN" sz="1800" b="0" dirty="0" smtClean="0">
                <a:solidFill>
                  <a:srgbClr val="0070C0"/>
                </a:solidFill>
              </a:rPr>
              <a:t>2</a:t>
            </a:r>
            <a:r>
              <a:rPr lang="en-US" sz="1800" b="0" dirty="0" smtClean="0">
                <a:solidFill>
                  <a:srgbClr val="0070C0"/>
                </a:solidFill>
              </a:rPr>
              <a:t>D rotation（2D</a:t>
            </a:r>
            <a:r>
              <a:rPr lang="zh-CN" altLang="en-US" sz="1800" b="0" dirty="0" smtClean="0">
                <a:solidFill>
                  <a:srgbClr val="0070C0"/>
                </a:solidFill>
              </a:rPr>
              <a:t>旋转），需先有</a:t>
            </a:r>
            <a:r>
              <a:rPr lang="en-US" sz="1800" b="0" dirty="0" smtClean="0">
                <a:solidFill>
                  <a:srgbClr val="0070C0"/>
                </a:solidFill>
              </a:rPr>
              <a:t>transform-origin</a:t>
            </a:r>
            <a:r>
              <a:rPr lang="zh-CN" altLang="en-US" sz="1800" b="0" dirty="0" smtClean="0">
                <a:solidFill>
                  <a:srgbClr val="0070C0"/>
                </a:solidFill>
              </a:rPr>
              <a:t>属性的定义</a:t>
            </a:r>
            <a:r>
              <a:rPr lang="en-US" sz="1800" b="0" dirty="0" smtClean="0"/>
              <a:t/>
            </a:r>
            <a:br>
              <a:rPr lang="en-US" sz="1800" b="0" dirty="0" smtClean="0"/>
            </a:br>
            <a:endParaRPr lang="en-US" sz="1800" b="0" dirty="0" smtClean="0"/>
          </a:p>
          <a:p>
            <a:r>
              <a:rPr lang="en-US" sz="1800" b="0" dirty="0" smtClean="0"/>
              <a:t>-</a:t>
            </a:r>
            <a:r>
              <a:rPr lang="en-US" sz="1800" b="0" dirty="0" err="1" smtClean="0"/>
              <a:t>webkit</a:t>
            </a:r>
            <a:r>
              <a:rPr lang="en-US" sz="1800" b="0" dirty="0" smtClean="0"/>
              <a:t>-transform: </a:t>
            </a:r>
            <a:r>
              <a:rPr lang="en-US" sz="1800" b="0" dirty="0" err="1" smtClean="0"/>
              <a:t>scaleX</a:t>
            </a:r>
            <a:r>
              <a:rPr lang="en-US" sz="1800" b="0" dirty="0" smtClean="0"/>
              <a:t>(25deg);</a:t>
            </a:r>
            <a:r>
              <a:rPr lang="en-US" altLang="zh-CN" sz="1800" b="0" dirty="0" smtClean="0"/>
              <a:t>——</a:t>
            </a:r>
            <a:r>
              <a:rPr lang="zh-CN" altLang="en-US" sz="1800" b="0" dirty="0" smtClean="0">
                <a:solidFill>
                  <a:srgbClr val="0070C0"/>
                </a:solidFill>
              </a:rPr>
              <a:t>指定对象</a:t>
            </a:r>
            <a:r>
              <a:rPr lang="en-US" altLang="zh-CN" sz="1800" b="0" dirty="0" smtClean="0">
                <a:solidFill>
                  <a:srgbClr val="0070C0"/>
                </a:solidFill>
              </a:rPr>
              <a:t>X</a:t>
            </a:r>
            <a:r>
              <a:rPr lang="zh-CN" altLang="en-US" sz="1800" b="0" dirty="0" smtClean="0">
                <a:solidFill>
                  <a:srgbClr val="0070C0"/>
                </a:solidFill>
              </a:rPr>
              <a:t>轴的（水平方向）缩放。</a:t>
            </a:r>
            <a:r>
              <a:rPr lang="en-US" sz="1800" b="0" dirty="0" smtClean="0">
                <a:solidFill>
                  <a:srgbClr val="0070C0"/>
                </a:solidFill>
              </a:rPr>
              <a:t/>
            </a:r>
            <a:br>
              <a:rPr lang="en-US" sz="1800" b="0" dirty="0" smtClean="0">
                <a:solidFill>
                  <a:srgbClr val="0070C0"/>
                </a:solidFill>
              </a:rPr>
            </a:br>
            <a:endParaRPr lang="en-US" sz="1800" b="0" dirty="0" smtClean="0">
              <a:solidFill>
                <a:srgbClr val="0070C0"/>
              </a:solidFill>
            </a:endParaRPr>
          </a:p>
          <a:p>
            <a:r>
              <a:rPr lang="en-US" sz="1800" b="0" dirty="0" smtClean="0"/>
              <a:t>-</a:t>
            </a:r>
            <a:r>
              <a:rPr lang="en-US" sz="1800" b="0" dirty="0" err="1" smtClean="0"/>
              <a:t>webkit</a:t>
            </a:r>
            <a:r>
              <a:rPr lang="en-US" sz="1800" b="0" dirty="0" smtClean="0"/>
              <a:t>-transform: translate3d(0, 0, 90deg);</a:t>
            </a:r>
            <a:r>
              <a:rPr lang="en-US" altLang="zh-CN" sz="1800" b="0" dirty="0" smtClean="0"/>
              <a:t>——</a:t>
            </a:r>
            <a:r>
              <a:rPr lang="zh-CN" altLang="en-US" sz="1800" b="0" dirty="0" smtClean="0">
                <a:solidFill>
                  <a:srgbClr val="0070C0"/>
                </a:solidFill>
              </a:rPr>
              <a:t>指定对象的</a:t>
            </a:r>
            <a:r>
              <a:rPr lang="en-US" altLang="zh-CN" sz="1800" b="0" dirty="0" smtClean="0">
                <a:solidFill>
                  <a:srgbClr val="0070C0"/>
                </a:solidFill>
              </a:rPr>
              <a:t>2D translation</a:t>
            </a:r>
            <a:r>
              <a:rPr lang="zh-CN" altLang="en-US" sz="1800" b="0" dirty="0" smtClean="0">
                <a:solidFill>
                  <a:srgbClr val="0070C0"/>
                </a:solidFill>
              </a:rPr>
              <a:t>（</a:t>
            </a:r>
            <a:r>
              <a:rPr lang="en-US" altLang="zh-CN" sz="1800" b="0" dirty="0" smtClean="0">
                <a:solidFill>
                  <a:srgbClr val="0070C0"/>
                </a:solidFill>
              </a:rPr>
              <a:t>2D</a:t>
            </a:r>
            <a:r>
              <a:rPr lang="zh-CN" altLang="en-US" sz="1800" b="0" dirty="0" smtClean="0">
                <a:solidFill>
                  <a:srgbClr val="0070C0"/>
                </a:solidFill>
              </a:rPr>
              <a:t>平移）。第一个参数对应</a:t>
            </a:r>
            <a:r>
              <a:rPr lang="en-US" altLang="zh-CN" sz="1800" b="0" dirty="0" smtClean="0">
                <a:solidFill>
                  <a:srgbClr val="0070C0"/>
                </a:solidFill>
              </a:rPr>
              <a:t>X</a:t>
            </a:r>
            <a:r>
              <a:rPr lang="zh-CN" altLang="en-US" sz="1800" b="0" dirty="0" smtClean="0">
                <a:solidFill>
                  <a:srgbClr val="0070C0"/>
                </a:solidFill>
              </a:rPr>
              <a:t>轴，第二个参数对应</a:t>
            </a:r>
            <a:r>
              <a:rPr lang="en-US" altLang="zh-CN" sz="1800" b="0" dirty="0" smtClean="0">
                <a:solidFill>
                  <a:srgbClr val="0070C0"/>
                </a:solidFill>
              </a:rPr>
              <a:t>Y</a:t>
            </a:r>
            <a:r>
              <a:rPr lang="zh-CN" altLang="en-US" sz="1800" b="0" dirty="0" smtClean="0">
                <a:solidFill>
                  <a:srgbClr val="0070C0"/>
                </a:solidFill>
              </a:rPr>
              <a:t>轴。如果第二个参数未提供，则默认值为</a:t>
            </a:r>
            <a:r>
              <a:rPr lang="en-US" altLang="zh-CN" sz="1800" b="0" dirty="0" smtClean="0">
                <a:solidFill>
                  <a:srgbClr val="0070C0"/>
                </a:solidFill>
              </a:rPr>
              <a:t>0</a:t>
            </a:r>
            <a:r>
              <a:rPr lang="zh-CN" altLang="en-US" sz="1800" b="0" dirty="0" smtClean="0">
                <a:solidFill>
                  <a:srgbClr val="0070C0"/>
                </a:solidFill>
              </a:rPr>
              <a:t>。</a:t>
            </a:r>
            <a:r>
              <a:rPr lang="en-US" sz="1800" b="0" dirty="0" smtClean="0"/>
              <a:t/>
            </a:r>
            <a:br>
              <a:rPr lang="en-US" sz="1800" b="0" dirty="0" smtClean="0"/>
            </a:br>
            <a:endParaRPr lang="en-US" sz="1800" b="0" dirty="0" smtClean="0"/>
          </a:p>
          <a:p>
            <a:r>
              <a:rPr lang="en-US" sz="1800" b="0" dirty="0" smtClean="0"/>
              <a:t>-</a:t>
            </a:r>
            <a:r>
              <a:rPr lang="en-US" sz="1800" b="0" dirty="0" err="1" smtClean="0"/>
              <a:t>webkit</a:t>
            </a:r>
            <a:r>
              <a:rPr lang="en-US" sz="1800" b="0" dirty="0" smtClean="0"/>
              <a:t>-transform: perspective(500px)</a:t>
            </a:r>
            <a:r>
              <a:rPr lang="en-US" altLang="zh-CN" sz="1800" b="0" dirty="0" smtClean="0"/>
              <a:t>——</a:t>
            </a:r>
            <a:r>
              <a:rPr lang="zh-CN" altLang="en-US" sz="1800" b="0" dirty="0" smtClean="0">
                <a:solidFill>
                  <a:srgbClr val="0070C0"/>
                </a:solidFill>
              </a:rPr>
              <a:t>设置镜头到元素平面的距离。</a:t>
            </a:r>
          </a:p>
          <a:p>
            <a:endParaRPr kumimoji="1" lang="en-US" altLang="zh-CN" sz="1800" dirty="0" smtClean="0"/>
          </a:p>
        </p:txBody>
      </p:sp>
      <p:sp>
        <p:nvSpPr>
          <p:cNvPr id="4" name="文本框 3"/>
          <p:cNvSpPr txBox="1"/>
          <p:nvPr/>
        </p:nvSpPr>
        <p:spPr>
          <a:xfrm>
            <a:off x="471310" y="963658"/>
            <a:ext cx="1782159" cy="400110"/>
          </a:xfrm>
          <a:prstGeom prst="rect">
            <a:avLst/>
          </a:prstGeom>
          <a:noFill/>
        </p:spPr>
        <p:txBody>
          <a:bodyPr wrap="none" rtlCol="0">
            <a:spAutoFit/>
          </a:bodyPr>
          <a:lstStyle/>
          <a:p>
            <a:r>
              <a:rPr kumimoji="1" lang="en-US" altLang="zh-CN" sz="2000" dirty="0">
                <a:latin typeface="+mj-lt"/>
              </a:rPr>
              <a:t>Transforms</a:t>
            </a:r>
          </a:p>
        </p:txBody>
      </p:sp>
    </p:spTree>
    <p:extLst>
      <p:ext uri="{BB962C8B-B14F-4D97-AF65-F5344CB8AC3E}">
        <p14:creationId xmlns:p14="http://schemas.microsoft.com/office/powerpoint/2010/main" val="1938619216"/>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a:bodyPr>
          <a:lstStyle/>
          <a:p>
            <a:r>
              <a:rPr kumimoji="1" lang="en-US" altLang="zh-CN" dirty="0"/>
              <a:t>CSS3</a:t>
            </a:r>
            <a:r>
              <a:rPr kumimoji="1" lang="en-US" altLang="zh-CN" sz="2200" dirty="0" smtClean="0"/>
              <a:t>(</a:t>
            </a:r>
            <a:r>
              <a:rPr kumimoji="1" lang="zh-CN" altLang="en-US" sz="2200" dirty="0" smtClean="0"/>
              <a:t>样式表</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fontScale="70000" lnSpcReduction="20000"/>
          </a:bodyPr>
          <a:lstStyle/>
          <a:p>
            <a:r>
              <a:rPr lang="en-US" sz="1600" dirty="0" smtClean="0"/>
              <a:t>CSS </a:t>
            </a:r>
            <a:r>
              <a:rPr lang="zh-CN" altLang="en-US" sz="1600" dirty="0" smtClean="0"/>
              <a:t>动画</a:t>
            </a:r>
            <a:r>
              <a:rPr lang="en-US" altLang="zh-CN" sz="1600" dirty="0" smtClean="0"/>
              <a:t>(</a:t>
            </a:r>
            <a:r>
              <a:rPr lang="en-US" sz="1600" dirty="0" smtClean="0"/>
              <a:t>Animation)</a:t>
            </a:r>
            <a:r>
              <a:rPr lang="zh-CN" altLang="en-US" sz="1600" dirty="0" smtClean="0"/>
              <a:t>属性</a:t>
            </a:r>
            <a:endParaRPr lang="en-US" sz="1600" dirty="0" smtClean="0"/>
          </a:p>
          <a:p>
            <a:endParaRPr lang="en-US" sz="1800" dirty="0" smtClean="0"/>
          </a:p>
          <a:p>
            <a:r>
              <a:rPr lang="en-US" sz="1800" b="0" dirty="0" smtClean="0"/>
              <a:t>@-</a:t>
            </a:r>
            <a:r>
              <a:rPr lang="en-US" sz="1800" b="0" dirty="0" err="1" smtClean="0"/>
              <a:t>webkit-keyframes</a:t>
            </a:r>
            <a:r>
              <a:rPr lang="en-US" sz="1800" b="0" dirty="0" smtClean="0"/>
              <a:t> pulse </a:t>
            </a:r>
            <a:r>
              <a:rPr lang="en-US" altLang="zh-CN" sz="1800" b="0" dirty="0" smtClean="0"/>
              <a:t>——</a:t>
            </a:r>
            <a:r>
              <a:rPr lang="zh-CN" altLang="en-US" sz="1800" b="0" dirty="0" smtClean="0">
                <a:solidFill>
                  <a:srgbClr val="0070C0"/>
                </a:solidFill>
              </a:rPr>
              <a:t>指定动画名称和动画效果语法。</a:t>
            </a:r>
            <a:endParaRPr lang="en-US" sz="1800" b="0" dirty="0" smtClean="0">
              <a:solidFill>
                <a:srgbClr val="0070C0"/>
              </a:solidFill>
            </a:endParaRPr>
          </a:p>
          <a:p>
            <a:r>
              <a:rPr lang="en-US" sz="1800" b="0" dirty="0" smtClean="0"/>
              <a:t>{</a:t>
            </a:r>
            <a:br>
              <a:rPr lang="en-US" sz="1800" b="0" dirty="0" smtClean="0"/>
            </a:br>
            <a:r>
              <a:rPr lang="en-US" sz="1800" b="0" dirty="0" smtClean="0"/>
              <a:t> from {</a:t>
            </a:r>
            <a:br>
              <a:rPr lang="en-US" sz="1800" b="0" dirty="0" smtClean="0"/>
            </a:br>
            <a:r>
              <a:rPr lang="en-US" sz="1800" b="0" dirty="0" smtClean="0"/>
              <a:t>   opacity: 0.0;</a:t>
            </a:r>
            <a:br>
              <a:rPr lang="en-US" sz="1800" b="0" dirty="0" smtClean="0"/>
            </a:br>
            <a:r>
              <a:rPr lang="en-US" sz="1800" b="0" dirty="0" smtClean="0"/>
              <a:t>   font-size: 100%;</a:t>
            </a:r>
            <a:br>
              <a:rPr lang="en-US" sz="1800" b="0" dirty="0" smtClean="0"/>
            </a:br>
            <a:r>
              <a:rPr lang="en-US" sz="1800" b="0" dirty="0" smtClean="0"/>
              <a:t> }</a:t>
            </a:r>
            <a:br>
              <a:rPr lang="en-US" sz="1800" b="0" dirty="0" smtClean="0"/>
            </a:br>
            <a:r>
              <a:rPr lang="en-US" sz="1800" b="0" dirty="0" smtClean="0"/>
              <a:t> to {</a:t>
            </a:r>
            <a:br>
              <a:rPr lang="en-US" sz="1800" b="0" dirty="0" smtClean="0"/>
            </a:br>
            <a:r>
              <a:rPr lang="en-US" sz="1800" b="0" dirty="0" smtClean="0"/>
              <a:t>   opacity: 1.0;</a:t>
            </a:r>
            <a:br>
              <a:rPr lang="en-US" sz="1800" b="0" dirty="0" smtClean="0"/>
            </a:br>
            <a:r>
              <a:rPr lang="en-US" sz="1800" b="0" dirty="0" smtClean="0"/>
              <a:t>   font-size: 200%;</a:t>
            </a:r>
            <a:br>
              <a:rPr lang="en-US" sz="1800" b="0" dirty="0" smtClean="0"/>
            </a:br>
            <a:r>
              <a:rPr lang="en-US" sz="1800" b="0" dirty="0" smtClean="0"/>
              <a:t> }</a:t>
            </a:r>
            <a:br>
              <a:rPr lang="en-US" sz="1800" b="0" dirty="0" smtClean="0"/>
            </a:br>
            <a:r>
              <a:rPr lang="en-US" sz="1800" b="0" dirty="0" smtClean="0"/>
              <a:t>}</a:t>
            </a:r>
            <a:endParaRPr lang="zh-CN" altLang="en-US" sz="1800" b="0" dirty="0" smtClean="0"/>
          </a:p>
          <a:p>
            <a:r>
              <a:rPr lang="en-US" sz="1800" b="0" dirty="0" smtClean="0"/>
              <a:t>div {</a:t>
            </a:r>
            <a:br>
              <a:rPr lang="en-US" sz="1800" b="0" dirty="0" smtClean="0"/>
            </a:br>
            <a:r>
              <a:rPr lang="en-US" sz="1800" b="0" dirty="0" smtClean="0"/>
              <a:t>  -</a:t>
            </a:r>
            <a:r>
              <a:rPr lang="en-US" sz="1800" b="0" dirty="0" err="1" smtClean="0"/>
              <a:t>webkit</a:t>
            </a:r>
            <a:r>
              <a:rPr lang="en-US" sz="1800" b="0" dirty="0" smtClean="0"/>
              <a:t>-animation-name: pulse;</a:t>
            </a:r>
            <a:r>
              <a:rPr lang="en-US" altLang="zh-CN" sz="1800" b="0" dirty="0" smtClean="0"/>
              <a:t>——</a:t>
            </a:r>
            <a:r>
              <a:rPr lang="zh-CN" altLang="en-US" sz="1600" b="0" dirty="0" smtClean="0">
                <a:solidFill>
                  <a:srgbClr val="0070C0"/>
                </a:solidFill>
              </a:rPr>
              <a:t>检索或设置对象所应用的动画名称</a:t>
            </a:r>
            <a:r>
              <a:rPr lang="en-US" sz="1800" b="0" dirty="0" smtClean="0"/>
              <a:t/>
            </a:r>
            <a:br>
              <a:rPr lang="en-US" sz="1800" b="0" dirty="0" smtClean="0"/>
            </a:br>
            <a:r>
              <a:rPr lang="en-US" sz="1800" b="0" dirty="0" smtClean="0"/>
              <a:t>  -</a:t>
            </a:r>
            <a:r>
              <a:rPr lang="en-US" sz="1800" b="0" dirty="0" err="1" smtClean="0"/>
              <a:t>webkit</a:t>
            </a:r>
            <a:r>
              <a:rPr lang="en-US" sz="1800" b="0" dirty="0" smtClean="0"/>
              <a:t>-animation-duration: 2s;</a:t>
            </a:r>
            <a:r>
              <a:rPr lang="en-US" altLang="zh-CN" sz="1800" b="0" dirty="0" smtClean="0"/>
              <a:t>——</a:t>
            </a:r>
            <a:r>
              <a:rPr lang="zh-CN" altLang="en-US" sz="1600" b="0" dirty="0" smtClean="0">
                <a:solidFill>
                  <a:srgbClr val="0070C0"/>
                </a:solidFill>
              </a:rPr>
              <a:t>检索或设置对象动画的持续时间</a:t>
            </a:r>
            <a:r>
              <a:rPr lang="en-US" sz="1800" b="0" dirty="0" smtClean="0"/>
              <a:t/>
            </a:r>
            <a:br>
              <a:rPr lang="en-US" sz="1800" b="0" dirty="0" smtClean="0"/>
            </a:br>
            <a:r>
              <a:rPr lang="en-US" sz="1800" b="0" dirty="0" smtClean="0"/>
              <a:t>  -</a:t>
            </a:r>
            <a:r>
              <a:rPr lang="en-US" sz="1800" b="0" dirty="0" err="1" smtClean="0"/>
              <a:t>webkit</a:t>
            </a:r>
            <a:r>
              <a:rPr lang="en-US" sz="1800" b="0" dirty="0" smtClean="0"/>
              <a:t>-animation-iteration-count: infinite;</a:t>
            </a:r>
            <a:r>
              <a:rPr lang="en-US" altLang="zh-CN" sz="1800" b="0" dirty="0" smtClean="0"/>
              <a:t>——</a:t>
            </a:r>
            <a:r>
              <a:rPr lang="zh-CN" altLang="en-US" sz="1600" b="0" dirty="0" smtClean="0">
                <a:solidFill>
                  <a:srgbClr val="0070C0"/>
                </a:solidFill>
              </a:rPr>
              <a:t>检索或设置对象动画的循环次数</a:t>
            </a:r>
            <a:r>
              <a:rPr lang="en-US" sz="1800" b="0" dirty="0" smtClean="0"/>
              <a:t/>
            </a:r>
            <a:br>
              <a:rPr lang="en-US" sz="1800" b="0" dirty="0" smtClean="0"/>
            </a:br>
            <a:r>
              <a:rPr lang="en-US" sz="1800" b="0" dirty="0" smtClean="0"/>
              <a:t>  -</a:t>
            </a:r>
            <a:r>
              <a:rPr lang="en-US" sz="1800" b="0" dirty="0" err="1" smtClean="0"/>
              <a:t>webkit</a:t>
            </a:r>
            <a:r>
              <a:rPr lang="en-US" sz="1800" b="0" dirty="0" smtClean="0"/>
              <a:t>-animation-timing-function: ease-in-out;</a:t>
            </a:r>
            <a:r>
              <a:rPr lang="en-US" altLang="zh-CN" sz="1800" b="0" dirty="0" smtClean="0"/>
              <a:t>——</a:t>
            </a:r>
            <a:r>
              <a:rPr lang="zh-CN" altLang="en-US" sz="1600" b="0" dirty="0" smtClean="0">
                <a:solidFill>
                  <a:srgbClr val="0070C0"/>
                </a:solidFill>
              </a:rPr>
              <a:t>检索或设置对象动画的过渡类型</a:t>
            </a:r>
            <a:r>
              <a:rPr lang="en-US" sz="1800" b="0" dirty="0" smtClean="0"/>
              <a:t/>
            </a:r>
            <a:br>
              <a:rPr lang="en-US" sz="1800" b="0" dirty="0" smtClean="0"/>
            </a:br>
            <a:r>
              <a:rPr lang="en-US" sz="1800" b="0" dirty="0" smtClean="0"/>
              <a:t>  -</a:t>
            </a:r>
            <a:r>
              <a:rPr lang="en-US" sz="1800" b="0" dirty="0" err="1" smtClean="0"/>
              <a:t>webkit</a:t>
            </a:r>
            <a:r>
              <a:rPr lang="en-US" sz="1800" b="0" dirty="0" smtClean="0"/>
              <a:t>-animation-direction: alternate;</a:t>
            </a:r>
            <a:r>
              <a:rPr lang="en-US" altLang="zh-CN" sz="1800" b="0" dirty="0" smtClean="0"/>
              <a:t>——</a:t>
            </a:r>
            <a:r>
              <a:rPr lang="zh-CN" altLang="en-US" sz="1600" b="0" dirty="0" smtClean="0">
                <a:solidFill>
                  <a:srgbClr val="0070C0"/>
                </a:solidFill>
              </a:rPr>
              <a:t>检索或设置对象动画在循环中是否反向运动</a:t>
            </a:r>
            <a:r>
              <a:rPr lang="en-US" sz="1800" b="0" dirty="0" smtClean="0">
                <a:solidFill>
                  <a:srgbClr val="0070C0"/>
                </a:solidFill>
              </a:rPr>
              <a:t/>
            </a:r>
            <a:br>
              <a:rPr lang="en-US" sz="1800" b="0" dirty="0" smtClean="0">
                <a:solidFill>
                  <a:srgbClr val="0070C0"/>
                </a:solidFill>
              </a:rPr>
            </a:br>
            <a:r>
              <a:rPr lang="en-US" sz="1800" b="0" dirty="0" smtClean="0">
                <a:solidFill>
                  <a:srgbClr val="0070C0"/>
                </a:solidFill>
              </a:rPr>
              <a:t> </a:t>
            </a:r>
            <a:r>
              <a:rPr lang="en-US" sz="1800" b="0" dirty="0" smtClean="0"/>
              <a:t> -webkit-animation-</a:t>
            </a:r>
            <a:r>
              <a:rPr lang="en-US" altLang="zh-CN" sz="1800" b="0" dirty="0" smtClean="0"/>
              <a:t>delay</a:t>
            </a:r>
            <a:r>
              <a:rPr lang="en-US" sz="1800" b="0" dirty="0" smtClean="0"/>
              <a:t>:1</a:t>
            </a:r>
            <a:r>
              <a:rPr lang="en-US" altLang="zh-CN" sz="1800" b="0" dirty="0" smtClean="0"/>
              <a:t>s——</a:t>
            </a:r>
            <a:r>
              <a:rPr lang="zh-CN" altLang="en-US" sz="1600" b="0" dirty="0" smtClean="0">
                <a:solidFill>
                  <a:srgbClr val="0070C0"/>
                </a:solidFill>
              </a:rPr>
              <a:t>检索或设置对象动画的延迟时间</a:t>
            </a:r>
            <a:endParaRPr lang="en-US" altLang="zh-CN" sz="1600" b="0" dirty="0" smtClean="0">
              <a:solidFill>
                <a:srgbClr val="0070C0"/>
              </a:solidFill>
            </a:endParaRPr>
          </a:p>
          <a:p>
            <a:r>
              <a:rPr lang="en-US" sz="1800" b="0" dirty="0" smtClean="0"/>
              <a:t>-</a:t>
            </a:r>
            <a:r>
              <a:rPr lang="en-US" sz="1800" b="0" dirty="0" err="1" smtClean="0"/>
              <a:t>webkit</a:t>
            </a:r>
            <a:r>
              <a:rPr lang="en-US" sz="1800" b="0" dirty="0" smtClean="0"/>
              <a:t>-animation-</a:t>
            </a:r>
            <a:r>
              <a:rPr lang="en-US" altLang="zh-CN" sz="1800" b="0" dirty="0" smtClean="0"/>
              <a:t>play-</a:t>
            </a:r>
            <a:r>
              <a:rPr lang="en-US" altLang="zh-CN" sz="1800" b="0" dirty="0" err="1" smtClean="0"/>
              <a:t>state:running</a:t>
            </a:r>
            <a:r>
              <a:rPr lang="en-US" altLang="zh-CN" sz="1800" b="0" dirty="0" smtClean="0"/>
              <a:t> ——</a:t>
            </a:r>
            <a:r>
              <a:rPr lang="zh-CN" altLang="en-US" sz="1600" b="0" dirty="0" smtClean="0">
                <a:solidFill>
                  <a:srgbClr val="0070C0"/>
                </a:solidFill>
              </a:rPr>
              <a:t>检索或设置对象动画的状态</a:t>
            </a:r>
            <a:endParaRPr lang="en-US" altLang="zh-CN" sz="1600" b="0" dirty="0" smtClean="0">
              <a:solidFill>
                <a:srgbClr val="0070C0"/>
              </a:solidFill>
            </a:endParaRPr>
          </a:p>
          <a:p>
            <a:r>
              <a:rPr lang="en-US" sz="1800" b="0" dirty="0" smtClean="0"/>
              <a:t>-</a:t>
            </a:r>
            <a:r>
              <a:rPr lang="en-US" sz="1800" b="0" dirty="0" err="1" smtClean="0"/>
              <a:t>webkit</a:t>
            </a:r>
            <a:r>
              <a:rPr lang="en-US" sz="1800" b="0" dirty="0" smtClean="0"/>
              <a:t>-animation-</a:t>
            </a:r>
            <a:r>
              <a:rPr lang="en-US" altLang="zh-CN" sz="1800" b="0" dirty="0" smtClean="0"/>
              <a:t>fill-</a:t>
            </a:r>
            <a:r>
              <a:rPr lang="en-US" altLang="zh-CN" sz="1800" b="0" dirty="0" err="1" smtClean="0"/>
              <a:t>mode:none</a:t>
            </a:r>
            <a:r>
              <a:rPr lang="en-US" altLang="zh-CN" sz="1800" b="0" dirty="0" smtClean="0"/>
              <a:t>——</a:t>
            </a:r>
            <a:r>
              <a:rPr lang="zh-CN" altLang="en-US" sz="1600" b="0" dirty="0" smtClean="0">
                <a:solidFill>
                  <a:srgbClr val="0070C0"/>
                </a:solidFill>
              </a:rPr>
              <a:t>检索或设置对象动画之外的状态</a:t>
            </a:r>
            <a:endParaRPr lang="en-US" sz="1600" b="0" dirty="0" smtClean="0">
              <a:solidFill>
                <a:srgbClr val="0070C0"/>
              </a:solidFill>
            </a:endParaRPr>
          </a:p>
          <a:p>
            <a:r>
              <a:rPr lang="zh-CN" altLang="en-US" sz="1800" b="0" dirty="0" smtClean="0">
                <a:solidFill>
                  <a:srgbClr val="000000"/>
                </a:solidFill>
              </a:rPr>
              <a:t>｝</a:t>
            </a:r>
          </a:p>
          <a:p>
            <a:endParaRPr kumimoji="1" lang="en-US" altLang="zh-CN" sz="1800" dirty="0" smtClean="0"/>
          </a:p>
        </p:txBody>
      </p:sp>
      <p:sp>
        <p:nvSpPr>
          <p:cNvPr id="4" name="文本框 3"/>
          <p:cNvSpPr txBox="1"/>
          <p:nvPr/>
        </p:nvSpPr>
        <p:spPr>
          <a:xfrm>
            <a:off x="471310" y="963658"/>
            <a:ext cx="1782159" cy="400110"/>
          </a:xfrm>
          <a:prstGeom prst="rect">
            <a:avLst/>
          </a:prstGeom>
          <a:noFill/>
        </p:spPr>
        <p:txBody>
          <a:bodyPr wrap="none" rtlCol="0">
            <a:spAutoFit/>
          </a:bodyPr>
          <a:lstStyle/>
          <a:p>
            <a:r>
              <a:rPr kumimoji="1" lang="en-US" altLang="zh-CN" sz="2000" dirty="0">
                <a:latin typeface="+mj-lt"/>
              </a:rPr>
              <a:t>Animations</a:t>
            </a:r>
          </a:p>
        </p:txBody>
      </p:sp>
    </p:spTree>
    <p:extLst>
      <p:ext uri="{BB962C8B-B14F-4D97-AF65-F5344CB8AC3E}">
        <p14:creationId xmlns:p14="http://schemas.microsoft.com/office/powerpoint/2010/main" val="132665187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fontScale="90000"/>
          </a:bodyPr>
          <a:lstStyle/>
          <a:p>
            <a:r>
              <a:rPr kumimoji="1" lang="en-US" altLang="zh-CN" dirty="0" smtClean="0"/>
              <a:t>Offline </a:t>
            </a:r>
            <a:r>
              <a:rPr kumimoji="1" lang="en-US" altLang="zh-CN" dirty="0"/>
              <a:t>/ Storage </a:t>
            </a:r>
            <a:r>
              <a:rPr kumimoji="1" lang="en-US" altLang="zh-CN" sz="2200" dirty="0" smtClean="0"/>
              <a:t>(</a:t>
            </a:r>
            <a:r>
              <a:rPr kumimoji="1" lang="zh-CN" altLang="en-US" sz="2200" dirty="0" smtClean="0"/>
              <a:t>离线</a:t>
            </a:r>
            <a:r>
              <a:rPr kumimoji="1" lang="en-US" altLang="zh-CN" sz="2200" dirty="0" smtClean="0"/>
              <a:t>/</a:t>
            </a:r>
            <a:r>
              <a:rPr kumimoji="1" lang="zh-CN" altLang="en-US" sz="2200" dirty="0" smtClean="0"/>
              <a:t>存储</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r>
              <a:rPr lang="en-US" altLang="zh-CN" sz="1800" dirty="0"/>
              <a:t>Web </a:t>
            </a:r>
            <a:r>
              <a:rPr lang="en-US" altLang="zh-CN" sz="1800" dirty="0" smtClean="0"/>
              <a:t>Storage</a:t>
            </a:r>
            <a:r>
              <a:rPr lang="zh-CN" altLang="en-US" sz="1800" dirty="0" smtClean="0"/>
              <a:t>由两部分组</a:t>
            </a:r>
            <a:r>
              <a:rPr lang="zh-CN" altLang="en-US" sz="1800" dirty="0"/>
              <a:t>成</a:t>
            </a:r>
            <a:r>
              <a:rPr lang="zh-CN" altLang="en-US" sz="1800" dirty="0" smtClean="0"/>
              <a:t>：</a:t>
            </a:r>
            <a:r>
              <a:rPr lang="en-US" altLang="zh-CN" sz="1800" dirty="0" err="1" smtClean="0"/>
              <a:t>localStorage</a:t>
            </a:r>
            <a:r>
              <a:rPr lang="zh-CN" altLang="en-US" sz="1800" dirty="0"/>
              <a:t>与</a:t>
            </a:r>
            <a:r>
              <a:rPr lang="en-US" altLang="zh-CN" sz="1800" dirty="0" err="1" smtClean="0"/>
              <a:t>sessionStorage</a:t>
            </a:r>
            <a:endParaRPr kumimoji="1" lang="en-US" altLang="zh-CN" sz="1800" b="0" dirty="0">
              <a:solidFill>
                <a:schemeClr val="tx2"/>
              </a:solidFill>
            </a:endParaRPr>
          </a:p>
          <a:p>
            <a:endParaRPr kumimoji="1" lang="en-US" altLang="zh-CN" sz="1700" b="0" dirty="0" smtClean="0">
              <a:solidFill>
                <a:schemeClr val="tx2"/>
              </a:solidFill>
            </a:endParaRPr>
          </a:p>
          <a:p>
            <a:r>
              <a:rPr kumimoji="1" lang="zh-CN" altLang="en-US" sz="1700" b="0" dirty="0" smtClean="0">
                <a:solidFill>
                  <a:schemeClr val="tx2"/>
                </a:solidFill>
              </a:rPr>
              <a:t>特点</a:t>
            </a:r>
            <a:r>
              <a:rPr kumimoji="1" lang="en-US" altLang="zh-CN" sz="1700" b="0" dirty="0" smtClean="0">
                <a:solidFill>
                  <a:schemeClr val="tx2"/>
                </a:solidFill>
              </a:rPr>
              <a:t>:</a:t>
            </a:r>
          </a:p>
          <a:p>
            <a:pPr marL="285750" indent="-285750">
              <a:buFont typeface="Arial"/>
              <a:buChar char="•"/>
            </a:pPr>
            <a:r>
              <a:rPr kumimoji="1" lang="zh-CN" altLang="en-US" sz="1400" b="0" dirty="0" smtClean="0">
                <a:solidFill>
                  <a:srgbClr val="000000"/>
                </a:solidFill>
              </a:rPr>
              <a:t>以</a:t>
            </a:r>
            <a:r>
              <a:rPr kumimoji="1" lang="en-US" altLang="zh-CN" sz="1400" b="0" dirty="0">
                <a:solidFill>
                  <a:srgbClr val="000000"/>
                </a:solidFill>
              </a:rPr>
              <a:t>key/value</a:t>
            </a:r>
            <a:r>
              <a:rPr kumimoji="1" lang="zh-CN" altLang="en-US" sz="1400" b="0" dirty="0" smtClean="0">
                <a:solidFill>
                  <a:srgbClr val="000000"/>
                </a:solidFill>
              </a:rPr>
              <a:t>形式存储。</a:t>
            </a:r>
            <a:endParaRPr kumimoji="1" lang="en-US" altLang="zh-CN" sz="1400" b="0" dirty="0" smtClean="0">
              <a:solidFill>
                <a:srgbClr val="000000"/>
              </a:solidFill>
            </a:endParaRPr>
          </a:p>
          <a:p>
            <a:pPr marL="285750" indent="-285750">
              <a:buFont typeface="Arial"/>
              <a:buChar char="•"/>
            </a:pPr>
            <a:r>
              <a:rPr kumimoji="1" lang="zh-CN" altLang="en-US" sz="1400" b="0" dirty="0" smtClean="0">
                <a:solidFill>
                  <a:srgbClr val="000000"/>
                </a:solidFill>
              </a:rPr>
              <a:t>最大存储</a:t>
            </a:r>
            <a:r>
              <a:rPr kumimoji="1" lang="en-US" altLang="zh-CN" sz="1400" b="0" dirty="0" smtClean="0">
                <a:solidFill>
                  <a:srgbClr val="000000"/>
                </a:solidFill>
              </a:rPr>
              <a:t>5M</a:t>
            </a:r>
            <a:r>
              <a:rPr kumimoji="1" lang="zh-CN" altLang="zh-CN" sz="1400" b="0" dirty="0" smtClean="0">
                <a:solidFill>
                  <a:srgbClr val="000000"/>
                </a:solidFill>
              </a:rPr>
              <a:t>。</a:t>
            </a:r>
            <a:endParaRPr kumimoji="1" lang="en-US" altLang="zh-CN" sz="1400" b="0" dirty="0" smtClean="0">
              <a:solidFill>
                <a:srgbClr val="000000"/>
              </a:solidFill>
            </a:endParaRPr>
          </a:p>
          <a:p>
            <a:endParaRPr kumimoji="1" lang="en-US" altLang="zh-CN" sz="1400" b="0" dirty="0">
              <a:solidFill>
                <a:srgbClr val="000000"/>
              </a:solidFill>
            </a:endParaRPr>
          </a:p>
          <a:p>
            <a:r>
              <a:rPr kumimoji="1" lang="zh-CN" altLang="en-US" sz="1600" b="0" dirty="0" smtClean="0">
                <a:solidFill>
                  <a:schemeClr val="tx2"/>
                </a:solidFill>
              </a:rPr>
              <a:t>区别</a:t>
            </a:r>
            <a:r>
              <a:rPr kumimoji="1" lang="en-US" altLang="zh-CN" sz="1600" b="0" dirty="0" smtClean="0">
                <a:solidFill>
                  <a:schemeClr val="tx2"/>
                </a:solidFill>
              </a:rPr>
              <a:t>:</a:t>
            </a:r>
          </a:p>
          <a:p>
            <a:r>
              <a:rPr kumimoji="1" lang="zh-CN" altLang="en-US" sz="1400" b="0" dirty="0" smtClean="0">
                <a:solidFill>
                  <a:srgbClr val="000000"/>
                </a:solidFill>
              </a:rPr>
              <a:t> </a:t>
            </a:r>
            <a:r>
              <a:rPr kumimoji="1" lang="en-US" altLang="zh-CN" sz="1400" b="0" dirty="0" err="1">
                <a:solidFill>
                  <a:srgbClr val="000000"/>
                </a:solidFill>
              </a:rPr>
              <a:t>sessionStorage</a:t>
            </a:r>
            <a:r>
              <a:rPr kumimoji="1" lang="zh-CN" altLang="en-US" sz="1400" b="0" dirty="0">
                <a:solidFill>
                  <a:srgbClr val="000000"/>
                </a:solidFill>
              </a:rPr>
              <a:t>用于本地存储一个会话（</a:t>
            </a:r>
            <a:r>
              <a:rPr kumimoji="1" lang="en-US" altLang="zh-CN" sz="1400" b="0" dirty="0">
                <a:solidFill>
                  <a:srgbClr val="000000"/>
                </a:solidFill>
              </a:rPr>
              <a:t>session</a:t>
            </a:r>
            <a:r>
              <a:rPr kumimoji="1" lang="zh-CN" altLang="en-US" sz="1400" b="0" dirty="0">
                <a:solidFill>
                  <a:srgbClr val="000000"/>
                </a:solidFill>
              </a:rPr>
              <a:t>）中的数据，这些数据只有在同一个会话中的页面才能访问并且当会话结束后数据也随之销毁。因此</a:t>
            </a:r>
            <a:r>
              <a:rPr kumimoji="1" lang="en-US" altLang="zh-CN" sz="1400" b="0" dirty="0" err="1">
                <a:solidFill>
                  <a:srgbClr val="000000"/>
                </a:solidFill>
              </a:rPr>
              <a:t>sessionStorage</a:t>
            </a:r>
            <a:r>
              <a:rPr kumimoji="1" lang="zh-CN" altLang="en-US" sz="1400" b="0" dirty="0">
                <a:solidFill>
                  <a:srgbClr val="000000"/>
                </a:solidFill>
              </a:rPr>
              <a:t>不是一种持久化的本地存储，仅仅是会话级别的存储。 </a:t>
            </a:r>
            <a:r>
              <a:rPr kumimoji="1" lang="en-US" altLang="zh-CN" sz="1400" b="0" dirty="0" err="1">
                <a:solidFill>
                  <a:srgbClr val="000000"/>
                </a:solidFill>
              </a:rPr>
              <a:t>localStorage</a:t>
            </a:r>
            <a:r>
              <a:rPr kumimoji="1" lang="zh-CN" altLang="en-US" sz="1400" b="0" dirty="0">
                <a:solidFill>
                  <a:srgbClr val="000000"/>
                </a:solidFill>
              </a:rPr>
              <a:t>用于持久化的本地存储，除非主动删除数据，否则数据是永远不会过期的</a:t>
            </a:r>
            <a:r>
              <a:rPr kumimoji="1" lang="zh-CN" altLang="en-US" sz="1400" b="0" dirty="0" smtClean="0">
                <a:solidFill>
                  <a:srgbClr val="000000"/>
                </a:solidFill>
              </a:rPr>
              <a:t>。</a:t>
            </a:r>
            <a:endParaRPr kumimoji="1" lang="en-US" altLang="zh-CN" sz="1400" b="0" dirty="0" smtClean="0">
              <a:solidFill>
                <a:srgbClr val="000000"/>
              </a:solidFill>
            </a:endParaRPr>
          </a:p>
          <a:p>
            <a:endParaRPr kumimoji="1" lang="en-US" altLang="zh-CN" b="0" dirty="0">
              <a:solidFill>
                <a:schemeClr val="tx2"/>
              </a:solidFill>
            </a:endParaRPr>
          </a:p>
          <a:p>
            <a:pPr>
              <a:lnSpc>
                <a:spcPct val="120000"/>
              </a:lnSpc>
            </a:pPr>
            <a:r>
              <a:rPr kumimoji="1" lang="zh-CN" altLang="zh-CN" sz="1600" dirty="0">
                <a:solidFill>
                  <a:schemeClr val="tx2"/>
                </a:solidFill>
                <a:latin typeface="楷体"/>
                <a:ea typeface="楷体"/>
                <a:cs typeface="楷体"/>
              </a:rPr>
              <a:t>(</a:t>
            </a:r>
            <a:r>
              <a:rPr kumimoji="1" lang="zh-CN" altLang="en-US" sz="1600" dirty="0" smtClean="0">
                <a:solidFill>
                  <a:schemeClr val="tx2"/>
                </a:solidFill>
                <a:latin typeface="楷体"/>
                <a:ea typeface="楷体"/>
                <a:cs typeface="楷体"/>
              </a:rPr>
              <a:t>注意事项</a:t>
            </a:r>
            <a:r>
              <a:rPr kumimoji="1" lang="en-US" altLang="zh-CN" sz="1600" dirty="0">
                <a:solidFill>
                  <a:schemeClr val="tx2"/>
                </a:solidFill>
                <a:latin typeface="楷体"/>
                <a:ea typeface="楷体"/>
                <a:cs typeface="楷体"/>
              </a:rPr>
              <a:t>:</a:t>
            </a:r>
            <a:r>
              <a:rPr kumimoji="1" lang="en-US" altLang="zh-CN" sz="1600" b="0" dirty="0">
                <a:solidFill>
                  <a:schemeClr val="tx2"/>
                </a:solidFill>
                <a:latin typeface="楷体"/>
                <a:ea typeface="楷体"/>
                <a:cs typeface="楷体"/>
              </a:rPr>
              <a:t>HTML5</a:t>
            </a:r>
            <a:r>
              <a:rPr kumimoji="1" lang="zh-CN" altLang="en-US" sz="1600" b="0" dirty="0">
                <a:solidFill>
                  <a:schemeClr val="tx2"/>
                </a:solidFill>
                <a:latin typeface="楷体"/>
                <a:ea typeface="楷体"/>
                <a:cs typeface="楷体"/>
              </a:rPr>
              <a:t>本地存储只能存字符串，任何格式存储的时候都会被自动转为字符串，所以读取的时候，需要自己进行类型的转换</a:t>
            </a:r>
            <a:r>
              <a:rPr kumimoji="1" lang="zh-CN" altLang="en-US" sz="1600" b="0" dirty="0" smtClean="0">
                <a:solidFill>
                  <a:schemeClr val="tx2"/>
                </a:solidFill>
                <a:latin typeface="楷体"/>
                <a:ea typeface="楷体"/>
                <a:cs typeface="楷体"/>
              </a:rPr>
              <a:t>。</a:t>
            </a:r>
            <a:r>
              <a:rPr kumimoji="1" lang="zh-CN" altLang="zh-CN" sz="1600" b="0" dirty="0">
                <a:solidFill>
                  <a:schemeClr val="tx2"/>
                </a:solidFill>
                <a:latin typeface="楷体"/>
                <a:ea typeface="楷体"/>
                <a:cs typeface="楷体"/>
              </a:rPr>
              <a:t>)</a:t>
            </a:r>
            <a:endParaRPr kumimoji="1" lang="zh-CN" altLang="en-US" sz="1600" b="0" dirty="0">
              <a:solidFill>
                <a:schemeClr val="tx2"/>
              </a:solidFill>
              <a:latin typeface="楷体"/>
              <a:ea typeface="楷体"/>
              <a:cs typeface="楷体"/>
            </a:endParaRPr>
          </a:p>
        </p:txBody>
      </p:sp>
      <p:sp>
        <p:nvSpPr>
          <p:cNvPr id="4" name="文本框 3"/>
          <p:cNvSpPr txBox="1"/>
          <p:nvPr/>
        </p:nvSpPr>
        <p:spPr>
          <a:xfrm>
            <a:off x="471310" y="963658"/>
            <a:ext cx="1879842" cy="400110"/>
          </a:xfrm>
          <a:prstGeom prst="rect">
            <a:avLst/>
          </a:prstGeom>
          <a:noFill/>
        </p:spPr>
        <p:txBody>
          <a:bodyPr wrap="none" rtlCol="0">
            <a:spAutoFit/>
          </a:bodyPr>
          <a:lstStyle/>
          <a:p>
            <a:r>
              <a:rPr kumimoji="1" lang="en-US" altLang="zh-CN" sz="2000" dirty="0" err="1" smtClean="0">
                <a:latin typeface="+mj-lt"/>
              </a:rPr>
              <a:t>WebStorage</a:t>
            </a:r>
            <a:endParaRPr kumimoji="1" lang="zh-CN" altLang="en-US" sz="2000" dirty="0">
              <a:latin typeface="+mj-lt"/>
            </a:endParaRPr>
          </a:p>
        </p:txBody>
      </p:sp>
      <p:pic>
        <p:nvPicPr>
          <p:cNvPr id="14" name="图片 13" descr="无标题.png"/>
          <p:cNvPicPr>
            <a:picLocks noChangeAspect="1"/>
          </p:cNvPicPr>
          <p:nvPr/>
        </p:nvPicPr>
        <p:blipFill rotWithShape="1">
          <a:blip r:embed="rId3">
            <a:extLst>
              <a:ext uri="{28A0092B-C50C-407E-A947-70E740481C1C}">
                <a14:useLocalDpi xmlns:a14="http://schemas.microsoft.com/office/drawing/2010/main" val="0"/>
              </a:ext>
            </a:extLst>
          </a:blip>
          <a:srcRect t="10049" b="10036"/>
          <a:stretch/>
        </p:blipFill>
        <p:spPr>
          <a:xfrm>
            <a:off x="5679760" y="2148218"/>
            <a:ext cx="2222461" cy="2085117"/>
          </a:xfrm>
          <a:prstGeom prst="rect">
            <a:avLst/>
          </a:prstGeom>
        </p:spPr>
      </p:pic>
    </p:spTree>
    <p:extLst>
      <p:ext uri="{BB962C8B-B14F-4D97-AF65-F5344CB8AC3E}">
        <p14:creationId xmlns:p14="http://schemas.microsoft.com/office/powerpoint/2010/main" val="3756477547"/>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2275368" y="2359287"/>
            <a:ext cx="5699206" cy="2960602"/>
          </a:xfrm>
          <a:prstGeom prst="rect">
            <a:avLst/>
          </a:prstGeom>
        </p:spPr>
        <p:txBody>
          <a:bodyPr>
            <a:normAutofit/>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marL="514350" indent="-514350">
              <a:lnSpc>
                <a:spcPct val="160000"/>
              </a:lnSpc>
              <a:buFont typeface="Wingdings" pitchFamily="2" charset="2"/>
              <a:buChar char="l"/>
            </a:pPr>
            <a:r>
              <a:rPr kumimoji="1" lang="en-US" altLang="zh-CN" sz="2400" dirty="0" smtClean="0">
                <a:solidFill>
                  <a:srgbClr val="0070C0"/>
                </a:solidFill>
              </a:rPr>
              <a:t>New Selectors</a:t>
            </a:r>
          </a:p>
          <a:p>
            <a:pPr marL="514350" indent="-514350">
              <a:lnSpc>
                <a:spcPct val="160000"/>
              </a:lnSpc>
              <a:buFont typeface="Wingdings" pitchFamily="2" charset="2"/>
              <a:buChar char="l"/>
            </a:pPr>
            <a:r>
              <a:rPr kumimoji="1" lang="en-US" altLang="zh-CN" sz="2400" dirty="0" smtClean="0">
                <a:solidFill>
                  <a:srgbClr val="0070C0"/>
                </a:solidFill>
              </a:rPr>
              <a:t>Custom data-* attributes</a:t>
            </a:r>
          </a:p>
          <a:p>
            <a:pPr marL="514350" indent="-514350">
              <a:lnSpc>
                <a:spcPct val="160000"/>
              </a:lnSpc>
              <a:buFont typeface="Wingdings" pitchFamily="2" charset="2"/>
              <a:buChar char="l"/>
            </a:pPr>
            <a:r>
              <a:rPr kumimoji="1" lang="en-US" altLang="zh-CN" sz="2400" dirty="0" err="1" smtClean="0">
                <a:solidFill>
                  <a:srgbClr val="0070C0"/>
                </a:solidFill>
              </a:rPr>
              <a:t>Element.classList</a:t>
            </a:r>
            <a:endParaRPr kumimoji="1" lang="en-US" altLang="zh-CN" sz="2400" dirty="0" smtClean="0">
              <a:solidFill>
                <a:srgbClr val="0070C0"/>
              </a:solidFill>
            </a:endParaRPr>
          </a:p>
          <a:p>
            <a:pPr marL="514350" indent="-514350">
              <a:lnSpc>
                <a:spcPct val="160000"/>
              </a:lnSpc>
              <a:buFont typeface="Wingdings" pitchFamily="2" charset="2"/>
              <a:buChar char="l"/>
            </a:pPr>
            <a:r>
              <a:rPr kumimoji="1" lang="en-US" altLang="zh-CN" sz="2400" dirty="0" smtClean="0">
                <a:solidFill>
                  <a:srgbClr val="0070C0"/>
                </a:solidFill>
              </a:rPr>
              <a:t>History API</a:t>
            </a:r>
            <a:endParaRPr kumimoji="1" lang="en-US" altLang="zh-CN" sz="2400" dirty="0"/>
          </a:p>
        </p:txBody>
      </p:sp>
      <p:sp>
        <p:nvSpPr>
          <p:cNvPr id="3" name="标题 1"/>
          <p:cNvSpPr txBox="1">
            <a:spLocks/>
          </p:cNvSpPr>
          <p:nvPr/>
        </p:nvSpPr>
        <p:spPr>
          <a:xfrm>
            <a:off x="2275368" y="1396909"/>
            <a:ext cx="6333792" cy="846758"/>
          </a:xfrm>
          <a:prstGeom prst="rect">
            <a:avLst/>
          </a:prstGeom>
        </p:spPr>
        <p:txBody>
          <a:bodyPr>
            <a:normAutofit lnSpcReduction="10000"/>
          </a:bodyPr>
          <a:lstStyle>
            <a:lvl1pPr algn="l" defTabSz="914400" rtl="0" eaLnBrk="1" latinLnBrk="0" hangingPunct="1">
              <a:spcBef>
                <a:spcPct val="0"/>
              </a:spcBef>
              <a:buNone/>
              <a:defRPr sz="3600" kern="1200" cap="all" spc="-60" baseline="0">
                <a:solidFill>
                  <a:schemeClr val="tx2"/>
                </a:solidFill>
                <a:latin typeface="+mj-lt"/>
                <a:ea typeface="+mj-ea"/>
                <a:cs typeface="+mj-cs"/>
              </a:defRPr>
            </a:lvl1pPr>
          </a:lstStyle>
          <a:p>
            <a:pPr marL="514350" indent="-514350">
              <a:lnSpc>
                <a:spcPct val="160000"/>
              </a:lnSpc>
            </a:pPr>
            <a:r>
              <a:rPr kumimoji="1" lang="en-US" altLang="zh-CN" sz="3200" dirty="0" smtClean="0">
                <a:solidFill>
                  <a:srgbClr val="0070C0"/>
                </a:solidFill>
              </a:rPr>
              <a:t>Nuts &amp; Bolts</a:t>
            </a:r>
            <a:endParaRPr kumimoji="1" lang="en-US" altLang="zh-CN" sz="4800" dirty="0" smtClean="0">
              <a:solidFill>
                <a:srgbClr val="0070C0"/>
              </a:solidFill>
            </a:endParaRPr>
          </a:p>
        </p:txBody>
      </p:sp>
    </p:spTree>
    <p:extLst>
      <p:ext uri="{BB962C8B-B14F-4D97-AF65-F5344CB8AC3E}">
        <p14:creationId xmlns:p14="http://schemas.microsoft.com/office/powerpoint/2010/main" val="75600961"/>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718"/>
            <a:ext cx="6457245" cy="1371600"/>
          </a:xfrm>
        </p:spPr>
        <p:txBody>
          <a:bodyPr>
            <a:normAutofit/>
          </a:bodyPr>
          <a:lstStyle/>
          <a:p>
            <a:r>
              <a:rPr kumimoji="1" lang="en-US" altLang="zh-CN" dirty="0"/>
              <a:t>Nuts &amp; Bolts</a:t>
            </a:r>
            <a:r>
              <a:rPr kumimoji="1" lang="en-US" altLang="zh-CN" sz="2200" dirty="0" smtClean="0"/>
              <a:t>(</a:t>
            </a:r>
            <a:r>
              <a:rPr kumimoji="1" lang="zh-CN" altLang="en-US" sz="2200" dirty="0" smtClean="0"/>
              <a:t>基础</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4" name="文本框 3"/>
          <p:cNvSpPr txBox="1"/>
          <p:nvPr/>
        </p:nvSpPr>
        <p:spPr>
          <a:xfrm>
            <a:off x="457200" y="963658"/>
            <a:ext cx="2242646" cy="400110"/>
          </a:xfrm>
          <a:prstGeom prst="rect">
            <a:avLst/>
          </a:prstGeom>
          <a:noFill/>
        </p:spPr>
        <p:txBody>
          <a:bodyPr wrap="none" rtlCol="0">
            <a:spAutoFit/>
          </a:bodyPr>
          <a:lstStyle/>
          <a:p>
            <a:r>
              <a:rPr kumimoji="1" lang="en-US" altLang="zh-CN" sz="2000" dirty="0">
                <a:latin typeface="+mj-lt"/>
              </a:rPr>
              <a:t>New Selectors</a:t>
            </a:r>
          </a:p>
        </p:txBody>
      </p:sp>
      <p:sp>
        <p:nvSpPr>
          <p:cNvPr id="6" name="内容占位符 5"/>
          <p:cNvSpPr>
            <a:spLocks noGrp="1"/>
          </p:cNvSpPr>
          <p:nvPr>
            <p:ph idx="1"/>
          </p:nvPr>
        </p:nvSpPr>
        <p:spPr>
          <a:xfrm>
            <a:off x="457200" y="1752599"/>
            <a:ext cx="7620000" cy="4967177"/>
          </a:xfrm>
        </p:spPr>
        <p:txBody>
          <a:bodyPr>
            <a:normAutofit fontScale="85000" lnSpcReduction="20000"/>
          </a:bodyPr>
          <a:lstStyle/>
          <a:p>
            <a:r>
              <a:rPr lang="en-US" sz="1900" dirty="0" smtClean="0"/>
              <a:t>HTML5</a:t>
            </a:r>
            <a:r>
              <a:rPr lang="zh-CN" altLang="en-US" sz="1900" dirty="0" smtClean="0"/>
              <a:t>还引入了一种用于查找页面</a:t>
            </a:r>
            <a:r>
              <a:rPr lang="en-US" sz="1900" dirty="0" smtClean="0"/>
              <a:t>DOM</a:t>
            </a:r>
            <a:r>
              <a:rPr lang="zh-CN" altLang="en-US" sz="1900" dirty="0" smtClean="0"/>
              <a:t>元素的快捷方式</a:t>
            </a:r>
            <a:r>
              <a:rPr lang="en-US" altLang="zh-CN" sz="1900" dirty="0" smtClean="0"/>
              <a:t>———</a:t>
            </a:r>
            <a:r>
              <a:rPr lang="en-US" sz="1900" dirty="0" smtClean="0"/>
              <a:t>Selectors</a:t>
            </a:r>
            <a:r>
              <a:rPr lang="zh-CN" altLang="en-US" dirty="0" smtClean="0"/>
              <a:t>。</a:t>
            </a:r>
            <a:endParaRPr lang="en-US" altLang="zh-CN" dirty="0" smtClean="0"/>
          </a:p>
          <a:p>
            <a:r>
              <a:rPr lang="en-US" altLang="zh-CN" sz="1700" b="0" dirty="0" smtClean="0"/>
              <a:t>1</a:t>
            </a:r>
            <a:r>
              <a:rPr lang="zh-CN" altLang="en-US" sz="1700" b="0" dirty="0" smtClean="0"/>
              <a:t>，以前用来查找元素的</a:t>
            </a:r>
            <a:r>
              <a:rPr lang="en-US" sz="1700" b="0" dirty="0" smtClean="0"/>
              <a:t>JavaScript</a:t>
            </a:r>
            <a:r>
              <a:rPr lang="zh-CN" altLang="en-US" sz="1700" b="0" dirty="0" smtClean="0"/>
              <a:t>方法</a:t>
            </a:r>
            <a:endParaRPr lang="en-US" altLang="zh-CN" sz="1700" b="0" dirty="0" smtClean="0"/>
          </a:p>
          <a:p>
            <a:endParaRPr lang="en-US" altLang="zh-CN" dirty="0" smtClean="0"/>
          </a:p>
          <a:p>
            <a:endParaRPr lang="en-US" altLang="zh-CN" dirty="0" smtClean="0"/>
          </a:p>
          <a:p>
            <a:endParaRPr lang="en-US" altLang="zh-CN" dirty="0" smtClean="0"/>
          </a:p>
          <a:p>
            <a:endParaRPr lang="en-US" altLang="zh-CN" sz="1700" b="0" dirty="0" smtClean="0"/>
          </a:p>
          <a:p>
            <a:r>
              <a:rPr lang="en-US" altLang="zh-CN" sz="1700" b="0" dirty="0" smtClean="0"/>
              <a:t>2</a:t>
            </a:r>
            <a:r>
              <a:rPr lang="zh-CN" altLang="en-US" sz="1700" b="0" dirty="0" smtClean="0"/>
              <a:t>，新</a:t>
            </a:r>
            <a:r>
              <a:rPr lang="en-US" sz="1700" b="0" dirty="0" err="1" smtClean="0"/>
              <a:t>QuerySelector</a:t>
            </a:r>
            <a:r>
              <a:rPr lang="zh-CN" altLang="en-US" sz="1700" b="0" dirty="0" smtClean="0"/>
              <a:t>方法</a:t>
            </a:r>
            <a:endParaRPr lang="en-US" altLang="zh-CN" sz="1700" b="0" dirty="0" smtClean="0"/>
          </a:p>
          <a:p>
            <a:endParaRPr lang="en-US" altLang="zh-CN" dirty="0" smtClean="0"/>
          </a:p>
          <a:p>
            <a:endParaRPr lang="en-US" altLang="zh-CN" sz="1100" dirty="0" smtClean="0"/>
          </a:p>
          <a:p>
            <a:endParaRPr lang="en-US" altLang="zh-CN" sz="1100" dirty="0" smtClean="0"/>
          </a:p>
          <a:p>
            <a:endParaRPr lang="en-US" altLang="zh-CN" sz="1100" dirty="0" smtClean="0"/>
          </a:p>
          <a:p>
            <a:endParaRPr lang="en-US" altLang="zh-CN" sz="1100" dirty="0" smtClean="0"/>
          </a:p>
          <a:p>
            <a:endParaRPr lang="en-US" altLang="zh-CN" sz="1200" dirty="0" smtClean="0"/>
          </a:p>
          <a:p>
            <a:endParaRPr lang="en-US" altLang="zh-CN" sz="1200" dirty="0" smtClean="0"/>
          </a:p>
          <a:p>
            <a:r>
              <a:rPr lang="en-US" altLang="zh-CN" sz="1200" dirty="0" smtClean="0"/>
              <a:t>1.</a:t>
            </a:r>
            <a:r>
              <a:rPr lang="zh-CN" altLang="en-US" sz="1200" dirty="0" smtClean="0"/>
              <a:t>需要得到的元素较少时，可用</a:t>
            </a:r>
            <a:r>
              <a:rPr lang="en-US" altLang="zh-CN" sz="1200" dirty="0" err="1" smtClean="0"/>
              <a:t>getElementBy</a:t>
            </a:r>
            <a:r>
              <a:rPr lang="zh-CN" altLang="en-US" sz="1200" dirty="0" smtClean="0"/>
              <a:t>方法，较快速。</a:t>
            </a:r>
            <a:endParaRPr lang="en-US" altLang="zh-CN" sz="1200" dirty="0" smtClean="0"/>
          </a:p>
          <a:p>
            <a:r>
              <a:rPr lang="en-US" altLang="zh-CN" sz="1200" dirty="0" smtClean="0"/>
              <a:t>2</a:t>
            </a:r>
            <a:r>
              <a:rPr lang="zh-CN" altLang="en-US" sz="1200" dirty="0" smtClean="0"/>
              <a:t>，需要得到元素较多组合时，可用</a:t>
            </a:r>
            <a:r>
              <a:rPr lang="en-US" altLang="zh-CN" sz="1200" dirty="0" err="1" smtClean="0"/>
              <a:t>querySelect</a:t>
            </a:r>
            <a:r>
              <a:rPr lang="zh-CN" altLang="en-US" sz="1200" dirty="0" smtClean="0"/>
              <a:t>方法，较方便。</a:t>
            </a:r>
            <a:endParaRPr lang="en-US" altLang="zh-CN" sz="1200" dirty="0" smtClean="0"/>
          </a:p>
          <a:p>
            <a:r>
              <a:rPr lang="en-US" altLang="zh-CN" sz="1200" dirty="0" smtClean="0"/>
              <a:t>3</a:t>
            </a:r>
            <a:r>
              <a:rPr lang="zh-CN" altLang="en-US" sz="1200" dirty="0" smtClean="0"/>
              <a:t>，按性能优先或方便优先，灵活使用两种方法。</a:t>
            </a:r>
            <a:endParaRPr lang="en-US" altLang="zh-CN" sz="1200" dirty="0" smtClean="0"/>
          </a:p>
          <a:p>
            <a:r>
              <a:rPr lang="en-US" altLang="zh-CN" sz="1200" dirty="0" smtClean="0"/>
              <a:t>4</a:t>
            </a:r>
            <a:r>
              <a:rPr lang="zh-CN" altLang="en-US" sz="1200" dirty="0" smtClean="0"/>
              <a:t>，</a:t>
            </a:r>
            <a:r>
              <a:rPr lang="en-US" sz="1200" dirty="0" err="1" smtClean="0"/>
              <a:t>querySelector按css规范实现，即css标识符也不能以数字开头</a:t>
            </a:r>
            <a:r>
              <a:rPr lang="zh-CN" altLang="en-US" sz="1200" dirty="0" smtClean="0"/>
              <a:t>。</a:t>
            </a:r>
            <a:endParaRPr lang="en-US" altLang="zh-CN" sz="1200" dirty="0" smtClean="0"/>
          </a:p>
          <a:p>
            <a:endParaRPr lang="en-US" altLang="zh-CN" dirty="0" smtClean="0"/>
          </a:p>
        </p:txBody>
      </p:sp>
      <p:graphicFrame>
        <p:nvGraphicFramePr>
          <p:cNvPr id="14" name="表格 13"/>
          <p:cNvGraphicFramePr>
            <a:graphicFrameLocks noGrp="1"/>
          </p:cNvGraphicFramePr>
          <p:nvPr/>
        </p:nvGraphicFramePr>
        <p:xfrm>
          <a:off x="635113" y="2360428"/>
          <a:ext cx="7258755" cy="1151466"/>
        </p:xfrm>
        <a:graphic>
          <a:graphicData uri="http://schemas.openxmlformats.org/drawingml/2006/table">
            <a:tbl>
              <a:tblPr/>
              <a:tblGrid>
                <a:gridCol w="2419585"/>
                <a:gridCol w="2419585"/>
                <a:gridCol w="2419585"/>
              </a:tblGrid>
              <a:tr h="0">
                <a:tc>
                  <a:txBody>
                    <a:bodyPr/>
                    <a:lstStyle/>
                    <a:p>
                      <a:pPr algn="ctr">
                        <a:lnSpc>
                          <a:spcPts val="1000"/>
                        </a:lnSpc>
                        <a:spcAft>
                          <a:spcPts val="0"/>
                        </a:spcAft>
                      </a:pPr>
                      <a:r>
                        <a:rPr lang="zh-CN" sz="900" kern="0" dirty="0">
                          <a:solidFill>
                            <a:srgbClr val="333333"/>
                          </a:solidFill>
                          <a:latin typeface="Cambria"/>
                          <a:ea typeface="黑体"/>
                          <a:cs typeface="Times New Roman"/>
                        </a:rPr>
                        <a:t>函数</a:t>
                      </a:r>
                      <a:endParaRPr lang="zh-CN" sz="1200" kern="100" dirty="0">
                        <a:latin typeface="Cambria"/>
                        <a:ea typeface="宋体"/>
                        <a:cs typeface="Times New Roman"/>
                      </a:endParaRPr>
                    </a:p>
                  </a:txBody>
                  <a:tcPr marL="68580" marR="68580" marT="28575" marB="285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000"/>
                        </a:lnSpc>
                        <a:spcAft>
                          <a:spcPts val="0"/>
                        </a:spcAft>
                      </a:pPr>
                      <a:r>
                        <a:rPr lang="zh-CN" sz="900" kern="0">
                          <a:solidFill>
                            <a:srgbClr val="333333"/>
                          </a:solidFill>
                          <a:latin typeface="Cambria"/>
                          <a:ea typeface="黑体"/>
                          <a:cs typeface="Times New Roman"/>
                        </a:rPr>
                        <a:t>描述</a:t>
                      </a:r>
                      <a:endParaRPr lang="zh-CN" sz="1200" kern="100">
                        <a:latin typeface="Cambria"/>
                        <a:ea typeface="宋体"/>
                        <a:cs typeface="Times New Roman"/>
                      </a:endParaRPr>
                    </a:p>
                  </a:txBody>
                  <a:tcPr marL="68580" marR="68580" marT="28575" marB="285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000"/>
                        </a:lnSpc>
                        <a:spcAft>
                          <a:spcPts val="0"/>
                        </a:spcAft>
                      </a:pPr>
                      <a:r>
                        <a:rPr lang="zh-CN" sz="900" kern="0">
                          <a:solidFill>
                            <a:srgbClr val="333333"/>
                          </a:solidFill>
                          <a:latin typeface="Cambria"/>
                          <a:ea typeface="黑体"/>
                          <a:cs typeface="Times New Roman"/>
                        </a:rPr>
                        <a:t>示例</a:t>
                      </a:r>
                      <a:endParaRPr lang="zh-CN" sz="1200" kern="100">
                        <a:latin typeface="Cambria"/>
                        <a:ea typeface="宋体"/>
                        <a:cs typeface="Times New Roman"/>
                      </a:endParaRPr>
                    </a:p>
                  </a:txBody>
                  <a:tcPr marL="68580" marR="68580" marT="28575" marB="285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14300" algn="l">
                        <a:lnSpc>
                          <a:spcPts val="1000"/>
                        </a:lnSpc>
                        <a:spcAft>
                          <a:spcPts val="0"/>
                        </a:spcAft>
                      </a:pPr>
                      <a:r>
                        <a:rPr lang="en-US" sz="900" kern="0">
                          <a:solidFill>
                            <a:srgbClr val="333333"/>
                          </a:solidFill>
                          <a:latin typeface="Times"/>
                          <a:ea typeface="宋体"/>
                          <a:cs typeface="Times New Roman"/>
                        </a:rPr>
                        <a:t>getElementById()</a:t>
                      </a:r>
                      <a:endParaRPr lang="zh-CN" sz="1200" kern="100">
                        <a:latin typeface="Cambria"/>
                        <a:ea typeface="宋体"/>
                        <a:cs typeface="Times New Roman"/>
                      </a:endParaRPr>
                    </a:p>
                  </a:txBody>
                  <a:tcPr marL="68580" marR="68580" marT="28575" marB="285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4300" algn="l">
                        <a:lnSpc>
                          <a:spcPts val="1000"/>
                        </a:lnSpc>
                        <a:spcAft>
                          <a:spcPts val="0"/>
                        </a:spcAft>
                      </a:pPr>
                      <a:r>
                        <a:rPr lang="zh-CN" sz="900" kern="0" dirty="0">
                          <a:solidFill>
                            <a:srgbClr val="000000"/>
                          </a:solidFill>
                          <a:latin typeface="Cambria"/>
                          <a:ea typeface="汉仪书宋一简"/>
                          <a:cs typeface="Times New Roman"/>
                        </a:rPr>
                        <a:t>根据指定</a:t>
                      </a:r>
                      <a:r>
                        <a:rPr lang="zh-CN" sz="900" kern="0" dirty="0" smtClean="0">
                          <a:solidFill>
                            <a:srgbClr val="000000"/>
                          </a:solidFill>
                          <a:latin typeface="Cambria"/>
                          <a:ea typeface="汉仪书宋一简"/>
                          <a:cs typeface="Times New Roman"/>
                        </a:rPr>
                        <a:t>的</a:t>
                      </a:r>
                      <a:r>
                        <a:rPr lang="en-US" sz="900" kern="0" dirty="0" smtClean="0">
                          <a:solidFill>
                            <a:srgbClr val="333333"/>
                          </a:solidFill>
                          <a:latin typeface="Times"/>
                          <a:ea typeface="宋体"/>
                          <a:cs typeface="Times New Roman"/>
                        </a:rPr>
                        <a:t>id</a:t>
                      </a:r>
                      <a:r>
                        <a:rPr lang="zh-CN" sz="900" kern="0" dirty="0">
                          <a:solidFill>
                            <a:srgbClr val="000000"/>
                          </a:solidFill>
                          <a:latin typeface="Cambria"/>
                          <a:ea typeface="汉仪书宋一简"/>
                          <a:cs typeface="Times New Roman"/>
                        </a:rPr>
                        <a:t>特性值查</a:t>
                      </a:r>
                      <a:endParaRPr lang="zh-CN" sz="1200" kern="100" dirty="0">
                        <a:latin typeface="Cambria"/>
                        <a:ea typeface="宋体"/>
                        <a:cs typeface="Times New Roman"/>
                      </a:endParaRPr>
                    </a:p>
                    <a:p>
                      <a:pPr indent="114300" algn="l">
                        <a:lnSpc>
                          <a:spcPts val="1000"/>
                        </a:lnSpc>
                        <a:spcAft>
                          <a:spcPts val="0"/>
                        </a:spcAft>
                      </a:pPr>
                      <a:r>
                        <a:rPr lang="zh-CN" sz="900" kern="0" dirty="0">
                          <a:solidFill>
                            <a:srgbClr val="000000"/>
                          </a:solidFill>
                          <a:latin typeface="Cambria"/>
                          <a:ea typeface="汉仪书宋一简"/>
                          <a:cs typeface="Times New Roman"/>
                        </a:rPr>
                        <a:t>找并返回元素</a:t>
                      </a:r>
                      <a:endParaRPr lang="zh-CN" sz="1200" kern="100" dirty="0">
                        <a:latin typeface="Cambria"/>
                        <a:ea typeface="宋体"/>
                        <a:cs typeface="Times New Roman"/>
                      </a:endParaRPr>
                    </a:p>
                  </a:txBody>
                  <a:tcPr marL="68580" marR="68580" marT="28575" marB="285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4300" algn="l">
                        <a:lnSpc>
                          <a:spcPts val="1000"/>
                        </a:lnSpc>
                        <a:spcAft>
                          <a:spcPts val="0"/>
                        </a:spcAft>
                      </a:pPr>
                      <a:r>
                        <a:rPr lang="en-US" sz="900" kern="0">
                          <a:solidFill>
                            <a:srgbClr val="333333"/>
                          </a:solidFill>
                          <a:latin typeface="Times"/>
                          <a:ea typeface="宋体"/>
                          <a:cs typeface="Times New Roman"/>
                        </a:rPr>
                        <a:t>&lt;div id="foo"&gt;</a:t>
                      </a:r>
                      <a:endParaRPr lang="zh-CN" sz="1200" kern="100">
                        <a:latin typeface="Cambria"/>
                        <a:ea typeface="宋体"/>
                        <a:cs typeface="Times New Roman"/>
                      </a:endParaRPr>
                    </a:p>
                    <a:p>
                      <a:pPr indent="114300" algn="l">
                        <a:lnSpc>
                          <a:spcPts val="1000"/>
                        </a:lnSpc>
                        <a:spcAft>
                          <a:spcPts val="0"/>
                        </a:spcAft>
                      </a:pPr>
                      <a:r>
                        <a:rPr lang="en-US" sz="900" kern="0">
                          <a:solidFill>
                            <a:srgbClr val="333333"/>
                          </a:solidFill>
                          <a:latin typeface="Times"/>
                          <a:ea typeface="宋体"/>
                          <a:cs typeface="Times New Roman"/>
                        </a:rPr>
                        <a:t>getElementById("foo")</a:t>
                      </a:r>
                      <a:r>
                        <a:rPr lang="en-US" sz="900" kern="0">
                          <a:solidFill>
                            <a:srgbClr val="333333"/>
                          </a:solidFill>
                          <a:latin typeface="Courier"/>
                          <a:ea typeface="宋体"/>
                          <a:cs typeface="Times New Roman"/>
                        </a:rPr>
                        <a:t>;</a:t>
                      </a:r>
                      <a:endParaRPr lang="zh-CN" sz="1200" kern="100">
                        <a:latin typeface="Cambria"/>
                        <a:ea typeface="宋体"/>
                        <a:cs typeface="Times New Roman"/>
                      </a:endParaRPr>
                    </a:p>
                  </a:txBody>
                  <a:tcPr marL="68580" marR="68580" marT="28575" marB="285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14300" algn="l">
                        <a:lnSpc>
                          <a:spcPts val="1000"/>
                        </a:lnSpc>
                        <a:spcAft>
                          <a:spcPts val="0"/>
                        </a:spcAft>
                      </a:pPr>
                      <a:r>
                        <a:rPr lang="en-US" sz="900" kern="0" dirty="0" err="1">
                          <a:solidFill>
                            <a:srgbClr val="333333"/>
                          </a:solidFill>
                          <a:latin typeface="Times"/>
                          <a:ea typeface="宋体"/>
                          <a:cs typeface="Times New Roman"/>
                        </a:rPr>
                        <a:t>getElementsByName</a:t>
                      </a:r>
                      <a:r>
                        <a:rPr lang="en-US" sz="900" kern="0" dirty="0">
                          <a:solidFill>
                            <a:srgbClr val="333333"/>
                          </a:solidFill>
                          <a:latin typeface="Times"/>
                          <a:ea typeface="宋体"/>
                          <a:cs typeface="Times New Roman"/>
                        </a:rPr>
                        <a:t>()</a:t>
                      </a:r>
                      <a:endParaRPr lang="zh-CN" sz="1200" kern="100" dirty="0">
                        <a:latin typeface="Cambria"/>
                        <a:ea typeface="宋体"/>
                        <a:cs typeface="Times New Roman"/>
                      </a:endParaRPr>
                    </a:p>
                  </a:txBody>
                  <a:tcPr marL="68580" marR="68580" marT="28575" marB="285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4300" algn="l">
                        <a:lnSpc>
                          <a:spcPts val="1000"/>
                        </a:lnSpc>
                        <a:spcAft>
                          <a:spcPts val="0"/>
                        </a:spcAft>
                      </a:pPr>
                      <a:r>
                        <a:rPr lang="zh-CN" sz="900" kern="0" dirty="0">
                          <a:solidFill>
                            <a:srgbClr val="333333"/>
                          </a:solidFill>
                          <a:latin typeface="Cambria"/>
                          <a:ea typeface="汉仪书宋一简"/>
                          <a:cs typeface="Times New Roman"/>
                        </a:rPr>
                        <a:t>返回</a:t>
                      </a:r>
                      <a:r>
                        <a:rPr lang="zh-CN" sz="900" kern="0" dirty="0" smtClean="0">
                          <a:solidFill>
                            <a:srgbClr val="333333"/>
                          </a:solidFill>
                          <a:latin typeface="Cambria"/>
                          <a:ea typeface="汉仪书宋一简"/>
                          <a:cs typeface="Times New Roman"/>
                        </a:rPr>
                        <a:t>所有</a:t>
                      </a:r>
                      <a:r>
                        <a:rPr lang="en-US" sz="900" kern="0" dirty="0" smtClean="0">
                          <a:solidFill>
                            <a:srgbClr val="333333"/>
                          </a:solidFill>
                          <a:latin typeface="Times"/>
                          <a:ea typeface="宋体"/>
                          <a:cs typeface="Times New Roman"/>
                        </a:rPr>
                        <a:t>name</a:t>
                      </a:r>
                      <a:r>
                        <a:rPr lang="zh-CN" sz="900" kern="0" dirty="0">
                          <a:solidFill>
                            <a:srgbClr val="333333"/>
                          </a:solidFill>
                          <a:latin typeface="Cambria"/>
                          <a:ea typeface="汉仪书宋一简"/>
                          <a:cs typeface="Times New Roman"/>
                        </a:rPr>
                        <a:t>特性</a:t>
                      </a:r>
                      <a:endParaRPr lang="zh-CN" sz="1200" kern="100" dirty="0">
                        <a:latin typeface="Cambria"/>
                        <a:ea typeface="宋体"/>
                        <a:cs typeface="Times New Roman"/>
                      </a:endParaRPr>
                    </a:p>
                    <a:p>
                      <a:pPr indent="114300" algn="l">
                        <a:lnSpc>
                          <a:spcPts val="1000"/>
                        </a:lnSpc>
                        <a:spcAft>
                          <a:spcPts val="0"/>
                        </a:spcAft>
                      </a:pPr>
                      <a:r>
                        <a:rPr lang="zh-CN" sz="900" kern="0" dirty="0">
                          <a:solidFill>
                            <a:srgbClr val="333333"/>
                          </a:solidFill>
                          <a:latin typeface="Cambria"/>
                          <a:ea typeface="汉仪书宋一简"/>
                          <a:cs typeface="Times New Roman"/>
                        </a:rPr>
                        <a:t>为指定值的元素</a:t>
                      </a:r>
                      <a:endParaRPr lang="zh-CN" sz="1200" kern="100" dirty="0">
                        <a:latin typeface="Cambria"/>
                        <a:ea typeface="宋体"/>
                        <a:cs typeface="Times New Roman"/>
                      </a:endParaRPr>
                    </a:p>
                  </a:txBody>
                  <a:tcPr marL="68580" marR="68580" marT="28575" marB="285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4300" algn="l">
                        <a:lnSpc>
                          <a:spcPts val="1000"/>
                        </a:lnSpc>
                        <a:spcAft>
                          <a:spcPts val="0"/>
                        </a:spcAft>
                      </a:pPr>
                      <a:r>
                        <a:rPr lang="en-US" sz="900" kern="0" dirty="0">
                          <a:solidFill>
                            <a:srgbClr val="333333"/>
                          </a:solidFill>
                          <a:latin typeface="Times"/>
                          <a:ea typeface="宋体"/>
                          <a:cs typeface="Times New Roman"/>
                        </a:rPr>
                        <a:t>&lt;input type="</a:t>
                      </a:r>
                      <a:r>
                        <a:rPr lang="en-US" sz="900" kern="0" dirty="0" smtClean="0">
                          <a:solidFill>
                            <a:srgbClr val="333333"/>
                          </a:solidFill>
                          <a:latin typeface="Times"/>
                          <a:ea typeface="宋体"/>
                          <a:cs typeface="Times New Roman"/>
                        </a:rPr>
                        <a:t>text“</a:t>
                      </a:r>
                      <a:r>
                        <a:rPr lang="en-US" sz="1200" kern="100" baseline="0" dirty="0" smtClean="0">
                          <a:solidFill>
                            <a:srgbClr val="333333"/>
                          </a:solidFill>
                          <a:latin typeface="Cambria"/>
                          <a:ea typeface="宋体"/>
                          <a:cs typeface="Times New Roman"/>
                        </a:rPr>
                        <a:t> </a:t>
                      </a:r>
                      <a:r>
                        <a:rPr lang="en-US" sz="900" kern="0" dirty="0" smtClean="0">
                          <a:solidFill>
                            <a:srgbClr val="333333"/>
                          </a:solidFill>
                          <a:latin typeface="Times"/>
                          <a:ea typeface="宋体"/>
                          <a:cs typeface="Times New Roman"/>
                        </a:rPr>
                        <a:t>name</a:t>
                      </a:r>
                      <a:r>
                        <a:rPr lang="en-US" sz="900" kern="0" dirty="0">
                          <a:solidFill>
                            <a:srgbClr val="333333"/>
                          </a:solidFill>
                          <a:latin typeface="Times"/>
                          <a:ea typeface="宋体"/>
                          <a:cs typeface="Times New Roman"/>
                        </a:rPr>
                        <a:t>="</a:t>
                      </a:r>
                      <a:r>
                        <a:rPr lang="en-US" sz="900" kern="0" dirty="0" err="1">
                          <a:solidFill>
                            <a:srgbClr val="333333"/>
                          </a:solidFill>
                          <a:latin typeface="Times"/>
                          <a:ea typeface="宋体"/>
                          <a:cs typeface="Times New Roman"/>
                        </a:rPr>
                        <a:t>foo</a:t>
                      </a:r>
                      <a:r>
                        <a:rPr lang="en-US" sz="900" kern="0" dirty="0">
                          <a:solidFill>
                            <a:srgbClr val="333333"/>
                          </a:solidFill>
                          <a:latin typeface="Times"/>
                          <a:ea typeface="宋体"/>
                          <a:cs typeface="Times New Roman"/>
                        </a:rPr>
                        <a:t>"&gt;</a:t>
                      </a:r>
                      <a:endParaRPr lang="zh-CN" sz="1200" kern="100" dirty="0">
                        <a:latin typeface="Cambria"/>
                        <a:ea typeface="宋体"/>
                        <a:cs typeface="Times New Roman"/>
                      </a:endParaRPr>
                    </a:p>
                    <a:p>
                      <a:pPr indent="114300" algn="l">
                        <a:lnSpc>
                          <a:spcPts val="1000"/>
                        </a:lnSpc>
                        <a:spcAft>
                          <a:spcPts val="0"/>
                        </a:spcAft>
                      </a:pPr>
                      <a:r>
                        <a:rPr lang="en-US" sz="900" kern="0" dirty="0" err="1" smtClean="0">
                          <a:solidFill>
                            <a:srgbClr val="333333"/>
                          </a:solidFill>
                          <a:latin typeface="Times"/>
                          <a:ea typeface="宋体"/>
                          <a:cs typeface="Times New Roman"/>
                        </a:rPr>
                        <a:t>getElementsByName</a:t>
                      </a:r>
                      <a:r>
                        <a:rPr lang="en-US" sz="900" kern="0" dirty="0" smtClean="0">
                          <a:solidFill>
                            <a:srgbClr val="333333"/>
                          </a:solidFill>
                          <a:latin typeface="Times"/>
                          <a:ea typeface="宋体"/>
                          <a:cs typeface="Times New Roman"/>
                        </a:rPr>
                        <a:t>("</a:t>
                      </a:r>
                      <a:r>
                        <a:rPr lang="en-US" sz="900" kern="0" dirty="0" err="1">
                          <a:solidFill>
                            <a:srgbClr val="333333"/>
                          </a:solidFill>
                          <a:latin typeface="Times"/>
                          <a:ea typeface="宋体"/>
                          <a:cs typeface="Times New Roman"/>
                        </a:rPr>
                        <a:t>foo</a:t>
                      </a:r>
                      <a:r>
                        <a:rPr lang="en-US" sz="900" kern="0" dirty="0">
                          <a:solidFill>
                            <a:srgbClr val="333333"/>
                          </a:solidFill>
                          <a:latin typeface="Times"/>
                          <a:ea typeface="宋体"/>
                          <a:cs typeface="Times New Roman"/>
                        </a:rPr>
                        <a:t>")</a:t>
                      </a:r>
                      <a:r>
                        <a:rPr lang="en-US" sz="900" kern="0" dirty="0">
                          <a:solidFill>
                            <a:srgbClr val="333333"/>
                          </a:solidFill>
                          <a:latin typeface="Courier"/>
                          <a:ea typeface="宋体"/>
                          <a:cs typeface="Times New Roman"/>
                        </a:rPr>
                        <a:t>;</a:t>
                      </a:r>
                      <a:endParaRPr lang="zh-CN" sz="1200" kern="100" dirty="0">
                        <a:latin typeface="Cambria"/>
                        <a:ea typeface="宋体"/>
                        <a:cs typeface="Times New Roman"/>
                      </a:endParaRPr>
                    </a:p>
                  </a:txBody>
                  <a:tcPr marL="68580" marR="68580" marT="28575" marB="285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indent="114300" algn="l">
                        <a:lnSpc>
                          <a:spcPts val="1000"/>
                        </a:lnSpc>
                        <a:spcAft>
                          <a:spcPts val="0"/>
                        </a:spcAft>
                      </a:pPr>
                      <a:r>
                        <a:rPr lang="en-US" sz="900" kern="0" dirty="0" err="1">
                          <a:solidFill>
                            <a:srgbClr val="333333"/>
                          </a:solidFill>
                          <a:latin typeface="Times"/>
                          <a:ea typeface="宋体"/>
                          <a:cs typeface="Times New Roman"/>
                        </a:rPr>
                        <a:t>getElementsByTagName</a:t>
                      </a:r>
                      <a:r>
                        <a:rPr lang="en-US" sz="900" kern="0" dirty="0">
                          <a:solidFill>
                            <a:srgbClr val="333333"/>
                          </a:solidFill>
                          <a:latin typeface="Times"/>
                          <a:ea typeface="宋体"/>
                          <a:cs typeface="Times New Roman"/>
                        </a:rPr>
                        <a:t>()</a:t>
                      </a:r>
                      <a:endParaRPr lang="zh-CN" sz="1200" kern="100" dirty="0">
                        <a:latin typeface="Cambria"/>
                        <a:ea typeface="宋体"/>
                        <a:cs typeface="Times New Roman"/>
                      </a:endParaRPr>
                    </a:p>
                  </a:txBody>
                  <a:tcPr marL="68580" marR="68580" marT="28575" marB="285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4300" algn="l">
                        <a:lnSpc>
                          <a:spcPts val="1000"/>
                        </a:lnSpc>
                        <a:spcAft>
                          <a:spcPts val="0"/>
                        </a:spcAft>
                      </a:pPr>
                      <a:r>
                        <a:rPr lang="zh-CN" sz="900" kern="0" dirty="0">
                          <a:solidFill>
                            <a:srgbClr val="333333"/>
                          </a:solidFill>
                          <a:latin typeface="Cambria"/>
                          <a:ea typeface="汉仪书宋一简"/>
                          <a:cs typeface="Times New Roman"/>
                        </a:rPr>
                        <a:t>返回</a:t>
                      </a:r>
                      <a:r>
                        <a:rPr lang="zh-CN" sz="900" kern="0" dirty="0" smtClean="0">
                          <a:solidFill>
                            <a:srgbClr val="333333"/>
                          </a:solidFill>
                          <a:latin typeface="Cambria"/>
                          <a:ea typeface="汉仪书宋一简"/>
                          <a:cs typeface="Times New Roman"/>
                        </a:rPr>
                        <a:t>所有标签</a:t>
                      </a:r>
                      <a:r>
                        <a:rPr lang="zh-CN" sz="900" kern="0" dirty="0">
                          <a:solidFill>
                            <a:srgbClr val="333333"/>
                          </a:solidFill>
                          <a:latin typeface="Cambria"/>
                          <a:ea typeface="汉仪书宋一简"/>
                          <a:cs typeface="Times New Roman"/>
                        </a:rPr>
                        <a:t>名称与</a:t>
                      </a:r>
                      <a:endParaRPr lang="zh-CN" sz="1200" kern="100" dirty="0">
                        <a:latin typeface="Cambria"/>
                        <a:ea typeface="宋体"/>
                        <a:cs typeface="Times New Roman"/>
                      </a:endParaRPr>
                    </a:p>
                    <a:p>
                      <a:pPr indent="114300" algn="l">
                        <a:lnSpc>
                          <a:spcPts val="1000"/>
                        </a:lnSpc>
                        <a:spcAft>
                          <a:spcPts val="0"/>
                        </a:spcAft>
                      </a:pPr>
                      <a:r>
                        <a:rPr lang="zh-CN" sz="900" kern="0" dirty="0">
                          <a:solidFill>
                            <a:srgbClr val="333333"/>
                          </a:solidFill>
                          <a:latin typeface="Cambria"/>
                          <a:ea typeface="汉仪书宋一简"/>
                          <a:cs typeface="Times New Roman"/>
                        </a:rPr>
                        <a:t>指定值相匹配的元素</a:t>
                      </a:r>
                      <a:endParaRPr lang="zh-CN" sz="1200" kern="100" dirty="0">
                        <a:latin typeface="Cambria"/>
                        <a:ea typeface="宋体"/>
                        <a:cs typeface="Times New Roman"/>
                      </a:endParaRPr>
                    </a:p>
                  </a:txBody>
                  <a:tcPr marL="68580" marR="68580" marT="28575" marB="285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4300" algn="l">
                        <a:lnSpc>
                          <a:spcPts val="1000"/>
                        </a:lnSpc>
                        <a:spcAft>
                          <a:spcPts val="0"/>
                        </a:spcAft>
                      </a:pPr>
                      <a:r>
                        <a:rPr lang="en-US" sz="900" kern="0" dirty="0">
                          <a:solidFill>
                            <a:srgbClr val="333333"/>
                          </a:solidFill>
                          <a:latin typeface="Times"/>
                          <a:ea typeface="宋体"/>
                          <a:cs typeface="Times New Roman"/>
                        </a:rPr>
                        <a:t>&lt;input type="text"&gt;</a:t>
                      </a:r>
                      <a:endParaRPr lang="zh-CN" sz="1200" kern="100" dirty="0">
                        <a:latin typeface="Cambria"/>
                        <a:ea typeface="宋体"/>
                        <a:cs typeface="Times New Roman"/>
                      </a:endParaRPr>
                    </a:p>
                    <a:p>
                      <a:pPr indent="114300" algn="l">
                        <a:lnSpc>
                          <a:spcPts val="1000"/>
                        </a:lnSpc>
                        <a:spcAft>
                          <a:spcPts val="0"/>
                        </a:spcAft>
                      </a:pPr>
                      <a:r>
                        <a:rPr lang="en-US" sz="900" kern="0" dirty="0" err="1" smtClean="0">
                          <a:solidFill>
                            <a:srgbClr val="333333"/>
                          </a:solidFill>
                          <a:latin typeface="Times"/>
                          <a:ea typeface="宋体"/>
                          <a:cs typeface="Times New Roman"/>
                        </a:rPr>
                        <a:t>getElementsByTagName</a:t>
                      </a:r>
                      <a:r>
                        <a:rPr lang="en-US" sz="900" kern="0" dirty="0" smtClean="0">
                          <a:solidFill>
                            <a:srgbClr val="333333"/>
                          </a:solidFill>
                          <a:latin typeface="Times"/>
                          <a:ea typeface="宋体"/>
                          <a:cs typeface="Times New Roman"/>
                        </a:rPr>
                        <a:t>("</a:t>
                      </a:r>
                      <a:r>
                        <a:rPr lang="en-US" sz="900" kern="0" dirty="0">
                          <a:solidFill>
                            <a:srgbClr val="333333"/>
                          </a:solidFill>
                          <a:latin typeface="Times"/>
                          <a:ea typeface="宋体"/>
                          <a:cs typeface="Times New Roman"/>
                        </a:rPr>
                        <a:t>input")</a:t>
                      </a:r>
                      <a:r>
                        <a:rPr lang="en-US" sz="900" kern="0" dirty="0">
                          <a:solidFill>
                            <a:srgbClr val="333333"/>
                          </a:solidFill>
                          <a:latin typeface="Courier"/>
                          <a:ea typeface="宋体"/>
                          <a:cs typeface="Times New Roman"/>
                        </a:rPr>
                        <a:t>;</a:t>
                      </a:r>
                      <a:endParaRPr lang="zh-CN" sz="1200" kern="100" dirty="0">
                        <a:latin typeface="Cambria"/>
                        <a:ea typeface="宋体"/>
                        <a:cs typeface="Times New Roman"/>
                      </a:endParaRPr>
                    </a:p>
                  </a:txBody>
                  <a:tcPr marL="68580" marR="68580" marT="28575" marB="285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15" name="表格 14"/>
          <p:cNvGraphicFramePr>
            <a:graphicFrameLocks noGrp="1"/>
          </p:cNvGraphicFramePr>
          <p:nvPr/>
        </p:nvGraphicFramePr>
        <p:xfrm>
          <a:off x="635112" y="3891516"/>
          <a:ext cx="7258755" cy="1481225"/>
        </p:xfrm>
        <a:graphic>
          <a:graphicData uri="http://schemas.openxmlformats.org/drawingml/2006/table">
            <a:tbl>
              <a:tblPr/>
              <a:tblGrid>
                <a:gridCol w="1440134"/>
                <a:gridCol w="1614392"/>
                <a:gridCol w="1919818"/>
                <a:gridCol w="2284411"/>
              </a:tblGrid>
              <a:tr h="0">
                <a:tc>
                  <a:txBody>
                    <a:bodyPr/>
                    <a:lstStyle/>
                    <a:p>
                      <a:pPr algn="ctr">
                        <a:spcAft>
                          <a:spcPts val="0"/>
                        </a:spcAft>
                      </a:pPr>
                      <a:r>
                        <a:rPr lang="zh-CN" sz="1000" kern="0" dirty="0">
                          <a:solidFill>
                            <a:srgbClr val="333333"/>
                          </a:solidFill>
                          <a:latin typeface="Cambria"/>
                          <a:ea typeface="黑体"/>
                          <a:cs typeface="Times New Roman"/>
                        </a:rPr>
                        <a:t>函数</a:t>
                      </a:r>
                      <a:endParaRPr lang="zh-CN" sz="1000" kern="100" dirty="0">
                        <a:latin typeface="Cambria"/>
                        <a:ea typeface="宋体"/>
                        <a:cs typeface="Times New Roman"/>
                      </a:endParaRPr>
                    </a:p>
                  </a:txBody>
                  <a:tcPr marL="32643" marR="32643" marT="13601" marB="13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0">
                          <a:solidFill>
                            <a:srgbClr val="333333"/>
                          </a:solidFill>
                          <a:latin typeface="Cambria"/>
                          <a:ea typeface="黑体"/>
                          <a:cs typeface="Times New Roman"/>
                        </a:rPr>
                        <a:t>描述</a:t>
                      </a:r>
                      <a:endParaRPr lang="zh-CN" sz="1000" kern="100">
                        <a:latin typeface="Cambria"/>
                        <a:ea typeface="宋体"/>
                        <a:cs typeface="Times New Roman"/>
                      </a:endParaRPr>
                    </a:p>
                  </a:txBody>
                  <a:tcPr marL="32643" marR="32643" marT="13601" marB="13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0" dirty="0">
                          <a:solidFill>
                            <a:srgbClr val="333333"/>
                          </a:solidFill>
                          <a:latin typeface="Cambria"/>
                          <a:ea typeface="黑体"/>
                          <a:cs typeface="Times New Roman"/>
                        </a:rPr>
                        <a:t>示例</a:t>
                      </a:r>
                      <a:endParaRPr lang="zh-CN" sz="1000" kern="100" dirty="0">
                        <a:latin typeface="Cambria"/>
                        <a:ea typeface="宋体"/>
                        <a:cs typeface="Times New Roman"/>
                      </a:endParaRPr>
                    </a:p>
                  </a:txBody>
                  <a:tcPr marL="32643" marR="32643" marT="13601" marB="13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000" kern="0">
                          <a:solidFill>
                            <a:srgbClr val="333333"/>
                          </a:solidFill>
                          <a:latin typeface="Cambria"/>
                          <a:ea typeface="黑体"/>
                          <a:cs typeface="Times New Roman"/>
                        </a:rPr>
                        <a:t>结果</a:t>
                      </a:r>
                      <a:endParaRPr lang="zh-CN" sz="1000" kern="100">
                        <a:latin typeface="Cambria"/>
                        <a:ea typeface="宋体"/>
                        <a:cs typeface="Times New Roman"/>
                      </a:endParaRPr>
                    </a:p>
                  </a:txBody>
                  <a:tcPr marL="32643" marR="32643" marT="13601" marB="13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29415">
                <a:tc>
                  <a:txBody>
                    <a:bodyPr/>
                    <a:lstStyle/>
                    <a:p>
                      <a:pPr indent="114300" algn="l">
                        <a:spcAft>
                          <a:spcPts val="0"/>
                        </a:spcAft>
                      </a:pPr>
                      <a:r>
                        <a:rPr lang="en-US" sz="1000" kern="0" dirty="0" err="1">
                          <a:solidFill>
                            <a:srgbClr val="333333"/>
                          </a:solidFill>
                          <a:latin typeface="Times"/>
                          <a:ea typeface="宋体"/>
                          <a:cs typeface="Times New Roman"/>
                        </a:rPr>
                        <a:t>querySelector</a:t>
                      </a:r>
                      <a:r>
                        <a:rPr lang="en-US" sz="1000" kern="0" dirty="0">
                          <a:solidFill>
                            <a:srgbClr val="333333"/>
                          </a:solidFill>
                          <a:latin typeface="Times"/>
                          <a:ea typeface="宋体"/>
                          <a:cs typeface="Times New Roman"/>
                        </a:rPr>
                        <a:t>()</a:t>
                      </a:r>
                      <a:endParaRPr lang="zh-CN" sz="1000" kern="100" dirty="0">
                        <a:latin typeface="Cambria"/>
                        <a:ea typeface="宋体"/>
                        <a:cs typeface="Times New Roman"/>
                      </a:endParaRPr>
                    </a:p>
                  </a:txBody>
                  <a:tcPr marL="32643" marR="32643" marT="13601" marB="13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4300" algn="l">
                        <a:spcAft>
                          <a:spcPts val="0"/>
                        </a:spcAft>
                      </a:pPr>
                      <a:r>
                        <a:rPr lang="zh-CN" sz="1000" kern="0">
                          <a:solidFill>
                            <a:srgbClr val="333333"/>
                          </a:solidFill>
                          <a:latin typeface="Cambria"/>
                          <a:ea typeface="汉仪书宋一简"/>
                          <a:cs typeface="Times New Roman"/>
                        </a:rPr>
                        <a:t>根据指定的选择规则，</a:t>
                      </a:r>
                      <a:endParaRPr lang="zh-CN" sz="1000" kern="100">
                        <a:latin typeface="Cambria"/>
                        <a:ea typeface="宋体"/>
                        <a:cs typeface="Times New Roman"/>
                      </a:endParaRPr>
                    </a:p>
                    <a:p>
                      <a:pPr indent="114300" algn="l">
                        <a:spcAft>
                          <a:spcPts val="0"/>
                        </a:spcAft>
                      </a:pPr>
                      <a:r>
                        <a:rPr lang="zh-CN" sz="1000" kern="0">
                          <a:solidFill>
                            <a:srgbClr val="333333"/>
                          </a:solidFill>
                          <a:latin typeface="Cambria"/>
                          <a:ea typeface="汉仪书宋一简"/>
                          <a:cs typeface="Times New Roman"/>
                        </a:rPr>
                        <a:t>返回在页面中找到的</a:t>
                      </a:r>
                      <a:endParaRPr lang="zh-CN" sz="1000" kern="100">
                        <a:latin typeface="Cambria"/>
                        <a:ea typeface="宋体"/>
                        <a:cs typeface="Times New Roman"/>
                      </a:endParaRPr>
                    </a:p>
                    <a:p>
                      <a:pPr indent="114300" algn="l">
                        <a:spcAft>
                          <a:spcPts val="0"/>
                        </a:spcAft>
                      </a:pPr>
                      <a:r>
                        <a:rPr lang="zh-CN" sz="1000" kern="0">
                          <a:solidFill>
                            <a:srgbClr val="333333"/>
                          </a:solidFill>
                          <a:latin typeface="Cambria"/>
                          <a:ea typeface="汉仪书宋一简"/>
                          <a:cs typeface="Times New Roman"/>
                        </a:rPr>
                        <a:t>第一个匹配元素</a:t>
                      </a:r>
                      <a:endParaRPr lang="zh-CN" sz="1000" kern="100">
                        <a:latin typeface="Cambria"/>
                        <a:ea typeface="宋体"/>
                        <a:cs typeface="Times New Roman"/>
                      </a:endParaRPr>
                    </a:p>
                  </a:txBody>
                  <a:tcPr marL="32643" marR="32643" marT="13601" marB="13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00" indent="114300" algn="l">
                        <a:spcAft>
                          <a:spcPts val="0"/>
                        </a:spcAft>
                      </a:pPr>
                      <a:r>
                        <a:rPr lang="en-US" sz="1000" kern="0">
                          <a:solidFill>
                            <a:srgbClr val="333333"/>
                          </a:solidFill>
                          <a:latin typeface="Times"/>
                          <a:ea typeface="宋体"/>
                          <a:cs typeface="Times New Roman"/>
                        </a:rPr>
                        <a:t>querySelector</a:t>
                      </a:r>
                      <a:br>
                        <a:rPr lang="en-US" sz="1000" kern="0">
                          <a:solidFill>
                            <a:srgbClr val="333333"/>
                          </a:solidFill>
                          <a:latin typeface="Times"/>
                          <a:ea typeface="宋体"/>
                          <a:cs typeface="Times New Roman"/>
                        </a:rPr>
                      </a:br>
                      <a:r>
                        <a:rPr lang="en-US" sz="1000" kern="0">
                          <a:solidFill>
                            <a:srgbClr val="333333"/>
                          </a:solidFill>
                          <a:latin typeface="Times"/>
                          <a:ea typeface="宋体"/>
                          <a:cs typeface="Times New Roman"/>
                        </a:rPr>
                        <a:t>("input.error")</a:t>
                      </a:r>
                      <a:r>
                        <a:rPr lang="en-US" sz="1000" kern="0">
                          <a:solidFill>
                            <a:srgbClr val="333333"/>
                          </a:solidFill>
                          <a:latin typeface="Courier"/>
                          <a:ea typeface="宋体"/>
                          <a:cs typeface="Times New Roman"/>
                        </a:rPr>
                        <a:t>;</a:t>
                      </a:r>
                      <a:endParaRPr lang="zh-CN" sz="1000" kern="100">
                        <a:latin typeface="Cambria"/>
                        <a:ea typeface="宋体"/>
                        <a:cs typeface="Times New Roman"/>
                      </a:endParaRPr>
                    </a:p>
                  </a:txBody>
                  <a:tcPr marL="32643" marR="32643" marT="13601" marB="13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4300" algn="l">
                        <a:spcAft>
                          <a:spcPts val="0"/>
                        </a:spcAft>
                      </a:pPr>
                      <a:r>
                        <a:rPr lang="zh-CN" sz="1000" kern="0">
                          <a:solidFill>
                            <a:srgbClr val="333333"/>
                          </a:solidFill>
                          <a:latin typeface="Cambria"/>
                          <a:ea typeface="汉仪书宋一简"/>
                          <a:cs typeface="Times New Roman"/>
                        </a:rPr>
                        <a:t>返回第一个</a:t>
                      </a:r>
                      <a:r>
                        <a:rPr lang="en-US" sz="1000" kern="0">
                          <a:solidFill>
                            <a:srgbClr val="333333"/>
                          </a:solidFill>
                          <a:latin typeface="Times"/>
                          <a:ea typeface="宋体"/>
                          <a:cs typeface="Times New Roman"/>
                        </a:rPr>
                        <a:t>CSS</a:t>
                      </a:r>
                      <a:r>
                        <a:rPr lang="zh-CN" sz="1000" kern="0">
                          <a:solidFill>
                            <a:srgbClr val="333333"/>
                          </a:solidFill>
                          <a:latin typeface="Cambria"/>
                          <a:ea typeface="汉仪书宋一简"/>
                          <a:cs typeface="Times New Roman"/>
                        </a:rPr>
                        <a:t>类名</a:t>
                      </a:r>
                      <a:endParaRPr lang="zh-CN" sz="1000" kern="100">
                        <a:latin typeface="Cambria"/>
                        <a:ea typeface="宋体"/>
                        <a:cs typeface="Times New Roman"/>
                      </a:endParaRPr>
                    </a:p>
                    <a:p>
                      <a:pPr indent="114300" algn="l">
                        <a:spcAft>
                          <a:spcPts val="0"/>
                        </a:spcAft>
                      </a:pPr>
                      <a:r>
                        <a:rPr lang="zh-CN" sz="1000" kern="0">
                          <a:solidFill>
                            <a:srgbClr val="333333"/>
                          </a:solidFill>
                          <a:latin typeface="Cambria"/>
                          <a:ea typeface="汉仪书宋一简"/>
                          <a:cs typeface="Times New Roman"/>
                        </a:rPr>
                        <a:t>为“</a:t>
                      </a:r>
                      <a:r>
                        <a:rPr lang="en-US" sz="1000" kern="0">
                          <a:solidFill>
                            <a:srgbClr val="333333"/>
                          </a:solidFill>
                          <a:latin typeface="Times"/>
                          <a:ea typeface="宋体"/>
                          <a:cs typeface="Times New Roman"/>
                        </a:rPr>
                        <a:t>error</a:t>
                      </a:r>
                      <a:r>
                        <a:rPr lang="zh-CN" sz="1000" kern="0">
                          <a:solidFill>
                            <a:srgbClr val="333333"/>
                          </a:solidFill>
                          <a:latin typeface="Cambria"/>
                          <a:ea typeface="汉仪书宋一简"/>
                          <a:cs typeface="Times New Roman"/>
                        </a:rPr>
                        <a:t>”的文本输入框</a:t>
                      </a:r>
                      <a:endParaRPr lang="zh-CN" sz="1000" kern="100">
                        <a:latin typeface="Cambria"/>
                        <a:ea typeface="宋体"/>
                        <a:cs typeface="Times New Roman"/>
                      </a:endParaRPr>
                    </a:p>
                  </a:txBody>
                  <a:tcPr marL="32643" marR="32643" marT="13601" marB="13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72208">
                <a:tc>
                  <a:txBody>
                    <a:bodyPr/>
                    <a:lstStyle/>
                    <a:p>
                      <a:pPr indent="114300" algn="l">
                        <a:spcAft>
                          <a:spcPts val="0"/>
                        </a:spcAft>
                      </a:pPr>
                      <a:r>
                        <a:rPr lang="en-US" sz="1000" kern="0">
                          <a:solidFill>
                            <a:srgbClr val="333333"/>
                          </a:solidFill>
                          <a:latin typeface="Times"/>
                          <a:ea typeface="宋体"/>
                          <a:cs typeface="Times New Roman"/>
                        </a:rPr>
                        <a:t>querySelectorAll()</a:t>
                      </a:r>
                      <a:endParaRPr lang="zh-CN" sz="1000" kern="100">
                        <a:latin typeface="Cambria"/>
                        <a:ea typeface="宋体"/>
                        <a:cs typeface="Times New Roman"/>
                      </a:endParaRPr>
                    </a:p>
                  </a:txBody>
                  <a:tcPr marL="32643" marR="32643" marT="13601" marB="13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4300" algn="l">
                        <a:spcAft>
                          <a:spcPts val="0"/>
                        </a:spcAft>
                      </a:pPr>
                      <a:r>
                        <a:rPr lang="zh-CN" sz="1000" kern="0" dirty="0">
                          <a:solidFill>
                            <a:srgbClr val="333333"/>
                          </a:solidFill>
                          <a:latin typeface="Cambria"/>
                          <a:ea typeface="汉仪书宋一简"/>
                          <a:cs typeface="Times New Roman"/>
                        </a:rPr>
                        <a:t>根据指定规则返回页</a:t>
                      </a:r>
                      <a:endParaRPr lang="zh-CN" sz="1000" kern="100" dirty="0">
                        <a:latin typeface="Cambria"/>
                        <a:ea typeface="宋体"/>
                        <a:cs typeface="Times New Roman"/>
                      </a:endParaRPr>
                    </a:p>
                    <a:p>
                      <a:pPr indent="114300" algn="l">
                        <a:spcAft>
                          <a:spcPts val="0"/>
                        </a:spcAft>
                      </a:pPr>
                      <a:r>
                        <a:rPr lang="zh-CN" sz="1000" kern="0" dirty="0">
                          <a:solidFill>
                            <a:srgbClr val="333333"/>
                          </a:solidFill>
                          <a:latin typeface="Cambria"/>
                          <a:ea typeface="汉仪书宋一简"/>
                          <a:cs typeface="Times New Roman"/>
                        </a:rPr>
                        <a:t>面中所有相匹配的元素</a:t>
                      </a:r>
                      <a:endParaRPr lang="zh-CN" sz="1000" kern="100" dirty="0">
                        <a:latin typeface="Cambria"/>
                        <a:ea typeface="宋体"/>
                        <a:cs typeface="Times New Roman"/>
                      </a:endParaRPr>
                    </a:p>
                  </a:txBody>
                  <a:tcPr marL="32643" marR="32643" marT="13601" marB="13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00" indent="114300" algn="l">
                        <a:spcAft>
                          <a:spcPts val="0"/>
                        </a:spcAft>
                      </a:pPr>
                      <a:r>
                        <a:rPr lang="en-US" sz="1000" kern="0" dirty="0" err="1">
                          <a:solidFill>
                            <a:srgbClr val="333333"/>
                          </a:solidFill>
                          <a:latin typeface="Times"/>
                          <a:ea typeface="宋体"/>
                          <a:cs typeface="Times New Roman"/>
                        </a:rPr>
                        <a:t>querySelectorAll</a:t>
                      </a:r>
                      <a:r>
                        <a:rPr lang="en-US" sz="1000" kern="0" dirty="0">
                          <a:solidFill>
                            <a:srgbClr val="333333"/>
                          </a:solidFill>
                          <a:latin typeface="Times"/>
                          <a:ea typeface="宋体"/>
                          <a:cs typeface="Times New Roman"/>
                        </a:rPr>
                        <a:t/>
                      </a:r>
                      <a:br>
                        <a:rPr lang="en-US" sz="1000" kern="0" dirty="0">
                          <a:solidFill>
                            <a:srgbClr val="333333"/>
                          </a:solidFill>
                          <a:latin typeface="Times"/>
                          <a:ea typeface="宋体"/>
                          <a:cs typeface="Times New Roman"/>
                        </a:rPr>
                      </a:br>
                      <a:r>
                        <a:rPr lang="en-US" sz="1000" kern="0" dirty="0">
                          <a:solidFill>
                            <a:srgbClr val="333333"/>
                          </a:solidFill>
                          <a:latin typeface="Times"/>
                          <a:ea typeface="宋体"/>
                          <a:cs typeface="Times New Roman"/>
                        </a:rPr>
                        <a:t>("</a:t>
                      </a:r>
                      <a:r>
                        <a:rPr lang="en-US" sz="1000" kern="0" dirty="0">
                          <a:solidFill>
                            <a:srgbClr val="333333"/>
                          </a:solidFill>
                          <a:latin typeface="Courier"/>
                          <a:ea typeface="宋体"/>
                          <a:cs typeface="Times New Roman"/>
                        </a:rPr>
                        <a:t>#</a:t>
                      </a:r>
                      <a:r>
                        <a:rPr lang="en-US" sz="1000" kern="0" dirty="0">
                          <a:solidFill>
                            <a:srgbClr val="333333"/>
                          </a:solidFill>
                          <a:latin typeface="Times"/>
                          <a:ea typeface="宋体"/>
                          <a:cs typeface="Times New Roman"/>
                        </a:rPr>
                        <a:t>results td")</a:t>
                      </a:r>
                      <a:r>
                        <a:rPr lang="en-US" sz="1000" kern="0" dirty="0">
                          <a:solidFill>
                            <a:srgbClr val="333333"/>
                          </a:solidFill>
                          <a:latin typeface="Courier"/>
                          <a:ea typeface="宋体"/>
                          <a:cs typeface="Times New Roman"/>
                        </a:rPr>
                        <a:t>;</a:t>
                      </a:r>
                      <a:endParaRPr lang="zh-CN" sz="1000" kern="100" dirty="0">
                        <a:latin typeface="Cambria"/>
                        <a:ea typeface="宋体"/>
                        <a:cs typeface="Times New Roman"/>
                      </a:endParaRPr>
                    </a:p>
                  </a:txBody>
                  <a:tcPr marL="32643" marR="32643" marT="13601" marB="13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4300" algn="l">
                        <a:spcAft>
                          <a:spcPts val="0"/>
                        </a:spcAft>
                      </a:pPr>
                      <a:r>
                        <a:rPr lang="zh-CN" sz="1000" kern="0" dirty="0">
                          <a:solidFill>
                            <a:srgbClr val="333333"/>
                          </a:solidFill>
                          <a:latin typeface="Cambria"/>
                          <a:ea typeface="汉仪书宋一简"/>
                          <a:cs typeface="Times New Roman"/>
                        </a:rPr>
                        <a:t>返回</a:t>
                      </a:r>
                      <a:r>
                        <a:rPr lang="en-US" sz="1000" kern="0" dirty="0">
                          <a:solidFill>
                            <a:srgbClr val="333333"/>
                          </a:solidFill>
                          <a:latin typeface="Times"/>
                          <a:ea typeface="宋体"/>
                          <a:cs typeface="Times New Roman"/>
                        </a:rPr>
                        <a:t>id</a:t>
                      </a:r>
                      <a:r>
                        <a:rPr lang="zh-CN" sz="1000" kern="0" dirty="0">
                          <a:solidFill>
                            <a:srgbClr val="333333"/>
                          </a:solidFill>
                          <a:latin typeface="Cambria"/>
                          <a:ea typeface="汉仪书宋一简"/>
                          <a:cs typeface="Times New Roman"/>
                        </a:rPr>
                        <a:t>值为</a:t>
                      </a:r>
                      <a:r>
                        <a:rPr lang="en-US" sz="1000" kern="0" dirty="0">
                          <a:solidFill>
                            <a:srgbClr val="333333"/>
                          </a:solidFill>
                          <a:latin typeface="Times"/>
                          <a:ea typeface="宋体"/>
                          <a:cs typeface="Times New Roman"/>
                        </a:rPr>
                        <a:t>results</a:t>
                      </a:r>
                      <a:r>
                        <a:rPr lang="zh-CN" sz="1000" kern="0" dirty="0">
                          <a:solidFill>
                            <a:srgbClr val="333333"/>
                          </a:solidFill>
                          <a:latin typeface="Cambria"/>
                          <a:ea typeface="汉仪书宋一简"/>
                          <a:cs typeface="Times New Roman"/>
                        </a:rPr>
                        <a:t>的</a:t>
                      </a:r>
                      <a:endParaRPr lang="zh-CN" sz="1000" kern="100" dirty="0">
                        <a:latin typeface="Cambria"/>
                        <a:ea typeface="宋体"/>
                        <a:cs typeface="Times New Roman"/>
                      </a:endParaRPr>
                    </a:p>
                    <a:p>
                      <a:pPr indent="114300" algn="l">
                        <a:spcAft>
                          <a:spcPts val="0"/>
                        </a:spcAft>
                      </a:pPr>
                      <a:r>
                        <a:rPr lang="zh-CN" sz="1000" kern="0" dirty="0">
                          <a:solidFill>
                            <a:srgbClr val="333333"/>
                          </a:solidFill>
                          <a:latin typeface="Cambria"/>
                          <a:ea typeface="汉仪书宋一简"/>
                          <a:cs typeface="Times New Roman"/>
                        </a:rPr>
                        <a:t>元素下所有的单元格</a:t>
                      </a:r>
                      <a:endParaRPr lang="zh-CN" sz="1000" kern="100" dirty="0">
                        <a:latin typeface="Cambria"/>
                        <a:ea typeface="宋体"/>
                        <a:cs typeface="Times New Roman"/>
                      </a:endParaRPr>
                    </a:p>
                  </a:txBody>
                  <a:tcPr marL="32643" marR="32643" marT="13601" marB="1360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10784753"/>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a:bodyPr>
          <a:lstStyle/>
          <a:p>
            <a:r>
              <a:rPr kumimoji="1" lang="en-US" altLang="zh-CN" dirty="0"/>
              <a:t>Nuts &amp; Bolts</a:t>
            </a:r>
            <a:r>
              <a:rPr kumimoji="1" lang="en-US" altLang="zh-CN" sz="2200" dirty="0" smtClean="0"/>
              <a:t>(</a:t>
            </a:r>
            <a:r>
              <a:rPr kumimoji="1" lang="zh-CN" altLang="en-US" sz="2200" dirty="0" smtClean="0"/>
              <a:t>基础</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r>
              <a:rPr lang="zh-CN" altLang="en-US" sz="1800" dirty="0" smtClean="0"/>
              <a:t>自定义</a:t>
            </a:r>
            <a:r>
              <a:rPr lang="en-US" sz="1800" dirty="0" smtClean="0"/>
              <a:t>data</a:t>
            </a:r>
            <a:r>
              <a:rPr lang="zh-CN" altLang="en-US" sz="1800" dirty="0" smtClean="0"/>
              <a:t>属性</a:t>
            </a:r>
            <a:endParaRPr lang="en-US" altLang="zh-CN" sz="1800" dirty="0" smtClean="0"/>
          </a:p>
          <a:p>
            <a:r>
              <a:rPr lang="zh-CN" altLang="en-US" sz="1800" dirty="0" smtClean="0"/>
              <a:t>       在</a:t>
            </a:r>
            <a:r>
              <a:rPr lang="en-US" sz="1800" dirty="0" smtClean="0"/>
              <a:t>HTML</a:t>
            </a:r>
            <a:r>
              <a:rPr lang="zh-CN" altLang="en-US" sz="1800" dirty="0" smtClean="0"/>
              <a:t>标签上添加任意以</a:t>
            </a:r>
            <a:r>
              <a:rPr lang="en-US" sz="1800" dirty="0" smtClean="0"/>
              <a:t> “data-”</a:t>
            </a:r>
            <a:r>
              <a:rPr lang="zh-CN" altLang="en-US" sz="1800" dirty="0" smtClean="0"/>
              <a:t>开头的属性，表示该属性是可读可写的，但不影响任何页面表现。直接访问</a:t>
            </a:r>
            <a:r>
              <a:rPr lang="en-US" sz="1800" dirty="0" smtClean="0"/>
              <a:t>dataset.</a:t>
            </a:r>
            <a:r>
              <a:rPr lang="zh-CN" altLang="en-US" sz="1800" dirty="0" smtClean="0"/>
              <a:t>，获取</a:t>
            </a:r>
            <a:r>
              <a:rPr lang="en-US" sz="1800" dirty="0" smtClean="0"/>
              <a:t>data-</a:t>
            </a:r>
            <a:r>
              <a:rPr lang="zh-CN" altLang="en-US" sz="1800" dirty="0" smtClean="0"/>
              <a:t>属性。</a:t>
            </a:r>
            <a:endParaRPr lang="en-US" altLang="zh-CN" sz="1800" dirty="0" smtClean="0"/>
          </a:p>
          <a:p>
            <a:r>
              <a:rPr lang="en-US" sz="1800" dirty="0" smtClean="0"/>
              <a:t>       dataset </a:t>
            </a:r>
            <a:r>
              <a:rPr lang="zh-CN" altLang="en-US" sz="1800" dirty="0" smtClean="0"/>
              <a:t>的类型为</a:t>
            </a:r>
            <a:r>
              <a:rPr lang="en-US" sz="1800" dirty="0" smtClean="0"/>
              <a:t> </a:t>
            </a:r>
            <a:r>
              <a:rPr lang="en-US" sz="1800" dirty="0" err="1" smtClean="0"/>
              <a:t>DOMStringMap</a:t>
            </a:r>
            <a:r>
              <a:rPr lang="en-US" sz="1800" dirty="0" smtClean="0"/>
              <a:t> {}</a:t>
            </a:r>
            <a:r>
              <a:rPr lang="zh-CN" altLang="en-US" sz="1800" dirty="0" smtClean="0"/>
              <a:t>，一个</a:t>
            </a:r>
            <a:r>
              <a:rPr lang="en-US" sz="1800" dirty="0" smtClean="0"/>
              <a:t> MAP </a:t>
            </a:r>
            <a:r>
              <a:rPr lang="zh-CN" altLang="en-US" sz="1800" dirty="0" smtClean="0"/>
              <a:t>对象，仍是</a:t>
            </a:r>
            <a:r>
              <a:rPr lang="en-US" sz="1800" dirty="0" smtClean="0"/>
              <a:t> key / value </a:t>
            </a:r>
            <a:r>
              <a:rPr lang="zh-CN" altLang="en-US" sz="1800" dirty="0" smtClean="0"/>
              <a:t>式的对象，使用上比较方便。</a:t>
            </a:r>
            <a:endParaRPr lang="en-US" altLang="zh-CN" sz="1800" dirty="0" smtClean="0"/>
          </a:p>
          <a:p>
            <a:r>
              <a:rPr lang="zh-CN" altLang="en-US" sz="1800" dirty="0" smtClean="0"/>
              <a:t>好处</a:t>
            </a:r>
            <a:r>
              <a:rPr lang="en-US" sz="1800" dirty="0" smtClean="0"/>
              <a:t>:</a:t>
            </a:r>
            <a:endParaRPr lang="zh-CN" altLang="en-US" sz="1800" dirty="0" smtClean="0"/>
          </a:p>
          <a:p>
            <a:r>
              <a:rPr lang="zh-CN" altLang="en-US" sz="1400" b="0" dirty="0" smtClean="0"/>
              <a:t>使用</a:t>
            </a:r>
            <a:r>
              <a:rPr lang="en-US" sz="1400" b="0" dirty="0" smtClean="0"/>
              <a:t>data-*</a:t>
            </a:r>
            <a:r>
              <a:rPr lang="zh-CN" altLang="en-US" sz="1400" b="0" dirty="0" smtClean="0"/>
              <a:t>可以解决自定义属性混乱无管理的现状</a:t>
            </a:r>
            <a:r>
              <a:rPr lang="en-US" sz="1400" b="0" dirty="0" smtClean="0"/>
              <a:t>, </a:t>
            </a:r>
            <a:r>
              <a:rPr lang="zh-CN" altLang="en-US" sz="1400" b="0" dirty="0" smtClean="0"/>
              <a:t>对于简洁代码，提高代码的可读性和可维护性是很有帮助的。</a:t>
            </a:r>
          </a:p>
          <a:p>
            <a:r>
              <a:rPr kumimoji="1" lang="zh-CN" altLang="en-US" sz="1800" dirty="0" smtClean="0"/>
              <a:t>缺陷：</a:t>
            </a:r>
            <a:endParaRPr kumimoji="1" lang="en-US" altLang="zh-CN" sz="1800" dirty="0" smtClean="0"/>
          </a:p>
          <a:p>
            <a:r>
              <a:rPr lang="zh-CN" altLang="en-US" sz="1400" b="0" dirty="0" smtClean="0"/>
              <a:t>兼容性的问题， 在</a:t>
            </a:r>
            <a:r>
              <a:rPr lang="en-US" sz="1400" b="0" dirty="0" smtClean="0"/>
              <a:t> Android 2.3 </a:t>
            </a:r>
            <a:r>
              <a:rPr lang="zh-CN" altLang="en-US" sz="1400" b="0" dirty="0" smtClean="0"/>
              <a:t>等的一些旧有浏览器上尚不支持。</a:t>
            </a:r>
          </a:p>
          <a:p>
            <a:endParaRPr kumimoji="1" lang="en-US" altLang="zh-CN" sz="1800" dirty="0" smtClean="0"/>
          </a:p>
        </p:txBody>
      </p:sp>
      <p:sp>
        <p:nvSpPr>
          <p:cNvPr id="4" name="文本框 3"/>
          <p:cNvSpPr txBox="1"/>
          <p:nvPr/>
        </p:nvSpPr>
        <p:spPr>
          <a:xfrm>
            <a:off x="471310" y="963658"/>
            <a:ext cx="3652412" cy="400110"/>
          </a:xfrm>
          <a:prstGeom prst="rect">
            <a:avLst/>
          </a:prstGeom>
          <a:noFill/>
        </p:spPr>
        <p:txBody>
          <a:bodyPr wrap="none" rtlCol="0">
            <a:spAutoFit/>
          </a:bodyPr>
          <a:lstStyle/>
          <a:p>
            <a:r>
              <a:rPr kumimoji="1" lang="en-US" altLang="zh-CN" sz="2000" dirty="0">
                <a:latin typeface="+mj-lt"/>
              </a:rPr>
              <a:t>Custom data-* attributes</a:t>
            </a:r>
          </a:p>
        </p:txBody>
      </p:sp>
    </p:spTree>
    <p:extLst>
      <p:ext uri="{BB962C8B-B14F-4D97-AF65-F5344CB8AC3E}">
        <p14:creationId xmlns:p14="http://schemas.microsoft.com/office/powerpoint/2010/main" val="2866031760"/>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a:bodyPr>
          <a:lstStyle/>
          <a:p>
            <a:r>
              <a:rPr kumimoji="1" lang="en-US" altLang="zh-CN" dirty="0"/>
              <a:t>Nuts &amp; Bolts</a:t>
            </a:r>
            <a:r>
              <a:rPr kumimoji="1" lang="en-US" altLang="zh-CN" sz="2200" dirty="0" smtClean="0"/>
              <a:t>(</a:t>
            </a:r>
            <a:r>
              <a:rPr kumimoji="1" lang="zh-CN" altLang="en-US" sz="2200" dirty="0" smtClean="0"/>
              <a:t>基础</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r>
              <a:rPr lang="zh-CN" altLang="en-US" sz="1800" dirty="0" smtClean="0"/>
              <a:t>操作</a:t>
            </a:r>
            <a:r>
              <a:rPr lang="en-US" sz="1800" dirty="0" smtClean="0"/>
              <a:t>class</a:t>
            </a:r>
            <a:r>
              <a:rPr lang="zh-CN" altLang="en-US" sz="1800" dirty="0" smtClean="0"/>
              <a:t>是前端开发中经常需要用到的。</a:t>
            </a:r>
            <a:endParaRPr lang="en-US" altLang="zh-CN" sz="1800" dirty="0" smtClean="0"/>
          </a:p>
          <a:p>
            <a:r>
              <a:rPr lang="en-US" sz="1800" dirty="0" smtClean="0"/>
              <a:t>HTML5</a:t>
            </a:r>
            <a:r>
              <a:rPr lang="zh-CN" altLang="en-US" sz="1800" dirty="0" smtClean="0"/>
              <a:t>提供了</a:t>
            </a:r>
            <a:r>
              <a:rPr lang="en-US" sz="1800" dirty="0" err="1" smtClean="0"/>
              <a:t>classList</a:t>
            </a:r>
            <a:r>
              <a:rPr lang="en-US" sz="1800" dirty="0" smtClean="0"/>
              <a:t> API</a:t>
            </a:r>
            <a:r>
              <a:rPr lang="zh-CN" altLang="en-US" sz="1800" dirty="0" smtClean="0"/>
              <a:t>，除了</a:t>
            </a:r>
            <a:r>
              <a:rPr lang="en-US" sz="1800" dirty="0" smtClean="0"/>
              <a:t>IE</a:t>
            </a:r>
            <a:r>
              <a:rPr lang="zh-CN" altLang="en-US" sz="1800" dirty="0" smtClean="0"/>
              <a:t>（包括</a:t>
            </a:r>
            <a:r>
              <a:rPr lang="en-US" sz="1800" dirty="0" smtClean="0"/>
              <a:t>IE9/10</a:t>
            </a:r>
            <a:r>
              <a:rPr lang="zh-CN" altLang="en-US" sz="1800" dirty="0" smtClean="0"/>
              <a:t>），其它现代浏览器均支持该属性。重写了下</a:t>
            </a:r>
            <a:r>
              <a:rPr lang="en-US" sz="1800" dirty="0" smtClean="0"/>
              <a:t>class</a:t>
            </a:r>
            <a:r>
              <a:rPr lang="zh-CN" altLang="en-US" sz="1800" dirty="0" smtClean="0"/>
              <a:t>属性模块。</a:t>
            </a:r>
          </a:p>
          <a:p>
            <a:endParaRPr lang="en-US" sz="1800" b="0" dirty="0" smtClean="0"/>
          </a:p>
          <a:p>
            <a:r>
              <a:rPr lang="en-US" sz="1800" b="0" dirty="0" smtClean="0"/>
              <a:t>1 </a:t>
            </a:r>
            <a:r>
              <a:rPr lang="en-US" sz="1800" b="0" dirty="0" err="1" smtClean="0"/>
              <a:t>classList</a:t>
            </a:r>
            <a:r>
              <a:rPr lang="en-US" sz="1800" b="0" dirty="0" smtClean="0"/>
              <a:t>. contains (</a:t>
            </a:r>
            <a:r>
              <a:rPr lang="en-US" sz="1800" b="0" dirty="0" err="1" smtClean="0"/>
              <a:t>cls</a:t>
            </a:r>
            <a:r>
              <a:rPr lang="en-US" sz="1800" b="0" dirty="0" smtClean="0"/>
              <a:t>)</a:t>
            </a:r>
            <a:r>
              <a:rPr lang="en-US" altLang="zh-CN" sz="1800" b="0" dirty="0" smtClean="0"/>
              <a:t>——</a:t>
            </a:r>
            <a:r>
              <a:rPr lang="zh-CN" altLang="en-US" sz="1800" b="0" dirty="0" smtClean="0"/>
              <a:t>查询是否存在该</a:t>
            </a:r>
            <a:r>
              <a:rPr lang="en-US" altLang="zh-CN" sz="1800" b="0" dirty="0" err="1" smtClean="0"/>
              <a:t>css</a:t>
            </a:r>
            <a:r>
              <a:rPr lang="zh-CN" altLang="en-US" sz="1800" b="0" dirty="0" smtClean="0"/>
              <a:t>类，返回布尔值。</a:t>
            </a:r>
          </a:p>
          <a:p>
            <a:r>
              <a:rPr lang="en-US" sz="1800" b="0" dirty="0" smtClean="0"/>
              <a:t>2 </a:t>
            </a:r>
            <a:r>
              <a:rPr lang="en-US" sz="1800" b="0" dirty="0" err="1" smtClean="0"/>
              <a:t>classList.add</a:t>
            </a:r>
            <a:r>
              <a:rPr lang="en-US" sz="1800" b="0" dirty="0" smtClean="0"/>
              <a:t>(el, </a:t>
            </a:r>
            <a:r>
              <a:rPr lang="en-US" sz="1800" b="0" dirty="0" err="1" smtClean="0"/>
              <a:t>cls</a:t>
            </a:r>
            <a:r>
              <a:rPr lang="en-US" sz="1800" b="0" dirty="0" smtClean="0"/>
              <a:t>)</a:t>
            </a:r>
            <a:r>
              <a:rPr lang="en-US" altLang="zh-CN" sz="1800" b="0" dirty="0" smtClean="0"/>
              <a:t>——</a:t>
            </a:r>
            <a:r>
              <a:rPr lang="zh-CN" altLang="en-US" sz="1800" b="0" dirty="0" smtClean="0"/>
              <a:t>增加指定的</a:t>
            </a:r>
            <a:r>
              <a:rPr lang="en-US" altLang="zh-CN" sz="1800" b="0" dirty="0" err="1" smtClean="0"/>
              <a:t>css</a:t>
            </a:r>
            <a:r>
              <a:rPr lang="zh-CN" altLang="en-US" sz="1800" b="0" dirty="0" smtClean="0"/>
              <a:t>类。</a:t>
            </a:r>
          </a:p>
          <a:p>
            <a:r>
              <a:rPr lang="en-US" sz="1800" b="0" dirty="0" smtClean="0"/>
              <a:t>3 </a:t>
            </a:r>
            <a:r>
              <a:rPr lang="en-US" sz="1800" b="0" dirty="0" err="1" smtClean="0"/>
              <a:t>classList.item</a:t>
            </a:r>
            <a:r>
              <a:rPr lang="en-US" sz="1800" b="0" dirty="0" smtClean="0"/>
              <a:t>(index)</a:t>
            </a:r>
            <a:endParaRPr lang="zh-CN" altLang="en-US" sz="1800" b="0" dirty="0" smtClean="0"/>
          </a:p>
          <a:p>
            <a:r>
              <a:rPr lang="en-US" sz="1800" b="0" dirty="0" smtClean="0"/>
              <a:t>3 </a:t>
            </a:r>
            <a:r>
              <a:rPr lang="en-US" sz="1800" b="0" dirty="0" err="1" smtClean="0"/>
              <a:t>classList.remove</a:t>
            </a:r>
            <a:r>
              <a:rPr lang="en-US" sz="1800" b="0" dirty="0" smtClean="0"/>
              <a:t>(el, </a:t>
            </a:r>
            <a:r>
              <a:rPr lang="en-US" sz="1800" b="0" dirty="0" err="1" smtClean="0"/>
              <a:t>cls</a:t>
            </a:r>
            <a:r>
              <a:rPr lang="en-US" sz="1800" b="0" dirty="0" smtClean="0"/>
              <a:t>)</a:t>
            </a:r>
            <a:r>
              <a:rPr lang="en-US" altLang="zh-CN" sz="1800" b="0" dirty="0" smtClean="0"/>
              <a:t>———</a:t>
            </a:r>
            <a:r>
              <a:rPr lang="zh-CN" altLang="en-US" sz="1800" b="0" dirty="0" smtClean="0"/>
              <a:t>删除制定的</a:t>
            </a:r>
            <a:r>
              <a:rPr lang="en-US" altLang="zh-CN" sz="1800" b="0" dirty="0" err="1" smtClean="0"/>
              <a:t>css</a:t>
            </a:r>
            <a:r>
              <a:rPr lang="zh-CN" altLang="en-US" sz="1800" b="0" dirty="0" smtClean="0"/>
              <a:t>类</a:t>
            </a:r>
          </a:p>
          <a:p>
            <a:r>
              <a:rPr lang="en-US" sz="1800" b="0" dirty="0" smtClean="0"/>
              <a:t>4 </a:t>
            </a:r>
            <a:r>
              <a:rPr lang="en-US" sz="1800" b="0" dirty="0" err="1" smtClean="0"/>
              <a:t>classList.toggle</a:t>
            </a:r>
            <a:r>
              <a:rPr lang="en-US" sz="1800" b="0" dirty="0" smtClean="0"/>
              <a:t>(el, </a:t>
            </a:r>
            <a:r>
              <a:rPr lang="en-US" sz="1800" b="0" dirty="0" err="1" smtClean="0"/>
              <a:t>cls</a:t>
            </a:r>
            <a:r>
              <a:rPr lang="en-US" sz="1800" b="0" dirty="0" smtClean="0"/>
              <a:t>)</a:t>
            </a:r>
            <a:r>
              <a:rPr lang="en-US" altLang="zh-CN" sz="1800" b="0" dirty="0" smtClean="0"/>
              <a:t>———</a:t>
            </a:r>
            <a:r>
              <a:rPr lang="zh-CN" altLang="en-US" sz="1800" b="0" dirty="0" smtClean="0"/>
              <a:t>反转</a:t>
            </a:r>
            <a:r>
              <a:rPr lang="en-US" altLang="zh-CN" sz="1800" b="0" dirty="0" err="1" smtClean="0"/>
              <a:t>css</a:t>
            </a:r>
            <a:r>
              <a:rPr lang="zh-CN" altLang="en-US" sz="1800" b="0" dirty="0" smtClean="0"/>
              <a:t>类的有无</a:t>
            </a:r>
            <a:endParaRPr kumimoji="1" lang="en-US" altLang="zh-CN" sz="1800" b="0" dirty="0" smtClean="0"/>
          </a:p>
        </p:txBody>
      </p:sp>
      <p:sp>
        <p:nvSpPr>
          <p:cNvPr id="4" name="文本框 3"/>
          <p:cNvSpPr txBox="1"/>
          <p:nvPr/>
        </p:nvSpPr>
        <p:spPr>
          <a:xfrm>
            <a:off x="471310" y="963658"/>
            <a:ext cx="2685476" cy="400110"/>
          </a:xfrm>
          <a:prstGeom prst="rect">
            <a:avLst/>
          </a:prstGeom>
          <a:noFill/>
        </p:spPr>
        <p:txBody>
          <a:bodyPr wrap="none" rtlCol="0">
            <a:spAutoFit/>
          </a:bodyPr>
          <a:lstStyle/>
          <a:p>
            <a:r>
              <a:rPr kumimoji="1" lang="en-US" altLang="zh-CN" sz="2000" dirty="0" err="1">
                <a:latin typeface="+mj-lt"/>
              </a:rPr>
              <a:t>Element.classList</a:t>
            </a:r>
            <a:endParaRPr kumimoji="1" lang="en-US" altLang="zh-CN" sz="2000" dirty="0">
              <a:latin typeface="+mj-lt"/>
            </a:endParaRPr>
          </a:p>
        </p:txBody>
      </p:sp>
    </p:spTree>
    <p:extLst>
      <p:ext uri="{BB962C8B-B14F-4D97-AF65-F5344CB8AC3E}">
        <p14:creationId xmlns:p14="http://schemas.microsoft.com/office/powerpoint/2010/main" val="2364152905"/>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a:bodyPr>
          <a:lstStyle/>
          <a:p>
            <a:r>
              <a:rPr kumimoji="1" lang="en-US" altLang="zh-CN" dirty="0"/>
              <a:t>Nuts &amp; Bolts</a:t>
            </a:r>
            <a:r>
              <a:rPr kumimoji="1" lang="en-US" altLang="zh-CN" sz="2200" dirty="0" smtClean="0"/>
              <a:t>(</a:t>
            </a:r>
            <a:r>
              <a:rPr kumimoji="1" lang="zh-CN" altLang="en-US" sz="2200" dirty="0" smtClean="0"/>
              <a:t>基础</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fontScale="92500"/>
          </a:bodyPr>
          <a:lstStyle/>
          <a:p>
            <a:r>
              <a:rPr lang="en-US" sz="1800" dirty="0" smtClean="0"/>
              <a:t>1. HTML4</a:t>
            </a:r>
            <a:r>
              <a:rPr lang="zh-CN" altLang="en-US" sz="1800" dirty="0" smtClean="0"/>
              <a:t>时代的</a:t>
            </a:r>
            <a:r>
              <a:rPr lang="en-US" sz="1800" dirty="0" smtClean="0"/>
              <a:t>history API</a:t>
            </a:r>
            <a:endParaRPr lang="zh-CN" altLang="en-US" sz="1800" dirty="0" smtClean="0"/>
          </a:p>
          <a:p>
            <a:r>
              <a:rPr lang="en-US" sz="1800" b="0" dirty="0" smtClean="0"/>
              <a:t>A) </a:t>
            </a:r>
            <a:r>
              <a:rPr lang="en-US" sz="1800" b="0" dirty="0" err="1" smtClean="0"/>
              <a:t>history.length</a:t>
            </a:r>
            <a:r>
              <a:rPr lang="zh-CN" altLang="en-US" sz="1800" b="0" dirty="0" smtClean="0"/>
              <a:t>：当前历史列表中的历史记录数</a:t>
            </a:r>
          </a:p>
          <a:p>
            <a:r>
              <a:rPr lang="en-US" sz="1800" b="0" dirty="0" smtClean="0"/>
              <a:t>B) </a:t>
            </a:r>
            <a:r>
              <a:rPr lang="en-US" sz="1800" b="0" dirty="0" err="1" smtClean="0"/>
              <a:t>history.go</a:t>
            </a:r>
            <a:r>
              <a:rPr lang="en-US" sz="1800" b="0" dirty="0" smtClean="0"/>
              <a:t>(n)</a:t>
            </a:r>
            <a:r>
              <a:rPr lang="zh-CN" altLang="en-US" sz="1800" b="0" dirty="0" smtClean="0"/>
              <a:t>：前进或后退</a:t>
            </a:r>
            <a:r>
              <a:rPr lang="en-US" sz="1800" b="0" dirty="0" smtClean="0"/>
              <a:t>n</a:t>
            </a:r>
            <a:r>
              <a:rPr lang="zh-CN" altLang="en-US" sz="1800" b="0" dirty="0" smtClean="0"/>
              <a:t>条记录，当</a:t>
            </a:r>
            <a:r>
              <a:rPr lang="en-US" sz="1800" b="0" dirty="0" smtClean="0"/>
              <a:t>n=0</a:t>
            </a:r>
            <a:r>
              <a:rPr lang="zh-CN" altLang="en-US" sz="1800" b="0" dirty="0" smtClean="0"/>
              <a:t>或空时会刷新当前页； </a:t>
            </a:r>
          </a:p>
          <a:p>
            <a:r>
              <a:rPr lang="en-US" sz="1800" b="0" dirty="0" smtClean="0"/>
              <a:t>C) </a:t>
            </a:r>
            <a:r>
              <a:rPr lang="en-US" sz="1800" b="0" dirty="0" err="1" smtClean="0"/>
              <a:t>history.back</a:t>
            </a:r>
            <a:r>
              <a:rPr lang="en-US" sz="1800" b="0" dirty="0" smtClean="0"/>
              <a:t>()</a:t>
            </a:r>
            <a:r>
              <a:rPr lang="zh-CN" altLang="en-US" sz="1800" b="0" dirty="0" smtClean="0"/>
              <a:t>：后退一步； </a:t>
            </a:r>
          </a:p>
          <a:p>
            <a:r>
              <a:rPr lang="en-US" sz="1800" b="0" dirty="0" smtClean="0"/>
              <a:t>D) </a:t>
            </a:r>
            <a:r>
              <a:rPr lang="en-US" sz="1800" b="0" dirty="0" err="1" smtClean="0"/>
              <a:t>history.forward</a:t>
            </a:r>
            <a:r>
              <a:rPr lang="en-US" sz="1800" b="0" dirty="0" smtClean="0"/>
              <a:t>()</a:t>
            </a:r>
            <a:r>
              <a:rPr lang="zh-CN" altLang="en-US" sz="1800" b="0" dirty="0" smtClean="0"/>
              <a:t>：前进一步</a:t>
            </a:r>
            <a:r>
              <a:rPr lang="en-US" sz="1800" b="0" dirty="0" smtClean="0"/>
              <a:t>;</a:t>
            </a:r>
            <a:endParaRPr lang="zh-CN" altLang="en-US" sz="1800" b="0" dirty="0" smtClean="0"/>
          </a:p>
          <a:p>
            <a:r>
              <a:rPr lang="en-US" sz="1800" dirty="0" smtClean="0"/>
              <a:t>2. HTML5</a:t>
            </a:r>
            <a:r>
              <a:rPr lang="zh-CN" altLang="en-US" sz="1800" dirty="0" smtClean="0"/>
              <a:t>新增的</a:t>
            </a:r>
            <a:r>
              <a:rPr lang="en-US" sz="1800" dirty="0" smtClean="0"/>
              <a:t>API</a:t>
            </a:r>
            <a:endParaRPr lang="zh-CN" altLang="en-US" sz="1800" dirty="0" smtClean="0"/>
          </a:p>
          <a:p>
            <a:r>
              <a:rPr lang="en-US" sz="1800" b="0" dirty="0" smtClean="0"/>
              <a:t>A) </a:t>
            </a:r>
            <a:r>
              <a:rPr lang="en-US" sz="1800" b="0" dirty="0" err="1" smtClean="0"/>
              <a:t>history.pushState</a:t>
            </a:r>
            <a:r>
              <a:rPr lang="en-US" sz="1800" b="0" dirty="0" smtClean="0"/>
              <a:t>(data, title [, </a:t>
            </a:r>
            <a:r>
              <a:rPr lang="en-US" sz="1800" b="0" dirty="0" err="1" smtClean="0"/>
              <a:t>url</a:t>
            </a:r>
            <a:r>
              <a:rPr lang="en-US" sz="1800" b="0" dirty="0" smtClean="0"/>
              <a:t>])</a:t>
            </a:r>
            <a:r>
              <a:rPr lang="zh-CN" altLang="en-US" sz="1800" b="0" dirty="0" smtClean="0"/>
              <a:t>：往历史记录堆栈顶部添加一条记录；</a:t>
            </a:r>
            <a:r>
              <a:rPr lang="en-US" sz="1800" b="0" dirty="0" smtClean="0"/>
              <a:t>data</a:t>
            </a:r>
            <a:r>
              <a:rPr lang="zh-CN" altLang="en-US" sz="1800" b="0" dirty="0" smtClean="0"/>
              <a:t>会在</a:t>
            </a:r>
            <a:r>
              <a:rPr lang="en-US" sz="1800" b="0" dirty="0" err="1" smtClean="0"/>
              <a:t>onpopstate</a:t>
            </a:r>
            <a:r>
              <a:rPr lang="zh-CN" altLang="en-US" sz="1800" b="0" dirty="0" smtClean="0"/>
              <a:t>事件触发时作为参数传递过去；</a:t>
            </a:r>
            <a:r>
              <a:rPr lang="en-US" sz="1800" b="0" dirty="0" smtClean="0"/>
              <a:t>title</a:t>
            </a:r>
            <a:r>
              <a:rPr lang="zh-CN" altLang="en-US" sz="1800" b="0" dirty="0" smtClean="0"/>
              <a:t>为页面标题，当前所有浏览器都会忽略此参数；</a:t>
            </a:r>
            <a:r>
              <a:rPr lang="en-US" sz="1800" b="0" dirty="0" err="1" smtClean="0"/>
              <a:t>url</a:t>
            </a:r>
            <a:r>
              <a:rPr lang="zh-CN" altLang="en-US" sz="1800" b="0" dirty="0" smtClean="0"/>
              <a:t>为页面地址，可选，缺省为当前页地址； </a:t>
            </a:r>
          </a:p>
          <a:p>
            <a:r>
              <a:rPr lang="en-US" sz="1800" b="0" dirty="0" smtClean="0"/>
              <a:t>B) </a:t>
            </a:r>
            <a:r>
              <a:rPr lang="en-US" sz="1800" b="0" dirty="0" err="1" smtClean="0"/>
              <a:t>history.replaceState</a:t>
            </a:r>
            <a:r>
              <a:rPr lang="en-US" sz="1800" b="0" dirty="0" smtClean="0"/>
              <a:t>(data, title [, </a:t>
            </a:r>
            <a:r>
              <a:rPr lang="en-US" sz="1800" b="0" dirty="0" err="1" smtClean="0"/>
              <a:t>url</a:t>
            </a:r>
            <a:r>
              <a:rPr lang="en-US" sz="1800" b="0" dirty="0" smtClean="0"/>
              <a:t>]) </a:t>
            </a:r>
            <a:r>
              <a:rPr lang="zh-CN" altLang="en-US" sz="1800" b="0" dirty="0" smtClean="0"/>
              <a:t>：更改当前的历史记录，参数同上； </a:t>
            </a:r>
          </a:p>
          <a:p>
            <a:r>
              <a:rPr lang="en-US" sz="1800" b="0" dirty="0" smtClean="0"/>
              <a:t>C) </a:t>
            </a:r>
            <a:r>
              <a:rPr lang="en-US" sz="1800" b="0" dirty="0" err="1" smtClean="0"/>
              <a:t>history.state</a:t>
            </a:r>
            <a:r>
              <a:rPr lang="zh-CN" altLang="en-US" sz="1800" b="0" dirty="0" smtClean="0"/>
              <a:t>：用于存储以上方法的</a:t>
            </a:r>
            <a:r>
              <a:rPr lang="en-US" sz="1800" b="0" dirty="0" smtClean="0"/>
              <a:t>data</a:t>
            </a:r>
            <a:r>
              <a:rPr lang="zh-CN" altLang="en-US" sz="1800" b="0" dirty="0" smtClean="0"/>
              <a:t>数据，不同浏览器的读写权限不一样； </a:t>
            </a:r>
          </a:p>
          <a:p>
            <a:r>
              <a:rPr lang="en-US" sz="1800" b="0" dirty="0" smtClean="0"/>
              <a:t>D) </a:t>
            </a:r>
            <a:r>
              <a:rPr lang="en-US" sz="1800" b="0" dirty="0" err="1" smtClean="0"/>
              <a:t>window.onpopstate</a:t>
            </a:r>
            <a:r>
              <a:rPr lang="zh-CN" altLang="en-US" sz="1800" b="0" dirty="0" smtClean="0"/>
              <a:t>：响应</a:t>
            </a:r>
            <a:r>
              <a:rPr lang="en-US" sz="1800" b="0" dirty="0" err="1" smtClean="0"/>
              <a:t>pushState</a:t>
            </a:r>
            <a:r>
              <a:rPr lang="zh-CN" altLang="en-US" sz="1800" b="0" dirty="0" smtClean="0"/>
              <a:t>或</a:t>
            </a:r>
            <a:r>
              <a:rPr lang="en-US" sz="1800" b="0" dirty="0" err="1" smtClean="0"/>
              <a:t>replaceState</a:t>
            </a:r>
            <a:r>
              <a:rPr lang="zh-CN" altLang="en-US" sz="1800" b="0" dirty="0" smtClean="0"/>
              <a:t>的调用；</a:t>
            </a:r>
            <a:endParaRPr kumimoji="1" lang="en-US" altLang="zh-CN" sz="1800" b="0" dirty="0" smtClean="0"/>
          </a:p>
        </p:txBody>
      </p:sp>
      <p:sp>
        <p:nvSpPr>
          <p:cNvPr id="4" name="文本框 3"/>
          <p:cNvSpPr txBox="1"/>
          <p:nvPr/>
        </p:nvSpPr>
        <p:spPr>
          <a:xfrm>
            <a:off x="471310" y="963658"/>
            <a:ext cx="1780781" cy="400110"/>
          </a:xfrm>
          <a:prstGeom prst="rect">
            <a:avLst/>
          </a:prstGeom>
          <a:noFill/>
        </p:spPr>
        <p:txBody>
          <a:bodyPr wrap="none" rtlCol="0">
            <a:spAutoFit/>
          </a:bodyPr>
          <a:lstStyle/>
          <a:p>
            <a:r>
              <a:rPr kumimoji="1" lang="en-US" altLang="zh-CN" sz="2000" dirty="0">
                <a:latin typeface="+mj-lt"/>
              </a:rPr>
              <a:t>History API</a:t>
            </a:r>
          </a:p>
        </p:txBody>
      </p:sp>
    </p:spTree>
    <p:extLst>
      <p:ext uri="{BB962C8B-B14F-4D97-AF65-F5344CB8AC3E}">
        <p14:creationId xmlns:p14="http://schemas.microsoft.com/office/powerpoint/2010/main" val="3090074682"/>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a:bodyPr>
          <a:lstStyle/>
          <a:p>
            <a:r>
              <a:rPr kumimoji="1" lang="en-US" altLang="zh-CN" dirty="0" smtClean="0"/>
              <a:t>Html5</a:t>
            </a:r>
            <a:r>
              <a:rPr kumimoji="1" lang="zh-CN" altLang="en-US" dirty="0" smtClean="0"/>
              <a:t>浏览器兼容问题</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r>
              <a:rPr lang="en-US" sz="1800" dirty="0" smtClean="0"/>
              <a:t>HTML5</a:t>
            </a:r>
            <a:r>
              <a:rPr lang="zh-CN" altLang="en-US" sz="1800" dirty="0" smtClean="0"/>
              <a:t>规范毕竟是刚刚才定义完成的规范，还有一些浏览器并不能支持其中的新标签和新属性，尤其是</a:t>
            </a:r>
            <a:r>
              <a:rPr lang="en-US" sz="1800" dirty="0" smtClean="0"/>
              <a:t>IE8</a:t>
            </a:r>
            <a:r>
              <a:rPr lang="zh-CN" altLang="en-US" sz="1800" dirty="0" smtClean="0"/>
              <a:t>及以下版本浏览器。</a:t>
            </a:r>
            <a:endParaRPr lang="en-US" altLang="zh-CN" sz="1800" dirty="0" smtClean="0"/>
          </a:p>
          <a:p>
            <a:r>
              <a:rPr lang="en-US" altLang="zh-CN" sz="1800" dirty="0" smtClean="0"/>
              <a:t>IE8</a:t>
            </a:r>
            <a:r>
              <a:rPr lang="zh-CN" altLang="en-US" sz="1800" dirty="0" smtClean="0"/>
              <a:t>浏览器中还没有添加对</a:t>
            </a:r>
            <a:r>
              <a:rPr lang="en-US" altLang="zh-CN" sz="1800" dirty="0" smtClean="0"/>
              <a:t>HTML5</a:t>
            </a:r>
            <a:r>
              <a:rPr lang="zh-CN" altLang="en-US" sz="1800" dirty="0" smtClean="0"/>
              <a:t>新标签的支持，所以在</a:t>
            </a:r>
            <a:r>
              <a:rPr lang="en-US" altLang="zh-CN" sz="1800" dirty="0" smtClean="0"/>
              <a:t>IE8</a:t>
            </a:r>
            <a:r>
              <a:rPr lang="zh-CN" altLang="en-US" sz="1800" dirty="0" smtClean="0"/>
              <a:t>中无法直接展现</a:t>
            </a:r>
            <a:r>
              <a:rPr lang="en-US" altLang="zh-CN" sz="1800" dirty="0" smtClean="0"/>
              <a:t>HTML5</a:t>
            </a:r>
            <a:r>
              <a:rPr lang="zh-CN" altLang="en-US" sz="1800" dirty="0" smtClean="0"/>
              <a:t>新标签中的内容。庆幸的是</a:t>
            </a:r>
            <a:r>
              <a:rPr lang="en-US" altLang="zh-CN" sz="1800" dirty="0" smtClean="0"/>
              <a:t>IE8/IE7/IE6</a:t>
            </a:r>
            <a:r>
              <a:rPr lang="zh-CN" altLang="en-US" sz="1800" dirty="0" smtClean="0"/>
              <a:t>支持通过</a:t>
            </a:r>
            <a:r>
              <a:rPr lang="en-US" altLang="zh-CN" sz="1800" dirty="0" err="1" smtClean="0"/>
              <a:t>document.createElement</a:t>
            </a:r>
            <a:r>
              <a:rPr lang="zh-CN" altLang="en-US" sz="1800" dirty="0" smtClean="0"/>
              <a:t>方法产生的标签，可以利用这一特性让这些浏览器支持</a:t>
            </a:r>
            <a:r>
              <a:rPr lang="en-US" altLang="zh-CN" sz="1800" dirty="0" smtClean="0"/>
              <a:t>HTML5</a:t>
            </a:r>
            <a:r>
              <a:rPr lang="zh-CN" altLang="en-US" sz="1800" dirty="0" smtClean="0"/>
              <a:t>新标签。</a:t>
            </a:r>
            <a:endParaRPr lang="en-US" altLang="zh-CN" sz="1800" dirty="0" smtClean="0"/>
          </a:p>
          <a:p>
            <a:r>
              <a:rPr lang="zh-CN" altLang="en-US" sz="1800" dirty="0" smtClean="0"/>
              <a:t>可以采用</a:t>
            </a:r>
            <a:r>
              <a:rPr lang="en-US" sz="1800" dirty="0" err="1" smtClean="0"/>
              <a:t>Modernizr</a:t>
            </a:r>
            <a:r>
              <a:rPr lang="zh-CN" altLang="en-US" sz="1800" dirty="0" smtClean="0"/>
              <a:t>框架，自动检测浏览器是否支持新特性，并在</a:t>
            </a:r>
            <a:r>
              <a:rPr lang="en-US" altLang="zh-CN" sz="1800" dirty="0" smtClean="0"/>
              <a:t>&lt;html&gt;</a:t>
            </a:r>
            <a:r>
              <a:rPr lang="zh-CN" altLang="en-US" sz="1800" dirty="0" smtClean="0"/>
              <a:t>标签上添加对应的类。参考官网：</a:t>
            </a:r>
            <a:r>
              <a:rPr lang="en-US" altLang="zh-CN" sz="1800" dirty="0" smtClean="0"/>
              <a:t>http://modernizr.com/</a:t>
            </a:r>
          </a:p>
          <a:p>
            <a:r>
              <a:rPr lang="zh-CN" altLang="en-US" sz="1800" dirty="0" smtClean="0"/>
              <a:t>关于音频视频标签的兼容问题</a:t>
            </a:r>
            <a:endParaRPr lang="en-US" altLang="zh-CN" sz="1800" dirty="0" smtClean="0"/>
          </a:p>
          <a:p>
            <a:r>
              <a:rPr lang="zh-CN" altLang="en-US" sz="1800" dirty="0" smtClean="0"/>
              <a:t>浏览器的支持音频格式的列表如下，最佳的方式是提供</a:t>
            </a:r>
            <a:r>
              <a:rPr lang="en-US" altLang="zh-CN" sz="1800" dirty="0" smtClean="0"/>
              <a:t>MP3</a:t>
            </a:r>
            <a:r>
              <a:rPr lang="zh-CN" altLang="en-US" sz="1800" dirty="0" smtClean="0"/>
              <a:t>和</a:t>
            </a:r>
            <a:r>
              <a:rPr lang="en-US" altLang="zh-CN" sz="1800" dirty="0" err="1" smtClean="0"/>
              <a:t>Ogg</a:t>
            </a:r>
            <a:r>
              <a:rPr lang="zh-CN" altLang="en-US" sz="1800" dirty="0" smtClean="0"/>
              <a:t>两种格式。</a:t>
            </a:r>
            <a:endParaRPr lang="en-US" altLang="zh-CN" sz="1800" dirty="0" smtClean="0"/>
          </a:p>
          <a:p>
            <a:endParaRPr lang="en-US" altLang="zh-CN" sz="1800" dirty="0" smtClean="0"/>
          </a:p>
          <a:p>
            <a:endParaRPr kumimoji="1" lang="en-US" altLang="zh-CN" sz="1800" b="0" dirty="0" smtClean="0"/>
          </a:p>
          <a:p>
            <a:endParaRPr kumimoji="1" lang="en-US" altLang="zh-CN" sz="1800" b="0" dirty="0" smtClean="0"/>
          </a:p>
        </p:txBody>
      </p:sp>
    </p:spTree>
    <p:extLst>
      <p:ext uri="{BB962C8B-B14F-4D97-AF65-F5344CB8AC3E}">
        <p14:creationId xmlns:p14="http://schemas.microsoft.com/office/powerpoint/2010/main" val="309007468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a:bodyPr>
          <a:lstStyle/>
          <a:p>
            <a:r>
              <a:rPr kumimoji="1" lang="en-US" altLang="zh-CN" dirty="0" smtClean="0"/>
              <a:t>Html5</a:t>
            </a:r>
            <a:r>
              <a:rPr kumimoji="1" lang="zh-CN" altLang="en-US" dirty="0" smtClean="0"/>
              <a:t>浏览器兼容问题</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endParaRPr lang="en-US" altLang="zh-CN" sz="1800" dirty="0" smtClean="0"/>
          </a:p>
          <a:p>
            <a:endParaRPr lang="en-US" altLang="zh-CN" sz="1800" dirty="0" smtClean="0"/>
          </a:p>
          <a:p>
            <a:endParaRPr lang="en-US" altLang="zh-CN" sz="1800" dirty="0" smtClean="0"/>
          </a:p>
          <a:p>
            <a:endParaRPr lang="en-US" altLang="zh-CN" sz="1800" dirty="0" smtClean="0"/>
          </a:p>
          <a:p>
            <a:r>
              <a:rPr lang="zh-CN" altLang="en-US" sz="1800" dirty="0" smtClean="0"/>
              <a:t>浏览器的支持视频格式的列表如下，最佳的方式是提供</a:t>
            </a:r>
            <a:r>
              <a:rPr lang="en-US" altLang="zh-CN" sz="1800" dirty="0" err="1" smtClean="0"/>
              <a:t>WebM</a:t>
            </a:r>
            <a:r>
              <a:rPr lang="zh-CN" altLang="en-US" sz="1800" dirty="0" smtClean="0"/>
              <a:t>和</a:t>
            </a:r>
            <a:r>
              <a:rPr lang="en-US" altLang="zh-CN" sz="1800" dirty="0" smtClean="0"/>
              <a:t>MP4</a:t>
            </a:r>
            <a:r>
              <a:rPr lang="zh-CN" altLang="en-US" sz="1800" dirty="0" smtClean="0"/>
              <a:t>两种格式的视频。</a:t>
            </a:r>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lang="en-US" altLang="zh-CN" sz="1800" dirty="0" smtClean="0"/>
          </a:p>
          <a:p>
            <a:endParaRPr kumimoji="1" lang="en-US" altLang="zh-CN" sz="1800" b="0" dirty="0" smtClean="0"/>
          </a:p>
          <a:p>
            <a:endParaRPr kumimoji="1" lang="en-US" altLang="zh-CN" sz="1800" b="0" dirty="0" smtClean="0"/>
          </a:p>
        </p:txBody>
      </p:sp>
      <p:pic>
        <p:nvPicPr>
          <p:cNvPr id="6" name="图片 5"/>
          <p:cNvPicPr/>
          <p:nvPr/>
        </p:nvPicPr>
        <p:blipFill>
          <a:blip r:embed="rId3"/>
          <a:srcRect/>
          <a:stretch>
            <a:fillRect/>
          </a:stretch>
        </p:blipFill>
        <p:spPr bwMode="auto">
          <a:xfrm>
            <a:off x="988547" y="4133616"/>
            <a:ext cx="5274310" cy="1324169"/>
          </a:xfrm>
          <a:prstGeom prst="rect">
            <a:avLst/>
          </a:prstGeom>
          <a:noFill/>
          <a:ln w="9525">
            <a:noFill/>
            <a:miter lim="800000"/>
            <a:headEnd/>
            <a:tailEnd/>
          </a:ln>
        </p:spPr>
      </p:pic>
      <p:pic>
        <p:nvPicPr>
          <p:cNvPr id="7" name="图片 6"/>
          <p:cNvPicPr/>
          <p:nvPr/>
        </p:nvPicPr>
        <p:blipFill>
          <a:blip r:embed="rId4"/>
          <a:srcRect/>
          <a:stretch>
            <a:fillRect/>
          </a:stretch>
        </p:blipFill>
        <p:spPr bwMode="auto">
          <a:xfrm>
            <a:off x="988547" y="1736978"/>
            <a:ext cx="5274310" cy="1505890"/>
          </a:xfrm>
          <a:prstGeom prst="rect">
            <a:avLst/>
          </a:prstGeom>
          <a:noFill/>
          <a:ln w="9525">
            <a:noFill/>
            <a:miter lim="800000"/>
            <a:headEnd/>
            <a:tailEnd/>
          </a:ln>
        </p:spPr>
      </p:pic>
    </p:spTree>
    <p:extLst>
      <p:ext uri="{BB962C8B-B14F-4D97-AF65-F5344CB8AC3E}">
        <p14:creationId xmlns:p14="http://schemas.microsoft.com/office/powerpoint/2010/main" val="309007468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fontScale="90000"/>
          </a:bodyPr>
          <a:lstStyle/>
          <a:p>
            <a:r>
              <a:rPr kumimoji="1" lang="en-US" altLang="zh-CN" dirty="0" smtClean="0"/>
              <a:t>Offline </a:t>
            </a:r>
            <a:r>
              <a:rPr kumimoji="1" lang="en-US" altLang="zh-CN" dirty="0"/>
              <a:t>/ Storage </a:t>
            </a:r>
            <a:r>
              <a:rPr kumimoji="1" lang="en-US" altLang="zh-CN" sz="2200" dirty="0" smtClean="0"/>
              <a:t>(</a:t>
            </a:r>
            <a:r>
              <a:rPr kumimoji="1" lang="zh-CN" altLang="en-US" sz="2200" dirty="0" smtClean="0"/>
              <a:t>离线</a:t>
            </a:r>
            <a:r>
              <a:rPr kumimoji="1" lang="en-US" altLang="zh-CN" sz="2200" dirty="0" smtClean="0"/>
              <a:t>/</a:t>
            </a:r>
            <a:r>
              <a:rPr kumimoji="1" lang="zh-CN" altLang="en-US" sz="2200" dirty="0" smtClean="0"/>
              <a:t>存储</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10" y="1735666"/>
            <a:ext cx="7586135" cy="4769556"/>
          </a:xfrm>
        </p:spPr>
        <p:txBody>
          <a:bodyPr>
            <a:normAutofit/>
          </a:bodyPr>
          <a:lstStyle/>
          <a:p>
            <a:r>
              <a:rPr kumimoji="1" lang="en-US" altLang="zh-CN" sz="1800" dirty="0"/>
              <a:t>Web </a:t>
            </a:r>
            <a:r>
              <a:rPr kumimoji="1" lang="en-US" altLang="zh-CN" sz="1800" dirty="0" smtClean="0"/>
              <a:t>SQL</a:t>
            </a:r>
            <a:r>
              <a:rPr kumimoji="1" lang="zh-CN" altLang="en-US" sz="1800" dirty="0" smtClean="0"/>
              <a:t> </a:t>
            </a:r>
            <a:r>
              <a:rPr kumimoji="1" lang="en-US" altLang="zh-CN" sz="1800" dirty="0" smtClean="0"/>
              <a:t>Database</a:t>
            </a:r>
            <a:r>
              <a:rPr kumimoji="1" lang="zh-CN" altLang="en-US" sz="1800" dirty="0" smtClean="0"/>
              <a:t> 是</a:t>
            </a:r>
            <a:r>
              <a:rPr lang="zh-CN" altLang="en-US" sz="1800" dirty="0" smtClean="0"/>
              <a:t>在</a:t>
            </a:r>
            <a:r>
              <a:rPr lang="en-US" altLang="zh-CN" sz="1800" dirty="0" smtClean="0"/>
              <a:t>HTML5</a:t>
            </a:r>
            <a:r>
              <a:rPr lang="zh-CN" altLang="en-US" sz="1800" dirty="0"/>
              <a:t>中内置了一个可以通过</a:t>
            </a:r>
            <a:r>
              <a:rPr lang="en-US" altLang="zh-CN" sz="1800" dirty="0"/>
              <a:t>SQL</a:t>
            </a:r>
            <a:r>
              <a:rPr lang="zh-CN" altLang="en-US" sz="1800" dirty="0"/>
              <a:t>语言来访问的数据库。在</a:t>
            </a:r>
            <a:r>
              <a:rPr lang="en-US" altLang="zh-CN" sz="1800" dirty="0"/>
              <a:t>HTML4</a:t>
            </a:r>
            <a:r>
              <a:rPr lang="zh-CN" altLang="en-US" sz="1800" dirty="0"/>
              <a:t>中，数据库只能放在服务器端，只能通过服务器来访问数据库，但是在</a:t>
            </a:r>
            <a:r>
              <a:rPr lang="en-US" altLang="zh-CN" sz="1800" dirty="0"/>
              <a:t>HTML5</a:t>
            </a:r>
            <a:r>
              <a:rPr lang="zh-CN" altLang="en-US" sz="1800" dirty="0"/>
              <a:t>中，可以就像访问本地文件那样轻松的对内置的数据库进行直接访问</a:t>
            </a:r>
            <a:r>
              <a:rPr lang="zh-CN" altLang="en-US" sz="1800" dirty="0" smtClean="0"/>
              <a:t>。</a:t>
            </a:r>
            <a:endParaRPr lang="en-US" altLang="zh-CN" sz="1800" dirty="0" smtClean="0"/>
          </a:p>
          <a:p>
            <a:endParaRPr kumimoji="1" lang="en-US" altLang="zh-CN" sz="1700" b="0" dirty="0" smtClean="0">
              <a:solidFill>
                <a:schemeClr val="tx2"/>
              </a:solidFill>
            </a:endParaRPr>
          </a:p>
          <a:p>
            <a:r>
              <a:rPr kumimoji="1" lang="en-US" altLang="zh-CN" sz="1700" b="0" dirty="0" smtClean="0">
                <a:solidFill>
                  <a:schemeClr val="tx2"/>
                </a:solidFill>
              </a:rPr>
              <a:t>Web </a:t>
            </a:r>
            <a:r>
              <a:rPr kumimoji="1" lang="en-US" altLang="zh-CN" sz="1700" b="0" dirty="0">
                <a:solidFill>
                  <a:schemeClr val="tx2"/>
                </a:solidFill>
              </a:rPr>
              <a:t>SQL</a:t>
            </a:r>
            <a:r>
              <a:rPr kumimoji="1" lang="zh-CN" altLang="en-US" sz="1700" b="0" dirty="0">
                <a:solidFill>
                  <a:schemeClr val="tx2"/>
                </a:solidFill>
              </a:rPr>
              <a:t>数据库有三个核心</a:t>
            </a:r>
            <a:r>
              <a:rPr kumimoji="1" lang="zh-CN" altLang="en-US" sz="1700" b="0" dirty="0" smtClean="0">
                <a:solidFill>
                  <a:schemeClr val="tx2"/>
                </a:solidFill>
              </a:rPr>
              <a:t>方法</a:t>
            </a:r>
            <a:r>
              <a:rPr kumimoji="1" lang="en-US" altLang="zh-CN" sz="1700" b="0" dirty="0" smtClean="0">
                <a:solidFill>
                  <a:schemeClr val="tx2"/>
                </a:solidFill>
              </a:rPr>
              <a:t>:</a:t>
            </a:r>
            <a:endParaRPr kumimoji="1" lang="en-US" altLang="zh-CN" sz="1400" b="0" dirty="0" smtClean="0">
              <a:solidFill>
                <a:srgbClr val="000000"/>
              </a:solidFill>
            </a:endParaRPr>
          </a:p>
          <a:p>
            <a:pPr marL="342900" indent="-342900">
              <a:buFont typeface="+mj-ea"/>
              <a:buAutoNum type="circleNumDbPlain"/>
            </a:pPr>
            <a:r>
              <a:rPr kumimoji="1" lang="zh-CN" altLang="en-US" sz="1400" b="0" dirty="0" smtClean="0">
                <a:solidFill>
                  <a:srgbClr val="000000"/>
                </a:solidFill>
              </a:rPr>
              <a:t>打开数据库</a:t>
            </a:r>
            <a:r>
              <a:rPr kumimoji="1" lang="en-US" altLang="zh-CN" sz="1400" b="0" dirty="0" err="1">
                <a:solidFill>
                  <a:srgbClr val="000000"/>
                </a:solidFill>
              </a:rPr>
              <a:t>openDatabase</a:t>
            </a:r>
            <a:r>
              <a:rPr kumimoji="1" lang="en-US" altLang="zh-CN" sz="1400" b="0" dirty="0">
                <a:solidFill>
                  <a:srgbClr val="000000"/>
                </a:solidFill>
              </a:rPr>
              <a:t>()</a:t>
            </a:r>
            <a:r>
              <a:rPr kumimoji="1" lang="zh-CN" altLang="en-US" sz="1400" b="0" dirty="0">
                <a:solidFill>
                  <a:srgbClr val="000000"/>
                </a:solidFill>
              </a:rPr>
              <a:t>方法： 此方法创建数据库对象，既可以使用已有的数据库，也可以创建新的数据库。 </a:t>
            </a:r>
            <a:endParaRPr kumimoji="1" lang="en-US" altLang="zh-CN" sz="1400" b="0" dirty="0" smtClean="0">
              <a:solidFill>
                <a:srgbClr val="000000"/>
              </a:solidFill>
            </a:endParaRPr>
          </a:p>
          <a:p>
            <a:r>
              <a:rPr lang="en-US" altLang="zh-CN" sz="1400" dirty="0" err="1">
                <a:solidFill>
                  <a:srgbClr val="FF0000"/>
                </a:solidFill>
              </a:rPr>
              <a:t>var</a:t>
            </a:r>
            <a:r>
              <a:rPr lang="en-US" altLang="zh-CN" sz="1400" dirty="0">
                <a:solidFill>
                  <a:srgbClr val="FF0000"/>
                </a:solidFill>
              </a:rPr>
              <a:t> </a:t>
            </a:r>
            <a:r>
              <a:rPr lang="en-US" altLang="zh-CN" sz="1400" dirty="0" err="1">
                <a:solidFill>
                  <a:srgbClr val="FF0000"/>
                </a:solidFill>
              </a:rPr>
              <a:t>db</a:t>
            </a:r>
            <a:r>
              <a:rPr lang="en-US" altLang="zh-CN" sz="1400" dirty="0">
                <a:solidFill>
                  <a:srgbClr val="FF0000"/>
                </a:solidFill>
              </a:rPr>
              <a:t> = </a:t>
            </a:r>
            <a:r>
              <a:rPr lang="en-US" altLang="zh-CN" sz="1400" dirty="0" err="1">
                <a:solidFill>
                  <a:srgbClr val="FF0000"/>
                </a:solidFill>
              </a:rPr>
              <a:t>openDatabase</a:t>
            </a:r>
            <a:r>
              <a:rPr lang="en-US" altLang="zh-CN" sz="1400" dirty="0">
                <a:solidFill>
                  <a:srgbClr val="FF0000"/>
                </a:solidFill>
              </a:rPr>
              <a:t>(</a:t>
            </a:r>
            <a:r>
              <a:rPr lang="en-US" altLang="zh-CN" sz="1400" dirty="0" err="1">
                <a:solidFill>
                  <a:srgbClr val="FF0000"/>
                </a:solidFill>
              </a:rPr>
              <a:t>databasename,version,description,size</a:t>
            </a:r>
            <a:r>
              <a:rPr lang="en-US" altLang="zh-CN" sz="1400" dirty="0">
                <a:solidFill>
                  <a:srgbClr val="FF0000"/>
                </a:solidFill>
              </a:rPr>
              <a:t>) </a:t>
            </a:r>
          </a:p>
          <a:p>
            <a:r>
              <a:rPr kumimoji="1" lang="en-US" altLang="zh-CN" sz="1400" b="0" dirty="0" err="1"/>
              <a:t>Databasename</a:t>
            </a:r>
            <a:r>
              <a:rPr kumimoji="1" lang="en-US" altLang="zh-CN" sz="1400" b="0" dirty="0"/>
              <a:t>——</a:t>
            </a:r>
            <a:r>
              <a:rPr kumimoji="1" lang="zh-CN" altLang="en-US" sz="1400" b="0" dirty="0"/>
              <a:t>数据库名称</a:t>
            </a:r>
            <a:endParaRPr kumimoji="1" lang="en-US" altLang="zh-CN" sz="1400" b="0" dirty="0"/>
          </a:p>
          <a:p>
            <a:r>
              <a:rPr kumimoji="1" lang="en-US" altLang="zh-CN" sz="1400" b="0" dirty="0"/>
              <a:t>Version——</a:t>
            </a:r>
            <a:r>
              <a:rPr kumimoji="1" lang="zh-CN" altLang="en-US" sz="1400" b="0" dirty="0"/>
              <a:t>数据库版本号，可以不写</a:t>
            </a:r>
            <a:endParaRPr kumimoji="1" lang="en-US" altLang="zh-CN" sz="1400" b="0" dirty="0"/>
          </a:p>
          <a:p>
            <a:r>
              <a:rPr kumimoji="1" lang="en-US" altLang="zh-CN" sz="1400" b="0" dirty="0"/>
              <a:t>Description——</a:t>
            </a:r>
            <a:r>
              <a:rPr kumimoji="1" lang="zh-CN" altLang="en-US" sz="1400" b="0" dirty="0"/>
              <a:t>数据库描述</a:t>
            </a:r>
            <a:endParaRPr kumimoji="1" lang="en-US" altLang="zh-CN" sz="1400" b="0" dirty="0"/>
          </a:p>
          <a:p>
            <a:r>
              <a:rPr kumimoji="1" lang="en-US" altLang="zh-CN" sz="1400" b="0" dirty="0"/>
              <a:t>Size——</a:t>
            </a:r>
            <a:r>
              <a:rPr kumimoji="1" lang="zh-CN" altLang="en-US" sz="1400" b="0" dirty="0"/>
              <a:t>给本地数据库</a:t>
            </a:r>
            <a:r>
              <a:rPr kumimoji="1" lang="zh-CN" altLang="en-US" sz="1400" b="0" dirty="0" smtClean="0"/>
              <a:t>分配的空间</a:t>
            </a:r>
            <a:endParaRPr kumimoji="1" lang="en-US" altLang="zh-CN" sz="1400" b="0" dirty="0" smtClean="0">
              <a:solidFill>
                <a:srgbClr val="000000"/>
              </a:solidFill>
            </a:endParaRPr>
          </a:p>
        </p:txBody>
      </p:sp>
      <p:sp>
        <p:nvSpPr>
          <p:cNvPr id="4" name="文本框 3"/>
          <p:cNvSpPr txBox="1"/>
          <p:nvPr/>
        </p:nvSpPr>
        <p:spPr>
          <a:xfrm>
            <a:off x="471310" y="963658"/>
            <a:ext cx="2838638" cy="400110"/>
          </a:xfrm>
          <a:prstGeom prst="rect">
            <a:avLst/>
          </a:prstGeom>
          <a:noFill/>
        </p:spPr>
        <p:txBody>
          <a:bodyPr wrap="none" rtlCol="0">
            <a:spAutoFit/>
          </a:bodyPr>
          <a:lstStyle/>
          <a:p>
            <a:r>
              <a:rPr kumimoji="1" lang="en-US" altLang="zh-CN" sz="2000" dirty="0">
                <a:latin typeface="+mj-lt"/>
              </a:rPr>
              <a:t>Web SQL </a:t>
            </a:r>
            <a:r>
              <a:rPr kumimoji="1" lang="en-US" altLang="zh-CN" sz="2000" dirty="0" smtClean="0">
                <a:latin typeface="+mj-lt"/>
              </a:rPr>
              <a:t>Database</a:t>
            </a:r>
            <a:endParaRPr kumimoji="1" lang="en-US" altLang="zh-CN" sz="2000" dirty="0">
              <a:latin typeface="+mj-lt"/>
            </a:endParaRPr>
          </a:p>
        </p:txBody>
      </p:sp>
    </p:spTree>
    <p:extLst>
      <p:ext uri="{BB962C8B-B14F-4D97-AF65-F5344CB8AC3E}">
        <p14:creationId xmlns:p14="http://schemas.microsoft.com/office/powerpoint/2010/main" val="368633627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7064023" cy="1371600"/>
          </a:xfrm>
        </p:spPr>
        <p:txBody>
          <a:bodyPr>
            <a:normAutofit/>
          </a:bodyPr>
          <a:lstStyle/>
          <a:p>
            <a:r>
              <a:rPr kumimoji="1" lang="en-US" altLang="zh-CN" dirty="0"/>
              <a:t>Offline / Storage </a:t>
            </a:r>
            <a:r>
              <a:rPr kumimoji="1" lang="en-US" altLang="zh-CN" sz="2200" dirty="0"/>
              <a:t>(</a:t>
            </a:r>
            <a:r>
              <a:rPr kumimoji="1" lang="zh-CN" altLang="en-US" sz="2200" dirty="0"/>
              <a:t>离线</a:t>
            </a:r>
            <a:r>
              <a:rPr kumimoji="1" lang="en-US" altLang="zh-CN" sz="2200" dirty="0"/>
              <a:t>/</a:t>
            </a:r>
            <a:r>
              <a:rPr kumimoji="1" lang="zh-CN" altLang="en-US" sz="2200" dirty="0"/>
              <a:t>存储</a:t>
            </a:r>
            <a:r>
              <a:rPr kumimoji="1" lang="en-US" altLang="zh-CN" sz="2200" dirty="0" smtClean="0"/>
              <a:t>)</a:t>
            </a: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r>
              <a:rPr kumimoji="1" lang="en-US" altLang="zh-CN" sz="1600" b="0" dirty="0" smtClean="0">
                <a:solidFill>
                  <a:srgbClr val="000000"/>
                </a:solidFill>
              </a:rPr>
              <a:t>2.</a:t>
            </a:r>
            <a:r>
              <a:rPr kumimoji="1" lang="zh-CN" altLang="en-US" sz="1600" b="0" dirty="0" smtClean="0">
                <a:solidFill>
                  <a:srgbClr val="000000"/>
                </a:solidFill>
              </a:rPr>
              <a:t>事务</a:t>
            </a:r>
            <a:r>
              <a:rPr kumimoji="1" lang="en-US" altLang="zh-CN" sz="1600" b="0" dirty="0">
                <a:solidFill>
                  <a:srgbClr val="000000"/>
                </a:solidFill>
              </a:rPr>
              <a:t>transaction()</a:t>
            </a:r>
            <a:r>
              <a:rPr kumimoji="1" lang="zh-CN" altLang="en-US" sz="1600" b="0" dirty="0">
                <a:solidFill>
                  <a:srgbClr val="000000"/>
                </a:solidFill>
              </a:rPr>
              <a:t>方法： 此方法可以用于控制事务处理，执行提交操作或回滚操作</a:t>
            </a:r>
            <a:r>
              <a:rPr kumimoji="1" lang="zh-CN" altLang="en-US" sz="1600" b="0" dirty="0" smtClean="0">
                <a:solidFill>
                  <a:srgbClr val="000000"/>
                </a:solidFill>
              </a:rPr>
              <a:t>。</a:t>
            </a:r>
            <a:endParaRPr kumimoji="1" lang="en-US" altLang="zh-CN" sz="1600" b="0" dirty="0" smtClean="0">
              <a:solidFill>
                <a:srgbClr val="000000"/>
              </a:solidFill>
            </a:endParaRPr>
          </a:p>
          <a:p>
            <a:r>
              <a:rPr kumimoji="1" lang="en-US" altLang="zh-CN" sz="1600" b="0" dirty="0">
                <a:solidFill>
                  <a:srgbClr val="FF0000"/>
                </a:solidFill>
              </a:rPr>
              <a:t> </a:t>
            </a:r>
            <a:r>
              <a:rPr kumimoji="1" lang="en-US" altLang="zh-CN" sz="1600" b="0" dirty="0" err="1">
                <a:solidFill>
                  <a:srgbClr val="FF0000"/>
                </a:solidFill>
              </a:rPr>
              <a:t>db.transaction</a:t>
            </a:r>
            <a:r>
              <a:rPr kumimoji="1" lang="en-US" altLang="zh-CN" sz="1600" b="0" dirty="0">
                <a:solidFill>
                  <a:srgbClr val="FF0000"/>
                </a:solidFill>
              </a:rPr>
              <a:t>(function(</a:t>
            </a:r>
            <a:r>
              <a:rPr kumimoji="1" lang="en-US" altLang="zh-CN" sz="1600" b="0" dirty="0" err="1">
                <a:solidFill>
                  <a:srgbClr val="FF0000"/>
                </a:solidFill>
              </a:rPr>
              <a:t>tx</a:t>
            </a:r>
            <a:r>
              <a:rPr kumimoji="1" lang="en-US" altLang="zh-CN" sz="1600" b="0" dirty="0">
                <a:solidFill>
                  <a:srgbClr val="FF0000"/>
                </a:solidFill>
              </a:rPr>
              <a:t>) </a:t>
            </a:r>
            <a:r>
              <a:rPr kumimoji="1" lang="en-US" altLang="zh-CN" sz="1600" b="0" dirty="0" smtClean="0">
                <a:solidFill>
                  <a:srgbClr val="FF0000"/>
                </a:solidFill>
              </a:rPr>
              <a:t>{</a:t>
            </a:r>
            <a:r>
              <a:rPr kumimoji="1" lang="en-US" altLang="zh-CN" sz="1600" b="0" dirty="0" smtClean="0">
                <a:solidFill>
                  <a:srgbClr val="FF0000"/>
                </a:solidFill>
              </a:rPr>
              <a:t>}</a:t>
            </a:r>
            <a:r>
              <a:rPr kumimoji="1" lang="en-US" altLang="en-US" sz="1600" b="0" dirty="0" smtClean="0">
                <a:solidFill>
                  <a:srgbClr val="FF0000"/>
                </a:solidFill>
              </a:rPr>
              <a:t>);</a:t>
            </a:r>
            <a:endParaRPr kumimoji="1" lang="en-US" altLang="zh-CN" sz="1600" b="0" dirty="0">
              <a:solidFill>
                <a:srgbClr val="FF0000"/>
              </a:solidFill>
            </a:endParaRPr>
          </a:p>
          <a:p>
            <a:endParaRPr lang="en-US" altLang="zh-CN" sz="1600" dirty="0" smtClean="0"/>
          </a:p>
          <a:p>
            <a:r>
              <a:rPr kumimoji="1" lang="en-US" altLang="zh-CN" sz="1600" b="0" dirty="0" smtClean="0">
                <a:solidFill>
                  <a:srgbClr val="000000"/>
                </a:solidFill>
              </a:rPr>
              <a:t>3.</a:t>
            </a:r>
            <a:r>
              <a:rPr kumimoji="1" lang="zh-CN" altLang="en-US" sz="1600" b="0" dirty="0" smtClean="0">
                <a:solidFill>
                  <a:srgbClr val="000000"/>
                </a:solidFill>
              </a:rPr>
              <a:t>执</a:t>
            </a:r>
            <a:r>
              <a:rPr kumimoji="1" lang="zh-CN" altLang="en-US" sz="1600" b="0" dirty="0">
                <a:solidFill>
                  <a:srgbClr val="000000"/>
                </a:solidFill>
              </a:rPr>
              <a:t>行</a:t>
            </a:r>
            <a:r>
              <a:rPr kumimoji="1" lang="en-US" altLang="zh-CN" sz="1600" b="0" dirty="0">
                <a:solidFill>
                  <a:srgbClr val="000000"/>
                </a:solidFill>
              </a:rPr>
              <a:t>SQL</a:t>
            </a:r>
            <a:r>
              <a:rPr kumimoji="1" lang="zh-CN" altLang="en-US" sz="1600" b="0" dirty="0">
                <a:solidFill>
                  <a:srgbClr val="000000"/>
                </a:solidFill>
              </a:rPr>
              <a:t>命令</a:t>
            </a:r>
            <a:r>
              <a:rPr kumimoji="1" lang="en-US" altLang="zh-CN" sz="1600" b="0" dirty="0" err="1">
                <a:solidFill>
                  <a:srgbClr val="000000"/>
                </a:solidFill>
              </a:rPr>
              <a:t>executeSql</a:t>
            </a:r>
            <a:r>
              <a:rPr kumimoji="1" lang="en-US" altLang="zh-CN" sz="1600" b="0" dirty="0">
                <a:solidFill>
                  <a:srgbClr val="000000"/>
                </a:solidFill>
              </a:rPr>
              <a:t>()</a:t>
            </a:r>
            <a:r>
              <a:rPr kumimoji="1" lang="zh-CN" altLang="en-US" sz="1600" b="0" dirty="0">
                <a:solidFill>
                  <a:srgbClr val="000000"/>
                </a:solidFill>
              </a:rPr>
              <a:t>方法： 此方法用于执行</a:t>
            </a:r>
            <a:r>
              <a:rPr kumimoji="1" lang="en-US" altLang="zh-CN" sz="1600" b="0" dirty="0">
                <a:solidFill>
                  <a:srgbClr val="000000"/>
                </a:solidFill>
              </a:rPr>
              <a:t>SQL</a:t>
            </a:r>
            <a:r>
              <a:rPr kumimoji="1" lang="zh-CN" altLang="en-US" sz="1600" b="0" dirty="0">
                <a:solidFill>
                  <a:srgbClr val="000000"/>
                </a:solidFill>
              </a:rPr>
              <a:t>查询。</a:t>
            </a:r>
            <a:endParaRPr kumimoji="1" lang="en-US" altLang="zh-CN" sz="1600" b="0" dirty="0">
              <a:solidFill>
                <a:srgbClr val="000000"/>
              </a:solidFill>
            </a:endParaRPr>
          </a:p>
          <a:p>
            <a:r>
              <a:rPr kumimoji="1" lang="en-US" altLang="zh-CN" sz="1600" b="0" dirty="0">
                <a:solidFill>
                  <a:srgbClr val="FF0000"/>
                </a:solidFill>
              </a:rPr>
              <a:t> </a:t>
            </a:r>
            <a:r>
              <a:rPr kumimoji="1" lang="en-US" altLang="zh-CN" sz="1600" b="0" dirty="0" err="1">
                <a:solidFill>
                  <a:srgbClr val="FF0000"/>
                </a:solidFill>
              </a:rPr>
              <a:t>db.transaction</a:t>
            </a:r>
            <a:r>
              <a:rPr kumimoji="1" lang="en-US" altLang="zh-CN" sz="1600" b="0" dirty="0">
                <a:solidFill>
                  <a:srgbClr val="FF0000"/>
                </a:solidFill>
              </a:rPr>
              <a:t>(function(</a:t>
            </a:r>
            <a:r>
              <a:rPr kumimoji="1" lang="en-US" altLang="zh-CN" sz="1600" b="0" dirty="0" err="1">
                <a:solidFill>
                  <a:srgbClr val="FF0000"/>
                </a:solidFill>
              </a:rPr>
              <a:t>tx</a:t>
            </a:r>
            <a:r>
              <a:rPr kumimoji="1" lang="en-US" altLang="zh-CN" sz="1600" b="0" dirty="0">
                <a:solidFill>
                  <a:srgbClr val="FF0000"/>
                </a:solidFill>
              </a:rPr>
              <a:t>) </a:t>
            </a:r>
            <a:r>
              <a:rPr kumimoji="1" lang="en-US" altLang="zh-CN" sz="1600" b="0" dirty="0" smtClean="0">
                <a:solidFill>
                  <a:srgbClr val="FF0000"/>
                </a:solidFill>
              </a:rPr>
              <a:t>{</a:t>
            </a:r>
          </a:p>
          <a:p>
            <a:r>
              <a:rPr kumimoji="1" lang="zh-CN" altLang="zh-CN" sz="1600" b="0" dirty="0">
                <a:solidFill>
                  <a:srgbClr val="FF0000"/>
                </a:solidFill>
              </a:rPr>
              <a:t> </a:t>
            </a:r>
            <a:r>
              <a:rPr kumimoji="1" lang="zh-CN" altLang="en-US" sz="1600" b="0" dirty="0" smtClean="0">
                <a:solidFill>
                  <a:srgbClr val="FF0000"/>
                </a:solidFill>
              </a:rPr>
              <a:t>    </a:t>
            </a:r>
            <a:r>
              <a:rPr kumimoji="1" lang="en-US" altLang="zh-CN" sz="1600" b="0" dirty="0" err="1" smtClean="0">
                <a:solidFill>
                  <a:srgbClr val="FF0000"/>
                </a:solidFill>
              </a:rPr>
              <a:t>tx.executeSql</a:t>
            </a:r>
            <a:r>
              <a:rPr kumimoji="1" lang="en-US" altLang="zh-CN" sz="1600" b="0" dirty="0">
                <a:solidFill>
                  <a:srgbClr val="FF0000"/>
                </a:solidFill>
              </a:rPr>
              <a:t>("SELECT * FROM Table1Test", [], callback, </a:t>
            </a:r>
            <a:r>
              <a:rPr kumimoji="1" lang="en-US" altLang="zh-CN" sz="1600" b="0" dirty="0" err="1" smtClean="0">
                <a:solidFill>
                  <a:srgbClr val="FF0000"/>
                </a:solidFill>
              </a:rPr>
              <a:t>errorCallback</a:t>
            </a:r>
            <a:endParaRPr kumimoji="1" lang="en-US" altLang="zh-CN" sz="1600" b="0" dirty="0" smtClean="0">
              <a:solidFill>
                <a:srgbClr val="FF0000"/>
              </a:solidFill>
            </a:endParaRPr>
          </a:p>
          <a:p>
            <a:r>
              <a:rPr kumimoji="1" lang="en-US" altLang="zh-CN" sz="1600" b="0" dirty="0" smtClean="0">
                <a:solidFill>
                  <a:srgbClr val="FF0000"/>
                </a:solidFill>
              </a:rPr>
              <a:t>}</a:t>
            </a:r>
            <a:r>
              <a:rPr kumimoji="1" lang="en-US" altLang="en-US" sz="1600" b="0" dirty="0">
                <a:solidFill>
                  <a:srgbClr val="FF0000"/>
                </a:solidFill>
              </a:rPr>
              <a:t>);</a:t>
            </a:r>
            <a:endParaRPr kumimoji="1" lang="en-US" altLang="zh-CN" sz="1600" b="0" dirty="0">
              <a:solidFill>
                <a:srgbClr val="FF0000"/>
              </a:solidFill>
            </a:endParaRPr>
          </a:p>
          <a:p>
            <a:endParaRPr lang="en-US" altLang="zh-CN" sz="1600" dirty="0" smtClean="0"/>
          </a:p>
          <a:p>
            <a:endParaRPr lang="zh-CN" altLang="en-US" sz="1600" dirty="0" smtClean="0"/>
          </a:p>
          <a:p>
            <a:endParaRPr lang="zh-CN" altLang="en-US" sz="1600" dirty="0" smtClean="0"/>
          </a:p>
          <a:p>
            <a:endParaRPr lang="zh-CN" altLang="en-US" sz="1600" dirty="0" smtClean="0"/>
          </a:p>
        </p:txBody>
      </p:sp>
    </p:spTree>
    <p:extLst>
      <p:ext uri="{BB962C8B-B14F-4D97-AF65-F5344CB8AC3E}">
        <p14:creationId xmlns:p14="http://schemas.microsoft.com/office/powerpoint/2010/main" val="384402636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fontScale="90000"/>
          </a:bodyPr>
          <a:lstStyle/>
          <a:p>
            <a:r>
              <a:rPr kumimoji="1" lang="en-US" altLang="zh-CN" dirty="0" smtClean="0"/>
              <a:t>Offline </a:t>
            </a:r>
            <a:r>
              <a:rPr kumimoji="1" lang="en-US" altLang="zh-CN" dirty="0"/>
              <a:t>/ Storage </a:t>
            </a:r>
            <a:r>
              <a:rPr kumimoji="1" lang="en-US" altLang="zh-CN" sz="2200" dirty="0" smtClean="0"/>
              <a:t>(</a:t>
            </a:r>
            <a:r>
              <a:rPr kumimoji="1" lang="zh-CN" altLang="en-US" sz="2200" dirty="0" smtClean="0"/>
              <a:t>离线</a:t>
            </a:r>
            <a:r>
              <a:rPr kumimoji="1" lang="en-US" altLang="zh-CN" sz="2200" dirty="0" smtClean="0"/>
              <a:t>/</a:t>
            </a:r>
            <a:r>
              <a:rPr kumimoji="1" lang="zh-CN" altLang="en-US" sz="2200" dirty="0" smtClean="0"/>
              <a:t>存储</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r>
              <a:rPr kumimoji="1" lang="en-US" altLang="zh-CN" sz="1800" dirty="0" err="1" smtClean="0"/>
              <a:t>IndexedDB</a:t>
            </a:r>
            <a:r>
              <a:rPr kumimoji="1" lang="zh-CN" altLang="en-US" sz="1800" dirty="0"/>
              <a:t>就是浏览器端数据库，可以被网页脚本程序创建和操作。它允许储存大量数据，提供查找接口，还能建立索引</a:t>
            </a:r>
            <a:r>
              <a:rPr kumimoji="1" lang="zh-CN" altLang="en-US" sz="1800" dirty="0" smtClean="0"/>
              <a:t>。</a:t>
            </a:r>
            <a:endParaRPr kumimoji="1" lang="en-US" altLang="zh-CN" sz="1700" b="0" dirty="0" smtClean="0">
              <a:solidFill>
                <a:schemeClr val="tx2"/>
              </a:solidFill>
            </a:endParaRPr>
          </a:p>
          <a:p>
            <a:r>
              <a:rPr kumimoji="1" lang="en-US" altLang="zh-CN" sz="1700" b="0" dirty="0" err="1" smtClean="0">
                <a:solidFill>
                  <a:schemeClr val="tx2"/>
                </a:solidFill>
              </a:rPr>
              <a:t>IndexedDB</a:t>
            </a:r>
            <a:r>
              <a:rPr kumimoji="1" lang="zh-CN" altLang="en-US" sz="1700" b="0" dirty="0" smtClean="0">
                <a:solidFill>
                  <a:schemeClr val="tx2"/>
                </a:solidFill>
              </a:rPr>
              <a:t>特点</a:t>
            </a:r>
            <a:r>
              <a:rPr kumimoji="1" lang="en-US" altLang="zh-CN" sz="1700" b="0" dirty="0" smtClean="0">
                <a:solidFill>
                  <a:schemeClr val="tx2"/>
                </a:solidFill>
              </a:rPr>
              <a:t>:</a:t>
            </a:r>
            <a:endParaRPr kumimoji="1" lang="en-US" altLang="zh-CN" sz="1400" b="0" dirty="0" smtClean="0">
              <a:solidFill>
                <a:srgbClr val="000000"/>
              </a:solidFill>
            </a:endParaRPr>
          </a:p>
          <a:p>
            <a:pPr marL="342900" indent="-342900">
              <a:buFont typeface="+mj-ea"/>
              <a:buAutoNum type="circleNumDbPlain"/>
            </a:pPr>
            <a:r>
              <a:rPr kumimoji="1" lang="zh-CN" altLang="en-US" sz="1400" b="0" dirty="0" smtClean="0">
                <a:solidFill>
                  <a:srgbClr val="D1282E"/>
                </a:solidFill>
              </a:rPr>
              <a:t>键值对储存</a:t>
            </a:r>
            <a:r>
              <a:rPr kumimoji="1" lang="en-US" altLang="zh-CN" sz="1400" b="0" dirty="0" smtClean="0">
                <a:solidFill>
                  <a:srgbClr val="D1282E"/>
                </a:solidFill>
              </a:rPr>
              <a:t>.</a:t>
            </a:r>
            <a:r>
              <a:rPr kumimoji="1" lang="zh-CN" altLang="en-US" sz="1400" b="0" dirty="0">
                <a:solidFill>
                  <a:srgbClr val="000000"/>
                </a:solidFill>
              </a:rPr>
              <a:t> </a:t>
            </a:r>
            <a:r>
              <a:rPr kumimoji="1" lang="en-US" altLang="zh-CN" sz="1400" b="0" dirty="0" err="1" smtClean="0">
                <a:solidFill>
                  <a:srgbClr val="000000"/>
                </a:solidFill>
              </a:rPr>
              <a:t>IndexedDB</a:t>
            </a:r>
            <a:r>
              <a:rPr kumimoji="1" lang="zh-CN" altLang="en-US" sz="1400" b="0" dirty="0">
                <a:solidFill>
                  <a:srgbClr val="000000"/>
                </a:solidFill>
              </a:rPr>
              <a:t>内部采用对象仓库（</a:t>
            </a:r>
            <a:r>
              <a:rPr kumimoji="1" lang="en-US" altLang="zh-CN" sz="1400" b="0" dirty="0">
                <a:solidFill>
                  <a:srgbClr val="000000"/>
                </a:solidFill>
              </a:rPr>
              <a:t>object store</a:t>
            </a:r>
            <a:r>
              <a:rPr kumimoji="1" lang="zh-CN" altLang="en-US" sz="1400" b="0" dirty="0">
                <a:solidFill>
                  <a:srgbClr val="000000"/>
                </a:solidFill>
              </a:rPr>
              <a:t>）存放数据。所有类型的数据都可以直接存入，包括</a:t>
            </a:r>
            <a:r>
              <a:rPr kumimoji="1" lang="en-US" altLang="zh-CN" sz="1400" b="0" dirty="0">
                <a:solidFill>
                  <a:srgbClr val="000000"/>
                </a:solidFill>
              </a:rPr>
              <a:t>JavaScript</a:t>
            </a:r>
            <a:r>
              <a:rPr kumimoji="1" lang="zh-CN" altLang="en-US" sz="1400" b="0" dirty="0">
                <a:solidFill>
                  <a:srgbClr val="000000"/>
                </a:solidFill>
              </a:rPr>
              <a:t>对象。在对象仓库中，数据以“键值对”的形式保存，每一个数据都有对应的键名，键名是独一无二的，不能有重复，否则会抛出一个错误。 </a:t>
            </a:r>
            <a:endParaRPr kumimoji="1" lang="en-US" altLang="zh-CN" sz="1400" b="0" dirty="0" smtClean="0">
              <a:solidFill>
                <a:srgbClr val="000000"/>
              </a:solidFill>
            </a:endParaRPr>
          </a:p>
          <a:p>
            <a:pPr marL="342900" indent="-342900">
              <a:buFont typeface="+mj-ea"/>
              <a:buAutoNum type="circleNumDbPlain"/>
            </a:pPr>
            <a:r>
              <a:rPr kumimoji="1" lang="zh-CN" altLang="en-US" sz="1400" b="0" dirty="0" smtClean="0">
                <a:solidFill>
                  <a:srgbClr val="D1282E"/>
                </a:solidFill>
              </a:rPr>
              <a:t>异步</a:t>
            </a:r>
            <a:r>
              <a:rPr kumimoji="1" lang="en-US" altLang="zh-CN" sz="1400" b="0" dirty="0" smtClean="0">
                <a:solidFill>
                  <a:srgbClr val="D1282E"/>
                </a:solidFill>
              </a:rPr>
              <a:t>.</a:t>
            </a:r>
            <a:r>
              <a:rPr kumimoji="1" lang="zh-CN" altLang="en-US" sz="1400" b="0" dirty="0">
                <a:solidFill>
                  <a:srgbClr val="000000"/>
                </a:solidFill>
              </a:rPr>
              <a:t> </a:t>
            </a:r>
            <a:r>
              <a:rPr kumimoji="1" lang="en-US" altLang="zh-CN" sz="1400" b="0" dirty="0" err="1" smtClean="0">
                <a:solidFill>
                  <a:srgbClr val="000000"/>
                </a:solidFill>
              </a:rPr>
              <a:t>IndexedDB</a:t>
            </a:r>
            <a:r>
              <a:rPr kumimoji="1" lang="zh-CN" altLang="en-US" sz="1400" b="0" dirty="0">
                <a:solidFill>
                  <a:srgbClr val="000000"/>
                </a:solidFill>
              </a:rPr>
              <a:t>操作时不会锁死浏览器，用户依然可以进行其他操作，这与</a:t>
            </a:r>
            <a:r>
              <a:rPr kumimoji="1" lang="en-US" altLang="zh-CN" sz="1400" b="0" dirty="0" err="1">
                <a:solidFill>
                  <a:srgbClr val="000000"/>
                </a:solidFill>
              </a:rPr>
              <a:t>localStorage</a:t>
            </a:r>
            <a:r>
              <a:rPr kumimoji="1" lang="zh-CN" altLang="en-US" sz="1400" b="0" dirty="0">
                <a:solidFill>
                  <a:srgbClr val="000000"/>
                </a:solidFill>
              </a:rPr>
              <a:t>形成对比，后者的操作是同步的。异步设计是为了防止大量数据的读写，拖慢网页的表现。</a:t>
            </a:r>
            <a:endParaRPr kumimoji="1" lang="en-US" altLang="zh-CN" sz="1400" b="0" dirty="0" smtClean="0">
              <a:solidFill>
                <a:srgbClr val="000000"/>
              </a:solidFill>
            </a:endParaRPr>
          </a:p>
          <a:p>
            <a:pPr marL="342900" indent="-342900">
              <a:buFont typeface="+mj-ea"/>
              <a:buAutoNum type="circleNumDbPlain"/>
            </a:pPr>
            <a:r>
              <a:rPr kumimoji="1" lang="zh-CN" altLang="en-US" sz="1400" b="0" dirty="0" smtClean="0">
                <a:solidFill>
                  <a:srgbClr val="D1282E"/>
                </a:solidFill>
              </a:rPr>
              <a:t>支持事务</a:t>
            </a:r>
            <a:r>
              <a:rPr kumimoji="1" lang="en-US" altLang="zh-CN" sz="1400" b="0" dirty="0" smtClean="0">
                <a:solidFill>
                  <a:srgbClr val="D1282E"/>
                </a:solidFill>
              </a:rPr>
              <a:t>.</a:t>
            </a:r>
            <a:r>
              <a:rPr kumimoji="1" lang="zh-CN" altLang="en-US" sz="1400" b="0" dirty="0">
                <a:solidFill>
                  <a:srgbClr val="000000"/>
                </a:solidFill>
              </a:rPr>
              <a:t> </a:t>
            </a:r>
            <a:r>
              <a:rPr kumimoji="1" lang="en-US" altLang="zh-CN" sz="1400" b="0" dirty="0" err="1" smtClean="0">
                <a:solidFill>
                  <a:srgbClr val="000000"/>
                </a:solidFill>
              </a:rPr>
              <a:t>IndexedDB</a:t>
            </a:r>
            <a:r>
              <a:rPr kumimoji="1" lang="zh-CN" altLang="en-US" sz="1400" b="0" dirty="0">
                <a:solidFill>
                  <a:srgbClr val="000000"/>
                </a:solidFill>
              </a:rPr>
              <a:t>支持事务（</a:t>
            </a:r>
            <a:r>
              <a:rPr kumimoji="1" lang="en-US" altLang="zh-CN" sz="1400" b="0" dirty="0">
                <a:solidFill>
                  <a:srgbClr val="000000"/>
                </a:solidFill>
              </a:rPr>
              <a:t>transaction</a:t>
            </a:r>
            <a:r>
              <a:rPr kumimoji="1" lang="zh-CN" altLang="en-US" sz="1400" b="0" dirty="0">
                <a:solidFill>
                  <a:srgbClr val="000000"/>
                </a:solidFill>
              </a:rPr>
              <a:t>），这意味着一系列操作步骤之中，只要有一步失败，整个事务就都取消，数据库回到事务发生之前的状态，不存在只改写一部分数据的情况</a:t>
            </a:r>
            <a:r>
              <a:rPr kumimoji="1" lang="zh-CN" altLang="en-US" sz="1400" b="0" dirty="0" smtClean="0">
                <a:solidFill>
                  <a:srgbClr val="000000"/>
                </a:solidFill>
              </a:rPr>
              <a:t>。</a:t>
            </a:r>
            <a:endParaRPr kumimoji="1" lang="en-US" altLang="zh-CN" sz="1400" b="0" dirty="0" smtClean="0">
              <a:solidFill>
                <a:srgbClr val="000000"/>
              </a:solidFill>
            </a:endParaRPr>
          </a:p>
          <a:p>
            <a:pPr marL="342900" indent="-342900">
              <a:buFont typeface="+mj-ea"/>
              <a:buAutoNum type="circleNumDbPlain"/>
            </a:pPr>
            <a:r>
              <a:rPr kumimoji="1" lang="zh-CN" altLang="en-US" sz="1400" b="0" dirty="0" smtClean="0">
                <a:solidFill>
                  <a:srgbClr val="D1282E"/>
                </a:solidFill>
              </a:rPr>
              <a:t>同域限制</a:t>
            </a:r>
            <a:r>
              <a:rPr kumimoji="1" lang="en-US" altLang="zh-CN" sz="1400" b="0" dirty="0" smtClean="0">
                <a:solidFill>
                  <a:srgbClr val="D1282E"/>
                </a:solidFill>
              </a:rPr>
              <a:t>.</a:t>
            </a:r>
            <a:r>
              <a:rPr kumimoji="1" lang="zh-CN" altLang="en-US" sz="1400" b="0" dirty="0" smtClean="0">
                <a:solidFill>
                  <a:srgbClr val="D1282E"/>
                </a:solidFill>
              </a:rPr>
              <a:t> </a:t>
            </a:r>
            <a:r>
              <a:rPr kumimoji="1" lang="en-US" altLang="zh-CN" sz="1400" b="0" dirty="0" err="1"/>
              <a:t>IndexedDB</a:t>
            </a:r>
            <a:r>
              <a:rPr kumimoji="1" lang="zh-CN" altLang="en-US" sz="1400" b="0" dirty="0"/>
              <a:t>也受到同域限制，每一个数据库对应创建该数据库的域名。来自不同域名的网页，只能访问自身域名下的数据库，而不能访问其他域名下的数据库</a:t>
            </a:r>
            <a:r>
              <a:rPr kumimoji="1" lang="zh-CN" altLang="en-US" sz="1400" b="0" dirty="0" smtClean="0">
                <a:solidFill>
                  <a:srgbClr val="D1282E"/>
                </a:solidFill>
              </a:rPr>
              <a:t>。</a:t>
            </a:r>
            <a:endParaRPr kumimoji="1" lang="en-US" altLang="zh-CN" sz="1400" b="0" dirty="0" smtClean="0">
              <a:solidFill>
                <a:srgbClr val="D1282E"/>
              </a:solidFill>
            </a:endParaRPr>
          </a:p>
          <a:p>
            <a:pPr marL="342900" indent="-342900">
              <a:buFont typeface="+mj-ea"/>
              <a:buAutoNum type="circleNumDbPlain"/>
            </a:pPr>
            <a:r>
              <a:rPr kumimoji="1" lang="zh-CN" altLang="en-US" sz="1400" b="0" dirty="0">
                <a:solidFill>
                  <a:srgbClr val="D1282E"/>
                </a:solidFill>
              </a:rPr>
              <a:t>储存空间</a:t>
            </a:r>
            <a:r>
              <a:rPr kumimoji="1" lang="zh-CN" altLang="en-US" sz="1400" b="0" dirty="0" smtClean="0">
                <a:solidFill>
                  <a:srgbClr val="D1282E"/>
                </a:solidFill>
              </a:rPr>
              <a:t>大</a:t>
            </a:r>
            <a:r>
              <a:rPr kumimoji="1" lang="en-US" altLang="zh-CN" sz="1400" b="0" dirty="0" smtClean="0">
                <a:solidFill>
                  <a:srgbClr val="D1282E"/>
                </a:solidFill>
              </a:rPr>
              <a:t>.</a:t>
            </a:r>
            <a:r>
              <a:rPr kumimoji="1" lang="zh-CN" altLang="en-US" sz="1400" b="0" dirty="0" smtClean="0">
                <a:solidFill>
                  <a:srgbClr val="D1282E"/>
                </a:solidFill>
              </a:rPr>
              <a:t> </a:t>
            </a:r>
            <a:r>
              <a:rPr kumimoji="1" lang="en-US" altLang="zh-TW" sz="1400" b="0" dirty="0" err="1">
                <a:solidFill>
                  <a:srgbClr val="000000"/>
                </a:solidFill>
              </a:rPr>
              <a:t>IndexedDB</a:t>
            </a:r>
            <a:r>
              <a:rPr kumimoji="1" lang="zh-TW" altLang="en-US" sz="1400" b="0" dirty="0">
                <a:solidFill>
                  <a:srgbClr val="000000"/>
                </a:solidFill>
              </a:rPr>
              <a:t>的储存空间比</a:t>
            </a:r>
            <a:r>
              <a:rPr kumimoji="1" lang="en-US" altLang="zh-TW" sz="1400" b="0" dirty="0" err="1">
                <a:solidFill>
                  <a:srgbClr val="000000"/>
                </a:solidFill>
              </a:rPr>
              <a:t>localStorage</a:t>
            </a:r>
            <a:r>
              <a:rPr kumimoji="1" lang="zh-TW" altLang="en-US" sz="1400" b="0" dirty="0">
                <a:solidFill>
                  <a:srgbClr val="000000"/>
                </a:solidFill>
              </a:rPr>
              <a:t>大得多，一般来说不少于</a:t>
            </a:r>
            <a:r>
              <a:rPr kumimoji="1" lang="en-US" altLang="zh-TW" sz="1400" b="0" dirty="0">
                <a:solidFill>
                  <a:srgbClr val="000000"/>
                </a:solidFill>
              </a:rPr>
              <a:t>250MB</a:t>
            </a:r>
            <a:r>
              <a:rPr kumimoji="1" lang="zh-TW" altLang="en-US" sz="1400" b="0" dirty="0">
                <a:solidFill>
                  <a:srgbClr val="000000"/>
                </a:solidFill>
              </a:rPr>
              <a:t>。</a:t>
            </a:r>
            <a:r>
              <a:rPr kumimoji="1" lang="en-US" altLang="zh-TW" sz="1400" b="0" dirty="0">
                <a:solidFill>
                  <a:srgbClr val="000000"/>
                </a:solidFill>
              </a:rPr>
              <a:t>IE</a:t>
            </a:r>
            <a:r>
              <a:rPr kumimoji="1" lang="zh-TW" altLang="en-US" sz="1400" b="0" dirty="0">
                <a:solidFill>
                  <a:srgbClr val="000000"/>
                </a:solidFill>
              </a:rPr>
              <a:t>的储存上限是</a:t>
            </a:r>
            <a:r>
              <a:rPr kumimoji="1" lang="en-US" altLang="zh-TW" sz="1400" b="0" dirty="0">
                <a:solidFill>
                  <a:srgbClr val="000000"/>
                </a:solidFill>
              </a:rPr>
              <a:t>250MB</a:t>
            </a:r>
            <a:r>
              <a:rPr kumimoji="1" lang="zh-TW" altLang="en-US" sz="1400" b="0" dirty="0">
                <a:solidFill>
                  <a:srgbClr val="000000"/>
                </a:solidFill>
              </a:rPr>
              <a:t>，</a:t>
            </a:r>
            <a:r>
              <a:rPr kumimoji="1" lang="en-US" altLang="zh-TW" sz="1400" b="0" dirty="0">
                <a:solidFill>
                  <a:srgbClr val="000000"/>
                </a:solidFill>
              </a:rPr>
              <a:t>Chrome</a:t>
            </a:r>
            <a:r>
              <a:rPr kumimoji="1" lang="zh-TW" altLang="en-US" sz="1400" b="0" dirty="0">
                <a:solidFill>
                  <a:srgbClr val="000000"/>
                </a:solidFill>
              </a:rPr>
              <a:t>和</a:t>
            </a:r>
            <a:r>
              <a:rPr kumimoji="1" lang="en-US" altLang="zh-TW" sz="1400" b="0" dirty="0">
                <a:solidFill>
                  <a:srgbClr val="000000"/>
                </a:solidFill>
              </a:rPr>
              <a:t>Opera</a:t>
            </a:r>
            <a:r>
              <a:rPr kumimoji="1" lang="zh-TW" altLang="en-US" sz="1400" b="0" dirty="0">
                <a:solidFill>
                  <a:srgbClr val="000000"/>
                </a:solidFill>
              </a:rPr>
              <a:t>是剩余空间的某个百分比，</a:t>
            </a:r>
            <a:r>
              <a:rPr kumimoji="1" lang="en-US" altLang="zh-TW" sz="1400" b="0" dirty="0">
                <a:solidFill>
                  <a:srgbClr val="000000"/>
                </a:solidFill>
              </a:rPr>
              <a:t>Firefox</a:t>
            </a:r>
            <a:r>
              <a:rPr kumimoji="1" lang="zh-TW" altLang="en-US" sz="1400" b="0" dirty="0">
                <a:solidFill>
                  <a:srgbClr val="000000"/>
                </a:solidFill>
              </a:rPr>
              <a:t>则没有上限</a:t>
            </a:r>
            <a:r>
              <a:rPr kumimoji="1" lang="zh-TW" altLang="en-US" sz="1400" b="0" dirty="0" smtClean="0">
                <a:solidFill>
                  <a:srgbClr val="000000"/>
                </a:solidFill>
              </a:rPr>
              <a:t>。</a:t>
            </a:r>
            <a:endParaRPr kumimoji="1" lang="en-US" altLang="zh-TW" sz="1400" b="0" dirty="0" smtClean="0">
              <a:solidFill>
                <a:srgbClr val="000000"/>
              </a:solidFill>
            </a:endParaRPr>
          </a:p>
          <a:p>
            <a:pPr marL="342900" indent="-342900">
              <a:buFont typeface="+mj-ea"/>
              <a:buAutoNum type="circleNumDbPlain"/>
            </a:pPr>
            <a:r>
              <a:rPr kumimoji="1" lang="zh-CN" altLang="en-US" sz="1400" b="0" dirty="0" smtClean="0">
                <a:solidFill>
                  <a:schemeClr val="tx2"/>
                </a:solidFill>
              </a:rPr>
              <a:t>支持二进制储存</a:t>
            </a:r>
            <a:r>
              <a:rPr kumimoji="1" lang="en-US" altLang="zh-CN" sz="1400" b="0" dirty="0" smtClean="0">
                <a:solidFill>
                  <a:schemeClr val="tx2"/>
                </a:solidFill>
              </a:rPr>
              <a:t>.</a:t>
            </a:r>
            <a:r>
              <a:rPr kumimoji="1" lang="zh-CN" altLang="en-US" sz="1400" b="0" dirty="0" smtClean="0"/>
              <a:t> </a:t>
            </a:r>
            <a:r>
              <a:rPr kumimoji="1" lang="en-US" altLang="zh-CN" sz="1400" b="0" dirty="0" err="1"/>
              <a:t>IndexedDB</a:t>
            </a:r>
            <a:r>
              <a:rPr kumimoji="1" lang="zh-CN" altLang="en-US" sz="1400" b="0" dirty="0"/>
              <a:t>不仅可以储存字符串，还可以储存二进制数据。</a:t>
            </a:r>
            <a:endParaRPr kumimoji="1" lang="en-US" altLang="zh-CN" sz="1400" b="0" dirty="0"/>
          </a:p>
        </p:txBody>
      </p:sp>
      <p:sp>
        <p:nvSpPr>
          <p:cNvPr id="4" name="文本框 3"/>
          <p:cNvSpPr txBox="1"/>
          <p:nvPr/>
        </p:nvSpPr>
        <p:spPr>
          <a:xfrm>
            <a:off x="471310" y="963658"/>
            <a:ext cx="1698878" cy="400110"/>
          </a:xfrm>
          <a:prstGeom prst="rect">
            <a:avLst/>
          </a:prstGeom>
          <a:noFill/>
        </p:spPr>
        <p:txBody>
          <a:bodyPr wrap="none" rtlCol="0">
            <a:spAutoFit/>
          </a:bodyPr>
          <a:lstStyle/>
          <a:p>
            <a:r>
              <a:rPr kumimoji="1" lang="en-US" altLang="zh-CN" sz="2000" dirty="0" err="1" smtClean="0">
                <a:latin typeface="+mj-lt"/>
              </a:rPr>
              <a:t>IndexedDB</a:t>
            </a:r>
            <a:endParaRPr kumimoji="1" lang="en-US" altLang="zh-CN" sz="2000" dirty="0">
              <a:latin typeface="+mj-lt"/>
            </a:endParaRPr>
          </a:p>
        </p:txBody>
      </p:sp>
    </p:spTree>
    <p:extLst>
      <p:ext uri="{BB962C8B-B14F-4D97-AF65-F5344CB8AC3E}">
        <p14:creationId xmlns:p14="http://schemas.microsoft.com/office/powerpoint/2010/main" val="406204010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199" y="152718"/>
            <a:ext cx="6457245" cy="1371600"/>
          </a:xfrm>
        </p:spPr>
        <p:txBody>
          <a:bodyPr>
            <a:normAutofit fontScale="90000"/>
          </a:bodyPr>
          <a:lstStyle/>
          <a:p>
            <a:r>
              <a:rPr kumimoji="1" lang="en-US" altLang="zh-CN" dirty="0" smtClean="0"/>
              <a:t>Offline </a:t>
            </a:r>
            <a:r>
              <a:rPr kumimoji="1" lang="en-US" altLang="zh-CN" dirty="0"/>
              <a:t>/ Storage </a:t>
            </a:r>
            <a:r>
              <a:rPr kumimoji="1" lang="en-US" altLang="zh-CN" sz="2200" dirty="0" smtClean="0"/>
              <a:t>(</a:t>
            </a:r>
            <a:r>
              <a:rPr kumimoji="1" lang="zh-CN" altLang="en-US" sz="2200" dirty="0" smtClean="0"/>
              <a:t>离线</a:t>
            </a:r>
            <a:r>
              <a:rPr kumimoji="1" lang="en-US" altLang="zh-CN" sz="2200" dirty="0" smtClean="0"/>
              <a:t>/</a:t>
            </a:r>
            <a:r>
              <a:rPr kumimoji="1" lang="zh-CN" altLang="en-US" sz="2200" dirty="0" smtClean="0"/>
              <a:t>存储</a:t>
            </a:r>
            <a:r>
              <a:rPr kumimoji="1" lang="en-US" altLang="zh-CN" sz="2200" dirty="0" smtClean="0"/>
              <a:t>)</a:t>
            </a:r>
            <a:r>
              <a:rPr kumimoji="1" lang="en-US" altLang="zh-CN" dirty="0" smtClean="0"/>
              <a:t/>
            </a:r>
            <a:br>
              <a:rPr kumimoji="1" lang="en-US" altLang="zh-CN" dirty="0" smtClean="0"/>
            </a:br>
            <a:endParaRPr kumimoji="1" lang="zh-CN" altLang="en-US" dirty="0"/>
          </a:p>
        </p:txBody>
      </p:sp>
      <p:sp>
        <p:nvSpPr>
          <p:cNvPr id="3" name="内容占位符 2"/>
          <p:cNvSpPr>
            <a:spLocks noGrp="1"/>
          </p:cNvSpPr>
          <p:nvPr>
            <p:ph idx="1"/>
          </p:nvPr>
        </p:nvSpPr>
        <p:spPr>
          <a:xfrm>
            <a:off x="471309" y="1735666"/>
            <a:ext cx="7586135" cy="4769556"/>
          </a:xfrm>
        </p:spPr>
        <p:txBody>
          <a:bodyPr>
            <a:normAutofit/>
          </a:bodyPr>
          <a:lstStyle/>
          <a:p>
            <a:r>
              <a:rPr kumimoji="1" lang="en-US" altLang="zh-CN" sz="1400" b="0" dirty="0" smtClean="0"/>
              <a:t>1.</a:t>
            </a:r>
            <a:r>
              <a:rPr kumimoji="1" lang="zh-CN" altLang="en-US" sz="1400" b="0" dirty="0" smtClean="0"/>
              <a:t> 获得</a:t>
            </a:r>
            <a:r>
              <a:rPr kumimoji="1" lang="en-US" altLang="zh-CN" sz="1400" b="0" dirty="0" err="1" smtClean="0"/>
              <a:t>indexDB</a:t>
            </a:r>
            <a:r>
              <a:rPr kumimoji="1" lang="zh-CN" altLang="en-US" sz="1400" b="0" dirty="0" smtClean="0"/>
              <a:t> 打开请求对象  获得</a:t>
            </a:r>
            <a:r>
              <a:rPr kumimoji="1" lang="en-US" altLang="zh-CN" sz="1400" b="0" dirty="0" err="1" smtClean="0"/>
              <a:t>db</a:t>
            </a:r>
            <a:r>
              <a:rPr kumimoji="1" lang="zh-CN" altLang="en-US" sz="1400" b="0" dirty="0" smtClean="0"/>
              <a:t>对象</a:t>
            </a:r>
            <a:endParaRPr kumimoji="1" lang="en-US" altLang="zh-CN" sz="1400" b="0" dirty="0" smtClean="0"/>
          </a:p>
          <a:p>
            <a:r>
              <a:rPr kumimoji="1" lang="en-US" altLang="zh-CN" sz="1400" b="0" dirty="0" err="1" smtClean="0">
                <a:solidFill>
                  <a:srgbClr val="FF0000"/>
                </a:solidFill>
              </a:rPr>
              <a:t>openRequest</a:t>
            </a:r>
            <a:r>
              <a:rPr kumimoji="1" lang="zh-CN" altLang="en-US" sz="1400" b="0" dirty="0" smtClean="0">
                <a:solidFill>
                  <a:srgbClr val="FF0000"/>
                </a:solidFill>
              </a:rPr>
              <a:t> </a:t>
            </a:r>
            <a:r>
              <a:rPr kumimoji="1" lang="en-US" altLang="zh-CN" sz="1400" b="0" dirty="0" smtClean="0">
                <a:solidFill>
                  <a:srgbClr val="FF0000"/>
                </a:solidFill>
              </a:rPr>
              <a:t>=</a:t>
            </a:r>
            <a:r>
              <a:rPr kumimoji="1" lang="zh-CN" altLang="en-US" sz="1400" b="0" dirty="0" smtClean="0">
                <a:solidFill>
                  <a:srgbClr val="FF0000"/>
                </a:solidFill>
              </a:rPr>
              <a:t> </a:t>
            </a:r>
            <a:r>
              <a:rPr kumimoji="1" lang="en-US" altLang="zh-CN" sz="1400" b="0" dirty="0" err="1" smtClean="0">
                <a:solidFill>
                  <a:srgbClr val="FF0000"/>
                </a:solidFill>
              </a:rPr>
              <a:t>indexedDB.open</a:t>
            </a:r>
            <a:r>
              <a:rPr kumimoji="1" lang="en-US" altLang="zh-CN" sz="1400" b="0" dirty="0">
                <a:solidFill>
                  <a:srgbClr val="FF0000"/>
                </a:solidFill>
              </a:rPr>
              <a:t>(</a:t>
            </a:r>
            <a:r>
              <a:rPr kumimoji="1" lang="en-US" altLang="zh-CN" sz="1400" b="0" dirty="0" err="1">
                <a:solidFill>
                  <a:srgbClr val="FF0000"/>
                </a:solidFill>
              </a:rPr>
              <a:t>dbName</a:t>
            </a:r>
            <a:r>
              <a:rPr kumimoji="1" lang="en-US" altLang="zh-CN" sz="1400" b="0" dirty="0">
                <a:solidFill>
                  <a:srgbClr val="FF0000"/>
                </a:solidFill>
              </a:rPr>
              <a:t>)</a:t>
            </a:r>
            <a:r>
              <a:rPr kumimoji="1" lang="en-US" altLang="zh-CN" sz="1400" b="0" dirty="0" smtClean="0">
                <a:solidFill>
                  <a:srgbClr val="FF0000"/>
                </a:solidFill>
              </a:rPr>
              <a:t>;</a:t>
            </a:r>
          </a:p>
          <a:p>
            <a:r>
              <a:rPr kumimoji="1" lang="en-US" altLang="zh-CN" sz="1400" b="0" dirty="0" err="1">
                <a:solidFill>
                  <a:srgbClr val="FF0000"/>
                </a:solidFill>
              </a:rPr>
              <a:t>d</a:t>
            </a:r>
            <a:r>
              <a:rPr kumimoji="1" lang="en-US" altLang="zh-CN" sz="1400" b="0" dirty="0" err="1" smtClean="0">
                <a:solidFill>
                  <a:srgbClr val="FF0000"/>
                </a:solidFill>
              </a:rPr>
              <a:t>b</a:t>
            </a:r>
            <a:r>
              <a:rPr kumimoji="1" lang="zh-CN" altLang="en-US" sz="1400" b="0" dirty="0" smtClean="0">
                <a:solidFill>
                  <a:srgbClr val="FF0000"/>
                </a:solidFill>
              </a:rPr>
              <a:t> </a:t>
            </a:r>
            <a:r>
              <a:rPr kumimoji="1" lang="en-US" altLang="zh-CN" sz="1400" b="0" dirty="0" smtClean="0">
                <a:solidFill>
                  <a:srgbClr val="FF0000"/>
                </a:solidFill>
              </a:rPr>
              <a:t>=</a:t>
            </a:r>
            <a:r>
              <a:rPr kumimoji="1" lang="zh-CN" altLang="en-US" sz="1400" b="0" dirty="0" smtClean="0">
                <a:solidFill>
                  <a:srgbClr val="FF0000"/>
                </a:solidFill>
              </a:rPr>
              <a:t> </a:t>
            </a:r>
            <a:r>
              <a:rPr kumimoji="1" lang="en-US" altLang="zh-CN" sz="1400" b="0" dirty="0" err="1">
                <a:solidFill>
                  <a:srgbClr val="FF0000"/>
                </a:solidFill>
              </a:rPr>
              <a:t>openRequest.result</a:t>
            </a:r>
            <a:r>
              <a:rPr kumimoji="1" lang="en-US" altLang="zh-CN" sz="1400" b="0" dirty="0" smtClean="0">
                <a:solidFill>
                  <a:srgbClr val="FF0000"/>
                </a:solidFill>
              </a:rPr>
              <a:t>;</a:t>
            </a:r>
          </a:p>
          <a:p>
            <a:r>
              <a:rPr kumimoji="1" lang="zh-CN" altLang="zh-CN" sz="1400" b="0" dirty="0" smtClean="0"/>
              <a:t>2.</a:t>
            </a:r>
            <a:r>
              <a:rPr kumimoji="1" lang="zh-CN" altLang="en-US" sz="1400" b="0" dirty="0" smtClean="0"/>
              <a:t> </a:t>
            </a:r>
            <a:r>
              <a:rPr kumimoji="1" lang="zh-CN" altLang="en-US" sz="1400" b="0" dirty="0" smtClean="0"/>
              <a:t>删除</a:t>
            </a:r>
            <a:r>
              <a:rPr kumimoji="1" lang="en-US" altLang="zh-CN" sz="1400" b="0" dirty="0" err="1" smtClean="0"/>
              <a:t>indexDB</a:t>
            </a:r>
            <a:endParaRPr kumimoji="1" lang="en-US" altLang="zh-CN" sz="1400" b="0" dirty="0" smtClean="0"/>
          </a:p>
          <a:p>
            <a:r>
              <a:rPr kumimoji="1" lang="en-US" altLang="zh-CN" sz="1400" b="0" dirty="0" err="1">
                <a:solidFill>
                  <a:srgbClr val="FF0000"/>
                </a:solidFill>
              </a:rPr>
              <a:t>indexedDB.deleteDatabase</a:t>
            </a:r>
            <a:r>
              <a:rPr kumimoji="1" lang="en-US" altLang="zh-CN" sz="1400" b="0" dirty="0">
                <a:solidFill>
                  <a:srgbClr val="FF0000"/>
                </a:solidFill>
              </a:rPr>
              <a:t>(</a:t>
            </a:r>
            <a:r>
              <a:rPr kumimoji="1" lang="en-US" altLang="zh-CN" sz="1400" b="0" dirty="0" err="1">
                <a:solidFill>
                  <a:srgbClr val="FF0000"/>
                </a:solidFill>
              </a:rPr>
              <a:t>dbName</a:t>
            </a:r>
            <a:r>
              <a:rPr kumimoji="1" lang="en-US" altLang="zh-CN" sz="1400" b="0" dirty="0">
                <a:solidFill>
                  <a:srgbClr val="FF0000"/>
                </a:solidFill>
              </a:rPr>
              <a:t>)</a:t>
            </a:r>
            <a:r>
              <a:rPr kumimoji="1" lang="en-US" altLang="zh-CN" sz="1400" b="0" dirty="0" smtClean="0">
                <a:solidFill>
                  <a:srgbClr val="FF0000"/>
                </a:solidFill>
              </a:rPr>
              <a:t>;</a:t>
            </a:r>
          </a:p>
          <a:p>
            <a:r>
              <a:rPr kumimoji="1" lang="zh-CN" altLang="zh-CN" sz="1400" b="0" dirty="0" smtClean="0">
                <a:solidFill>
                  <a:srgbClr val="000000"/>
                </a:solidFill>
              </a:rPr>
              <a:t>3</a:t>
            </a:r>
            <a:r>
              <a:rPr kumimoji="1" lang="en-US" altLang="zh-CN" sz="1400" b="0" dirty="0" smtClean="0">
                <a:solidFill>
                  <a:srgbClr val="000000"/>
                </a:solidFill>
              </a:rPr>
              <a:t>.</a:t>
            </a:r>
            <a:r>
              <a:rPr kumimoji="1" lang="zh-CN" altLang="en-US" sz="1400" b="0" dirty="0" smtClean="0">
                <a:solidFill>
                  <a:srgbClr val="000000"/>
                </a:solidFill>
              </a:rPr>
              <a:t> 创建</a:t>
            </a:r>
            <a:r>
              <a:rPr kumimoji="1" lang="en-US" altLang="zh-CN" sz="1400" b="0" dirty="0" smtClean="0">
                <a:solidFill>
                  <a:srgbClr val="000000"/>
                </a:solidFill>
              </a:rPr>
              <a:t>store</a:t>
            </a:r>
          </a:p>
          <a:p>
            <a:r>
              <a:rPr kumimoji="1" lang="en-US" altLang="zh-CN" sz="1400" b="0" dirty="0" err="1" smtClean="0">
                <a:solidFill>
                  <a:srgbClr val="FF0000"/>
                </a:solidFill>
              </a:rPr>
              <a:t>openRequest.onupgradeneeded</a:t>
            </a:r>
            <a:r>
              <a:rPr kumimoji="1" lang="zh-CN" altLang="en-US" sz="1400" b="0" dirty="0" smtClean="0">
                <a:solidFill>
                  <a:srgbClr val="FF0000"/>
                </a:solidFill>
              </a:rPr>
              <a:t> </a:t>
            </a:r>
            <a:r>
              <a:rPr kumimoji="1" lang="en-US" altLang="zh-CN" sz="1400" b="0" dirty="0" smtClean="0">
                <a:solidFill>
                  <a:srgbClr val="FF0000"/>
                </a:solidFill>
              </a:rPr>
              <a:t>=</a:t>
            </a:r>
            <a:r>
              <a:rPr kumimoji="1" lang="zh-CN" altLang="en-US" sz="1400" b="0" dirty="0" smtClean="0">
                <a:solidFill>
                  <a:srgbClr val="FF0000"/>
                </a:solidFill>
              </a:rPr>
              <a:t> </a:t>
            </a:r>
            <a:r>
              <a:rPr kumimoji="1" lang="en-US" altLang="zh-CN" sz="1400" b="0" dirty="0" smtClean="0">
                <a:solidFill>
                  <a:srgbClr val="FF0000"/>
                </a:solidFill>
              </a:rPr>
              <a:t>function</a:t>
            </a:r>
            <a:r>
              <a:rPr kumimoji="1" lang="zh-CN" altLang="en-US" sz="1400" b="0" dirty="0" smtClean="0">
                <a:solidFill>
                  <a:srgbClr val="FF0000"/>
                </a:solidFill>
              </a:rPr>
              <a:t>（</a:t>
            </a:r>
            <a:r>
              <a:rPr kumimoji="1" lang="en-US" altLang="zh-CN" sz="1400" b="0" dirty="0" err="1" smtClean="0">
                <a:solidFill>
                  <a:srgbClr val="FF0000"/>
                </a:solidFill>
              </a:rPr>
              <a:t>evt</a:t>
            </a:r>
            <a:r>
              <a:rPr kumimoji="1" lang="zh-CN" altLang="en-US" sz="1400" b="0" dirty="0" smtClean="0">
                <a:solidFill>
                  <a:srgbClr val="FF0000"/>
                </a:solidFill>
              </a:rPr>
              <a:t>）</a:t>
            </a:r>
            <a:r>
              <a:rPr kumimoji="1" lang="en-US" altLang="zh-CN" sz="1400" b="0" dirty="0" smtClean="0">
                <a:solidFill>
                  <a:srgbClr val="FF0000"/>
                </a:solidFill>
              </a:rPr>
              <a:t>{</a:t>
            </a:r>
          </a:p>
          <a:p>
            <a:r>
              <a:rPr kumimoji="1" lang="en-US" altLang="zh-CN" sz="1400" b="0" dirty="0">
                <a:solidFill>
                  <a:srgbClr val="FF0000"/>
                </a:solidFill>
              </a:rPr>
              <a:t> </a:t>
            </a:r>
            <a:r>
              <a:rPr kumimoji="1" lang="en-US" altLang="zh-CN" sz="1400" b="0" dirty="0" err="1" smtClean="0">
                <a:solidFill>
                  <a:srgbClr val="FF0000"/>
                </a:solidFill>
              </a:rPr>
              <a:t>evt.currentTarget.result.createObjectStore</a:t>
            </a:r>
            <a:r>
              <a:rPr kumimoji="1" lang="en-US" altLang="zh-CN" sz="1400" b="0" dirty="0" smtClean="0">
                <a:solidFill>
                  <a:srgbClr val="FF0000"/>
                </a:solidFill>
              </a:rPr>
              <a:t>(”</a:t>
            </a:r>
            <a:r>
              <a:rPr kumimoji="1" lang="en-US" altLang="zh-CN" sz="1400" b="0" dirty="0" err="1" smtClean="0">
                <a:solidFill>
                  <a:srgbClr val="FF0000"/>
                </a:solidFill>
              </a:rPr>
              <a:t>storeName</a:t>
            </a:r>
            <a:r>
              <a:rPr kumimoji="1" lang="en-US" altLang="zh-CN" sz="1400" b="0" dirty="0" smtClean="0">
                <a:solidFill>
                  <a:srgbClr val="FF0000"/>
                </a:solidFill>
              </a:rPr>
              <a:t>"</a:t>
            </a:r>
            <a:r>
              <a:rPr kumimoji="1" lang="en-US" altLang="zh-CN" sz="1400" b="0" dirty="0">
                <a:solidFill>
                  <a:srgbClr val="FF0000"/>
                </a:solidFill>
              </a:rPr>
              <a:t>, {</a:t>
            </a:r>
            <a:r>
              <a:rPr kumimoji="1" lang="en-US" altLang="zh-CN" sz="1400" b="0" dirty="0" err="1">
                <a:solidFill>
                  <a:srgbClr val="FF0000"/>
                </a:solidFill>
              </a:rPr>
              <a:t>keyPath</a:t>
            </a:r>
            <a:r>
              <a:rPr kumimoji="1" lang="en-US" altLang="zh-CN" sz="1400" b="0" dirty="0">
                <a:solidFill>
                  <a:srgbClr val="FF0000"/>
                </a:solidFill>
              </a:rPr>
              <a:t>: "id"})</a:t>
            </a:r>
            <a:r>
              <a:rPr kumimoji="1" lang="en-US" altLang="zh-CN" sz="1400" b="0" dirty="0" smtClean="0">
                <a:solidFill>
                  <a:srgbClr val="FF0000"/>
                </a:solidFill>
              </a:rPr>
              <a:t>;</a:t>
            </a:r>
          </a:p>
          <a:p>
            <a:r>
              <a:rPr kumimoji="1" lang="zh-CN" altLang="zh-CN" sz="1400" b="0" dirty="0" smtClean="0">
                <a:solidFill>
                  <a:srgbClr val="FF0000"/>
                </a:solidFill>
              </a:rPr>
              <a:t>/</a:t>
            </a:r>
            <a:r>
              <a:rPr kumimoji="1" lang="en-US" altLang="zh-CN" sz="1400" b="0" dirty="0" smtClean="0">
                <a:solidFill>
                  <a:srgbClr val="FF0000"/>
                </a:solidFill>
              </a:rPr>
              <a:t>/</a:t>
            </a:r>
            <a:r>
              <a:rPr kumimoji="1" lang="zh-CN" altLang="en-US" sz="1400" b="0" dirty="0" smtClean="0">
                <a:solidFill>
                  <a:srgbClr val="FF0000"/>
                </a:solidFill>
              </a:rPr>
              <a:t> </a:t>
            </a:r>
            <a:r>
              <a:rPr kumimoji="1" lang="en-US" altLang="zh-CN" sz="1400" b="0" dirty="0" err="1">
                <a:solidFill>
                  <a:srgbClr val="FF0000"/>
                </a:solidFill>
              </a:rPr>
              <a:t>autoIncrement</a:t>
            </a:r>
            <a:r>
              <a:rPr kumimoji="1" lang="en-US" altLang="zh-CN" sz="1400" b="0" dirty="0">
                <a:solidFill>
                  <a:srgbClr val="FF0000"/>
                </a:solidFill>
              </a:rPr>
              <a:t>: true</a:t>
            </a:r>
            <a:endParaRPr kumimoji="1" lang="en-US" altLang="zh-CN" sz="1400" b="0" dirty="0" smtClean="0">
              <a:solidFill>
                <a:srgbClr val="FF0000"/>
              </a:solidFill>
            </a:endParaRPr>
          </a:p>
          <a:p>
            <a:r>
              <a:rPr kumimoji="1" lang="en-US" altLang="zh-CN" sz="1400" b="0" dirty="0" smtClean="0">
                <a:solidFill>
                  <a:srgbClr val="FF0000"/>
                </a:solidFill>
              </a:rPr>
              <a:t>}</a:t>
            </a:r>
          </a:p>
          <a:p>
            <a:r>
              <a:rPr kumimoji="1" lang="zh-CN" altLang="zh-CN" sz="1400" b="0" dirty="0" smtClean="0">
                <a:solidFill>
                  <a:srgbClr val="000000"/>
                </a:solidFill>
              </a:rPr>
              <a:t>4</a:t>
            </a:r>
            <a:r>
              <a:rPr kumimoji="1" lang="en-US" altLang="zh-CN" sz="1400" b="0" dirty="0" smtClean="0">
                <a:solidFill>
                  <a:srgbClr val="000000"/>
                </a:solidFill>
              </a:rPr>
              <a:t>.</a:t>
            </a:r>
            <a:r>
              <a:rPr kumimoji="1" lang="zh-CN" altLang="en-US" sz="1400" b="0" dirty="0" smtClean="0">
                <a:solidFill>
                  <a:srgbClr val="000000"/>
                </a:solidFill>
              </a:rPr>
              <a:t> </a:t>
            </a:r>
            <a:r>
              <a:rPr kumimoji="1" lang="zh-CN" altLang="en-US" sz="1400" b="0" dirty="0" smtClean="0">
                <a:solidFill>
                  <a:srgbClr val="000000"/>
                </a:solidFill>
              </a:rPr>
              <a:t>创建索引</a:t>
            </a:r>
            <a:endParaRPr kumimoji="1" lang="en-US" altLang="zh-CN" sz="1400" b="0" dirty="0" smtClean="0">
              <a:solidFill>
                <a:srgbClr val="000000"/>
              </a:solidFill>
            </a:endParaRPr>
          </a:p>
          <a:p>
            <a:r>
              <a:rPr kumimoji="1" lang="en-US" altLang="zh-CN" sz="1400" b="0" dirty="0">
                <a:solidFill>
                  <a:srgbClr val="FF0000"/>
                </a:solidFill>
              </a:rPr>
              <a:t> </a:t>
            </a:r>
            <a:r>
              <a:rPr kumimoji="1" lang="en-US" altLang="zh-CN" sz="1400" b="0" dirty="0" err="1">
                <a:solidFill>
                  <a:srgbClr val="FF0000"/>
                </a:solidFill>
              </a:rPr>
              <a:t>storeName</a:t>
            </a:r>
            <a:r>
              <a:rPr kumimoji="1" lang="en-US" altLang="zh-CN" sz="1400" b="0" dirty="0" err="1" smtClean="0">
                <a:solidFill>
                  <a:srgbClr val="FF0000"/>
                </a:solidFill>
              </a:rPr>
              <a:t>.createIndex</a:t>
            </a:r>
            <a:r>
              <a:rPr kumimoji="1" lang="en-US" altLang="zh-CN" sz="1400" b="0" dirty="0">
                <a:solidFill>
                  <a:srgbClr val="FF0000"/>
                </a:solidFill>
              </a:rPr>
              <a:t>("</a:t>
            </a:r>
            <a:r>
              <a:rPr kumimoji="1" lang="en-US" altLang="zh-CN" sz="1400" b="0" dirty="0" err="1">
                <a:solidFill>
                  <a:srgbClr val="FF0000"/>
                </a:solidFill>
              </a:rPr>
              <a:t>stateIndex</a:t>
            </a:r>
            <a:r>
              <a:rPr kumimoji="1" lang="en-US" altLang="zh-CN" sz="1400" b="0" dirty="0">
                <a:solidFill>
                  <a:srgbClr val="FF0000"/>
                </a:solidFill>
              </a:rPr>
              <a:t>", "state", { unique: false })</a:t>
            </a:r>
            <a:r>
              <a:rPr kumimoji="1" lang="en-US" altLang="zh-CN" sz="1400" b="0" dirty="0" smtClean="0">
                <a:solidFill>
                  <a:srgbClr val="FF0000"/>
                </a:solidFill>
              </a:rPr>
              <a:t>;</a:t>
            </a:r>
          </a:p>
          <a:p>
            <a:r>
              <a:rPr kumimoji="1" lang="zh-CN" altLang="zh-CN" sz="1400" b="0" dirty="0" smtClean="0">
                <a:solidFill>
                  <a:srgbClr val="000000"/>
                </a:solidFill>
              </a:rPr>
              <a:t>/</a:t>
            </a:r>
            <a:r>
              <a:rPr kumimoji="1" lang="en-US" altLang="zh-CN" sz="1400" b="0" dirty="0" smtClean="0">
                <a:solidFill>
                  <a:srgbClr val="000000"/>
                </a:solidFill>
              </a:rPr>
              <a:t>/</a:t>
            </a:r>
            <a:r>
              <a:rPr kumimoji="1" lang="zh-CN" altLang="en-US" sz="1400" b="0" dirty="0">
                <a:solidFill>
                  <a:srgbClr val="000000"/>
                </a:solidFill>
              </a:rPr>
              <a:t>第一个是索引名称，第二个是建立索引的属性名，第三个是参数对象，用来设置索引特性。</a:t>
            </a:r>
            <a:r>
              <a:rPr kumimoji="1" lang="en-US" altLang="zh-CN" sz="1400" b="0" dirty="0">
                <a:solidFill>
                  <a:srgbClr val="000000"/>
                </a:solidFill>
              </a:rPr>
              <a:t>unique</a:t>
            </a:r>
            <a:r>
              <a:rPr kumimoji="1" lang="zh-CN" altLang="en-US" sz="1400" b="0" dirty="0">
                <a:solidFill>
                  <a:srgbClr val="000000"/>
                </a:solidFill>
              </a:rPr>
              <a:t>表示索引所在的属性是否有唯一值，</a:t>
            </a:r>
            <a:endParaRPr kumimoji="1" lang="en-US" altLang="zh-CN" sz="1400" b="0" dirty="0">
              <a:solidFill>
                <a:srgbClr val="000000"/>
              </a:solidFill>
            </a:endParaRPr>
          </a:p>
        </p:txBody>
      </p:sp>
      <p:sp>
        <p:nvSpPr>
          <p:cNvPr id="4" name="文本框 3"/>
          <p:cNvSpPr txBox="1"/>
          <p:nvPr/>
        </p:nvSpPr>
        <p:spPr>
          <a:xfrm>
            <a:off x="471310" y="963658"/>
            <a:ext cx="1698878" cy="400110"/>
          </a:xfrm>
          <a:prstGeom prst="rect">
            <a:avLst/>
          </a:prstGeom>
          <a:noFill/>
        </p:spPr>
        <p:txBody>
          <a:bodyPr wrap="none" rtlCol="0">
            <a:spAutoFit/>
          </a:bodyPr>
          <a:lstStyle/>
          <a:p>
            <a:r>
              <a:rPr kumimoji="1" lang="en-US" altLang="zh-CN" sz="2000" dirty="0" err="1" smtClean="0">
                <a:latin typeface="+mj-lt"/>
              </a:rPr>
              <a:t>IndexedDB</a:t>
            </a:r>
            <a:endParaRPr kumimoji="1" lang="en-US" altLang="zh-CN" sz="2000" dirty="0">
              <a:latin typeface="+mj-lt"/>
            </a:endParaRPr>
          </a:p>
        </p:txBody>
      </p:sp>
    </p:spTree>
    <p:extLst>
      <p:ext uri="{BB962C8B-B14F-4D97-AF65-F5344CB8AC3E}">
        <p14:creationId xmlns:p14="http://schemas.microsoft.com/office/powerpoint/2010/main" val="414427067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基本">
  <a:themeElements>
    <a:clrScheme name="基本">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基本.thmx</Template>
  <TotalTime>4983</TotalTime>
  <Words>4620</Words>
  <Application>Microsoft Macintosh PowerPoint</Application>
  <PresentationFormat>全屏显示(4:3)</PresentationFormat>
  <Paragraphs>622</Paragraphs>
  <Slides>56</Slides>
  <Notes>46</Notes>
  <HiddenSlides>0</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基本</vt:lpstr>
      <vt:lpstr>移动互联网课程 The course Of Mobile</vt:lpstr>
      <vt:lpstr>PowerPoint 演示文稿</vt:lpstr>
      <vt:lpstr>Html5介绍</vt:lpstr>
      <vt:lpstr>PowerPoint 演示文稿</vt:lpstr>
      <vt:lpstr>Offline / Storage (离线/存储) </vt:lpstr>
      <vt:lpstr>Offline / Storage (离线/存储) </vt:lpstr>
      <vt:lpstr>Offline / Storage (离线/存储)</vt:lpstr>
      <vt:lpstr>Offline / Storage (离线/存储) </vt:lpstr>
      <vt:lpstr>Offline / Storage (离线/存储) </vt:lpstr>
      <vt:lpstr>Offline / Storage (离线/存储) </vt:lpstr>
      <vt:lpstr>Offline / Storage (离线/存储) </vt:lpstr>
      <vt:lpstr>Offline / Storage (离线/存储) </vt:lpstr>
      <vt:lpstr>PowerPoint 演示文稿</vt:lpstr>
      <vt:lpstr>Realtime / Communication(即时通信) </vt:lpstr>
      <vt:lpstr>Realtime / Communication(即时通信)</vt:lpstr>
      <vt:lpstr>Realtime / Communication(即时通信) </vt:lpstr>
      <vt:lpstr>Realtime / Communication(即时通信) </vt:lpstr>
      <vt:lpstr>PowerPoint 演示文稿</vt:lpstr>
      <vt:lpstr>File /  Hardware Access(文件/硬件访问) </vt:lpstr>
      <vt:lpstr>File /  Hardware Access(文件/硬件访问) </vt:lpstr>
      <vt:lpstr>File /  Hardware Access(文件/硬件访问) </vt:lpstr>
      <vt:lpstr>PowerPoint 演示文稿</vt:lpstr>
      <vt:lpstr>Semantics &amp;  Markup(语法/标签) </vt:lpstr>
      <vt:lpstr>Semantics &amp;  Markup(语法/标签) </vt:lpstr>
      <vt:lpstr>Semantics &amp;  Markup(语法/标签) </vt:lpstr>
      <vt:lpstr>Semantics &amp;  Markup(语法/标签) </vt:lpstr>
      <vt:lpstr>PowerPoint 演示文稿</vt:lpstr>
      <vt:lpstr>Graphics /  Multimedia(图形/多媒体) </vt:lpstr>
      <vt:lpstr>Graphics /  Multimedia(图形/多媒体) </vt:lpstr>
      <vt:lpstr>Graphics /  Multimedia(图形/多媒体) </vt:lpstr>
      <vt:lpstr>Graphics /  Multimedia(图形/多媒体) </vt:lpstr>
      <vt:lpstr>Graphics /  Multimedia(图形/多媒体) </vt:lpstr>
      <vt:lpstr>PowerPoint 演示文稿</vt:lpstr>
      <vt:lpstr>CSS3(样式表) </vt:lpstr>
      <vt:lpstr>CSS3(样式表) </vt:lpstr>
      <vt:lpstr>CSS3(样式表) </vt:lpstr>
      <vt:lpstr>CSS3(样式表) </vt:lpstr>
      <vt:lpstr>CSS3(样式表) </vt:lpstr>
      <vt:lpstr>CSS3(样式表) </vt:lpstr>
      <vt:lpstr>CSS3(样式表) </vt:lpstr>
      <vt:lpstr>CSS3(样式表) </vt:lpstr>
      <vt:lpstr>CSS3(样式表) </vt:lpstr>
      <vt:lpstr>CSS3(样式表) </vt:lpstr>
      <vt:lpstr>CSS3(样式表) </vt:lpstr>
      <vt:lpstr>CSS3(样式表) </vt:lpstr>
      <vt:lpstr>CSS3(样式表) </vt:lpstr>
      <vt:lpstr>CSS3(样式表) </vt:lpstr>
      <vt:lpstr>CSS3(样式表) </vt:lpstr>
      <vt:lpstr>CSS3(样式表) </vt:lpstr>
      <vt:lpstr>PowerPoint 演示文稿</vt:lpstr>
      <vt:lpstr>Nuts &amp; Bolts(基础) </vt:lpstr>
      <vt:lpstr>Nuts &amp; Bolts(基础) </vt:lpstr>
      <vt:lpstr>Nuts &amp; Bolts(基础) </vt:lpstr>
      <vt:lpstr>Nuts &amp; Bolts(基础) </vt:lpstr>
      <vt:lpstr>Html5浏览器兼容问题 </vt:lpstr>
      <vt:lpstr>Html5浏览器兼容问题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移动互联网课程培训 The Future Of Mobile</dc:title>
  <dc:creator>yangHailang yang</dc:creator>
  <cp:lastModifiedBy>yangHailang yang</cp:lastModifiedBy>
  <cp:revision>214</cp:revision>
  <dcterms:created xsi:type="dcterms:W3CDTF">2014-11-06T07:30:16Z</dcterms:created>
  <dcterms:modified xsi:type="dcterms:W3CDTF">2015-01-22T03:42:58Z</dcterms:modified>
</cp:coreProperties>
</file>