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84D291-659F-AD45-8DFC-0E328E71ED5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E3C"/>
    <a:srgbClr val="AA9044"/>
    <a:srgbClr val="C6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485" autoAdjust="0"/>
  </p:normalViewPr>
  <p:slideViewPr>
    <p:cSldViewPr snapToGrid="0" snapToObjects="1">
      <p:cViewPr varScale="1">
        <p:scale>
          <a:sx n="79" d="100"/>
          <a:sy n="79" d="100"/>
        </p:scale>
        <p:origin x="60" y="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T</a:t>
            </a:r>
            <a:r>
              <a:rPr lang="en-US" dirty="0" err="1" smtClean="0"/>
              <a:t>i</a:t>
            </a:r>
            <a:r>
              <a:rPr lang="es-ES_tradnl" dirty="0" err="1" smtClean="0"/>
              <a:t>tulo</a:t>
            </a:r>
            <a:r>
              <a:rPr lang="es-ES_tradnl" dirty="0" smtClean="0"/>
              <a:t> Principal</a:t>
            </a:r>
            <a:br>
              <a:rPr lang="es-ES_tradn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440F28-7364-B847-B5C4-E6D50A35A3F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7B7FB5-8C82-3444-9C55-63AAA732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scudo_PUCV-2016_color 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04" y="83971"/>
            <a:ext cx="1908218" cy="1583528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/>
        </p:nvSpPr>
        <p:spPr>
          <a:xfrm>
            <a:off x="0" y="6565900"/>
            <a:ext cx="9144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616387" y="6570058"/>
            <a:ext cx="2200124" cy="6616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pucv.cl</a:t>
            </a:r>
            <a:endParaRPr lang="en-US" sz="11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43999" cy="209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Roboto"/>
          <a:ea typeface="+mj-ea"/>
          <a:cs typeface="Robot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7375E"/>
          </a:solidFill>
          <a:latin typeface="Roboto"/>
          <a:ea typeface="+mn-ea"/>
          <a:cs typeface="Robot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7375E"/>
          </a:solidFill>
          <a:latin typeface="Roboto"/>
          <a:ea typeface="+mn-ea"/>
          <a:cs typeface="Robot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7375E"/>
          </a:solidFill>
          <a:latin typeface="Roboto"/>
          <a:ea typeface="+mn-ea"/>
          <a:cs typeface="Robot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7375E"/>
          </a:solidFill>
          <a:latin typeface="Roboto"/>
          <a:ea typeface="+mn-ea"/>
          <a:cs typeface="Robot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7375E"/>
          </a:solidFill>
          <a:latin typeface="Roboto"/>
          <a:ea typeface="+mn-ea"/>
          <a:cs typeface="Robot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50900" y="3480666"/>
            <a:ext cx="481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spc="300" dirty="0" smtClean="0">
                <a:solidFill>
                  <a:srgbClr val="FFFFFF"/>
                </a:solidFill>
                <a:latin typeface="Roboto Medium"/>
                <a:cs typeface="Roboto Medium"/>
              </a:rPr>
              <a:t>Primera Mesa Proyecto1</a:t>
            </a:r>
            <a:endParaRPr lang="es-CL" sz="2400" b="1" spc="300" dirty="0">
              <a:solidFill>
                <a:srgbClr val="FFFFFF"/>
              </a:solidFill>
              <a:latin typeface="Roboto Medium"/>
              <a:cs typeface="Roboto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5584" y="6351936"/>
            <a:ext cx="310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Valparaíso,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25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de Abril 2018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9680" y="5450304"/>
            <a:ext cx="35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Roboto Light"/>
                <a:cs typeface="Roboto Light"/>
              </a:rPr>
              <a:t>Diego Andrés </a:t>
            </a:r>
            <a:r>
              <a:rPr lang="en-US" dirty="0" smtClean="0">
                <a:solidFill>
                  <a:schemeClr val="bg1"/>
                </a:solidFill>
                <a:latin typeface="Roboto Light"/>
                <a:cs typeface="Roboto Light"/>
              </a:rPr>
              <a:t>Cisternas Herrera</a:t>
            </a:r>
            <a:endParaRPr lang="en-US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900" y="4112961"/>
            <a:ext cx="630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spc="200" dirty="0" smtClean="0">
                <a:solidFill>
                  <a:srgbClr val="FFFFFF"/>
                </a:solidFill>
                <a:latin typeface="Roboto Medium"/>
                <a:cs typeface="Roboto Medium"/>
              </a:rPr>
              <a:t>Estudiar el motor de inducción y su respuesta espectral bajo condiciones prácticas y de simulación.</a:t>
            </a:r>
            <a:endParaRPr lang="es-CL" b="1" spc="200" dirty="0">
              <a:solidFill>
                <a:srgbClr val="FFFFFF"/>
              </a:solidFill>
              <a:latin typeface="Roboto Medium"/>
              <a:cs typeface="Roboto Medium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9" y="234461"/>
            <a:ext cx="2305539" cy="23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765" y="352381"/>
            <a:ext cx="4632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Conceptos básicos del motor y su funcionamiento</a:t>
            </a:r>
            <a:endParaRPr lang="en-US" sz="2400" b="1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765" y="1329886"/>
            <a:ext cx="6894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Motor es como un transformador giratorio trifásico, con bobinas secundarias en cortocircuito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Rotor siempre va a girar 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bajo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la velocidad de sincronismo, de esta forma hay corriente y par inducidos.</a:t>
            </a: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Deslizamiento, velocidad relativa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arranque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rotor en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reposo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s=1,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inducida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alta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baja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impedancia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I1 hasta 7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veces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valor nominal,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consecuencias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9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19" y="4469207"/>
            <a:ext cx="3999497" cy="20090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15" y="2533524"/>
            <a:ext cx="165758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16" y="345178"/>
            <a:ext cx="531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Conceptos básicos del motor y su funcionamiento</a:t>
            </a:r>
            <a:endParaRPr lang="en-US" sz="2400" b="1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617" y="1270301"/>
            <a:ext cx="4890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Curva típica torque en función de la velocidad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Los devanados del motor presentan nucleo ferromagnético. Curva de histéresis, campo magnético </a:t>
            </a:r>
            <a:r>
              <a:rPr lang="it-IT" i="1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B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en función de excitación magnética(corriente)</a:t>
            </a:r>
            <a:r>
              <a:rPr lang="it-IT" i="1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H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10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69" y="1408345"/>
            <a:ext cx="4032855" cy="327193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" y="3517070"/>
            <a:ext cx="33528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57351" y="442303"/>
            <a:ext cx="5639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CL" sz="2400" b="1" dirty="0"/>
              <a:t>Fallas más comunes en el motor de inducción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299" y="1414107"/>
            <a:ext cx="8096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40 % de los fallos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corresponde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a anormalidades en los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rodamientos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-Evolución lenta, detección anticipada para evitar daños irreversibles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40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%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fallos en el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estator, perdida de aislación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-Contacto conductores del estator y carcasa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-Fallos entre espiras de una misma bobina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-Entre bobinas de una misma fase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-Entre bobinas de diferentes fases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-Evolución rápida</a:t>
            </a:r>
          </a:p>
          <a:p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10 % aproximadamente corresponden a fallos en el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rotor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-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F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allos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en las barras o anillos de cortocircuito del rotor generalmente consisten en fracturas o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fisuras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-Evolución lenta</a:t>
            </a: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El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resto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 de los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casos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 se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distribuyen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 en gran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variedad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fallos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11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09225" y="358114"/>
            <a:ext cx="7098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CL" sz="2400" b="1" dirty="0"/>
              <a:t>Efecto de la presencia de armónicos en el motor de inducción</a:t>
            </a:r>
            <a:endParaRPr lang="es-CL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8357" y="1570518"/>
            <a:ext cx="66390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A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umento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de la temperatura de operación, debido al aumento de las pérdidas en el fierro y en el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cobre</a:t>
            </a: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A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fectan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el torque de la máquina, pudiendo generar ruido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audible,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puede ocasionar pulsaciones de torque, fatiga de material y hasta resonancias mecánicas de la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máquina</a:t>
            </a: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Durante disturbios transitorios y cuando opera fuera de su rango normal (sobrecarga o vacío) puede aumentar considerablemente la contribución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armónica</a:t>
            </a: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12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73129" y="419654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CL" sz="2400" b="1" dirty="0"/>
              <a:t>Componentes y funcionamiento de un VdF</a:t>
            </a:r>
            <a:endParaRPr lang="es-CL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8362" y="1233634"/>
            <a:ext cx="7962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Sistema basado en electrónica, para el control de velocidad de giro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Durante arranque proporciona baja tensión y frecuencia, evitando sobrecorrientes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 compone principalmente de 2 etapas, una rectificadora y una inversora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13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02" y="2726966"/>
            <a:ext cx="6797249" cy="3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73129" y="419654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CL" sz="2400" b="1" dirty="0"/>
              <a:t>Ventajas del uso del VdF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62" y="1546455"/>
            <a:ext cx="77959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 evitan sobrecorrientes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Permite controlar plenamente las aceleraciones y frenados del motor, mediante uso de rampas de aceleración/desaceleración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Proteje al motor y la carga de eventos de la red de alimentación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Entrega la energía dosificada y de forma óptima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Da mayor vida útil al motor, debido a que los devanados no experimentan sobrecorrientes, por tanto la aislación no  sufre daños por sobre temperatura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14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4372" y="366153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L" sz="2400" b="1" dirty="0"/>
              <a:t>Registrador de Variables Eléctricas SAMTE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668" y="827818"/>
            <a:ext cx="84693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Sistema Adquisición y Medición de Transientes 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Eléctricas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Compuesto por una unidad electrónica y un notebook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Tres 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canales de tensión (fases R, S y T) y cuatro de corriente (fases R, S, T y neutro). Los primeros tienen un rango de 400 [V rms], y los segundos disponen de rangos de 5 y 25 [A rms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]</a:t>
            </a:r>
          </a:p>
          <a:p>
            <a:pPr marL="285750" indent="-285750">
              <a:buFont typeface="Arial"/>
              <a:buChar char="•"/>
            </a:pP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Permite 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visualizar formas de onda y contenido armónico de las tensiones y las corrientes, capturar y visualizar transientes, medir frecuencia, valores RMS, potencias activas, reactivas, aparentes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medir 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componentes 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simétricas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/>
            </a:r>
            <a:b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factores 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 potencia y el 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nivel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 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distorsión armónica de 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las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variables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15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24" y="3534935"/>
            <a:ext cx="4592659" cy="24915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59968"/>
            <a:ext cx="3915801" cy="20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73129" y="419654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CL" sz="2400" b="1" dirty="0"/>
              <a:t>Software Simulink de MATLAB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62" y="1546455"/>
            <a:ext cx="77959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MATLAB (abreviatura de MATrix LABoratory, "laboratorio de matrices") es una herramienta de software matemático, el cual cuenta con múltiples toolbox que trabajan sobre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este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Simulink es un entorno de programación visual, que funciona sobre el entorno de programación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MATLAB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Será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utilizado para modelar y simular las situaciones de estudio mediante diagramas de bloque, estos bloques se obtienen de la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librería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Las variables eléctricas de estudio son de fácil acceso dentro del software y los modelos de las librerías bastante completos, razones por las cuales se utilizará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Simulink</a:t>
            </a: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16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17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455821" y="2875548"/>
            <a:ext cx="62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i="1" dirty="0"/>
              <a:t>M</a:t>
            </a:r>
            <a:r>
              <a:rPr lang="es-CL" sz="2400" b="1" i="1" dirty="0" smtClean="0"/>
              <a:t>uchas gracias por su atención</a:t>
            </a:r>
            <a:endParaRPr lang="es-CL" sz="2400" b="1" i="1" dirty="0"/>
          </a:p>
        </p:txBody>
      </p:sp>
    </p:spTree>
    <p:extLst>
      <p:ext uri="{BB962C8B-B14F-4D97-AF65-F5344CB8AC3E}">
        <p14:creationId xmlns:p14="http://schemas.microsoft.com/office/powerpoint/2010/main" val="13488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8" y="755104"/>
            <a:ext cx="385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Objetivo general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152" y="1196706"/>
            <a:ext cx="6366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Bajo ambiente de Simulación y Práctico, estudiar el motor de inducción con su respuesta espectral, analizando su comportamiento en accionamientos con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</a:rPr>
              <a:t>VdF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y posibles situaciones de falla.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152" y="3024669"/>
            <a:ext cx="6639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Estudiar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bajo simulación el comportamiento del motor de inducción con y sin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VdF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analizando su respuesta espectral y su contenido armónico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285750" lvl="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lvl="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Estudiar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en forma práctica el comportamiento del motor de inducción, para contrastar las simulaciones.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Verificar en situaciones de falla, las variaciones en el espectro de las corrientes, y poder verificar que es lo que está ocurriendo en la máquina.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601427" y="2541575"/>
            <a:ext cx="3855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Objetivos específicos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37267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4964"/>
            <a:ext cx="385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L" sz="2000" b="1" dirty="0"/>
              <a:t>Descripción </a:t>
            </a:r>
            <a:r>
              <a:rPr lang="es-CL" sz="2000" b="1" dirty="0" smtClean="0"/>
              <a:t>del </a:t>
            </a:r>
            <a:r>
              <a:rPr lang="es-CL" sz="2000" b="1" dirty="0"/>
              <a:t>estudio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152" y="1115129"/>
            <a:ext cx="6929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Seleccionar motor del laboratorio con el cual trabajar.</a:t>
            </a: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btener parámetros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del motor de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inducción, ensayos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de vacío y rotor bloqueado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Utilizar instrumentos de medición para registrar variables.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Estimar la curva de saturación del motor.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Tener en consideración cuales son las fallas más relevantes.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Seleccionar VdF a utilizar, saber sus parámetros para simular.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Con todos los datos para el modelo, simular situaciones  de interés.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Contrastar espectro armónico de simulaciones con parte práctica.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Conclusiones y discusiones respecto a los resultados obtenidos.</a:t>
            </a:r>
            <a:endParaRPr lang="en-US" sz="1600" dirty="0">
              <a:latin typeface="+mj-l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2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8" y="750500"/>
            <a:ext cx="38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Marco Teórico</a:t>
            </a:r>
            <a:endParaRPr lang="en-US" sz="2400" b="1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509" y="1440720"/>
            <a:ext cx="7433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Variables eléctricas de estudio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-Armónicos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-Transitorios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-Componentes simétricas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Conceptos relevantes del motor de inducción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-Conceptos básicos del motor y su funcionamientos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-Fallas más comunes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-Efectos de la presencia de armónicos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Aspectos generales del Variador de Frecuencia (VdF)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-Componentes y funcionamiento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-Ventajas del uso del VdF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Registrador de variables eléctricas SAMTE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Software Simulink de MATLAB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lvl="1"/>
            <a:endParaRPr lang="en-US" dirty="0" smtClean="0">
              <a:latin typeface="+mj-lt"/>
              <a:cs typeface="Roboto Light"/>
            </a:endParaRPr>
          </a:p>
          <a:p>
            <a:pPr lvl="1"/>
            <a:endParaRPr lang="en-US" dirty="0">
              <a:latin typeface="+mj-lt"/>
              <a:cs typeface="Roboto Light"/>
            </a:endParaRPr>
          </a:p>
          <a:p>
            <a:pPr lvl="1"/>
            <a:endParaRPr lang="en-US" dirty="0" smtClean="0">
              <a:latin typeface="+mj-lt"/>
              <a:cs typeface="Roboto Light"/>
            </a:endParaRPr>
          </a:p>
          <a:p>
            <a:pPr lvl="1"/>
            <a:endParaRPr lang="en-US" dirty="0">
              <a:latin typeface="+mj-l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3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8" y="507992"/>
            <a:ext cx="38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Armónicos</a:t>
            </a:r>
            <a:endParaRPr lang="en-US" sz="2400" b="1" spc="200" dirty="0">
              <a:latin typeface="Roboto Medium"/>
              <a:cs typeface="Roboto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3668" y="1208889"/>
                <a:ext cx="786780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Formas de onda </a:t>
                </a: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n</a:t>
                </a: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o sinusoidales, </a:t>
                </a: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c</a:t>
                </a: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argas no linenales como computadores, UPS, convertidores, dispositivos electrónicos, saturación.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cs typeface="Roboto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Representación matemática para trabajar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cs typeface="Roboto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Usar una base ortogonal de representación</a:t>
                </a:r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Roboto Light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it-IT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cs typeface="Roboto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Serie compacta de Fourier, sumatoria de cosenos con amplitud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, argumento múltiplos de la frecuencia fundamental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  <m:t>𝜔</m:t>
                        </m:r>
                      </m:e>
                      <m:sub>
                        <m:r>
                          <a:rPr lang="es-CL" i="1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 y desfase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  <m:t>𝜃</m:t>
                        </m:r>
                      </m:e>
                      <m:sub>
                        <m:r>
                          <a:rPr lang="es-CL" i="1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cs typeface="Roboto Light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Roboto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Roboto Light"/>
                  </a:rPr>
                  <a:t>Definición de Potencia media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Roboto Ligh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8" y="1208889"/>
                <a:ext cx="7867806" cy="3693319"/>
              </a:xfrm>
              <a:prstGeom prst="rect">
                <a:avLst/>
              </a:prstGeom>
              <a:blipFill rotWithShape="0">
                <a:blip r:embed="rId2"/>
                <a:stretch>
                  <a:fillRect l="-465" t="-825" r="-5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4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81" y="3743443"/>
            <a:ext cx="5510819" cy="6321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1" y="4919007"/>
            <a:ext cx="2919850" cy="9761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04" y="5003702"/>
            <a:ext cx="3507229" cy="8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7" y="472514"/>
            <a:ext cx="38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Armónicos</a:t>
            </a:r>
            <a:endParaRPr lang="en-US" sz="2400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65" y="1072047"/>
            <a:ext cx="7939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Aporte de componentes al valor eficaz, mayores pérdidas.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Definición del Factor de Potencia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Armónicos no necesariamente aportan a la potencia media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Presencia de Armónicos en un sistema es un fenómeno indeseable, puede afectar a otros elementos. Sistemas están diseñados para única frecuencia.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Representación espectro armónico. Amplitud v/s Frecuencia: 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5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88" y="1419315"/>
            <a:ext cx="5003212" cy="6953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49" y="3716021"/>
            <a:ext cx="5366235" cy="27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68" y="558154"/>
            <a:ext cx="38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Transitorios</a:t>
            </a:r>
            <a:endParaRPr lang="en-US" sz="2400" b="1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68" y="1257696"/>
            <a:ext cx="7319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Cuando 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la energía varía rápida y temporalmente debido a una 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maniobra</a:t>
            </a: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Motor sometido a maniobras como arranque y fallas presenta este fenómeno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Aparecen normalmente corrientes grande que pueden afectar de forma negativa el sistema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 pueden visualizar tanto en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simulación como en la parte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práctica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Uso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del VdF para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mitigar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estos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efectos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6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40" y="3550390"/>
            <a:ext cx="4499811" cy="29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031" y="504567"/>
            <a:ext cx="442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CL" sz="2400" b="1" dirty="0"/>
              <a:t>Componentes simétricas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62" y="1190598"/>
            <a:ext cx="66390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Teorema de Fortescue, para simplificar análisis de sistemas en desequilibrio</a:t>
            </a: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Sistemas trifásicos, Secuencia (+), (-) y (0)</a:t>
            </a: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Físicamente: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-Sec.(+) campo rotatorio normal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-Sec.(-) campo rotatorio opuesto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-Sec.(0) campo oscila pero no gira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Armónicos en sistemas equilibrados se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comportan: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Simetría de media onda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Sistemas balanceado corriente por neutro 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 cero</a:t>
            </a: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7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08" y="3018551"/>
            <a:ext cx="301032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16" y="357209"/>
            <a:ext cx="4444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Conceptos básicos del motor y su funcionamiento</a:t>
            </a:r>
            <a:endParaRPr lang="en-US" sz="2400" b="1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616" y="1188206"/>
            <a:ext cx="8094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Motor asíncrono o de inducción, máquinas C.A. 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régimen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carga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 del rotor es inducida electromagnéticamente por la bobina del estator</a:t>
            </a: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Rotor, giratorio, ubicado en el eje. Jaula de ardilla o bobinado.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Estator, fijo, ubicado al interior de la carcasa. Bobinas inductoras separadas 120°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Entrehierro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pequeña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distancia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uniforme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de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aire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que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separa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rotor y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estator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Teorema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de Ferraris,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cuando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por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las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bobinas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estator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circula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trifásica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equilibrada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/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 induce campo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magnético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giratorio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que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envuelve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al rotor, le induce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tension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seg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ún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Ley de Faraday.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Velocidad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de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sincronismo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proporcional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 la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frecuencia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de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excitación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.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8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05" y="3559714"/>
            <a:ext cx="3922295" cy="29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V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pucv 2016</Template>
  <TotalTime>768</TotalTime>
  <Words>1016</Words>
  <Application>Microsoft Office PowerPoint</Application>
  <PresentationFormat>Presentación en pantalla (4:3)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Roboto</vt:lpstr>
      <vt:lpstr>Roboto Light</vt:lpstr>
      <vt:lpstr>Roboto Medium</vt:lpstr>
      <vt:lpstr>Times New Roman</vt:lpstr>
      <vt:lpstr>PUCV 01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45</cp:revision>
  <dcterms:created xsi:type="dcterms:W3CDTF">2018-04-18T21:49:41Z</dcterms:created>
  <dcterms:modified xsi:type="dcterms:W3CDTF">2018-04-25T04:09:04Z</dcterms:modified>
</cp:coreProperties>
</file>