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84D291-659F-AD45-8DFC-0E328E71ED5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E3C"/>
    <a:srgbClr val="AA9044"/>
    <a:srgbClr val="C6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485" autoAdjust="0"/>
  </p:normalViewPr>
  <p:slideViewPr>
    <p:cSldViewPr snapToGrid="0" snapToObjects="1">
      <p:cViewPr varScale="1">
        <p:scale>
          <a:sx n="82" d="100"/>
          <a:sy n="82" d="100"/>
        </p:scale>
        <p:origin x="60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1T00:49:16.726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T</a:t>
            </a:r>
            <a:r>
              <a:rPr lang="en-US" dirty="0" err="1" smtClean="0"/>
              <a:t>i</a:t>
            </a:r>
            <a:r>
              <a:rPr lang="es-ES_tradnl" dirty="0" err="1" smtClean="0"/>
              <a:t>tulo</a:t>
            </a:r>
            <a:r>
              <a:rPr lang="es-ES_tradnl" dirty="0" smtClean="0"/>
              <a:t> Principal</a:t>
            </a:r>
            <a:br>
              <a:rPr lang="es-ES_tradn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440F28-7364-B847-B5C4-E6D50A35A3F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7B7FB5-8C82-3444-9C55-63AAA732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scudo_PUCV-2016_color 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4" y="83971"/>
            <a:ext cx="1908218" cy="1583528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/>
        </p:nvSpPr>
        <p:spPr>
          <a:xfrm>
            <a:off x="0" y="6565900"/>
            <a:ext cx="9144000" cy="292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616387" y="6570058"/>
            <a:ext cx="2200124" cy="6616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17375E"/>
                </a:solidFill>
                <a:latin typeface="Roboto"/>
                <a:ea typeface="+mn-ea"/>
                <a:cs typeface="Robot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 smtClean="0">
                <a:solidFill>
                  <a:srgbClr val="FFFFFF"/>
                </a:solidFill>
                <a:latin typeface="Roboto Light"/>
                <a:cs typeface="Roboto Light"/>
              </a:rPr>
              <a:t>pucv.cl</a:t>
            </a:r>
            <a:endParaRPr lang="en-US" sz="11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43999" cy="2097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Roboto"/>
          <a:ea typeface="+mj-ea"/>
          <a:cs typeface="Robot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7375E"/>
          </a:solidFill>
          <a:latin typeface="Roboto"/>
          <a:ea typeface="+mn-ea"/>
          <a:cs typeface="Robot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7375E"/>
          </a:solidFill>
          <a:latin typeface="Roboto"/>
          <a:ea typeface="+mn-ea"/>
          <a:cs typeface="Robot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7375E"/>
          </a:solidFill>
          <a:latin typeface="Roboto"/>
          <a:ea typeface="+mn-ea"/>
          <a:cs typeface="Robot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7375E"/>
          </a:solidFill>
          <a:latin typeface="Roboto"/>
          <a:ea typeface="+mn-ea"/>
          <a:cs typeface="Robot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7375E"/>
          </a:solidFill>
          <a:latin typeface="Roboto"/>
          <a:ea typeface="+mn-ea"/>
          <a:cs typeface="Robot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0900" y="3480666"/>
            <a:ext cx="481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spc="300" dirty="0" smtClean="0">
                <a:solidFill>
                  <a:srgbClr val="FFFFFF"/>
                </a:solidFill>
                <a:latin typeface="Roboto Medium"/>
                <a:cs typeface="Roboto Medium"/>
              </a:rPr>
              <a:t>Segunda </a:t>
            </a:r>
            <a:r>
              <a:rPr lang="es-CL" sz="2400" b="1" spc="300" dirty="0" smtClean="0">
                <a:solidFill>
                  <a:srgbClr val="FFFFFF"/>
                </a:solidFill>
                <a:latin typeface="Roboto Medium"/>
                <a:cs typeface="Roboto Medium"/>
              </a:rPr>
              <a:t>Mesa Proyecto1</a:t>
            </a:r>
            <a:endParaRPr lang="es-CL" sz="2400" b="1" spc="3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5584" y="6351936"/>
            <a:ext cx="310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Valparaíso, </a:t>
            </a:r>
            <a:r>
              <a:rPr lang="en-US" sz="1400" dirty="0">
                <a:solidFill>
                  <a:srgbClr val="FFFFFF"/>
                </a:solidFill>
                <a:latin typeface="Roboto Light"/>
                <a:cs typeface="Roboto Light"/>
              </a:rPr>
              <a:t>1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de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Agosto </a:t>
            </a:r>
            <a:r>
              <a:rPr lang="en-US" sz="1400" dirty="0" smtClean="0">
                <a:solidFill>
                  <a:srgbClr val="FFFFFF"/>
                </a:solidFill>
                <a:latin typeface="Roboto Light"/>
                <a:cs typeface="Roboto Light"/>
              </a:rPr>
              <a:t>2018</a:t>
            </a:r>
            <a:endParaRPr lang="en-US" sz="1400" dirty="0">
              <a:solidFill>
                <a:srgbClr val="FFFFFF"/>
              </a:solidFill>
              <a:latin typeface="Roboto Light"/>
              <a:cs typeface="Roboto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9680" y="5450304"/>
            <a:ext cx="35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Roboto Light"/>
                <a:cs typeface="Roboto Light"/>
              </a:rPr>
              <a:t>Diego Andrés Cisternas Herrera</a:t>
            </a:r>
            <a:endParaRPr lang="en-US" dirty="0">
              <a:solidFill>
                <a:schemeClr val="bg1"/>
              </a:solidFill>
              <a:latin typeface="Roboto Light"/>
              <a:cs typeface="Robo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4112961"/>
            <a:ext cx="630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spc="200" dirty="0" smtClean="0">
                <a:solidFill>
                  <a:srgbClr val="FFFFFF"/>
                </a:solidFill>
                <a:latin typeface="Roboto Medium"/>
                <a:cs typeface="Roboto Medium"/>
              </a:rPr>
              <a:t>Estudiar el motor de inducción y su respuesta espectral bajo condiciones prácticas y de simulación.</a:t>
            </a:r>
            <a:endParaRPr lang="es-CL" b="1" spc="200" dirty="0">
              <a:solidFill>
                <a:srgbClr val="FFFFFF"/>
              </a:solidFill>
              <a:latin typeface="Roboto Medium"/>
              <a:cs typeface="Roboto Medium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9" y="234461"/>
            <a:ext cx="2305539" cy="23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765" y="352381"/>
            <a:ext cx="631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018" y="1138219"/>
            <a:ext cx="68942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estator: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ondulación cíclica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 rotor: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 y disminuye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 valor medio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71" y="1224413"/>
            <a:ext cx="6456329" cy="2787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71" y="4103435"/>
            <a:ext cx="6456329" cy="24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45178"/>
            <a:ext cx="65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17" y="1270301"/>
            <a:ext cx="48901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Torque: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ondulación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cíclica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llega a cero y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parece mantener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 valor medio</a:t>
            </a: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10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03" y="1712819"/>
            <a:ext cx="6345169" cy="33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705" y="442303"/>
            <a:ext cx="75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5362" y="1412857"/>
            <a:ext cx="8096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FFT corriente </a:t>
            </a:r>
            <a:r>
              <a:rPr lang="es-CL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Fase A estator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12 ciclos desde 1[s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]</a:t>
            </a: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err="1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Interamónicos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 alrededor de 50[Hz]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11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" y="1030532"/>
            <a:ext cx="5048099" cy="52281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51" y="3000510"/>
            <a:ext cx="5229141" cy="35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73" y="2917837"/>
            <a:ext cx="6342928" cy="3604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601" y="411428"/>
            <a:ext cx="7098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smtClean="0">
                <a:cs typeface="Roboto Medium"/>
              </a:rPr>
              <a:t>entre </a:t>
            </a:r>
            <a:r>
              <a:rPr lang="en-US" sz="2400" b="1" spc="200" dirty="0" err="1" smtClean="0">
                <a:cs typeface="Roboto Medium"/>
              </a:rPr>
              <a:t>espiras</a:t>
            </a:r>
            <a:r>
              <a:rPr lang="en-US" sz="2400" b="1" spc="200" dirty="0" smtClean="0">
                <a:cs typeface="Roboto Medium"/>
              </a:rPr>
              <a:t> del </a:t>
            </a:r>
            <a:r>
              <a:rPr lang="en-US" sz="2400" b="1" spc="200" dirty="0" err="1" smtClean="0">
                <a:cs typeface="Roboto Medium"/>
              </a:rPr>
              <a:t>Estator</a:t>
            </a:r>
            <a:r>
              <a:rPr lang="en-US" sz="2400" b="1" spc="200" dirty="0" smtClean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478" y="1198378"/>
            <a:ext cx="6639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Cortocircuito entre espiras, reducción de inductancia estator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No se tiene acceso al estator en el modelo Simulink, por lo cual para simular se adiciona inductancia en serie en tres fases y en 0.6[s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]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se cortocircuita una de ellas.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accionado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con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partida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directa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con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una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carga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15[Nm]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durante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1.4[s]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12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76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entre </a:t>
            </a:r>
            <a:r>
              <a:rPr lang="en-US" sz="2400" b="1" spc="200" dirty="0" err="1">
                <a:cs typeface="Roboto Medium"/>
              </a:rPr>
              <a:t>espiras</a:t>
            </a:r>
            <a:r>
              <a:rPr lang="en-US" sz="2400" b="1" spc="200" dirty="0">
                <a:cs typeface="Roboto Medium"/>
              </a:rPr>
              <a:t> del </a:t>
            </a:r>
            <a:r>
              <a:rPr lang="en-US" sz="2400" b="1" spc="200" dirty="0" err="1">
                <a:cs typeface="Roboto Medium"/>
              </a:rPr>
              <a:t>Estator</a:t>
            </a:r>
            <a:r>
              <a:rPr lang="en-US" sz="2400" b="1" spc="200" dirty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429" y="1263501"/>
            <a:ext cx="7962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u="sng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estator:</a:t>
            </a:r>
            <a:b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leve diferencia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desbalance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post-falla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 rotor:</a:t>
            </a:r>
            <a:b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ondula y disminuye</a:t>
            </a:r>
            <a:b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sz="1600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su valor medio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13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8" y="1263501"/>
            <a:ext cx="6678592" cy="2822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8" y="4085863"/>
            <a:ext cx="6678592" cy="24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362" y="419654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entre </a:t>
            </a:r>
            <a:r>
              <a:rPr lang="en-US" sz="2400" b="1" spc="200" dirty="0" err="1">
                <a:cs typeface="Roboto Medium"/>
              </a:rPr>
              <a:t>espiras</a:t>
            </a:r>
            <a:r>
              <a:rPr lang="en-US" sz="2400" b="1" spc="200" dirty="0">
                <a:cs typeface="Roboto Medium"/>
              </a:rPr>
              <a:t> del </a:t>
            </a:r>
            <a:r>
              <a:rPr lang="en-US" sz="2400" b="1" spc="200" dirty="0" err="1">
                <a:cs typeface="Roboto Medium"/>
              </a:rPr>
              <a:t>Estator</a:t>
            </a:r>
            <a:r>
              <a:rPr lang="en-US" sz="2400" b="1" spc="200" dirty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570" y="1491983"/>
            <a:ext cx="7795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Torque: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queda oscilando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post-falla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/>
            </a:r>
            <a:br>
              <a:rPr lang="es-CL" dirty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0.6 a 1[s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]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  <a:b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Zoom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14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42" y="1283170"/>
            <a:ext cx="6398458" cy="26172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42" y="3970116"/>
            <a:ext cx="6398458" cy="2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46" y="366153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entre </a:t>
            </a:r>
            <a:r>
              <a:rPr lang="en-US" sz="2400" b="1" spc="200" dirty="0" err="1">
                <a:cs typeface="Roboto Medium"/>
              </a:rPr>
              <a:t>espiras</a:t>
            </a:r>
            <a:r>
              <a:rPr lang="en-US" sz="2400" b="1" spc="200" dirty="0">
                <a:cs typeface="Roboto Medium"/>
              </a:rPr>
              <a:t> del </a:t>
            </a:r>
            <a:r>
              <a:rPr lang="en-US" sz="2400" b="1" spc="200" dirty="0" err="1">
                <a:cs typeface="Roboto Medium"/>
              </a:rPr>
              <a:t>Estator</a:t>
            </a:r>
            <a:r>
              <a:rPr lang="en-US" sz="2400" b="1" spc="200" dirty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5443" y="1447291"/>
            <a:ext cx="8469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sz="1600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FFT corriente </a:t>
            </a:r>
            <a:r>
              <a:rPr lang="es-CL" sz="1600" u="sng" dirty="0">
                <a:solidFill>
                  <a:schemeClr val="tx2">
                    <a:lumMod val="75000"/>
                  </a:schemeClr>
                </a:solidFill>
                <a:latin typeface="Roboto Light"/>
              </a:rPr>
              <a:t>Fase </a:t>
            </a:r>
            <a:r>
              <a:rPr lang="es-CL" sz="1600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A</a:t>
            </a:r>
            <a:br>
              <a:rPr lang="es-CL" sz="1600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sz="1600" u="sng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estator</a:t>
            </a:r>
          </a:p>
          <a:p>
            <a:pPr marL="285750" indent="-285750">
              <a:buFont typeface="Arial"/>
              <a:buChar char="•"/>
            </a:pPr>
            <a:endParaRPr lang="es-CL" sz="1600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Desde 1.1 [s]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10 ciclos</a:t>
            </a: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Prácticamente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sinusoidal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endParaRPr lang="es-CL" sz="1600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THD=0.07%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</a:br>
            <a:endParaRPr lang="es-CL" sz="1600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sz="1600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15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818"/>
            <a:ext cx="6655443" cy="57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8362" y="475051"/>
            <a:ext cx="69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entre </a:t>
            </a:r>
            <a:r>
              <a:rPr lang="en-US" sz="2400" b="1" spc="200" dirty="0" err="1">
                <a:cs typeface="Roboto Medium"/>
              </a:rPr>
              <a:t>espiras</a:t>
            </a:r>
            <a:r>
              <a:rPr lang="en-US" sz="2400" b="1" spc="200" dirty="0">
                <a:cs typeface="Roboto Medium"/>
              </a:rPr>
              <a:t> del </a:t>
            </a:r>
            <a:r>
              <a:rPr lang="en-US" sz="2400" b="1" spc="200" dirty="0" err="1">
                <a:cs typeface="Roboto Medium"/>
              </a:rPr>
              <a:t>Estator</a:t>
            </a:r>
            <a:r>
              <a:rPr lang="en-US" sz="2400" b="1" spc="200" dirty="0">
                <a:cs typeface="Roboto Medium"/>
              </a:rPr>
              <a:t> 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362" y="1546455"/>
            <a:ext cx="77959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Corrientes del estator post-falla no presentan distorsi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ón, pero sí presentan desbalance: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</a:rPr>
              <a:t>Como es de esperarse la Fase C presenta mayor corriente, puesto que el cortocircuito reduce la impedancia total de esa fase.</a:t>
            </a: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16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61" y="2388337"/>
            <a:ext cx="518232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>
                <a:solidFill>
                  <a:schemeClr val="bg1"/>
                </a:solidFill>
              </a:rPr>
              <a:t>17</a:t>
            </a:r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10869" y="687933"/>
            <a:ext cx="62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 smtClean="0">
                <a:cs typeface="Roboto Medium"/>
              </a:rPr>
              <a:t>Conclusiones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04441" y="1485776"/>
            <a:ext cx="756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VdF provoca distorsión armónica de alta frecuencia, se ve reflejado en formas de onda de tensión y corriente, produce torque pulsante en alta frecuencia. Velocidad del rotor no se ve ‘contaminada’.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Falla desconexión de una fase del Rotor, produce oscilación cíclica en la corriente, contaminación </a:t>
            </a:r>
            <a:r>
              <a:rPr lang="es-CL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interarmónica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importante de 20 a 70[Hz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],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tiene como consecuencia oscilación de velocidad y torque.</a:t>
            </a:r>
          </a:p>
          <a:p>
            <a:pPr marL="285750" indent="-285750">
              <a:buFont typeface="Arial"/>
              <a:buChar char="•"/>
            </a:pPr>
            <a:endParaRPr lang="es-CL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s-CL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Falla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entre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espiras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misma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fase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Estator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no genera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contenido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armónico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en la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produce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desbalance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oscilación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torno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al valor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medio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en el Torque.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88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s-CL" i="1" dirty="0" smtClean="0">
                <a:solidFill>
                  <a:schemeClr val="accent1"/>
                </a:solidFill>
              </a:rPr>
              <a:t>Muchas gracias por su atención</a:t>
            </a:r>
            <a:endParaRPr lang="es-CL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5104"/>
            <a:ext cx="38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 general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152" y="1196706"/>
            <a:ext cx="636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Bajo ambiente de Simulación y Práctico, estudiar el motor de inducción con su respuesta espectral, analizando su comportamiento en accionamientos con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VdF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</a:rPr>
              <a:t>y posibles situaciones de falla.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152" y="3024669"/>
            <a:ext cx="6639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bajo simulación el comportamiento del motor de inducción con y sin 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VdF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, analizando su respuesta espectral y su contenido armónico</a:t>
            </a: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285750" lvl="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lvl="0" indent="-285750">
              <a:buFont typeface="Arial"/>
              <a:buChar char="•"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Estudiar </a:t>
            </a: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 forma práctica el comportamiento del motor de inducción, para contrastar las simulaciones.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es-CL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Verificar en situaciones de falla, las variaciones en el espectro de las corrientes, y poder verificar que es lo que está ocurriendo en la máquina.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01427" y="2541575"/>
            <a:ext cx="3855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Objetivos específicos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7267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" y="514964"/>
            <a:ext cx="474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L" sz="2000" b="1" dirty="0" smtClean="0"/>
              <a:t>Resumen Mesa 1: Marco teórico</a:t>
            </a:r>
            <a:endParaRPr lang="es-CL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9152" y="1115129"/>
            <a:ext cx="69293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Variables eléctricas de estudio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-Armónicos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-Transitorios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-Componentes simétricas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Conceptos relevantes del motor de inducción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-Conceptos básicos del motor y su funcionamientos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-Fallas más comunes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-Efectos de la presencia de armónicos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Aspectos generales del Variador de Frecuencia (VdF)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-Componentes y funcionamiento</a:t>
            </a:r>
            <a:b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</a:b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-Ventajas del uso del VdF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Registrador de variables eléctricas SAMTE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2">
                    <a:lumMod val="75000"/>
                  </a:schemeClr>
                </a:solidFill>
                <a:cs typeface="Roboto Light"/>
              </a:rPr>
              <a:t>Software Simulink de MATLAB</a:t>
            </a:r>
            <a:endParaRPr lang="en-US" dirty="0">
              <a:solidFill>
                <a:schemeClr val="tx2">
                  <a:lumMod val="75000"/>
                </a:schemeClr>
              </a:solidFill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750500"/>
            <a:ext cx="385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Análisis y simulación en situaciones de interés</a:t>
            </a:r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509" y="1867440"/>
            <a:ext cx="7433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Motor de inducción 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en presencia de Variador de Frecuencia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Falla de desconexión de una fase del Rotor (10% de los casos de falla)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Falla entre espiras del Estator (30-40% de los casos de falla)</a:t>
            </a:r>
          </a:p>
          <a:p>
            <a:pPr marL="342900" indent="-342900">
              <a:buFont typeface="+mj-lt"/>
              <a:buAutoNum type="arabicPeriod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  <a:p>
            <a:pPr lvl="1"/>
            <a:endParaRPr lang="en-US" dirty="0" smtClean="0">
              <a:latin typeface="+mj-lt"/>
              <a:cs typeface="Roboto Light"/>
            </a:endParaRPr>
          </a:p>
          <a:p>
            <a:pPr lvl="1"/>
            <a:endParaRPr lang="en-US" dirty="0"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1428" y="3690903"/>
            <a:ext cx="694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 smtClean="0"/>
              <a:t>Metodología</a:t>
            </a:r>
            <a:r>
              <a:rPr lang="es-CL" dirty="0" smtClean="0"/>
              <a:t>:</a:t>
            </a:r>
          </a:p>
          <a:p>
            <a:endParaRPr lang="es-CL" dirty="0" smtClean="0"/>
          </a:p>
          <a:p>
            <a:r>
              <a:rPr lang="es-CL" dirty="0" smtClean="0"/>
              <a:t>-Presentar circuito, </a:t>
            </a:r>
          </a:p>
          <a:p>
            <a:r>
              <a:rPr lang="es-CL" dirty="0" smtClean="0"/>
              <a:t>-</a:t>
            </a:r>
            <a:r>
              <a:rPr lang="es-CL" dirty="0"/>
              <a:t>V</a:t>
            </a:r>
            <a:r>
              <a:rPr lang="es-CL" dirty="0" smtClean="0"/>
              <a:t>er formas de onda, </a:t>
            </a:r>
          </a:p>
          <a:p>
            <a:r>
              <a:rPr lang="es-CL" dirty="0"/>
              <a:t>-</a:t>
            </a:r>
            <a:r>
              <a:rPr lang="es-CL" dirty="0" smtClean="0"/>
              <a:t>FFT a corriente de estator </a:t>
            </a:r>
          </a:p>
          <a:p>
            <a:r>
              <a:rPr lang="es-CL" dirty="0" smtClean="0"/>
              <a:t>-</a:t>
            </a:r>
            <a:r>
              <a:rPr lang="es-CL" dirty="0"/>
              <a:t>C</a:t>
            </a:r>
            <a:r>
              <a:rPr lang="es-CL" dirty="0" smtClean="0"/>
              <a:t>omentarios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8" y="3791712"/>
            <a:ext cx="3615122" cy="2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8" y="507992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 smtClean="0">
                <a:latin typeface="+mj-lt"/>
                <a:cs typeface="Roboto Medium"/>
              </a:rPr>
              <a:t>Variador</a:t>
            </a:r>
            <a:r>
              <a:rPr lang="en-US" sz="2400" b="1" spc="200" dirty="0" smtClean="0">
                <a:latin typeface="+mj-lt"/>
                <a:cs typeface="Roboto Medium"/>
              </a:rPr>
              <a:t> de </a:t>
            </a:r>
            <a:r>
              <a:rPr lang="en-US" sz="2400" b="1" spc="200" dirty="0" err="1" smtClean="0">
                <a:latin typeface="+mj-lt"/>
                <a:cs typeface="Roboto Medium"/>
              </a:rPr>
              <a:t>Frecuencia</a:t>
            </a:r>
            <a:endParaRPr lang="en-US" sz="2400" b="1" spc="200" dirty="0">
              <a:latin typeface="+mj-lt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68" y="1208889"/>
            <a:ext cx="78678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Compuesto por 3 etapas (rectificación, BUS DC, inversor)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La parte inversora resulta de una modulación PWM (Pulse Width Modulation)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PWM comparación de señal moduladora (senoidal 50Hz) y señal portadora (triangular centrada en cero de alta frecuencia)</a:t>
            </a: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Señales de tensión cuadradas de amplitud de la alimentación BUS DC (genera armonicos)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Espectro típico: 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Roboto Light"/>
              </a:rPr>
              <a:t>Inversores multinivel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+mj-l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4" y="4058900"/>
            <a:ext cx="6315456" cy="2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427" y="472514"/>
            <a:ext cx="385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 smtClean="0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65" y="1072047"/>
            <a:ext cx="79390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Simulación de accionamiento durante 9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[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s].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Carga de 151[Nm] y velocidad de 157[rad/s]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Pulsos de comandos para los 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interruptores es obtenido de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bloque control vectorial.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inducci</a:t>
            </a:r>
            <a:r>
              <a:rPr lang="es-CL" sz="1600" dirty="0" err="1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ón</a:t>
            </a:r>
            <a: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tipo</a:t>
            </a:r>
            <a:br>
              <a:rPr lang="es-CL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 jaula de ardilla.</a:t>
            </a:r>
          </a:p>
          <a:p>
            <a:pPr marL="285750" indent="-285750">
              <a:buFont typeface="Arial"/>
              <a:buChar char="•"/>
            </a:pPr>
            <a:endParaRPr lang="it-IT" sz="1600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44" y="2088030"/>
            <a:ext cx="5360056" cy="44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68" y="558154"/>
            <a:ext cx="385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  <a:p>
            <a:endParaRPr lang="en-US" sz="2400" b="1" spc="200" dirty="0">
              <a:solidFill>
                <a:schemeClr val="accent2">
                  <a:lumMod val="75000"/>
                </a:schemeClr>
              </a:solidFill>
              <a:latin typeface="Roboto Medium"/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68" y="1257696"/>
            <a:ext cx="7319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Formas de Onda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Estacionario 4s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Tensión PWM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Corriente armónica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Velocidad rotor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sin mayores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perturbaciones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Torque pulsante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en alta frecuencia</a:t>
            </a:r>
            <a:endParaRPr lang="en-US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0" y="1257695"/>
            <a:ext cx="6108049" cy="5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893" y="424979"/>
            <a:ext cx="442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Variador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Frecuencia</a:t>
            </a:r>
            <a:endParaRPr lang="en-US" sz="2400" b="1" spc="200" dirty="0">
              <a:cs typeface="Roboto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4356" y="1653894"/>
            <a:ext cx="663902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FFT a corriente Fase A</a:t>
            </a:r>
            <a:b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u="sng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del estator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Considera 50 ciclos desde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7.9s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Fundamental en 52Hz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THD=16.19%</a:t>
            </a:r>
          </a:p>
          <a:p>
            <a:pPr marL="285750" indent="-285750">
              <a:buFont typeface="Arial"/>
              <a:buChar char="•"/>
            </a:pPr>
            <a:endParaRPr lang="it-IT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Contenido armónico en 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alta frecuencia con solo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2 peaks mayores al 1%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de la fundamental</a:t>
            </a:r>
          </a:p>
          <a:p>
            <a:pPr marL="285750" indent="-285750">
              <a:buFont typeface="Arial"/>
              <a:buChar char="•"/>
            </a:pPr>
            <a:endParaRPr lang="it-IT" dirty="0" smtClean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2" y="886644"/>
            <a:ext cx="5524803" cy="57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6" y="357209"/>
            <a:ext cx="619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cs typeface="Roboto Medium"/>
              </a:rPr>
              <a:t>Falla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desconexión</a:t>
            </a:r>
            <a:r>
              <a:rPr lang="en-US" sz="2400" b="1" spc="200" dirty="0">
                <a:cs typeface="Roboto Medium"/>
              </a:rPr>
              <a:t> de </a:t>
            </a:r>
            <a:r>
              <a:rPr lang="en-US" sz="2400" b="1" spc="200" dirty="0" err="1">
                <a:cs typeface="Roboto Medium"/>
              </a:rPr>
              <a:t>una</a:t>
            </a:r>
            <a:r>
              <a:rPr lang="en-US" sz="2400" b="1" spc="200" dirty="0">
                <a:cs typeface="Roboto Medium"/>
              </a:rPr>
              <a:t> </a:t>
            </a:r>
            <a:r>
              <a:rPr lang="en-US" sz="2400" b="1" spc="200" dirty="0" err="1">
                <a:cs typeface="Roboto Medium"/>
              </a:rPr>
              <a:t>fase</a:t>
            </a:r>
            <a:r>
              <a:rPr lang="en-US" sz="2400" b="1" spc="200" dirty="0">
                <a:cs typeface="Roboto Medium"/>
              </a:rPr>
              <a:t> del Rotor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616" y="1188206"/>
            <a:ext cx="8094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Simulación realizada durante 1.4[s], la desconexión de la fase en 0.6[s] con breaker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Motor asíncrono de rotor devanado permite tener acceso a los termianles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pPr marL="285750" indent="-285750">
              <a:buFont typeface="Arial"/>
              <a:buChar char="•"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Roboto Light"/>
                <a:cs typeface="Roboto Light"/>
              </a:rPr>
              <a:t>Accionado con partida directa y una carga de 15[Nm]</a:t>
            </a:r>
          </a:p>
          <a:p>
            <a:pPr marL="285750" indent="-285750">
              <a:buFont typeface="Arial"/>
              <a:buChar char="•"/>
            </a:pPr>
            <a:endParaRPr lang="it-IT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Roboto Light"/>
              <a:cs typeface="Roboto Ligh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540496" y="6522096"/>
            <a:ext cx="120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35" y="6596185"/>
            <a:ext cx="2133898" cy="2402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1" y="2518892"/>
            <a:ext cx="7418612" cy="37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V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pucv 2016</Template>
  <TotalTime>920</TotalTime>
  <Words>672</Words>
  <Application>Microsoft Office PowerPoint</Application>
  <PresentationFormat>Presentación en pantalla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Roboto Light</vt:lpstr>
      <vt:lpstr>Roboto Medium</vt:lpstr>
      <vt:lpstr>PUCV 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65</cp:revision>
  <dcterms:created xsi:type="dcterms:W3CDTF">2018-04-18T21:49:41Z</dcterms:created>
  <dcterms:modified xsi:type="dcterms:W3CDTF">2018-08-01T13:05:35Z</dcterms:modified>
</cp:coreProperties>
</file>