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66" r:id="rId4"/>
    <p:sldId id="263" r:id="rId5"/>
    <p:sldId id="264" r:id="rId6"/>
    <p:sldId id="265" r:id="rId7"/>
    <p:sldId id="270" r:id="rId8"/>
    <p:sldId id="275" r:id="rId9"/>
    <p:sldId id="269" r:id="rId10"/>
    <p:sldId id="268" r:id="rId11"/>
    <p:sldId id="272" r:id="rId12"/>
    <p:sldId id="273" r:id="rId13"/>
  </p:sldIdLst>
  <p:sldSz cx="9144000" cy="6858000" type="screen4x3"/>
  <p:notesSz cx="7010400" cy="92964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22" d="100"/>
          <a:sy n="122" d="100"/>
        </p:scale>
        <p:origin x="1284"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icen\Google%20Drive\Vicente\Universidad\Ramos\Fundaciones\Proyecto%201\Proyecto%201%20-%20Equilibrio%20Limit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icen\Google%20Drive\Vicente\Universidad\Ramos\Fundaciones\Proyecto%201\Proyecto%201%20-%20Equilibrio%20Limit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Capacidad</a:t>
            </a:r>
            <a:r>
              <a:rPr lang="en-US" baseline="0"/>
              <a:t> de Soporte v/s excentricidad</a:t>
            </a:r>
          </a:p>
        </c:rich>
      </c:tx>
      <c:layout>
        <c:manualLayout>
          <c:xMode val="edge"/>
          <c:yMode val="edge"/>
          <c:x val="0.31645252387915218"/>
          <c:y val="1.138413871259285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CL"/>
        </a:p>
      </c:txPr>
    </c:title>
    <c:autoTitleDeleted val="0"/>
    <c:plotArea>
      <c:layout/>
      <c:scatterChart>
        <c:scatterStyle val="lineMarker"/>
        <c:varyColors val="0"/>
        <c:ser>
          <c:idx val="0"/>
          <c:order val="0"/>
          <c:tx>
            <c:v>Meyerhof</c:v>
          </c:tx>
          <c:spPr>
            <a:ln w="19050" cap="rnd">
              <a:solidFill>
                <a:schemeClr val="accent1"/>
              </a:solidFill>
              <a:round/>
            </a:ln>
            <a:effectLst/>
          </c:spPr>
          <c:marker>
            <c:symbol val="none"/>
          </c:marker>
          <c:xVal>
            <c:numRef>
              <c:f>Meyerhof!$N$4:$N$28</c:f>
              <c:numCache>
                <c:formatCode>General</c:formatCode>
                <c:ptCount val="25"/>
                <c:pt idx="0">
                  <c:v>0</c:v>
                </c:pt>
                <c:pt idx="1">
                  <c:v>0.02</c:v>
                </c:pt>
                <c:pt idx="2">
                  <c:v>0.04</c:v>
                </c:pt>
                <c:pt idx="3">
                  <c:v>0.06</c:v>
                </c:pt>
                <c:pt idx="4">
                  <c:v>0.08</c:v>
                </c:pt>
                <c:pt idx="5">
                  <c:v>0.1</c:v>
                </c:pt>
                <c:pt idx="6">
                  <c:v>0.12</c:v>
                </c:pt>
                <c:pt idx="7">
                  <c:v>0.14000000000000001</c:v>
                </c:pt>
                <c:pt idx="8">
                  <c:v>0.16</c:v>
                </c:pt>
                <c:pt idx="9">
                  <c:v>0.18</c:v>
                </c:pt>
                <c:pt idx="10">
                  <c:v>0.2</c:v>
                </c:pt>
                <c:pt idx="11">
                  <c:v>0.22</c:v>
                </c:pt>
                <c:pt idx="12">
                  <c:v>0.24</c:v>
                </c:pt>
                <c:pt idx="13">
                  <c:v>0.26</c:v>
                </c:pt>
                <c:pt idx="14">
                  <c:v>0.28000000000000003</c:v>
                </c:pt>
                <c:pt idx="15">
                  <c:v>0.3</c:v>
                </c:pt>
                <c:pt idx="16">
                  <c:v>0.32</c:v>
                </c:pt>
                <c:pt idx="17">
                  <c:v>0.34</c:v>
                </c:pt>
                <c:pt idx="18">
                  <c:v>0.36</c:v>
                </c:pt>
                <c:pt idx="19">
                  <c:v>0.38</c:v>
                </c:pt>
                <c:pt idx="20">
                  <c:v>0.4</c:v>
                </c:pt>
                <c:pt idx="21">
                  <c:v>0.42</c:v>
                </c:pt>
                <c:pt idx="22">
                  <c:v>0.44</c:v>
                </c:pt>
                <c:pt idx="23">
                  <c:v>0.46</c:v>
                </c:pt>
                <c:pt idx="24">
                  <c:v>0.48</c:v>
                </c:pt>
              </c:numCache>
            </c:numRef>
          </c:xVal>
          <c:yVal>
            <c:numRef>
              <c:f>Meyerhof!$AC$4:$AC$28</c:f>
              <c:numCache>
                <c:formatCode>0</c:formatCode>
                <c:ptCount val="25"/>
                <c:pt idx="0">
                  <c:v>670.06784739532702</c:v>
                </c:pt>
                <c:pt idx="1">
                  <c:v>645.63278540115004</c:v>
                </c:pt>
                <c:pt idx="2">
                  <c:v>621.71929972753242</c:v>
                </c:pt>
                <c:pt idx="3">
                  <c:v>598.3350320133693</c:v>
                </c:pt>
                <c:pt idx="4">
                  <c:v>575.48907944782218</c:v>
                </c:pt>
                <c:pt idx="5">
                  <c:v>553.19235865788437</c:v>
                </c:pt>
                <c:pt idx="6">
                  <c:v>531.45808450781112</c:v>
                </c:pt>
                <c:pt idx="7">
                  <c:v>510.30240849835877</c:v>
                </c:pt>
                <c:pt idx="8">
                  <c:v>489.745282483403</c:v>
                </c:pt>
                <c:pt idx="9">
                  <c:v>469.81164628028841</c:v>
                </c:pt>
                <c:pt idx="10">
                  <c:v>450.53309032431781</c:v>
                </c:pt>
                <c:pt idx="11">
                  <c:v>431.9502308894522</c:v>
                </c:pt>
                <c:pt idx="12">
                  <c:v>414.11618156471752</c:v>
                </c:pt>
                <c:pt idx="13">
                  <c:v>397.10176046881503</c:v>
                </c:pt>
                <c:pt idx="14">
                  <c:v>381.00353776360981</c:v>
                </c:pt>
                <c:pt idx="15">
                  <c:v>365.95671167571368</c:v>
                </c:pt>
                <c:pt idx="16">
                  <c:v>352.15656853245378</c:v>
                </c:pt>
                <c:pt idx="17">
                  <c:v>339.89603782482186</c:v>
                </c:pt>
                <c:pt idx="18">
                  <c:v>329.63543732437563</c:v>
                </c:pt>
                <c:pt idx="19">
                  <c:v>322.14196331704494</c:v>
                </c:pt>
                <c:pt idx="20">
                  <c:v>318.79656911750351</c:v>
                </c:pt>
                <c:pt idx="21">
                  <c:v>294.86369630476838</c:v>
                </c:pt>
                <c:pt idx="22">
                  <c:v>317.10173648485159</c:v>
                </c:pt>
                <c:pt idx="23">
                  <c:v>371.56202067398738</c:v>
                </c:pt>
                <c:pt idx="24">
                  <c:v>554.91128089933284</c:v>
                </c:pt>
              </c:numCache>
            </c:numRef>
          </c:yVal>
          <c:smooth val="0"/>
          <c:extLst xmlns:c16r2="http://schemas.microsoft.com/office/drawing/2015/06/chart">
            <c:ext xmlns:c16="http://schemas.microsoft.com/office/drawing/2014/chart" uri="{C3380CC4-5D6E-409C-BE32-E72D297353CC}">
              <c16:uniqueId val="{00000000-4E99-4CB0-A5C7-23E026719C4A}"/>
            </c:ext>
          </c:extLst>
        </c:ser>
        <c:ser>
          <c:idx val="1"/>
          <c:order val="1"/>
          <c:tx>
            <c:v>Plaxis 2D</c:v>
          </c:tx>
          <c:spPr>
            <a:ln w="19050" cap="rnd">
              <a:solidFill>
                <a:schemeClr val="accent2"/>
              </a:solidFill>
              <a:round/>
            </a:ln>
            <a:effectLst/>
          </c:spPr>
          <c:marker>
            <c:symbol val="none"/>
          </c:marker>
          <c:xVal>
            <c:numRef>
              <c:f>Meyerhof!$N$4:$N$28</c:f>
              <c:numCache>
                <c:formatCode>General</c:formatCode>
                <c:ptCount val="25"/>
                <c:pt idx="0">
                  <c:v>0</c:v>
                </c:pt>
                <c:pt idx="1">
                  <c:v>0.02</c:v>
                </c:pt>
                <c:pt idx="2">
                  <c:v>0.04</c:v>
                </c:pt>
                <c:pt idx="3">
                  <c:v>0.06</c:v>
                </c:pt>
                <c:pt idx="4">
                  <c:v>0.08</c:v>
                </c:pt>
                <c:pt idx="5">
                  <c:v>0.1</c:v>
                </c:pt>
                <c:pt idx="6">
                  <c:v>0.12</c:v>
                </c:pt>
                <c:pt idx="7">
                  <c:v>0.14000000000000001</c:v>
                </c:pt>
                <c:pt idx="8">
                  <c:v>0.16</c:v>
                </c:pt>
                <c:pt idx="9">
                  <c:v>0.18</c:v>
                </c:pt>
                <c:pt idx="10">
                  <c:v>0.2</c:v>
                </c:pt>
                <c:pt idx="11">
                  <c:v>0.22</c:v>
                </c:pt>
                <c:pt idx="12">
                  <c:v>0.24</c:v>
                </c:pt>
                <c:pt idx="13">
                  <c:v>0.26</c:v>
                </c:pt>
                <c:pt idx="14">
                  <c:v>0.28000000000000003</c:v>
                </c:pt>
                <c:pt idx="15">
                  <c:v>0.3</c:v>
                </c:pt>
                <c:pt idx="16">
                  <c:v>0.32</c:v>
                </c:pt>
                <c:pt idx="17">
                  <c:v>0.34</c:v>
                </c:pt>
                <c:pt idx="18">
                  <c:v>0.36</c:v>
                </c:pt>
                <c:pt idx="19">
                  <c:v>0.38</c:v>
                </c:pt>
                <c:pt idx="20">
                  <c:v>0.4</c:v>
                </c:pt>
                <c:pt idx="21">
                  <c:v>0.42</c:v>
                </c:pt>
                <c:pt idx="22">
                  <c:v>0.44</c:v>
                </c:pt>
                <c:pt idx="23">
                  <c:v>0.46</c:v>
                </c:pt>
                <c:pt idx="24">
                  <c:v>0.48</c:v>
                </c:pt>
              </c:numCache>
            </c:numRef>
          </c:xVal>
          <c:yVal>
            <c:numRef>
              <c:f>Meyerhof!$AF$4:$AF$28</c:f>
              <c:numCache>
                <c:formatCode>General</c:formatCode>
                <c:ptCount val="25"/>
                <c:pt idx="0">
                  <c:v>126.6</c:v>
                </c:pt>
                <c:pt idx="1">
                  <c:v>124</c:v>
                </c:pt>
                <c:pt idx="2">
                  <c:v>119.8</c:v>
                </c:pt>
                <c:pt idx="3">
                  <c:v>115</c:v>
                </c:pt>
                <c:pt idx="4">
                  <c:v>109.89999999999999</c:v>
                </c:pt>
                <c:pt idx="5">
                  <c:v>104.80000000000001</c:v>
                </c:pt>
                <c:pt idx="6">
                  <c:v>99.27</c:v>
                </c:pt>
                <c:pt idx="7">
                  <c:v>93.69</c:v>
                </c:pt>
                <c:pt idx="8">
                  <c:v>88.12</c:v>
                </c:pt>
                <c:pt idx="9">
                  <c:v>82.68</c:v>
                </c:pt>
                <c:pt idx="10">
                  <c:v>77.36999999999999</c:v>
                </c:pt>
                <c:pt idx="11">
                  <c:v>72.3</c:v>
                </c:pt>
                <c:pt idx="12">
                  <c:v>67.2</c:v>
                </c:pt>
                <c:pt idx="13">
                  <c:v>62.32</c:v>
                </c:pt>
                <c:pt idx="14">
                  <c:v>57.56</c:v>
                </c:pt>
                <c:pt idx="15">
                  <c:v>52.970000000000006</c:v>
                </c:pt>
                <c:pt idx="16">
                  <c:v>48.54</c:v>
                </c:pt>
                <c:pt idx="17">
                  <c:v>44.290000000000006</c:v>
                </c:pt>
                <c:pt idx="18">
                  <c:v>40.15</c:v>
                </c:pt>
                <c:pt idx="19">
                  <c:v>36.049999999999997</c:v>
                </c:pt>
                <c:pt idx="20">
                  <c:v>32.39</c:v>
                </c:pt>
                <c:pt idx="21">
                  <c:v>28.77</c:v>
                </c:pt>
                <c:pt idx="22">
                  <c:v>25.36</c:v>
                </c:pt>
                <c:pt idx="23">
                  <c:v>22.19</c:v>
                </c:pt>
                <c:pt idx="24">
                  <c:v>19.290000000000003</c:v>
                </c:pt>
              </c:numCache>
            </c:numRef>
          </c:yVal>
          <c:smooth val="0"/>
          <c:extLst xmlns:c16r2="http://schemas.microsoft.com/office/drawing/2015/06/chart">
            <c:ext xmlns:c16="http://schemas.microsoft.com/office/drawing/2014/chart" uri="{C3380CC4-5D6E-409C-BE32-E72D297353CC}">
              <c16:uniqueId val="{00000001-4E99-4CB0-A5C7-23E026719C4A}"/>
            </c:ext>
          </c:extLst>
        </c:ser>
        <c:dLbls>
          <c:showLegendKey val="0"/>
          <c:showVal val="0"/>
          <c:showCatName val="0"/>
          <c:showSerName val="0"/>
          <c:showPercent val="0"/>
          <c:showBubbleSize val="0"/>
        </c:dLbls>
        <c:axId val="-351532000"/>
        <c:axId val="-351520576"/>
      </c:scatterChart>
      <c:valAx>
        <c:axId val="-351532000"/>
        <c:scaling>
          <c:orientation val="minMax"/>
          <c:max val="0.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CL"/>
                  <a:t>Excentricidad</a:t>
                </a:r>
                <a:r>
                  <a:rPr lang="es-CL" baseline="0"/>
                  <a:t> [m]</a:t>
                </a:r>
                <a:endParaRPr lang="es-CL"/>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351520576"/>
        <c:crosses val="autoZero"/>
        <c:crossBetween val="midCat"/>
      </c:valAx>
      <c:valAx>
        <c:axId val="-3515205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CL"/>
                  <a:t>Carga Ultima</a:t>
                </a:r>
                <a:r>
                  <a:rPr lang="es-CL" baseline="0"/>
                  <a:t> [T/m</a:t>
                </a:r>
                <a:r>
                  <a:rPr lang="es-CL" baseline="30000"/>
                  <a:t>2</a:t>
                </a:r>
                <a:r>
                  <a:rPr lang="es-CL" sz="1000" b="0" i="0" u="none" strike="noStrike" baseline="0">
                    <a:effectLst/>
                  </a:rPr>
                  <a:t>]</a:t>
                </a:r>
                <a:endParaRPr lang="es-CL" baseline="3000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L"/>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35153200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CL"/>
              <a:t>Ancho</a:t>
            </a:r>
            <a:r>
              <a:rPr lang="es-CL" baseline="0"/>
              <a:t> efectivo en función de excentricidad</a:t>
            </a:r>
            <a:endParaRPr lang="es-CL"/>
          </a:p>
        </c:rich>
      </c:tx>
      <c:layout>
        <c:manualLayout>
          <c:xMode val="edge"/>
          <c:yMode val="edge"/>
          <c:x val="0.19452973221270448"/>
          <c:y val="3.1025359322215205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CL"/>
        </a:p>
      </c:txPr>
    </c:title>
    <c:autoTitleDeleted val="0"/>
    <c:plotArea>
      <c:layout/>
      <c:scatterChart>
        <c:scatterStyle val="lineMarker"/>
        <c:varyColors val="0"/>
        <c:ser>
          <c:idx val="0"/>
          <c:order val="0"/>
          <c:tx>
            <c:v>Ancho medido</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'S(B,B)'!$N$4:$N$28</c:f>
              <c:numCache>
                <c:formatCode>General</c:formatCode>
                <c:ptCount val="25"/>
                <c:pt idx="0">
                  <c:v>0</c:v>
                </c:pt>
                <c:pt idx="1">
                  <c:v>0.02</c:v>
                </c:pt>
                <c:pt idx="2">
                  <c:v>0.04</c:v>
                </c:pt>
                <c:pt idx="3">
                  <c:v>0.06</c:v>
                </c:pt>
                <c:pt idx="4">
                  <c:v>0.08</c:v>
                </c:pt>
                <c:pt idx="5">
                  <c:v>0.1</c:v>
                </c:pt>
                <c:pt idx="6">
                  <c:v>0.12</c:v>
                </c:pt>
                <c:pt idx="7">
                  <c:v>0.14000000000000001</c:v>
                </c:pt>
                <c:pt idx="8">
                  <c:v>0.16</c:v>
                </c:pt>
                <c:pt idx="9">
                  <c:v>0.18</c:v>
                </c:pt>
                <c:pt idx="10">
                  <c:v>0.2</c:v>
                </c:pt>
                <c:pt idx="11">
                  <c:v>0.22</c:v>
                </c:pt>
                <c:pt idx="12">
                  <c:v>0.24</c:v>
                </c:pt>
                <c:pt idx="13">
                  <c:v>0.26</c:v>
                </c:pt>
                <c:pt idx="14">
                  <c:v>0.28000000000000003</c:v>
                </c:pt>
                <c:pt idx="15">
                  <c:v>0.3</c:v>
                </c:pt>
                <c:pt idx="16">
                  <c:v>0.32</c:v>
                </c:pt>
                <c:pt idx="17">
                  <c:v>0.34</c:v>
                </c:pt>
                <c:pt idx="18">
                  <c:v>0.36</c:v>
                </c:pt>
                <c:pt idx="19">
                  <c:v>0.38</c:v>
                </c:pt>
                <c:pt idx="20">
                  <c:v>0.4</c:v>
                </c:pt>
                <c:pt idx="21">
                  <c:v>0.42</c:v>
                </c:pt>
                <c:pt idx="22">
                  <c:v>0.44</c:v>
                </c:pt>
                <c:pt idx="23">
                  <c:v>0.46</c:v>
                </c:pt>
                <c:pt idx="24">
                  <c:v>0.48</c:v>
                </c:pt>
              </c:numCache>
            </c:numRef>
          </c:xVal>
          <c:yVal>
            <c:numRef>
              <c:f>'S(B,B)'!$P$4:$P$28</c:f>
              <c:numCache>
                <c:formatCode>0</c:formatCode>
                <c:ptCount val="25"/>
                <c:pt idx="0">
                  <c:v>1</c:v>
                </c:pt>
                <c:pt idx="1">
                  <c:v>1</c:v>
                </c:pt>
                <c:pt idx="2">
                  <c:v>1</c:v>
                </c:pt>
                <c:pt idx="3">
                  <c:v>1</c:v>
                </c:pt>
                <c:pt idx="4">
                  <c:v>1</c:v>
                </c:pt>
                <c:pt idx="5">
                  <c:v>1</c:v>
                </c:pt>
                <c:pt idx="6">
                  <c:v>1</c:v>
                </c:pt>
                <c:pt idx="7">
                  <c:v>1</c:v>
                </c:pt>
                <c:pt idx="8">
                  <c:v>1</c:v>
                </c:pt>
                <c:pt idx="9" formatCode="0.000">
                  <c:v>0.9</c:v>
                </c:pt>
                <c:pt idx="10" formatCode="0.000">
                  <c:v>0.83750000000000002</c:v>
                </c:pt>
                <c:pt idx="11" formatCode="0.000">
                  <c:v>0.8</c:v>
                </c:pt>
                <c:pt idx="12" formatCode="0.000">
                  <c:v>0.75</c:v>
                </c:pt>
                <c:pt idx="13" formatCode="0.000">
                  <c:v>0.72499999999999998</c:v>
                </c:pt>
                <c:pt idx="14" formatCode="0.000">
                  <c:v>0.66249999999999998</c:v>
                </c:pt>
                <c:pt idx="15" formatCode="0.000">
                  <c:v>0.625</c:v>
                </c:pt>
                <c:pt idx="16" formatCode="0.000">
                  <c:v>0.6</c:v>
                </c:pt>
                <c:pt idx="17" formatCode="0.000">
                  <c:v>0.55000000000000004</c:v>
                </c:pt>
                <c:pt idx="18" formatCode="0.000">
                  <c:v>0.5</c:v>
                </c:pt>
                <c:pt idx="19" formatCode="0.000">
                  <c:v>0.42</c:v>
                </c:pt>
                <c:pt idx="20" formatCode="0.000">
                  <c:v>0.375</c:v>
                </c:pt>
                <c:pt idx="21" formatCode="0.000">
                  <c:v>0.26500000000000001</c:v>
                </c:pt>
                <c:pt idx="22" formatCode="0.000">
                  <c:v>0.22500000000000001</c:v>
                </c:pt>
                <c:pt idx="23" formatCode="0.000">
                  <c:v>0.17499999999999999</c:v>
                </c:pt>
                <c:pt idx="24" formatCode="0.000">
                  <c:v>0.1125</c:v>
                </c:pt>
              </c:numCache>
            </c:numRef>
          </c:yVal>
          <c:smooth val="0"/>
          <c:extLst xmlns:c16r2="http://schemas.microsoft.com/office/drawing/2015/06/chart">
            <c:ext xmlns:c16="http://schemas.microsoft.com/office/drawing/2014/chart" uri="{C3380CC4-5D6E-409C-BE32-E72D297353CC}">
              <c16:uniqueId val="{00000000-215D-463A-B40D-E8E65BC45EE6}"/>
            </c:ext>
          </c:extLst>
        </c:ser>
        <c:ser>
          <c:idx val="1"/>
          <c:order val="1"/>
          <c:tx>
            <c:v>Ancho modificado</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'S(B,B)'!$N$4:$N$28</c:f>
              <c:numCache>
                <c:formatCode>General</c:formatCode>
                <c:ptCount val="25"/>
                <c:pt idx="0">
                  <c:v>0</c:v>
                </c:pt>
                <c:pt idx="1">
                  <c:v>0.02</c:v>
                </c:pt>
                <c:pt idx="2">
                  <c:v>0.04</c:v>
                </c:pt>
                <c:pt idx="3">
                  <c:v>0.06</c:v>
                </c:pt>
                <c:pt idx="4">
                  <c:v>0.08</c:v>
                </c:pt>
                <c:pt idx="5">
                  <c:v>0.1</c:v>
                </c:pt>
                <c:pt idx="6">
                  <c:v>0.12</c:v>
                </c:pt>
                <c:pt idx="7">
                  <c:v>0.14000000000000001</c:v>
                </c:pt>
                <c:pt idx="8">
                  <c:v>0.16</c:v>
                </c:pt>
                <c:pt idx="9">
                  <c:v>0.18</c:v>
                </c:pt>
                <c:pt idx="10">
                  <c:v>0.2</c:v>
                </c:pt>
                <c:pt idx="11">
                  <c:v>0.22</c:v>
                </c:pt>
                <c:pt idx="12">
                  <c:v>0.24</c:v>
                </c:pt>
                <c:pt idx="13">
                  <c:v>0.26</c:v>
                </c:pt>
                <c:pt idx="14">
                  <c:v>0.28000000000000003</c:v>
                </c:pt>
                <c:pt idx="15">
                  <c:v>0.3</c:v>
                </c:pt>
                <c:pt idx="16">
                  <c:v>0.32</c:v>
                </c:pt>
                <c:pt idx="17">
                  <c:v>0.34</c:v>
                </c:pt>
                <c:pt idx="18">
                  <c:v>0.36</c:v>
                </c:pt>
                <c:pt idx="19">
                  <c:v>0.38</c:v>
                </c:pt>
                <c:pt idx="20">
                  <c:v>0.4</c:v>
                </c:pt>
                <c:pt idx="21">
                  <c:v>0.42</c:v>
                </c:pt>
                <c:pt idx="22">
                  <c:v>0.44</c:v>
                </c:pt>
                <c:pt idx="23">
                  <c:v>0.46</c:v>
                </c:pt>
                <c:pt idx="24">
                  <c:v>0.48</c:v>
                </c:pt>
              </c:numCache>
            </c:numRef>
          </c:xVal>
          <c:yVal>
            <c:numRef>
              <c:f>'S(B,B)'!$O$4:$O$28</c:f>
              <c:numCache>
                <c:formatCode>General</c:formatCode>
                <c:ptCount val="25"/>
                <c:pt idx="0">
                  <c:v>1</c:v>
                </c:pt>
                <c:pt idx="1">
                  <c:v>1</c:v>
                </c:pt>
                <c:pt idx="2">
                  <c:v>1</c:v>
                </c:pt>
                <c:pt idx="3">
                  <c:v>1</c:v>
                </c:pt>
                <c:pt idx="4">
                  <c:v>1</c:v>
                </c:pt>
                <c:pt idx="5">
                  <c:v>1</c:v>
                </c:pt>
                <c:pt idx="6">
                  <c:v>1</c:v>
                </c:pt>
                <c:pt idx="7">
                  <c:v>1</c:v>
                </c:pt>
                <c:pt idx="8">
                  <c:v>1</c:v>
                </c:pt>
                <c:pt idx="9">
                  <c:v>0.96</c:v>
                </c:pt>
                <c:pt idx="10">
                  <c:v>0.89999999999999991</c:v>
                </c:pt>
                <c:pt idx="11">
                  <c:v>0.84000000000000008</c:v>
                </c:pt>
                <c:pt idx="12">
                  <c:v>0.78</c:v>
                </c:pt>
                <c:pt idx="13">
                  <c:v>0.72</c:v>
                </c:pt>
                <c:pt idx="14">
                  <c:v>0.65999999999999992</c:v>
                </c:pt>
                <c:pt idx="15">
                  <c:v>0.60000000000000009</c:v>
                </c:pt>
                <c:pt idx="16">
                  <c:v>0.54</c:v>
                </c:pt>
                <c:pt idx="17">
                  <c:v>0.47999999999999993</c:v>
                </c:pt>
                <c:pt idx="18">
                  <c:v>0.42000000000000004</c:v>
                </c:pt>
                <c:pt idx="19">
                  <c:v>0.36</c:v>
                </c:pt>
                <c:pt idx="20">
                  <c:v>0.29999999999999993</c:v>
                </c:pt>
                <c:pt idx="21">
                  <c:v>0.24000000000000005</c:v>
                </c:pt>
                <c:pt idx="22">
                  <c:v>0.18</c:v>
                </c:pt>
                <c:pt idx="23">
                  <c:v>0.11999999999999994</c:v>
                </c:pt>
                <c:pt idx="24">
                  <c:v>6.0000000000000053E-2</c:v>
                </c:pt>
              </c:numCache>
            </c:numRef>
          </c:yVal>
          <c:smooth val="0"/>
          <c:extLst xmlns:c16r2="http://schemas.microsoft.com/office/drawing/2015/06/chart">
            <c:ext xmlns:c16="http://schemas.microsoft.com/office/drawing/2014/chart" uri="{C3380CC4-5D6E-409C-BE32-E72D297353CC}">
              <c16:uniqueId val="{00000001-215D-463A-B40D-E8E65BC45EE6}"/>
            </c:ext>
          </c:extLst>
        </c:ser>
        <c:dLbls>
          <c:showLegendKey val="0"/>
          <c:showVal val="0"/>
          <c:showCatName val="0"/>
          <c:showSerName val="0"/>
          <c:showPercent val="0"/>
          <c:showBubbleSize val="0"/>
        </c:dLbls>
        <c:axId val="-351517312"/>
        <c:axId val="-351518944"/>
      </c:scatterChart>
      <c:valAx>
        <c:axId val="-351517312"/>
        <c:scaling>
          <c:orientation val="minMax"/>
          <c:max val="0.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CL"/>
                  <a:t>Excentricidad</a:t>
                </a:r>
                <a:r>
                  <a:rPr lang="es-CL" baseline="0"/>
                  <a:t> [m]</a:t>
                </a:r>
                <a:endParaRPr lang="es-CL"/>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351518944"/>
        <c:crosses val="autoZero"/>
        <c:crossBetween val="midCat"/>
      </c:valAx>
      <c:valAx>
        <c:axId val="-3515189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CL" baseline="0"/>
                  <a:t>Ancho [m</a:t>
                </a:r>
                <a:r>
                  <a:rPr lang="es-CL" sz="1000" b="0" i="0" u="none" strike="noStrike" baseline="0">
                    <a:effectLst/>
                  </a:rPr>
                  <a:t>]</a:t>
                </a:r>
                <a:endParaRPr lang="es-CL" baseline="3000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L"/>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35151731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pPr>
              <a:defRPr/>
            </a:pPr>
            <a:fld id="{250BC8E5-D046-4954-B4B3-3D35F064B066}" type="datetimeFigureOut">
              <a:rPr lang="es-ES"/>
              <a:pPr>
                <a:defRPr/>
              </a:pPr>
              <a:t>17/04/2018</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A96F042D-4292-472D-A270-98F092558ACD}" type="slidenum">
              <a:rPr lang="es-ES" altLang="es-CL"/>
              <a:pPr>
                <a:defRPr/>
              </a:pPr>
              <a:t>‹Nº›</a:t>
            </a:fld>
            <a:endParaRPr lang="es-ES" altLang="es-CL"/>
          </a:p>
        </p:txBody>
      </p:sp>
    </p:spTree>
    <p:extLst>
      <p:ext uri="{BB962C8B-B14F-4D97-AF65-F5344CB8AC3E}">
        <p14:creationId xmlns:p14="http://schemas.microsoft.com/office/powerpoint/2010/main" val="92019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5BC5A082-9FFC-4697-87DD-F8AA91A85F8D}" type="datetimeFigureOut">
              <a:rPr lang="es-ES"/>
              <a:pPr>
                <a:defRPr/>
              </a:pPr>
              <a:t>17/04/2018</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F200E0A0-8498-40D4-9321-1044ACC2BDD7}" type="slidenum">
              <a:rPr lang="es-ES" altLang="es-CL"/>
              <a:pPr>
                <a:defRPr/>
              </a:pPr>
              <a:t>‹Nº›</a:t>
            </a:fld>
            <a:endParaRPr lang="es-ES" altLang="es-CL"/>
          </a:p>
        </p:txBody>
      </p:sp>
    </p:spTree>
    <p:extLst>
      <p:ext uri="{BB962C8B-B14F-4D97-AF65-F5344CB8AC3E}">
        <p14:creationId xmlns:p14="http://schemas.microsoft.com/office/powerpoint/2010/main" val="2368718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797ECA87-BB20-49A5-98F5-9A180E768DBB}" type="datetimeFigureOut">
              <a:rPr lang="es-ES"/>
              <a:pPr>
                <a:defRPr/>
              </a:pPr>
              <a:t>17/04/2018</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51B54DA5-550B-4066-BD6F-3881BD3B7764}" type="slidenum">
              <a:rPr lang="es-ES" altLang="es-CL"/>
              <a:pPr>
                <a:defRPr/>
              </a:pPr>
              <a:t>‹Nº›</a:t>
            </a:fld>
            <a:endParaRPr lang="es-ES" altLang="es-CL"/>
          </a:p>
        </p:txBody>
      </p:sp>
    </p:spTree>
    <p:extLst>
      <p:ext uri="{BB962C8B-B14F-4D97-AF65-F5344CB8AC3E}">
        <p14:creationId xmlns:p14="http://schemas.microsoft.com/office/powerpoint/2010/main" val="1648099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4880248F-377D-4C05-973C-07D469CC11CE}" type="datetimeFigureOut">
              <a:rPr lang="es-ES"/>
              <a:pPr>
                <a:defRPr/>
              </a:pPr>
              <a:t>17/04/2018</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68BDDB70-C6B3-44D0-8E48-A9F551E51026}" type="slidenum">
              <a:rPr lang="es-ES" altLang="es-CL"/>
              <a:pPr>
                <a:defRPr/>
              </a:pPr>
              <a:t>‹Nº›</a:t>
            </a:fld>
            <a:endParaRPr lang="es-ES" altLang="es-CL"/>
          </a:p>
        </p:txBody>
      </p:sp>
    </p:spTree>
    <p:extLst>
      <p:ext uri="{BB962C8B-B14F-4D97-AF65-F5344CB8AC3E}">
        <p14:creationId xmlns:p14="http://schemas.microsoft.com/office/powerpoint/2010/main" val="1188112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3B74F4BF-EB8D-4C3C-A04F-283953CD6A8E}" type="datetimeFigureOut">
              <a:rPr lang="es-ES"/>
              <a:pPr>
                <a:defRPr/>
              </a:pPr>
              <a:t>17/04/2018</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8C030D8-8E51-401B-BCC6-6685956ED9A0}" type="slidenum">
              <a:rPr lang="es-ES" altLang="es-CL"/>
              <a:pPr>
                <a:defRPr/>
              </a:pPr>
              <a:t>‹Nº›</a:t>
            </a:fld>
            <a:endParaRPr lang="es-ES" altLang="es-CL"/>
          </a:p>
        </p:txBody>
      </p:sp>
    </p:spTree>
    <p:extLst>
      <p:ext uri="{BB962C8B-B14F-4D97-AF65-F5344CB8AC3E}">
        <p14:creationId xmlns:p14="http://schemas.microsoft.com/office/powerpoint/2010/main" val="808571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89B836D4-9513-412E-9AB8-38BCD7EE4F62}" type="datetimeFigureOut">
              <a:rPr lang="es-ES"/>
              <a:pPr>
                <a:defRPr/>
              </a:pPr>
              <a:t>17/04/2018</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0BA53B7F-8F80-468E-A370-50F6847C3D8C}" type="slidenum">
              <a:rPr lang="es-ES" altLang="es-CL"/>
              <a:pPr>
                <a:defRPr/>
              </a:pPr>
              <a:t>‹Nº›</a:t>
            </a:fld>
            <a:endParaRPr lang="es-ES" altLang="es-CL"/>
          </a:p>
        </p:txBody>
      </p:sp>
    </p:spTree>
    <p:extLst>
      <p:ext uri="{BB962C8B-B14F-4D97-AF65-F5344CB8AC3E}">
        <p14:creationId xmlns:p14="http://schemas.microsoft.com/office/powerpoint/2010/main" val="3206817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pPr>
              <a:defRPr/>
            </a:pPr>
            <a:fld id="{C65E1555-3D37-4A80-8D7E-F1DE16AAA05A}" type="datetimeFigureOut">
              <a:rPr lang="es-ES"/>
              <a:pPr>
                <a:defRPr/>
              </a:pPr>
              <a:t>17/04/2018</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2528E4D9-29C0-46F2-B5D2-3A78ADF1DF48}" type="slidenum">
              <a:rPr lang="es-ES" altLang="es-CL"/>
              <a:pPr>
                <a:defRPr/>
              </a:pPr>
              <a:t>‹Nº›</a:t>
            </a:fld>
            <a:endParaRPr lang="es-ES" altLang="es-CL"/>
          </a:p>
        </p:txBody>
      </p:sp>
    </p:spTree>
    <p:extLst>
      <p:ext uri="{BB962C8B-B14F-4D97-AF65-F5344CB8AC3E}">
        <p14:creationId xmlns:p14="http://schemas.microsoft.com/office/powerpoint/2010/main" val="334008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21ECDA03-B33C-46AC-AEF2-E0DF254A6524}" type="datetimeFigureOut">
              <a:rPr lang="es-ES"/>
              <a:pPr>
                <a:defRPr/>
              </a:pPr>
              <a:t>17/04/2018</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76236EDC-B575-41CA-9D36-1C54C0062B6A}" type="slidenum">
              <a:rPr lang="es-ES" altLang="es-CL"/>
              <a:pPr>
                <a:defRPr/>
              </a:pPr>
              <a:t>‹Nº›</a:t>
            </a:fld>
            <a:endParaRPr lang="es-ES" altLang="es-CL"/>
          </a:p>
        </p:txBody>
      </p:sp>
    </p:spTree>
    <p:extLst>
      <p:ext uri="{BB962C8B-B14F-4D97-AF65-F5344CB8AC3E}">
        <p14:creationId xmlns:p14="http://schemas.microsoft.com/office/powerpoint/2010/main" val="3598507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pPr>
              <a:defRPr/>
            </a:pPr>
            <a:fld id="{D8782F91-C27E-48A0-BF08-3812907388EB}" type="datetimeFigureOut">
              <a:rPr lang="es-ES"/>
              <a:pPr>
                <a:defRPr/>
              </a:pPr>
              <a:t>17/04/2018</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B82763E4-79D1-4527-BA2D-574368245387}" type="slidenum">
              <a:rPr lang="es-ES" altLang="es-CL"/>
              <a:pPr>
                <a:defRPr/>
              </a:pPr>
              <a:t>‹Nº›</a:t>
            </a:fld>
            <a:endParaRPr lang="es-ES" altLang="es-CL"/>
          </a:p>
        </p:txBody>
      </p:sp>
    </p:spTree>
    <p:extLst>
      <p:ext uri="{BB962C8B-B14F-4D97-AF65-F5344CB8AC3E}">
        <p14:creationId xmlns:p14="http://schemas.microsoft.com/office/powerpoint/2010/main" val="244079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1086A9A9-4955-47B9-ACF3-727790859D69}" type="datetimeFigureOut">
              <a:rPr lang="es-ES"/>
              <a:pPr>
                <a:defRPr/>
              </a:pPr>
              <a:t>17/04/2018</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61E503F5-C403-44D3-936D-D0ABD87E460C}" type="slidenum">
              <a:rPr lang="es-ES" altLang="es-CL"/>
              <a:pPr>
                <a:defRPr/>
              </a:pPr>
              <a:t>‹Nº›</a:t>
            </a:fld>
            <a:endParaRPr lang="es-ES" altLang="es-CL"/>
          </a:p>
        </p:txBody>
      </p:sp>
    </p:spTree>
    <p:extLst>
      <p:ext uri="{BB962C8B-B14F-4D97-AF65-F5344CB8AC3E}">
        <p14:creationId xmlns:p14="http://schemas.microsoft.com/office/powerpoint/2010/main" val="1778054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9AE6142C-AAD6-413A-B63C-7313454596DE}" type="datetimeFigureOut">
              <a:rPr lang="es-ES"/>
              <a:pPr>
                <a:defRPr/>
              </a:pPr>
              <a:t>17/04/2018</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A4D68B91-31F2-4D00-AAB6-D539C7E4E7F1}" type="slidenum">
              <a:rPr lang="es-ES" altLang="es-CL"/>
              <a:pPr>
                <a:defRPr/>
              </a:pPr>
              <a:t>‹Nº›</a:t>
            </a:fld>
            <a:endParaRPr lang="es-ES" altLang="es-CL"/>
          </a:p>
        </p:txBody>
      </p:sp>
    </p:spTree>
    <p:extLst>
      <p:ext uri="{BB962C8B-B14F-4D97-AF65-F5344CB8AC3E}">
        <p14:creationId xmlns:p14="http://schemas.microsoft.com/office/powerpoint/2010/main" val="3776337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0952C393-C687-471F-962B-1D608974A8AE}" type="datetimeFigureOut">
              <a:rPr lang="es-ES"/>
              <a:pPr>
                <a:defRPr/>
              </a:pPr>
              <a:t>17/04/2018</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F4831CFC-89E5-41E0-B005-280FBCB2E414}" type="slidenum">
              <a:rPr lang="es-ES" altLang="es-CL"/>
              <a:pPr>
                <a:defRPr/>
              </a:pPr>
              <a:t>‹Nº›</a:t>
            </a:fld>
            <a:endParaRPr lang="es-ES" altLang="es-CL"/>
          </a:p>
        </p:txBody>
      </p:sp>
    </p:spTree>
    <p:extLst>
      <p:ext uri="{BB962C8B-B14F-4D97-AF65-F5344CB8AC3E}">
        <p14:creationId xmlns:p14="http://schemas.microsoft.com/office/powerpoint/2010/main" val="2645927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CL" smtClean="0"/>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CL" smtClean="0"/>
              <a:t>Haga clic para modificar el estilo de texto del patrón</a:t>
            </a:r>
          </a:p>
          <a:p>
            <a:pPr lvl="1"/>
            <a:r>
              <a:rPr lang="es-ES" altLang="es-CL" smtClean="0"/>
              <a:t>Segundo nivel</a:t>
            </a:r>
          </a:p>
          <a:p>
            <a:pPr lvl="2"/>
            <a:r>
              <a:rPr lang="es-ES" altLang="es-CL" smtClean="0"/>
              <a:t>Tercer nivel</a:t>
            </a:r>
          </a:p>
          <a:p>
            <a:pPr lvl="3"/>
            <a:r>
              <a:rPr lang="es-ES" altLang="es-CL" smtClean="0"/>
              <a:t>Cuarto nivel</a:t>
            </a:r>
          </a:p>
          <a:p>
            <a:pPr lvl="4"/>
            <a:r>
              <a:rPr lang="es-ES" altLang="es-CL"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44CBE092-A91A-450D-B1F0-09950B52B9E8}" type="datetimeFigureOut">
              <a:rPr lang="es-ES"/>
              <a:pPr>
                <a:defRPr/>
              </a:pPr>
              <a:t>17/04/2018</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B2665C8D-9984-4C50-B491-698037ACDC45}" type="slidenum">
              <a:rPr lang="es-ES" altLang="es-CL"/>
              <a:pPr>
                <a:defRPr/>
              </a:pPr>
              <a:t>‹Nº›</a:t>
            </a:fld>
            <a:endParaRPr lang="es-ES" altLang="es-C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CL" smtClean="0"/>
              <a:t>Haga clic para modificar el estilo de título del patrón</a:t>
            </a:r>
          </a:p>
        </p:txBody>
      </p:sp>
      <p:sp>
        <p:nvSpPr>
          <p:cNvPr id="2051"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CL" smtClean="0"/>
              <a:t>Haga clic para modificar el estilo de texto del patrón</a:t>
            </a:r>
          </a:p>
          <a:p>
            <a:pPr lvl="1"/>
            <a:r>
              <a:rPr lang="es-ES" altLang="es-CL" smtClean="0"/>
              <a:t>Segundo nivel</a:t>
            </a:r>
          </a:p>
          <a:p>
            <a:pPr lvl="2"/>
            <a:r>
              <a:rPr lang="es-ES" altLang="es-CL" smtClean="0"/>
              <a:t>Tercer nivel</a:t>
            </a:r>
          </a:p>
          <a:p>
            <a:pPr lvl="3"/>
            <a:r>
              <a:rPr lang="es-ES" altLang="es-CL" smtClean="0"/>
              <a:t>Cuarto nivel</a:t>
            </a:r>
          </a:p>
          <a:p>
            <a:pPr lvl="4"/>
            <a:r>
              <a:rPr lang="es-ES" altLang="es-CL"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cs typeface="+mn-cs"/>
              </a:defRPr>
            </a:lvl1pPr>
          </a:lstStyle>
          <a:p>
            <a:pPr>
              <a:defRPr/>
            </a:pPr>
            <a:fld id="{FB352A92-ADEF-49F2-B4CD-30A5D0D06857}" type="datetimeFigureOut">
              <a:rPr lang="es-ES"/>
              <a:pPr>
                <a:defRPr/>
              </a:pPr>
              <a:t>17/04/2018</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cs typeface="+mn-cs"/>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A4F2F423-13C8-407F-9A59-D8980846D0F0}" type="slidenum">
              <a:rPr lang="es-ES" altLang="es-CL"/>
              <a:pPr>
                <a:defRPr/>
              </a:pPr>
              <a:t>‹Nº›</a:t>
            </a:fld>
            <a:endParaRPr lang="es-ES" altLang="es-CL"/>
          </a:p>
        </p:txBody>
      </p:sp>
    </p:spTree>
  </p:cSld>
  <p:clrMap bg1="lt1" tx1="dk1" bg2="lt2" tx2="dk2" accent1="accent1" accent2="accent2" accent3="accent3" accent4="accent4" accent5="accent5" accent6="accent6" hlink="hlink" folHlink="folHlink"/>
  <p:sldLayoutIdLst>
    <p:sldLayoutId id="2147483672"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3 CuadroTexto"/>
          <p:cNvSpPr txBox="1">
            <a:spLocks noChangeArrowheads="1"/>
          </p:cNvSpPr>
          <p:nvPr/>
        </p:nvSpPr>
        <p:spPr bwMode="auto">
          <a:xfrm>
            <a:off x="1000125" y="2500313"/>
            <a:ext cx="25218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ES" altLang="es-CL" sz="2800" b="1" dirty="0" smtClean="0">
                <a:solidFill>
                  <a:schemeClr val="tx2"/>
                </a:solidFill>
                <a:latin typeface="Arial" panose="020B0604020202020204" pitchFamily="34" charset="0"/>
              </a:rPr>
              <a:t>Primera Mesa</a:t>
            </a:r>
            <a:endParaRPr lang="es-ES" altLang="es-CL" sz="2800" b="1" dirty="0">
              <a:solidFill>
                <a:schemeClr val="tx2"/>
              </a:solidFill>
              <a:latin typeface="Arial" panose="020B0604020202020204" pitchFamily="34" charset="0"/>
            </a:endParaRPr>
          </a:p>
        </p:txBody>
      </p:sp>
      <p:sp>
        <p:nvSpPr>
          <p:cNvPr id="3" name="2 CuadroTexto"/>
          <p:cNvSpPr txBox="1"/>
          <p:nvPr/>
        </p:nvSpPr>
        <p:spPr>
          <a:xfrm>
            <a:off x="5770384" y="4437063"/>
            <a:ext cx="3373616" cy="1477328"/>
          </a:xfrm>
          <a:prstGeom prst="rect">
            <a:avLst/>
          </a:prstGeom>
          <a:noFill/>
        </p:spPr>
        <p:txBody>
          <a:bodyPr wrap="none">
            <a:spAutoFit/>
          </a:bodyPr>
          <a:lstStyle/>
          <a:p>
            <a:pPr algn="r" eaLnBrk="1" fontAlgn="auto" hangingPunct="1">
              <a:spcBef>
                <a:spcPts val="0"/>
              </a:spcBef>
              <a:spcAft>
                <a:spcPts val="0"/>
              </a:spcAft>
              <a:defRPr/>
            </a:pPr>
            <a:r>
              <a:rPr lang="es-ES" dirty="0" smtClean="0">
                <a:solidFill>
                  <a:schemeClr val="bg1">
                    <a:lumMod val="85000"/>
                  </a:schemeClr>
                </a:solidFill>
                <a:latin typeface="Arial" charset="0"/>
              </a:rPr>
              <a:t>Diego Cisternas Herrera</a:t>
            </a:r>
            <a:endParaRPr lang="es-ES" dirty="0">
              <a:solidFill>
                <a:schemeClr val="bg1">
                  <a:lumMod val="85000"/>
                </a:schemeClr>
              </a:solidFill>
              <a:latin typeface="Arial" charset="0"/>
            </a:endParaRPr>
          </a:p>
          <a:p>
            <a:pPr algn="r" eaLnBrk="1" fontAlgn="auto" hangingPunct="1">
              <a:spcBef>
                <a:spcPts val="0"/>
              </a:spcBef>
              <a:spcAft>
                <a:spcPts val="0"/>
              </a:spcAft>
              <a:defRPr/>
            </a:pPr>
            <a:r>
              <a:rPr lang="es-ES" dirty="0" smtClean="0">
                <a:solidFill>
                  <a:schemeClr val="bg1">
                    <a:lumMod val="85000"/>
                  </a:schemeClr>
                </a:solidFill>
                <a:latin typeface="Arial" charset="0"/>
              </a:rPr>
              <a:t>.</a:t>
            </a:r>
            <a:endParaRPr lang="es-ES" dirty="0">
              <a:solidFill>
                <a:schemeClr val="bg1">
                  <a:lumMod val="85000"/>
                </a:schemeClr>
              </a:solidFill>
              <a:latin typeface="Arial" charset="0"/>
            </a:endParaRPr>
          </a:p>
          <a:p>
            <a:pPr algn="r" eaLnBrk="1" fontAlgn="auto" hangingPunct="1">
              <a:spcBef>
                <a:spcPts val="0"/>
              </a:spcBef>
              <a:spcAft>
                <a:spcPts val="0"/>
              </a:spcAft>
              <a:defRPr/>
            </a:pPr>
            <a:endParaRPr lang="es-ES" dirty="0">
              <a:solidFill>
                <a:schemeClr val="bg1">
                  <a:lumMod val="85000"/>
                </a:schemeClr>
              </a:solidFill>
              <a:latin typeface="Arial" charset="0"/>
            </a:endParaRPr>
          </a:p>
          <a:p>
            <a:pPr algn="r" eaLnBrk="1" fontAlgn="auto" hangingPunct="1">
              <a:spcBef>
                <a:spcPts val="0"/>
              </a:spcBef>
              <a:spcAft>
                <a:spcPts val="0"/>
              </a:spcAft>
              <a:defRPr/>
            </a:pPr>
            <a:endParaRPr lang="es-ES" dirty="0">
              <a:solidFill>
                <a:schemeClr val="bg1">
                  <a:lumMod val="85000"/>
                </a:schemeClr>
              </a:solidFill>
              <a:latin typeface="Arial" charset="0"/>
            </a:endParaRPr>
          </a:p>
          <a:p>
            <a:pPr algn="r" eaLnBrk="1" fontAlgn="auto" hangingPunct="1">
              <a:spcBef>
                <a:spcPts val="0"/>
              </a:spcBef>
              <a:spcAft>
                <a:spcPts val="0"/>
              </a:spcAft>
              <a:defRPr/>
            </a:pPr>
            <a:r>
              <a:rPr lang="es-ES" dirty="0">
                <a:solidFill>
                  <a:schemeClr val="bg1">
                    <a:lumMod val="85000"/>
                  </a:schemeClr>
                </a:solidFill>
                <a:latin typeface="Arial" charset="0"/>
              </a:rPr>
              <a:t>Valparaíso, </a:t>
            </a:r>
            <a:r>
              <a:rPr lang="es-ES" dirty="0" smtClean="0">
                <a:solidFill>
                  <a:schemeClr val="bg1">
                    <a:lumMod val="85000"/>
                  </a:schemeClr>
                </a:solidFill>
                <a:latin typeface="Arial" charset="0"/>
              </a:rPr>
              <a:t>26 </a:t>
            </a:r>
            <a:r>
              <a:rPr lang="es-ES" dirty="0">
                <a:solidFill>
                  <a:schemeClr val="bg1">
                    <a:lumMod val="85000"/>
                  </a:schemeClr>
                </a:solidFill>
                <a:latin typeface="Arial" charset="0"/>
              </a:rPr>
              <a:t>de </a:t>
            </a:r>
            <a:r>
              <a:rPr lang="es-ES" dirty="0" smtClean="0">
                <a:solidFill>
                  <a:schemeClr val="bg1">
                    <a:lumMod val="85000"/>
                  </a:schemeClr>
                </a:solidFill>
                <a:latin typeface="Arial" charset="0"/>
              </a:rPr>
              <a:t>abril</a:t>
            </a:r>
            <a:r>
              <a:rPr lang="es-ES" dirty="0" smtClean="0">
                <a:solidFill>
                  <a:schemeClr val="bg1">
                    <a:lumMod val="85000"/>
                  </a:schemeClr>
                </a:solidFill>
                <a:latin typeface="Arial" charset="0"/>
              </a:rPr>
              <a:t> </a:t>
            </a:r>
            <a:r>
              <a:rPr lang="es-ES" dirty="0">
                <a:solidFill>
                  <a:schemeClr val="bg1">
                    <a:lumMod val="85000"/>
                  </a:schemeClr>
                </a:solidFill>
                <a:latin typeface="Arial" charset="0"/>
              </a:rPr>
              <a:t>de </a:t>
            </a:r>
            <a:r>
              <a:rPr lang="es-ES" dirty="0" smtClean="0">
                <a:solidFill>
                  <a:schemeClr val="bg1">
                    <a:lumMod val="85000"/>
                  </a:schemeClr>
                </a:solidFill>
                <a:latin typeface="Arial" charset="0"/>
              </a:rPr>
              <a:t>2018</a:t>
            </a:r>
            <a:endParaRPr lang="es-ES" dirty="0">
              <a:solidFill>
                <a:schemeClr val="bg1">
                  <a:lumMod val="85000"/>
                </a:schemeClr>
              </a:solidFill>
              <a:latin typeface="Arial"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6473" y="476672"/>
            <a:ext cx="2547975" cy="1296144"/>
          </a:xfrm>
          <a:prstGeom prst="rect">
            <a:avLst/>
          </a:prstGeom>
        </p:spPr>
      </p:pic>
      <p:sp>
        <p:nvSpPr>
          <p:cNvPr id="5" name="1 Título"/>
          <p:cNvSpPr txBox="1">
            <a:spLocks/>
          </p:cNvSpPr>
          <p:nvPr/>
        </p:nvSpPr>
        <p:spPr bwMode="auto">
          <a:xfrm>
            <a:off x="977816" y="3501008"/>
            <a:ext cx="6164163" cy="312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s-CL" sz="2000" b="1" dirty="0">
                <a:latin typeface="Arial" panose="020B0604020202020204" pitchFamily="34" charset="0"/>
                <a:cs typeface="Arial" panose="020B0604020202020204" pitchFamily="34" charset="0"/>
              </a:rPr>
              <a:t>Estudiar el motor de inducción y su respuesta espectral bajo condiciones prácticas y de simulación</a:t>
            </a:r>
            <a:endParaRPr lang="es-ES" altLang="es-CL" sz="2000" b="1" dirty="0" smtClean="0">
              <a:solidFill>
                <a:schemeClr val="tx2"/>
              </a:solidFill>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0851" y="2276872"/>
            <a:ext cx="1878880" cy="187888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Título"/>
          <p:cNvSpPr>
            <a:spLocks noGrp="1"/>
          </p:cNvSpPr>
          <p:nvPr>
            <p:ph type="title"/>
          </p:nvPr>
        </p:nvSpPr>
        <p:spPr>
          <a:xfrm>
            <a:off x="714375" y="571500"/>
            <a:ext cx="7900988" cy="1143000"/>
          </a:xfrm>
        </p:spPr>
        <p:txBody>
          <a:bodyPr/>
          <a:lstStyle/>
          <a:p>
            <a:pPr algn="l" eaLnBrk="1" hangingPunct="1"/>
            <a:r>
              <a:rPr lang="es-ES" altLang="es-CL" sz="2800" b="1" dirty="0" smtClean="0">
                <a:solidFill>
                  <a:schemeClr val="tx2"/>
                </a:solidFill>
                <a:latin typeface="Arial" panose="020B0604020202020204" pitchFamily="34" charset="0"/>
                <a:cs typeface="Arial" panose="020B0604020202020204" pitchFamily="34" charset="0"/>
              </a:rPr>
              <a:t>Conclusión</a:t>
            </a:r>
            <a:br>
              <a:rPr lang="es-ES" altLang="es-CL" sz="2800" b="1" dirty="0" smtClean="0">
                <a:solidFill>
                  <a:schemeClr val="tx2"/>
                </a:solidFill>
                <a:latin typeface="Arial" panose="020B0604020202020204" pitchFamily="34" charset="0"/>
                <a:cs typeface="Arial" panose="020B0604020202020204" pitchFamily="34" charset="0"/>
              </a:rPr>
            </a:br>
            <a:r>
              <a:rPr lang="es-ES" altLang="es-CL" sz="2000" b="1" dirty="0" smtClean="0">
                <a:solidFill>
                  <a:schemeClr val="tx2"/>
                </a:solidFill>
                <a:latin typeface="Arial" panose="020B0604020202020204" pitchFamily="34" charset="0"/>
                <a:cs typeface="Arial" panose="020B0604020202020204" pitchFamily="34" charset="0"/>
              </a:rPr>
              <a:t>Capacidad de soporte</a:t>
            </a:r>
            <a:endParaRPr lang="es-ES" altLang="es-CL" sz="2800" b="1" dirty="0" smtClean="0">
              <a:solidFill>
                <a:schemeClr val="tx2"/>
              </a:solidFill>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563" y="304056"/>
            <a:ext cx="2547975" cy="1296144"/>
          </a:xfrm>
          <a:prstGeom prst="rect">
            <a:avLst/>
          </a:prstGeom>
        </p:spPr>
      </p:pic>
      <p:sp>
        <p:nvSpPr>
          <p:cNvPr id="3" name="CuadroTexto 2"/>
          <p:cNvSpPr txBox="1"/>
          <p:nvPr/>
        </p:nvSpPr>
        <p:spPr>
          <a:xfrm>
            <a:off x="712511" y="1867644"/>
            <a:ext cx="8158163" cy="4801314"/>
          </a:xfrm>
          <a:prstGeom prst="rect">
            <a:avLst/>
          </a:prstGeom>
          <a:noFill/>
        </p:spPr>
        <p:txBody>
          <a:bodyPr wrap="square" rtlCol="0">
            <a:spAutoFit/>
          </a:bodyPr>
          <a:lstStyle/>
          <a:p>
            <a:pPr marL="285750" indent="-285750" algn="just">
              <a:buFont typeface="Arial" panose="020B0604020202020204" pitchFamily="34" charset="0"/>
              <a:buChar char="•"/>
            </a:pPr>
            <a:r>
              <a:rPr lang="es-CL" dirty="0" smtClean="0"/>
              <a:t>A medida que aumenta la excentricidad la capacidad de soporte del suelo disminuye independiente de la metodología de análisis utilizada.</a:t>
            </a:r>
          </a:p>
          <a:p>
            <a:pPr algn="just"/>
            <a:endParaRPr lang="es-CL" dirty="0" smtClean="0"/>
          </a:p>
          <a:p>
            <a:pPr marL="285750" indent="-285750" algn="just">
              <a:buFont typeface="Arial" panose="020B0604020202020204" pitchFamily="34" charset="0"/>
              <a:buChar char="•"/>
            </a:pPr>
            <a:r>
              <a:rPr lang="es-CL" dirty="0" smtClean="0"/>
              <a:t>El cambio de tendencia que se registra en la grafica comparativa, posee justificación en el hecho de las condiciones que presentan las relaciones propuestas por Meyerhof para los factores de corrección por forma y profundidad.</a:t>
            </a:r>
          </a:p>
          <a:p>
            <a:pPr marL="285750" indent="-285750" algn="just">
              <a:buFont typeface="Arial" panose="020B0604020202020204" pitchFamily="34" charset="0"/>
              <a:buChar char="•"/>
            </a:pPr>
            <a:endParaRPr lang="es-CL" dirty="0"/>
          </a:p>
          <a:p>
            <a:pPr marL="285750" indent="-285750" algn="just">
              <a:buFont typeface="Arial" panose="020B0604020202020204" pitchFamily="34" charset="0"/>
              <a:buChar char="•"/>
            </a:pPr>
            <a:r>
              <a:rPr lang="es-CL" dirty="0" smtClean="0"/>
              <a:t>En el método numérico, en primera instancia se utiliz</a:t>
            </a:r>
            <a:r>
              <a:rPr lang="es-CL" dirty="0"/>
              <a:t>ó</a:t>
            </a:r>
            <a:r>
              <a:rPr lang="es-CL" dirty="0" smtClean="0"/>
              <a:t> regla flujo asociado obteniendo valores bastante menores en comparación con el método determinístico. Esto debido a que, a pesar de que Meyerhof utiliza regla de flujo asociado, esta teoría esta ajustada sobrestimar de </a:t>
            </a:r>
            <a:r>
              <a:rPr lang="es-CL" smtClean="0"/>
              <a:t>la resistencia del suelo.</a:t>
            </a:r>
            <a:endParaRPr lang="es-CL" dirty="0" smtClean="0"/>
          </a:p>
          <a:p>
            <a:pPr marL="285750" indent="-285750" algn="just">
              <a:buFont typeface="Arial" panose="020B0604020202020204" pitchFamily="34" charset="0"/>
              <a:buChar char="•"/>
            </a:pPr>
            <a:endParaRPr lang="es-CL" dirty="0"/>
          </a:p>
          <a:p>
            <a:pPr marL="285750" indent="-285750" algn="just">
              <a:buFont typeface="Arial" panose="020B0604020202020204" pitchFamily="34" charset="0"/>
              <a:buChar char="•"/>
            </a:pPr>
            <a:r>
              <a:rPr lang="es-CL" dirty="0" smtClean="0"/>
              <a:t>Dada la alta variabilidad de los resultados y no haber podido comparar utilizando regla de flujo no asociado, no es correcto afirmar que la modificación del ancho efectivo es adecuada. </a:t>
            </a:r>
          </a:p>
        </p:txBody>
      </p:sp>
    </p:spTree>
    <p:extLst>
      <p:ext uri="{BB962C8B-B14F-4D97-AF65-F5344CB8AC3E}">
        <p14:creationId xmlns:p14="http://schemas.microsoft.com/office/powerpoint/2010/main" val="176597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Título"/>
          <p:cNvSpPr>
            <a:spLocks noGrp="1"/>
          </p:cNvSpPr>
          <p:nvPr>
            <p:ph type="title"/>
          </p:nvPr>
        </p:nvSpPr>
        <p:spPr>
          <a:xfrm>
            <a:off x="714375" y="571500"/>
            <a:ext cx="7900988" cy="1143000"/>
          </a:xfrm>
        </p:spPr>
        <p:txBody>
          <a:bodyPr/>
          <a:lstStyle/>
          <a:p>
            <a:pPr algn="l" eaLnBrk="1" hangingPunct="1"/>
            <a:r>
              <a:rPr lang="es-ES" altLang="es-CL" sz="2800" b="1" dirty="0" smtClean="0">
                <a:solidFill>
                  <a:schemeClr val="tx2"/>
                </a:solidFill>
                <a:latin typeface="Arial" panose="020B0604020202020204" pitchFamily="34" charset="0"/>
                <a:cs typeface="Arial" panose="020B0604020202020204" pitchFamily="34" charset="0"/>
              </a:rPr>
              <a:t>Conclusión</a:t>
            </a:r>
            <a:br>
              <a:rPr lang="es-ES" altLang="es-CL" sz="2800" b="1" dirty="0" smtClean="0">
                <a:solidFill>
                  <a:schemeClr val="tx2"/>
                </a:solidFill>
                <a:latin typeface="Arial" panose="020B0604020202020204" pitchFamily="34" charset="0"/>
                <a:cs typeface="Arial" panose="020B0604020202020204" pitchFamily="34" charset="0"/>
              </a:rPr>
            </a:br>
            <a:r>
              <a:rPr lang="es-ES" altLang="es-CL" sz="2000" b="1" dirty="0" smtClean="0">
                <a:solidFill>
                  <a:schemeClr val="tx2"/>
                </a:solidFill>
                <a:latin typeface="Arial" panose="020B0604020202020204" pitchFamily="34" charset="0"/>
                <a:cs typeface="Arial" panose="020B0604020202020204" pitchFamily="34" charset="0"/>
              </a:rPr>
              <a:t>Asentamiento</a:t>
            </a:r>
            <a:endParaRPr lang="es-ES" altLang="es-CL" sz="2800" b="1" dirty="0" smtClean="0">
              <a:solidFill>
                <a:schemeClr val="tx2"/>
              </a:solidFill>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563" y="304056"/>
            <a:ext cx="2547975" cy="1296144"/>
          </a:xfrm>
          <a:prstGeom prst="rect">
            <a:avLst/>
          </a:prstGeom>
        </p:spPr>
      </p:pic>
      <p:sp>
        <p:nvSpPr>
          <p:cNvPr id="3" name="CuadroTexto 2"/>
          <p:cNvSpPr txBox="1"/>
          <p:nvPr/>
        </p:nvSpPr>
        <p:spPr>
          <a:xfrm>
            <a:off x="714375" y="1981944"/>
            <a:ext cx="8158163" cy="2862322"/>
          </a:xfrm>
          <a:prstGeom prst="rect">
            <a:avLst/>
          </a:prstGeom>
          <a:noFill/>
        </p:spPr>
        <p:txBody>
          <a:bodyPr wrap="square" rtlCol="0">
            <a:spAutoFit/>
          </a:bodyPr>
          <a:lstStyle/>
          <a:p>
            <a:pPr marL="285750" indent="-285750" algn="just">
              <a:buFont typeface="Arial" panose="020B0604020202020204" pitchFamily="34" charset="0"/>
              <a:buChar char="•"/>
            </a:pPr>
            <a:r>
              <a:rPr lang="es-CL" dirty="0" smtClean="0"/>
              <a:t>Luego del análisis es posible observar una clara similitud entre el ancho efectivo calculado por el método determinístico versus el obtenido mediante el método numérico con una </a:t>
            </a:r>
            <a:r>
              <a:rPr lang="es-CL" dirty="0" err="1" smtClean="0"/>
              <a:t>variacion</a:t>
            </a:r>
            <a:r>
              <a:rPr lang="es-CL" dirty="0" smtClean="0"/>
              <a:t> aproximado promedio del 10%.</a:t>
            </a:r>
          </a:p>
          <a:p>
            <a:pPr marL="285750" indent="-285750" algn="just">
              <a:buFont typeface="Arial" panose="020B0604020202020204" pitchFamily="34" charset="0"/>
              <a:buChar char="•"/>
            </a:pPr>
            <a:endParaRPr lang="es-CL" dirty="0" smtClean="0"/>
          </a:p>
          <a:p>
            <a:pPr marL="285750" indent="-285750" algn="just">
              <a:buFont typeface="Arial" panose="020B0604020202020204" pitchFamily="34" charset="0"/>
              <a:buChar char="•"/>
            </a:pPr>
            <a:r>
              <a:rPr lang="es-CL" dirty="0" smtClean="0"/>
              <a:t>La modificación del ancho aplicada en el método determinístico resulta apropiada dado los resultados obtenidos en la modelación.</a:t>
            </a:r>
          </a:p>
          <a:p>
            <a:pPr marL="285750" indent="-285750" algn="just">
              <a:buFont typeface="Arial" panose="020B0604020202020204" pitchFamily="34" charset="0"/>
              <a:buChar char="•"/>
            </a:pPr>
            <a:endParaRPr lang="es-CL" dirty="0" smtClean="0"/>
          </a:p>
          <a:p>
            <a:pPr marL="285750" indent="-285750" algn="just">
              <a:buFont typeface="Arial" panose="020B0604020202020204" pitchFamily="34" charset="0"/>
              <a:buChar char="•"/>
            </a:pPr>
            <a:r>
              <a:rPr lang="es-CL" dirty="0" smtClean="0"/>
              <a:t>De las graficas se puede observar la concavidad característica que presenta la distribución de esfuerzo de la respuesta de un suelo granular. </a:t>
            </a:r>
          </a:p>
          <a:p>
            <a:pPr marL="285750" indent="-285750" algn="just">
              <a:buFont typeface="Arial" panose="020B0604020202020204" pitchFamily="34" charset="0"/>
              <a:buChar char="•"/>
            </a:pPr>
            <a:endParaRPr lang="es-CL" dirty="0" smtClean="0"/>
          </a:p>
        </p:txBody>
      </p:sp>
      <p:pic>
        <p:nvPicPr>
          <p:cNvPr id="2" name="Imagen 1"/>
          <p:cNvPicPr>
            <a:picLocks noChangeAspect="1"/>
          </p:cNvPicPr>
          <p:nvPr/>
        </p:nvPicPr>
        <p:blipFill>
          <a:blip r:embed="rId3"/>
          <a:stretch>
            <a:fillRect/>
          </a:stretch>
        </p:blipFill>
        <p:spPr>
          <a:xfrm>
            <a:off x="3518967" y="4581128"/>
            <a:ext cx="2291804" cy="1822264"/>
          </a:xfrm>
          <a:prstGeom prst="rect">
            <a:avLst/>
          </a:prstGeom>
        </p:spPr>
      </p:pic>
    </p:spTree>
    <p:extLst>
      <p:ext uri="{BB962C8B-B14F-4D97-AF65-F5344CB8AC3E}">
        <p14:creationId xmlns:p14="http://schemas.microsoft.com/office/powerpoint/2010/main" val="3760236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Título"/>
          <p:cNvSpPr>
            <a:spLocks noGrp="1"/>
          </p:cNvSpPr>
          <p:nvPr>
            <p:ph type="title"/>
          </p:nvPr>
        </p:nvSpPr>
        <p:spPr>
          <a:xfrm>
            <a:off x="714375" y="571500"/>
            <a:ext cx="7900988" cy="1143000"/>
          </a:xfrm>
        </p:spPr>
        <p:txBody>
          <a:bodyPr/>
          <a:lstStyle/>
          <a:p>
            <a:pPr algn="l" eaLnBrk="1" hangingPunct="1"/>
            <a:r>
              <a:rPr lang="es-ES" altLang="es-CL" sz="2800" b="1" dirty="0" smtClean="0">
                <a:solidFill>
                  <a:schemeClr val="tx2"/>
                </a:solidFill>
                <a:latin typeface="Arial" panose="020B0604020202020204" pitchFamily="34" charset="0"/>
                <a:cs typeface="Arial" panose="020B0604020202020204" pitchFamily="34" charset="0"/>
              </a:rPr>
              <a:t>Objetivo</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563" y="304056"/>
            <a:ext cx="2547975" cy="1296144"/>
          </a:xfrm>
          <a:prstGeom prst="rect">
            <a:avLst/>
          </a:prstGeom>
        </p:spPr>
      </p:pic>
      <p:sp>
        <p:nvSpPr>
          <p:cNvPr id="3" name="CuadroTexto 2"/>
          <p:cNvSpPr txBox="1"/>
          <p:nvPr/>
        </p:nvSpPr>
        <p:spPr>
          <a:xfrm>
            <a:off x="700285" y="1867644"/>
            <a:ext cx="8158163" cy="4247317"/>
          </a:xfrm>
          <a:prstGeom prst="rect">
            <a:avLst/>
          </a:prstGeom>
          <a:noFill/>
        </p:spPr>
        <p:txBody>
          <a:bodyPr wrap="square" rtlCol="0">
            <a:spAutoFit/>
          </a:bodyPr>
          <a:lstStyle/>
          <a:p>
            <a:pPr algn="just"/>
            <a:r>
              <a:rPr lang="es-CL" dirty="0" smtClean="0"/>
              <a:t>El objetivo del presente proyecto, consiste en evaluar la influencia de la presencia de una carga excéntrica en la obtención tanto de la capacidad de soporte, como del asentamiento en un caso general dado. </a:t>
            </a:r>
          </a:p>
          <a:p>
            <a:pPr algn="just"/>
            <a:endParaRPr lang="es-CL" dirty="0"/>
          </a:p>
          <a:p>
            <a:pPr algn="just"/>
            <a:r>
              <a:rPr lang="es-CL" dirty="0" smtClean="0"/>
              <a:t>Para ello, se realizará una comparación entre un método determinístico y un método numérico. En capacidad de soporte, el método determinístico utilizado será el de Meyerhof (1963), mientras que para el cálculo de asentamiento, se utilizará el método de Burland y Burbidge (1985). Por otro lado, el cálculo mediante método numérico, será utilizando el software “Plaxis 2D”, considerando una ley constitutiva lineal-elástica, y el criterio de rotura de Coulomb.</a:t>
            </a:r>
          </a:p>
          <a:p>
            <a:pPr algn="just"/>
            <a:endParaRPr lang="es-CL" dirty="0"/>
          </a:p>
          <a:p>
            <a:pPr algn="just"/>
            <a:endParaRPr lang="es-CL" dirty="0" smtClean="0"/>
          </a:p>
          <a:p>
            <a:pPr algn="just"/>
            <a:endParaRPr lang="es-CL" dirty="0"/>
          </a:p>
          <a:p>
            <a:pPr algn="just"/>
            <a:endParaRPr lang="es-CL" dirty="0" smtClean="0"/>
          </a:p>
        </p:txBody>
      </p:sp>
    </p:spTree>
    <p:extLst>
      <p:ext uri="{BB962C8B-B14F-4D97-AF65-F5344CB8AC3E}">
        <p14:creationId xmlns:p14="http://schemas.microsoft.com/office/powerpoint/2010/main" val="3156579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Título"/>
          <p:cNvSpPr>
            <a:spLocks noGrp="1"/>
          </p:cNvSpPr>
          <p:nvPr>
            <p:ph type="title"/>
          </p:nvPr>
        </p:nvSpPr>
        <p:spPr>
          <a:xfrm>
            <a:off x="714375" y="571500"/>
            <a:ext cx="7900988" cy="1143000"/>
          </a:xfrm>
        </p:spPr>
        <p:txBody>
          <a:bodyPr/>
          <a:lstStyle/>
          <a:p>
            <a:pPr algn="l" eaLnBrk="1" hangingPunct="1"/>
            <a:r>
              <a:rPr lang="es-ES" altLang="es-CL" sz="2800" b="1" dirty="0" smtClean="0">
                <a:solidFill>
                  <a:schemeClr val="tx2"/>
                </a:solidFill>
                <a:latin typeface="Arial" panose="020B0604020202020204" pitchFamily="34" charset="0"/>
                <a:cs typeface="Arial" panose="020B0604020202020204" pitchFamily="34" charset="0"/>
              </a:rPr>
              <a:t>Caso de control</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563" y="304056"/>
            <a:ext cx="2547975" cy="1296144"/>
          </a:xfrm>
          <a:prstGeom prst="rect">
            <a:avLst/>
          </a:prstGeom>
        </p:spPr>
      </p:pic>
      <p:sp>
        <p:nvSpPr>
          <p:cNvPr id="3" name="CuadroTexto 2"/>
          <p:cNvSpPr txBox="1"/>
          <p:nvPr/>
        </p:nvSpPr>
        <p:spPr>
          <a:xfrm>
            <a:off x="700285" y="1867644"/>
            <a:ext cx="8158163" cy="1477328"/>
          </a:xfrm>
          <a:prstGeom prst="rect">
            <a:avLst/>
          </a:prstGeom>
          <a:noFill/>
        </p:spPr>
        <p:txBody>
          <a:bodyPr wrap="square" rtlCol="0">
            <a:spAutoFit/>
          </a:bodyPr>
          <a:lstStyle/>
          <a:p>
            <a:pPr algn="just"/>
            <a:r>
              <a:rPr lang="es-CL" dirty="0" smtClean="0"/>
              <a:t>En un sector de Viña del Mar, se tiene proyectado la construcción de un galpón de baja altura, en una zona sin mayor influencia de fuertes vientos. Debido a la campaña geológica preliminar realizada en la zona donde se proyecta la construcción, a partir de los ensayos realizados, se cuenta con los parámetros que caracterizan el suelo:</a:t>
            </a:r>
          </a:p>
        </p:txBody>
      </p:sp>
      <p:graphicFrame>
        <p:nvGraphicFramePr>
          <p:cNvPr id="6" name="Tabla 5"/>
          <p:cNvGraphicFramePr>
            <a:graphicFrameLocks noGrp="1"/>
          </p:cNvGraphicFramePr>
          <p:nvPr>
            <p:extLst>
              <p:ext uri="{D42A27DB-BD31-4B8C-83A1-F6EECF244321}">
                <p14:modId xmlns:p14="http://schemas.microsoft.com/office/powerpoint/2010/main" val="3297295639"/>
              </p:ext>
            </p:extLst>
          </p:nvPr>
        </p:nvGraphicFramePr>
        <p:xfrm>
          <a:off x="755576" y="3429000"/>
          <a:ext cx="4512133" cy="2961640"/>
        </p:xfrm>
        <a:graphic>
          <a:graphicData uri="http://schemas.openxmlformats.org/drawingml/2006/table">
            <a:tbl>
              <a:tblPr firstRow="1" bandRow="1">
                <a:tableStyleId>{9D7B26C5-4107-4FEC-AEDC-1716B250A1EF}</a:tableStyleId>
              </a:tblPr>
              <a:tblGrid>
                <a:gridCol w="2520280">
                  <a:extLst>
                    <a:ext uri="{9D8B030D-6E8A-4147-A177-3AD203B41FA5}">
                      <a16:colId xmlns:a16="http://schemas.microsoft.com/office/drawing/2014/main" xmlns="" val="20000"/>
                    </a:ext>
                  </a:extLst>
                </a:gridCol>
                <a:gridCol w="792088">
                  <a:extLst>
                    <a:ext uri="{9D8B030D-6E8A-4147-A177-3AD203B41FA5}">
                      <a16:colId xmlns:a16="http://schemas.microsoft.com/office/drawing/2014/main" xmlns="" val="20001"/>
                    </a:ext>
                  </a:extLst>
                </a:gridCol>
                <a:gridCol w="1199765">
                  <a:extLst>
                    <a:ext uri="{9D8B030D-6E8A-4147-A177-3AD203B41FA5}">
                      <a16:colId xmlns:a16="http://schemas.microsoft.com/office/drawing/2014/main" xmlns="" val="20002"/>
                    </a:ext>
                  </a:extLst>
                </a:gridCol>
              </a:tblGrid>
              <a:tr h="298832">
                <a:tc>
                  <a:txBody>
                    <a:bodyPr/>
                    <a:lstStyle/>
                    <a:p>
                      <a:pPr algn="ctr"/>
                      <a:r>
                        <a:rPr lang="es-CL" dirty="0" smtClean="0"/>
                        <a:t>Parámetro</a:t>
                      </a:r>
                      <a:endParaRPr lang="es-CL" dirty="0"/>
                    </a:p>
                  </a:txBody>
                  <a:tcPr/>
                </a:tc>
                <a:tc>
                  <a:txBody>
                    <a:bodyPr/>
                    <a:lstStyle/>
                    <a:p>
                      <a:pPr algn="ctr"/>
                      <a:r>
                        <a:rPr lang="es-CL" dirty="0" smtClean="0"/>
                        <a:t>Valor</a:t>
                      </a:r>
                      <a:endParaRPr lang="es-CL" dirty="0"/>
                    </a:p>
                  </a:txBody>
                  <a:tcPr/>
                </a:tc>
                <a:tc>
                  <a:txBody>
                    <a:bodyPr/>
                    <a:lstStyle/>
                    <a:p>
                      <a:pPr algn="ctr"/>
                      <a:r>
                        <a:rPr lang="es-CL" dirty="0" smtClean="0"/>
                        <a:t>Unidad</a:t>
                      </a:r>
                      <a:endParaRPr lang="es-CL" dirty="0"/>
                    </a:p>
                  </a:txBody>
                  <a:tcPr/>
                </a:tc>
                <a:extLst>
                  <a:ext uri="{0D108BD9-81ED-4DB2-BD59-A6C34878D82A}">
                    <a16:rowId xmlns:a16="http://schemas.microsoft.com/office/drawing/2014/main" xmlns="" val="10000"/>
                  </a:ext>
                </a:extLst>
              </a:tr>
              <a:tr h="370840">
                <a:tc>
                  <a:txBody>
                    <a:bodyPr/>
                    <a:lstStyle/>
                    <a:p>
                      <a:r>
                        <a:rPr lang="es-CL" dirty="0" smtClean="0"/>
                        <a:t>Tipo de Suelo</a:t>
                      </a:r>
                      <a:endParaRPr lang="es-CL" dirty="0"/>
                    </a:p>
                  </a:txBody>
                  <a:tcPr/>
                </a:tc>
                <a:tc>
                  <a:txBody>
                    <a:bodyPr/>
                    <a:lstStyle/>
                    <a:p>
                      <a:pPr algn="ctr"/>
                      <a:r>
                        <a:rPr lang="es-CL" dirty="0" smtClean="0"/>
                        <a:t>SW</a:t>
                      </a:r>
                      <a:endParaRPr lang="es-CL" dirty="0"/>
                    </a:p>
                  </a:txBody>
                  <a:tcPr/>
                </a:tc>
                <a:tc>
                  <a:txBody>
                    <a:bodyPr/>
                    <a:lstStyle/>
                    <a:p>
                      <a:pPr algn="ctr"/>
                      <a:r>
                        <a:rPr lang="es-CL" dirty="0" smtClean="0"/>
                        <a:t>-</a:t>
                      </a:r>
                      <a:endParaRPr lang="es-CL" dirty="0"/>
                    </a:p>
                  </a:txBody>
                  <a:tcPr/>
                </a:tc>
                <a:extLst>
                  <a:ext uri="{0D108BD9-81ED-4DB2-BD59-A6C34878D82A}">
                    <a16:rowId xmlns:a16="http://schemas.microsoft.com/office/drawing/2014/main" xmlns="" val="10001"/>
                  </a:ext>
                </a:extLst>
              </a:tr>
              <a:tr h="370840">
                <a:tc>
                  <a:txBody>
                    <a:bodyPr/>
                    <a:lstStyle/>
                    <a:p>
                      <a:r>
                        <a:rPr lang="es-CL" dirty="0" smtClean="0"/>
                        <a:t>Ángulo de Fricción</a:t>
                      </a:r>
                      <a:endParaRPr lang="es-CL" dirty="0"/>
                    </a:p>
                  </a:txBody>
                  <a:tcPr/>
                </a:tc>
                <a:tc>
                  <a:txBody>
                    <a:bodyPr/>
                    <a:lstStyle/>
                    <a:p>
                      <a:pPr algn="ctr"/>
                      <a:r>
                        <a:rPr lang="es-CL" dirty="0" smtClean="0"/>
                        <a:t>35</a:t>
                      </a:r>
                      <a:endParaRPr lang="es-CL" dirty="0"/>
                    </a:p>
                  </a:txBody>
                  <a:tcPr/>
                </a:tc>
                <a:tc>
                  <a:txBody>
                    <a:bodyPr/>
                    <a:lstStyle/>
                    <a:p>
                      <a:pPr algn="ctr"/>
                      <a:r>
                        <a:rPr lang="es-CL" dirty="0" smtClean="0"/>
                        <a:t>Grados</a:t>
                      </a:r>
                      <a:endParaRPr lang="es-CL" dirty="0"/>
                    </a:p>
                  </a:txBody>
                  <a:tcPr/>
                </a:tc>
                <a:extLst>
                  <a:ext uri="{0D108BD9-81ED-4DB2-BD59-A6C34878D82A}">
                    <a16:rowId xmlns:a16="http://schemas.microsoft.com/office/drawing/2014/main" xmlns="" val="10002"/>
                  </a:ext>
                </a:extLst>
              </a:tr>
              <a:tr h="370840">
                <a:tc>
                  <a:txBody>
                    <a:bodyPr/>
                    <a:lstStyle/>
                    <a:p>
                      <a:r>
                        <a:rPr lang="es-CL" dirty="0" smtClean="0"/>
                        <a:t>Cohesión</a:t>
                      </a:r>
                      <a:endParaRPr lang="es-CL" dirty="0"/>
                    </a:p>
                  </a:txBody>
                  <a:tcPr/>
                </a:tc>
                <a:tc>
                  <a:txBody>
                    <a:bodyPr/>
                    <a:lstStyle/>
                    <a:p>
                      <a:pPr algn="ctr"/>
                      <a:r>
                        <a:rPr lang="es-CL" dirty="0" smtClean="0"/>
                        <a:t>5</a:t>
                      </a:r>
                      <a:endParaRPr lang="es-CL" dirty="0"/>
                    </a:p>
                  </a:txBody>
                  <a:tcPr/>
                </a:tc>
                <a:tc>
                  <a:txBody>
                    <a:bodyPr/>
                    <a:lstStyle/>
                    <a:p>
                      <a:pPr algn="ctr"/>
                      <a:r>
                        <a:rPr lang="es-CL" dirty="0" smtClean="0"/>
                        <a:t>[</a:t>
                      </a:r>
                      <a:r>
                        <a:rPr lang="es-CL" dirty="0" err="1" smtClean="0"/>
                        <a:t>kPa</a:t>
                      </a:r>
                      <a:r>
                        <a:rPr lang="es-CL" dirty="0" smtClean="0"/>
                        <a:t>]</a:t>
                      </a:r>
                      <a:endParaRPr lang="es-CL" dirty="0"/>
                    </a:p>
                  </a:txBody>
                  <a:tcPr/>
                </a:tc>
                <a:extLst>
                  <a:ext uri="{0D108BD9-81ED-4DB2-BD59-A6C34878D82A}">
                    <a16:rowId xmlns:a16="http://schemas.microsoft.com/office/drawing/2014/main" xmlns="" val="10003"/>
                  </a:ext>
                </a:extLst>
              </a:tr>
              <a:tr h="370840">
                <a:tc>
                  <a:txBody>
                    <a:bodyPr/>
                    <a:lstStyle/>
                    <a:p>
                      <a:r>
                        <a:rPr lang="es-CL" dirty="0" smtClean="0"/>
                        <a:t>Peso Específico</a:t>
                      </a:r>
                      <a:endParaRPr lang="es-CL" dirty="0"/>
                    </a:p>
                  </a:txBody>
                  <a:tcPr/>
                </a:tc>
                <a:tc>
                  <a:txBody>
                    <a:bodyPr/>
                    <a:lstStyle/>
                    <a:p>
                      <a:pPr algn="ctr"/>
                      <a:r>
                        <a:rPr lang="es-CL" dirty="0" smtClean="0"/>
                        <a:t>1,9</a:t>
                      </a:r>
                      <a:endParaRPr lang="es-CL" dirty="0"/>
                    </a:p>
                  </a:txBody>
                  <a:tcPr/>
                </a:tc>
                <a:tc>
                  <a:txBody>
                    <a:bodyPr/>
                    <a:lstStyle/>
                    <a:p>
                      <a:pPr algn="ctr"/>
                      <a:r>
                        <a:rPr lang="es-CL" dirty="0" smtClean="0"/>
                        <a:t>[T/m</a:t>
                      </a:r>
                      <a:r>
                        <a:rPr lang="es-CL" baseline="30000" dirty="0" smtClean="0"/>
                        <a:t>3</a:t>
                      </a:r>
                      <a:r>
                        <a:rPr lang="es-CL" dirty="0" smtClean="0"/>
                        <a:t>]</a:t>
                      </a:r>
                      <a:endParaRPr lang="es-CL" dirty="0"/>
                    </a:p>
                  </a:txBody>
                  <a:tcPr/>
                </a:tc>
                <a:extLst>
                  <a:ext uri="{0D108BD9-81ED-4DB2-BD59-A6C34878D82A}">
                    <a16:rowId xmlns:a16="http://schemas.microsoft.com/office/drawing/2014/main" xmlns="" val="10004"/>
                  </a:ext>
                </a:extLst>
              </a:tr>
              <a:tr h="370840">
                <a:tc>
                  <a:txBody>
                    <a:bodyPr/>
                    <a:lstStyle/>
                    <a:p>
                      <a:r>
                        <a:rPr lang="es-CL" dirty="0" smtClean="0"/>
                        <a:t>Módulo</a:t>
                      </a:r>
                      <a:r>
                        <a:rPr lang="es-CL" baseline="0" dirty="0" smtClean="0"/>
                        <a:t> de </a:t>
                      </a:r>
                      <a:r>
                        <a:rPr lang="es-CL" baseline="0" dirty="0" err="1" smtClean="0"/>
                        <a:t>Poisson</a:t>
                      </a:r>
                      <a:endParaRPr lang="es-CL" dirty="0"/>
                    </a:p>
                  </a:txBody>
                  <a:tcPr/>
                </a:tc>
                <a:tc>
                  <a:txBody>
                    <a:bodyPr/>
                    <a:lstStyle/>
                    <a:p>
                      <a:pPr algn="ctr"/>
                      <a:r>
                        <a:rPr lang="es-CL" dirty="0" smtClean="0"/>
                        <a:t>0,3</a:t>
                      </a:r>
                      <a:endParaRPr lang="es-CL" dirty="0"/>
                    </a:p>
                  </a:txBody>
                  <a:tcPr/>
                </a:tc>
                <a:tc>
                  <a:txBody>
                    <a:bodyPr/>
                    <a:lstStyle/>
                    <a:p>
                      <a:pPr algn="ctr"/>
                      <a:r>
                        <a:rPr lang="es-CL" dirty="0" smtClean="0"/>
                        <a:t>-</a:t>
                      </a:r>
                      <a:endParaRPr lang="es-CL" dirty="0"/>
                    </a:p>
                  </a:txBody>
                  <a:tcPr/>
                </a:tc>
                <a:extLst>
                  <a:ext uri="{0D108BD9-81ED-4DB2-BD59-A6C34878D82A}">
                    <a16:rowId xmlns:a16="http://schemas.microsoft.com/office/drawing/2014/main" xmlns="" val="10005"/>
                  </a:ext>
                </a:extLst>
              </a:tr>
              <a:tr h="370840">
                <a:tc>
                  <a:txBody>
                    <a:bodyPr/>
                    <a:lstStyle/>
                    <a:p>
                      <a:r>
                        <a:rPr lang="es-CL" dirty="0" smtClean="0"/>
                        <a:t>Velocidad</a:t>
                      </a:r>
                      <a:r>
                        <a:rPr lang="es-CL" baseline="0" dirty="0" smtClean="0"/>
                        <a:t> onda de Corte</a:t>
                      </a:r>
                      <a:endParaRPr lang="es-CL" dirty="0"/>
                    </a:p>
                  </a:txBody>
                  <a:tcPr/>
                </a:tc>
                <a:tc>
                  <a:txBody>
                    <a:bodyPr/>
                    <a:lstStyle/>
                    <a:p>
                      <a:pPr algn="ctr"/>
                      <a:r>
                        <a:rPr lang="es-CL" dirty="0" smtClean="0"/>
                        <a:t>200</a:t>
                      </a:r>
                      <a:endParaRPr lang="es-CL" dirty="0"/>
                    </a:p>
                  </a:txBody>
                  <a:tcPr/>
                </a:tc>
                <a:tc>
                  <a:txBody>
                    <a:bodyPr/>
                    <a:lstStyle/>
                    <a:p>
                      <a:pPr algn="ctr"/>
                      <a:r>
                        <a:rPr lang="es-CL" dirty="0" smtClean="0"/>
                        <a:t>[m/s]</a:t>
                      </a:r>
                      <a:endParaRPr lang="es-CL" dirty="0"/>
                    </a:p>
                  </a:txBody>
                  <a:tcPr/>
                </a:tc>
                <a:extLst>
                  <a:ext uri="{0D108BD9-81ED-4DB2-BD59-A6C34878D82A}">
                    <a16:rowId xmlns:a16="http://schemas.microsoft.com/office/drawing/2014/main" xmlns="" val="10006"/>
                  </a:ext>
                </a:extLst>
              </a:tr>
              <a:tr h="370840">
                <a:tc>
                  <a:txBody>
                    <a:bodyPr/>
                    <a:lstStyle/>
                    <a:p>
                      <a:r>
                        <a:rPr lang="es-CL" dirty="0" smtClean="0"/>
                        <a:t>Ángulo</a:t>
                      </a:r>
                      <a:r>
                        <a:rPr lang="es-CL" baseline="0" dirty="0" smtClean="0"/>
                        <a:t> de Dilatancia</a:t>
                      </a:r>
                      <a:endParaRPr lang="es-CL" dirty="0"/>
                    </a:p>
                  </a:txBody>
                  <a:tcPr/>
                </a:tc>
                <a:tc>
                  <a:txBody>
                    <a:bodyPr/>
                    <a:lstStyle/>
                    <a:p>
                      <a:pPr algn="ctr"/>
                      <a:r>
                        <a:rPr lang="es-CL" dirty="0" smtClean="0"/>
                        <a:t>35</a:t>
                      </a:r>
                      <a:endParaRPr lang="es-CL" dirty="0"/>
                    </a:p>
                  </a:txBody>
                  <a:tcPr/>
                </a:tc>
                <a:tc>
                  <a:txBody>
                    <a:bodyPr/>
                    <a:lstStyle/>
                    <a:p>
                      <a:pPr algn="ctr"/>
                      <a:r>
                        <a:rPr lang="es-CL" dirty="0" smtClean="0"/>
                        <a:t>Grados</a:t>
                      </a:r>
                      <a:endParaRPr lang="es-CL" dirty="0"/>
                    </a:p>
                  </a:txBody>
                  <a:tcPr/>
                </a:tc>
                <a:extLst>
                  <a:ext uri="{0D108BD9-81ED-4DB2-BD59-A6C34878D82A}">
                    <a16:rowId xmlns:a16="http://schemas.microsoft.com/office/drawing/2014/main" xmlns="" val="10007"/>
                  </a:ext>
                </a:extLst>
              </a:tr>
            </a:tbl>
          </a:graphicData>
        </a:graphic>
      </p:graphicFrame>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128" y="3861048"/>
            <a:ext cx="2832683" cy="188845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Título"/>
          <p:cNvSpPr>
            <a:spLocks noGrp="1"/>
          </p:cNvSpPr>
          <p:nvPr>
            <p:ph type="title"/>
          </p:nvPr>
        </p:nvSpPr>
        <p:spPr>
          <a:xfrm>
            <a:off x="714375" y="571500"/>
            <a:ext cx="7900988" cy="1143000"/>
          </a:xfrm>
        </p:spPr>
        <p:txBody>
          <a:bodyPr/>
          <a:lstStyle/>
          <a:p>
            <a:pPr algn="l" eaLnBrk="1" hangingPunct="1"/>
            <a:r>
              <a:rPr lang="es-ES" altLang="es-CL" sz="2800" b="1" dirty="0" smtClean="0">
                <a:solidFill>
                  <a:schemeClr val="tx2"/>
                </a:solidFill>
                <a:latin typeface="Arial" panose="020B0604020202020204" pitchFamily="34" charset="0"/>
                <a:cs typeface="Arial" panose="020B0604020202020204" pitchFamily="34" charset="0"/>
              </a:rPr>
              <a:t>Caso de control</a:t>
            </a:r>
            <a:br>
              <a:rPr lang="es-ES" altLang="es-CL" sz="2800" b="1" dirty="0" smtClean="0">
                <a:solidFill>
                  <a:schemeClr val="tx2"/>
                </a:solidFill>
                <a:latin typeface="Arial" panose="020B0604020202020204" pitchFamily="34" charset="0"/>
                <a:cs typeface="Arial" panose="020B0604020202020204" pitchFamily="34" charset="0"/>
              </a:rPr>
            </a:br>
            <a:r>
              <a:rPr lang="es-ES" altLang="es-CL" sz="2000" b="1" dirty="0">
                <a:solidFill>
                  <a:schemeClr val="tx2"/>
                </a:solidFill>
                <a:latin typeface="Arial" panose="020B0604020202020204" pitchFamily="34" charset="0"/>
                <a:cs typeface="Arial" panose="020B0604020202020204" pitchFamily="34" charset="0"/>
              </a:rPr>
              <a:t>C</a:t>
            </a:r>
            <a:r>
              <a:rPr lang="es-ES" altLang="es-CL" sz="2000" b="1" dirty="0" smtClean="0">
                <a:solidFill>
                  <a:schemeClr val="tx2"/>
                </a:solidFill>
                <a:latin typeface="Arial" panose="020B0604020202020204" pitchFamily="34" charset="0"/>
                <a:cs typeface="Arial" panose="020B0604020202020204" pitchFamily="34" charset="0"/>
              </a:rPr>
              <a:t>onsideraciones adicionales</a:t>
            </a:r>
            <a:endParaRPr lang="es-ES" altLang="es-CL" sz="2800" b="1" dirty="0" smtClean="0">
              <a:solidFill>
                <a:schemeClr val="tx2"/>
              </a:solidFill>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563" y="304056"/>
            <a:ext cx="2547975" cy="1296144"/>
          </a:xfrm>
          <a:prstGeom prst="rect">
            <a:avLst/>
          </a:prstGeom>
        </p:spPr>
      </p:pic>
      <p:sp>
        <p:nvSpPr>
          <p:cNvPr id="3" name="CuadroTexto 2"/>
          <p:cNvSpPr txBox="1"/>
          <p:nvPr/>
        </p:nvSpPr>
        <p:spPr>
          <a:xfrm>
            <a:off x="714375" y="2780928"/>
            <a:ext cx="8158163" cy="2862322"/>
          </a:xfrm>
          <a:prstGeom prst="rect">
            <a:avLst/>
          </a:prstGeom>
          <a:noFill/>
        </p:spPr>
        <p:txBody>
          <a:bodyPr wrap="square" rtlCol="0">
            <a:spAutoFit/>
          </a:bodyPr>
          <a:lstStyle/>
          <a:p>
            <a:pPr marL="285750" indent="-285750" algn="just">
              <a:buFont typeface="Arial" panose="020B0604020202020204" pitchFamily="34" charset="0"/>
              <a:buChar char="•"/>
            </a:pPr>
            <a:r>
              <a:rPr lang="es-CL" dirty="0" smtClean="0"/>
              <a:t>Se ha determinado el nivel de la napa como profunda.</a:t>
            </a:r>
          </a:p>
          <a:p>
            <a:pPr marL="285750" indent="-285750" algn="just">
              <a:buFont typeface="Arial" panose="020B0604020202020204" pitchFamily="34" charset="0"/>
              <a:buChar char="•"/>
            </a:pPr>
            <a:endParaRPr lang="es-CL" dirty="0" smtClean="0"/>
          </a:p>
          <a:p>
            <a:pPr marL="285750" indent="-285750" algn="just">
              <a:buFont typeface="Arial" panose="020B0604020202020204" pitchFamily="34" charset="0"/>
              <a:buChar char="•"/>
            </a:pPr>
            <a:r>
              <a:rPr lang="es-CL" dirty="0" smtClean="0"/>
              <a:t>Se considera el uso de zapatas cuadradas de 1 [m].</a:t>
            </a:r>
          </a:p>
          <a:p>
            <a:pPr marL="285750" indent="-285750" algn="just">
              <a:buFont typeface="Arial" panose="020B0604020202020204" pitchFamily="34" charset="0"/>
              <a:buChar char="•"/>
            </a:pPr>
            <a:endParaRPr lang="es-CL" dirty="0" smtClean="0"/>
          </a:p>
          <a:p>
            <a:pPr marL="285750" indent="-285750" algn="just">
              <a:buFont typeface="Arial" panose="020B0604020202020204" pitchFamily="34" charset="0"/>
              <a:buChar char="•"/>
            </a:pPr>
            <a:r>
              <a:rPr lang="es-CL" dirty="0" smtClean="0"/>
              <a:t>Se considera un enterramiento de 0,5 [m].</a:t>
            </a:r>
          </a:p>
          <a:p>
            <a:pPr marL="285750" indent="-285750" algn="just">
              <a:buFont typeface="Arial" panose="020B0604020202020204" pitchFamily="34" charset="0"/>
              <a:buChar char="•"/>
            </a:pPr>
            <a:endParaRPr lang="es-CL" dirty="0" smtClean="0"/>
          </a:p>
          <a:p>
            <a:pPr marL="285750" indent="-285750" algn="just">
              <a:buFont typeface="Arial" panose="020B0604020202020204" pitchFamily="34" charset="0"/>
              <a:buChar char="•"/>
            </a:pPr>
            <a:r>
              <a:rPr lang="es-CL" dirty="0" smtClean="0"/>
              <a:t>No se considera inclinación en la carga aplicada.</a:t>
            </a:r>
          </a:p>
          <a:p>
            <a:pPr marL="285750" indent="-285750" algn="just">
              <a:buFont typeface="Arial" panose="020B0604020202020204" pitchFamily="34" charset="0"/>
              <a:buChar char="•"/>
            </a:pPr>
            <a:endParaRPr lang="es-CL" dirty="0" smtClean="0"/>
          </a:p>
          <a:p>
            <a:pPr marL="285750" indent="-285750" algn="just">
              <a:buFont typeface="Arial" panose="020B0604020202020204" pitchFamily="34" charset="0"/>
              <a:buChar char="•"/>
            </a:pPr>
            <a:r>
              <a:rPr lang="es-CL" dirty="0" smtClean="0"/>
              <a:t>Se evalúa la excentricidad solo en una de las direcciones.</a:t>
            </a:r>
          </a:p>
          <a:p>
            <a:pPr marL="285750" indent="-285750" algn="just">
              <a:buFont typeface="Arial" panose="020B0604020202020204" pitchFamily="34" charset="0"/>
              <a:buChar char="•"/>
            </a:pPr>
            <a:endParaRPr lang="es-CL" dirty="0" smtClean="0"/>
          </a:p>
        </p:txBody>
      </p:sp>
    </p:spTree>
    <p:extLst>
      <p:ext uri="{BB962C8B-B14F-4D97-AF65-F5344CB8AC3E}">
        <p14:creationId xmlns:p14="http://schemas.microsoft.com/office/powerpoint/2010/main" val="2929722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Título"/>
          <p:cNvSpPr>
            <a:spLocks noGrp="1"/>
          </p:cNvSpPr>
          <p:nvPr>
            <p:ph type="title"/>
          </p:nvPr>
        </p:nvSpPr>
        <p:spPr>
          <a:xfrm>
            <a:off x="714375" y="571500"/>
            <a:ext cx="7900988" cy="1143000"/>
          </a:xfrm>
        </p:spPr>
        <p:txBody>
          <a:bodyPr/>
          <a:lstStyle/>
          <a:p>
            <a:pPr algn="l" eaLnBrk="1" hangingPunct="1"/>
            <a:r>
              <a:rPr lang="es-ES" altLang="es-CL" sz="2800" b="1" dirty="0" smtClean="0">
                <a:solidFill>
                  <a:schemeClr val="tx2"/>
                </a:solidFill>
                <a:latin typeface="Arial" panose="020B0604020202020204" pitchFamily="34" charset="0"/>
                <a:cs typeface="Arial" panose="020B0604020202020204" pitchFamily="34" charset="0"/>
              </a:rPr>
              <a:t>Mecanismo de Rotura</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563" y="304056"/>
            <a:ext cx="2547975" cy="1296144"/>
          </a:xfrm>
          <a:prstGeom prst="rect">
            <a:avLst/>
          </a:prstGeom>
        </p:spPr>
      </p:pic>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l="5673" t="28654" r="10066" b="16034"/>
          <a:stretch/>
        </p:blipFill>
        <p:spPr>
          <a:xfrm>
            <a:off x="578962" y="2852936"/>
            <a:ext cx="8171814" cy="2520280"/>
          </a:xfrm>
          <a:prstGeom prst="rect">
            <a:avLst/>
          </a:prstGeom>
        </p:spPr>
      </p:pic>
    </p:spTree>
    <p:extLst>
      <p:ext uri="{BB962C8B-B14F-4D97-AF65-F5344CB8AC3E}">
        <p14:creationId xmlns:p14="http://schemas.microsoft.com/office/powerpoint/2010/main" val="3557968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Título"/>
          <p:cNvSpPr>
            <a:spLocks noGrp="1"/>
          </p:cNvSpPr>
          <p:nvPr>
            <p:ph type="title"/>
          </p:nvPr>
        </p:nvSpPr>
        <p:spPr>
          <a:xfrm>
            <a:off x="714375" y="571500"/>
            <a:ext cx="7900988" cy="1143000"/>
          </a:xfrm>
        </p:spPr>
        <p:txBody>
          <a:bodyPr/>
          <a:lstStyle/>
          <a:p>
            <a:pPr algn="l" eaLnBrk="1" hangingPunct="1"/>
            <a:r>
              <a:rPr lang="es-ES" altLang="es-CL" sz="2800" b="1" dirty="0" smtClean="0">
                <a:solidFill>
                  <a:schemeClr val="tx2"/>
                </a:solidFill>
                <a:latin typeface="Arial" panose="020B0604020202020204" pitchFamily="34" charset="0"/>
                <a:cs typeface="Arial" panose="020B0604020202020204" pitchFamily="34" charset="0"/>
              </a:rPr>
              <a:t>Análisis Capacidad de Soporte</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563" y="304056"/>
            <a:ext cx="2547975" cy="1296144"/>
          </a:xfrm>
          <a:prstGeom prst="rect">
            <a:avLst/>
          </a:prstGeom>
        </p:spPr>
      </p:pic>
      <p:graphicFrame>
        <p:nvGraphicFramePr>
          <p:cNvPr id="8" name="Gráfico 7"/>
          <p:cNvGraphicFramePr>
            <a:graphicFrameLocks/>
          </p:cNvGraphicFramePr>
          <p:nvPr>
            <p:extLst>
              <p:ext uri="{D42A27DB-BD31-4B8C-83A1-F6EECF244321}">
                <p14:modId xmlns:p14="http://schemas.microsoft.com/office/powerpoint/2010/main" val="2495138581"/>
              </p:ext>
            </p:extLst>
          </p:nvPr>
        </p:nvGraphicFramePr>
        <p:xfrm>
          <a:off x="539552" y="1774962"/>
          <a:ext cx="8075810" cy="4462349"/>
        </p:xfrm>
        <a:graphic>
          <a:graphicData uri="http://schemas.openxmlformats.org/drawingml/2006/chart">
            <c:chart xmlns:c="http://schemas.openxmlformats.org/drawingml/2006/chart" xmlns:r="http://schemas.openxmlformats.org/officeDocument/2006/relationships" r:id="rId3"/>
          </a:graphicData>
        </a:graphic>
      </p:graphicFrame>
      <p:sp>
        <p:nvSpPr>
          <p:cNvPr id="9" name="Elipse 8"/>
          <p:cNvSpPr/>
          <p:nvPr/>
        </p:nvSpPr>
        <p:spPr>
          <a:xfrm>
            <a:off x="6182761" y="2998024"/>
            <a:ext cx="1415789" cy="201622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4005964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Título"/>
          <p:cNvSpPr>
            <a:spLocks noGrp="1"/>
          </p:cNvSpPr>
          <p:nvPr>
            <p:ph type="title"/>
          </p:nvPr>
        </p:nvSpPr>
        <p:spPr>
          <a:xfrm>
            <a:off x="714375" y="571500"/>
            <a:ext cx="7900988" cy="1143000"/>
          </a:xfrm>
        </p:spPr>
        <p:txBody>
          <a:bodyPr/>
          <a:lstStyle/>
          <a:p>
            <a:pPr algn="l" eaLnBrk="1" hangingPunct="1"/>
            <a:r>
              <a:rPr lang="es-ES" altLang="es-CL" sz="2800" b="1" dirty="0">
                <a:solidFill>
                  <a:schemeClr val="tx2"/>
                </a:solidFill>
                <a:latin typeface="Arial" panose="020B0604020202020204" pitchFamily="34" charset="0"/>
                <a:cs typeface="Arial" panose="020B0604020202020204" pitchFamily="34" charset="0"/>
              </a:rPr>
              <a:t>Análisis Capacidad de Soporte</a:t>
            </a:r>
            <a:r>
              <a:rPr lang="es-ES" altLang="es-CL" sz="2800" b="1" dirty="0" smtClean="0">
                <a:solidFill>
                  <a:schemeClr val="tx2"/>
                </a:solidFill>
                <a:latin typeface="Arial" panose="020B0604020202020204" pitchFamily="34" charset="0"/>
                <a:cs typeface="Arial" panose="020B0604020202020204" pitchFamily="34" charset="0"/>
              </a:rPr>
              <a:t/>
            </a:r>
            <a:br>
              <a:rPr lang="es-ES" altLang="es-CL" sz="2800" b="1" dirty="0" smtClean="0">
                <a:solidFill>
                  <a:schemeClr val="tx2"/>
                </a:solidFill>
                <a:latin typeface="Arial" panose="020B0604020202020204" pitchFamily="34" charset="0"/>
                <a:cs typeface="Arial" panose="020B0604020202020204" pitchFamily="34" charset="0"/>
              </a:rPr>
            </a:br>
            <a:r>
              <a:rPr lang="es-ES" altLang="es-CL" sz="2000" b="1" dirty="0" smtClean="0">
                <a:solidFill>
                  <a:schemeClr val="tx2"/>
                </a:solidFill>
                <a:latin typeface="Arial" panose="020B0604020202020204" pitchFamily="34" charset="0"/>
                <a:cs typeface="Arial" panose="020B0604020202020204" pitchFamily="34" charset="0"/>
              </a:rPr>
              <a:t>Output modelo flujo no asociado</a:t>
            </a:r>
            <a:endParaRPr lang="es-ES" altLang="es-CL" sz="2800" b="1" dirty="0" smtClean="0">
              <a:solidFill>
                <a:schemeClr val="tx2"/>
              </a:solidFill>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563" y="304056"/>
            <a:ext cx="2547975" cy="1296144"/>
          </a:xfrm>
          <a:prstGeom prst="rect">
            <a:avLst/>
          </a:prstGeom>
        </p:spPr>
      </p:pic>
      <p:pic>
        <p:nvPicPr>
          <p:cNvPr id="4" name="Imagen 3"/>
          <p:cNvPicPr>
            <a:picLocks noChangeAspect="1"/>
          </p:cNvPicPr>
          <p:nvPr/>
        </p:nvPicPr>
        <p:blipFill>
          <a:blip r:embed="rId3"/>
          <a:stretch>
            <a:fillRect/>
          </a:stretch>
        </p:blipFill>
        <p:spPr>
          <a:xfrm>
            <a:off x="635293" y="2132856"/>
            <a:ext cx="8265781" cy="3685380"/>
          </a:xfrm>
          <a:prstGeom prst="rect">
            <a:avLst/>
          </a:prstGeom>
        </p:spPr>
      </p:pic>
    </p:spTree>
    <p:extLst>
      <p:ext uri="{BB962C8B-B14F-4D97-AF65-F5344CB8AC3E}">
        <p14:creationId xmlns:p14="http://schemas.microsoft.com/office/powerpoint/2010/main" val="28227730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Título"/>
          <p:cNvSpPr>
            <a:spLocks noGrp="1"/>
          </p:cNvSpPr>
          <p:nvPr>
            <p:ph type="title"/>
          </p:nvPr>
        </p:nvSpPr>
        <p:spPr>
          <a:xfrm>
            <a:off x="714375" y="571500"/>
            <a:ext cx="7900988" cy="1143000"/>
          </a:xfrm>
        </p:spPr>
        <p:txBody>
          <a:bodyPr/>
          <a:lstStyle/>
          <a:p>
            <a:pPr algn="l" eaLnBrk="1" hangingPunct="1"/>
            <a:r>
              <a:rPr lang="es-ES" altLang="es-CL" sz="2800" b="1" dirty="0" smtClean="0">
                <a:solidFill>
                  <a:schemeClr val="tx2"/>
                </a:solidFill>
                <a:latin typeface="Arial" panose="020B0604020202020204" pitchFamily="34" charset="0"/>
                <a:cs typeface="Arial" panose="020B0604020202020204" pitchFamily="34" charset="0"/>
              </a:rPr>
              <a:t>Análisis Asentamiento</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563" y="304056"/>
            <a:ext cx="2547975" cy="1296144"/>
          </a:xfrm>
          <a:prstGeom prst="rect">
            <a:avLst/>
          </a:prstGeom>
        </p:spPr>
      </p:pic>
      <p:sp>
        <p:nvSpPr>
          <p:cNvPr id="3" name="CuadroTexto 2"/>
          <p:cNvSpPr txBox="1"/>
          <p:nvPr/>
        </p:nvSpPr>
        <p:spPr>
          <a:xfrm>
            <a:off x="715661" y="1718931"/>
            <a:ext cx="8158163" cy="369332"/>
          </a:xfrm>
          <a:prstGeom prst="rect">
            <a:avLst/>
          </a:prstGeom>
          <a:noFill/>
        </p:spPr>
        <p:txBody>
          <a:bodyPr wrap="square" rtlCol="0">
            <a:spAutoFit/>
          </a:bodyPr>
          <a:lstStyle/>
          <a:p>
            <a:pPr algn="just"/>
            <a:r>
              <a:rPr lang="es-CL" dirty="0" smtClean="0"/>
              <a:t>Método de medición “ancho efectivo”</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2708920"/>
            <a:ext cx="4980127" cy="2952328"/>
          </a:xfrm>
          <a:prstGeom prst="rect">
            <a:avLst/>
          </a:prstGeom>
        </p:spPr>
      </p:pic>
    </p:spTree>
    <p:extLst>
      <p:ext uri="{BB962C8B-B14F-4D97-AF65-F5344CB8AC3E}">
        <p14:creationId xmlns:p14="http://schemas.microsoft.com/office/powerpoint/2010/main" val="3566037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Título"/>
          <p:cNvSpPr>
            <a:spLocks noGrp="1"/>
          </p:cNvSpPr>
          <p:nvPr>
            <p:ph type="title"/>
          </p:nvPr>
        </p:nvSpPr>
        <p:spPr>
          <a:xfrm>
            <a:off x="714375" y="571500"/>
            <a:ext cx="7900988" cy="1143000"/>
          </a:xfrm>
        </p:spPr>
        <p:txBody>
          <a:bodyPr/>
          <a:lstStyle/>
          <a:p>
            <a:pPr algn="l" eaLnBrk="1" hangingPunct="1"/>
            <a:r>
              <a:rPr lang="es-ES" altLang="es-CL" sz="2800" b="1" dirty="0" smtClean="0">
                <a:solidFill>
                  <a:schemeClr val="tx2"/>
                </a:solidFill>
                <a:latin typeface="Arial" panose="020B0604020202020204" pitchFamily="34" charset="0"/>
                <a:cs typeface="Arial" panose="020B0604020202020204" pitchFamily="34" charset="0"/>
              </a:rPr>
              <a:t>Análisis Asentamiento</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563" y="304056"/>
            <a:ext cx="2547975" cy="1296144"/>
          </a:xfrm>
          <a:prstGeom prst="rect">
            <a:avLst/>
          </a:prstGeom>
        </p:spPr>
      </p:pic>
      <p:graphicFrame>
        <p:nvGraphicFramePr>
          <p:cNvPr id="8" name="Gráfico 7"/>
          <p:cNvGraphicFramePr>
            <a:graphicFrameLocks/>
          </p:cNvGraphicFramePr>
          <p:nvPr>
            <p:extLst>
              <p:ext uri="{D42A27DB-BD31-4B8C-83A1-F6EECF244321}">
                <p14:modId xmlns:p14="http://schemas.microsoft.com/office/powerpoint/2010/main" val="1455711500"/>
              </p:ext>
            </p:extLst>
          </p:nvPr>
        </p:nvGraphicFramePr>
        <p:xfrm>
          <a:off x="714375" y="2276872"/>
          <a:ext cx="7602041" cy="38884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59146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cion_pucv">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presentacion_pucv</Template>
  <TotalTime>1006</TotalTime>
  <Words>580</Words>
  <Application>Microsoft Office PowerPoint</Application>
  <PresentationFormat>Presentación en pantalla (4:3)</PresentationFormat>
  <Paragraphs>75</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2</vt:i4>
      </vt:variant>
      <vt:variant>
        <vt:lpstr>Títulos de diapositiva</vt:lpstr>
      </vt:variant>
      <vt:variant>
        <vt:i4>11</vt:i4>
      </vt:variant>
    </vt:vector>
  </HeadingPairs>
  <TitlesOfParts>
    <vt:vector size="15" baseType="lpstr">
      <vt:lpstr>Arial</vt:lpstr>
      <vt:lpstr>Calibri</vt:lpstr>
      <vt:lpstr>presentacion_pucv</vt:lpstr>
      <vt:lpstr>Tema de Office</vt:lpstr>
      <vt:lpstr>Presentación de PowerPoint</vt:lpstr>
      <vt:lpstr>Objetivo</vt:lpstr>
      <vt:lpstr>Caso de control</vt:lpstr>
      <vt:lpstr>Caso de control Consideraciones adicionales</vt:lpstr>
      <vt:lpstr>Mecanismo de Rotura</vt:lpstr>
      <vt:lpstr>Análisis Capacidad de Soporte</vt:lpstr>
      <vt:lpstr>Análisis Capacidad de Soporte Output modelo flujo no asociado</vt:lpstr>
      <vt:lpstr>Análisis Asentamiento</vt:lpstr>
      <vt:lpstr>Análisis Asentamiento</vt:lpstr>
      <vt:lpstr>Conclusión Capacidad de soporte</vt:lpstr>
      <vt:lpstr>Conclusión Asentamiento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Lynda / Análisis Institucional / PUCV</dc:creator>
  <cp:lastModifiedBy>Windows User</cp:lastModifiedBy>
  <cp:revision>85</cp:revision>
  <cp:lastPrinted>2011-01-18T14:30:01Z</cp:lastPrinted>
  <dcterms:created xsi:type="dcterms:W3CDTF">2007-11-27T15:56:20Z</dcterms:created>
  <dcterms:modified xsi:type="dcterms:W3CDTF">2018-04-17T21:56:46Z</dcterms:modified>
</cp:coreProperties>
</file>