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E3C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485" autoAdjust="0"/>
  </p:normalViewPr>
  <p:slideViewPr>
    <p:cSldViewPr snapToGrid="0" snapToObjects="1">
      <p:cViewPr varScale="1">
        <p:scale>
          <a:sx n="78" d="100"/>
          <a:sy n="78" d="100"/>
        </p:scale>
        <p:origin x="54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1T00:49:16.726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T</a:t>
            </a:r>
            <a:r>
              <a:rPr lang="en-US" dirty="0" err="1" smtClean="0"/>
              <a:t>i</a:t>
            </a:r>
            <a:r>
              <a:rPr lang="es-ES_tradnl" dirty="0" err="1" smtClean="0"/>
              <a:t>tulo</a:t>
            </a:r>
            <a:r>
              <a:rPr lang="es-ES_tradnl" dirty="0" smtClean="0"/>
              <a:t> Principal</a:t>
            </a:r>
            <a:br>
              <a:rPr lang="es-ES_tradn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scudo_PUCV-2016_color 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4" y="83971"/>
            <a:ext cx="1908218" cy="1583528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0900" y="3480666"/>
            <a:ext cx="48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pc="300" dirty="0" smtClean="0">
                <a:solidFill>
                  <a:srgbClr val="FFFFFF"/>
                </a:solidFill>
                <a:latin typeface="Roboto Medium"/>
                <a:cs typeface="Roboto Medium"/>
              </a:rPr>
              <a:t>Primera Mesa Proyecto1</a:t>
            </a:r>
            <a:endParaRPr lang="es-CL" sz="2400" b="1" spc="3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584" y="6351936"/>
            <a:ext cx="3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Valparaíso, 25 de Abril 2018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9680" y="5450304"/>
            <a:ext cx="35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Roboto Light"/>
                <a:cs typeface="Roboto Light"/>
              </a:rPr>
              <a:t>Diego Andrés Cisternas Herrera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4112961"/>
            <a:ext cx="630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200" dirty="0" smtClean="0">
                <a:solidFill>
                  <a:srgbClr val="FFFFFF"/>
                </a:solidFill>
                <a:latin typeface="Roboto Medium"/>
                <a:cs typeface="Roboto Medium"/>
              </a:rPr>
              <a:t>Estudiar el motor de inducción y su respuesta espectral bajo condiciones prácticas y de simulación.</a:t>
            </a:r>
            <a:endParaRPr lang="es-CL" b="1" spc="2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9" y="234461"/>
            <a:ext cx="2305539" cy="23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765" y="352381"/>
            <a:ext cx="631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765" y="1022472"/>
            <a:ext cx="6894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estator: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ondulación cíclica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 rotor: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 y disminuye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 valor medio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71" y="1224413"/>
            <a:ext cx="6456329" cy="2787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71" y="4103435"/>
            <a:ext cx="6456329" cy="24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45178"/>
            <a:ext cx="65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17" y="1270301"/>
            <a:ext cx="4890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Torque: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ondulación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cíclica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llega a cero y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parece mantener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 valor medio</a:t>
            </a: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10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03" y="1712819"/>
            <a:ext cx="6345169" cy="33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705" y="442303"/>
            <a:ext cx="75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5362" y="1412857"/>
            <a:ext cx="8096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FFT Fase A estator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12 ciclos desde 1[s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]</a:t>
            </a: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Interamónicos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alrededor de 50[Hz]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11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" y="1030532"/>
            <a:ext cx="5048099" cy="52281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51" y="3000510"/>
            <a:ext cx="5229141" cy="35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01" y="411428"/>
            <a:ext cx="7098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smtClean="0">
                <a:cs typeface="Roboto Medium"/>
              </a:rPr>
              <a:t>entre </a:t>
            </a:r>
            <a:r>
              <a:rPr lang="en-US" sz="2400" b="1" spc="200" dirty="0" err="1" smtClean="0">
                <a:cs typeface="Roboto Medium"/>
              </a:rPr>
              <a:t>espiras</a:t>
            </a:r>
            <a:r>
              <a:rPr lang="en-US" sz="2400" b="1" spc="200" dirty="0" smtClean="0">
                <a:cs typeface="Roboto Medium"/>
              </a:rPr>
              <a:t> del </a:t>
            </a:r>
            <a:r>
              <a:rPr lang="en-US" sz="2400" b="1" spc="200" dirty="0" err="1" smtClean="0">
                <a:cs typeface="Roboto Medium"/>
              </a:rPr>
              <a:t>Estator</a:t>
            </a:r>
            <a:r>
              <a:rPr lang="en-US" sz="2400" b="1" spc="200" dirty="0" smtClean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357" y="1570518"/>
            <a:ext cx="66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Aumento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12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Componentes y funcionamiento de un VdF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233634"/>
            <a:ext cx="7962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 basado en electrónica, para el control de velocidad de giro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Durante arranque proporciona baja tensión y frecuencia, evitando sobrecorrientes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compone principalmente de 2 etapas, una rectificadora y una inversora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13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02" y="2726966"/>
            <a:ext cx="6797249" cy="3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Ventajas del uso del VdF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546455"/>
            <a:ext cx="77959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evitan sobrecorrientes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Permite controlar plenamente las aceleraciones y frenados del motor, mediante uso de rampas de aceleración/desaceleración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Proteje al motor y la carga de eventos de la red de alimentación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Entrega la energía dosificada y de forma óptima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Da mayor vida útil al motor, debido a que los devanados no experimentan sobrecorrientes, por tanto la aislación no  sufre daños por sobre temperatura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14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4372" y="366153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400" b="1" dirty="0"/>
              <a:t>Registrador de Variables Eléctricas SAMTE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668" y="827818"/>
            <a:ext cx="8469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Sistema Adquisición y Medición de Transientes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Eléctricas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Compuesto por una unidad electrónica y un notebook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Tres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canales de tensión (fases R, S y T) y cuatro de corriente (fases R, S, T y neutro). Los primeros tienen un rango de 400 [V rms], y los segundos disponen de rangos de 5 y 25 [A rms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]</a:t>
            </a: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Permite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visualizar formas de onda y contenido armónico de las tensiones y las corrientes, capturar y visualizar transientes, medir frecuencia, valores RMS, potencias activas, reactivas, aparentes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medir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componentes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simétricas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factores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potencia y el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nivel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distorsión armónica de 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las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variables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15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24" y="3534935"/>
            <a:ext cx="4592659" cy="24915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9968"/>
            <a:ext cx="3915801" cy="20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3129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L" sz="2400" b="1" dirty="0"/>
              <a:t>Software Simulink de MATLAB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62" y="1546455"/>
            <a:ext cx="77959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MATLAB (abreviatura de MATrix LABoratory, "laboratorio de matrices") es una herramienta de software matemático, el cual cuenta con múltiples toolbox que trabajan sobre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este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Simulink es un entorno de programación visual, que funciona sobre el entorno de programación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MATLAB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Será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utilizado para modelar y simular las situaciones de estudio mediante diagramas de bloque, estos bloques se obtienen de la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librería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Las variables eléctricas de estudio son de fácil acceso dentro del software y los modelos de las librerías bastante completos, razones por las cuales se utilizará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Simulink</a:t>
            </a: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16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17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55821" y="2875548"/>
            <a:ext cx="62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i="1" dirty="0"/>
              <a:t>M</a:t>
            </a:r>
            <a:r>
              <a:rPr lang="es-CL" sz="2400" b="1" i="1" dirty="0" smtClean="0"/>
              <a:t>uchas gracias por su atención</a:t>
            </a:r>
            <a:endParaRPr lang="es-CL" sz="2400" b="1" i="1" dirty="0"/>
          </a:p>
        </p:txBody>
      </p:sp>
    </p:spTree>
    <p:extLst>
      <p:ext uri="{BB962C8B-B14F-4D97-AF65-F5344CB8AC3E}">
        <p14:creationId xmlns:p14="http://schemas.microsoft.com/office/powerpoint/2010/main" val="13488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5104"/>
            <a:ext cx="38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 general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152" y="1196706"/>
            <a:ext cx="636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Bajo ambiente de Simulación y Práctico, estudiar el motor de inducción con su respuesta espectral, analizando su comportamiento en accionamientos con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VdF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y posibles situaciones de falla.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152" y="3024669"/>
            <a:ext cx="6639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bajo simulación el comportamiento del motor de inducción con y sin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VdF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analizando su respuesta espectral y su contenido armónico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285750" lvl="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 forma práctica el comportamiento del motor de inducción, para contrastar las simulaciones.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Verificar en situaciones de falla, las variaciones en el espectro de las corrientes, y poder verificar que es lo que está ocurriendo en la máquina.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01427" y="2541575"/>
            <a:ext cx="385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Objetivos específicos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726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" y="514964"/>
            <a:ext cx="474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000" b="1" dirty="0" smtClean="0"/>
              <a:t>Resumen Mesa 1: Marco teórico</a:t>
            </a:r>
            <a:endParaRPr lang="es-CL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9152" y="1115129"/>
            <a:ext cx="69293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Variables eléctricas de estudio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-Armónicos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-Transitorios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-Componentes simétricas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Conceptos relevantes del motor de inducción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-Conceptos básicos del motor y su funcionamientos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-Fallas más comunes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-Efectos de la presencia de armónicos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Aspectos generales del Variador de Frecuencia (VdF)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-Componentes y funcionamiento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-Ventajas del uso del VdF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Registrador de variables eléctricas SAMTE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Software Simulink de MATLAB</a:t>
            </a:r>
            <a:endParaRPr lang="en-US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0500"/>
            <a:ext cx="385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Análisis y simulación en situaciones de interés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509" y="1867440"/>
            <a:ext cx="7433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Motor en presencia de Variador de Frecuencia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Falla de desconexión de una fase del Rotor (10% de los casos de falla)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Falla entre espiras del Estator (30-40% de los casos de falla)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1428" y="3690903"/>
            <a:ext cx="694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 smtClean="0"/>
              <a:t>Metodología</a:t>
            </a:r>
            <a:r>
              <a:rPr lang="es-CL" dirty="0" smtClean="0"/>
              <a:t>:</a:t>
            </a:r>
          </a:p>
          <a:p>
            <a:endParaRPr lang="es-CL" dirty="0" smtClean="0"/>
          </a:p>
          <a:p>
            <a:r>
              <a:rPr lang="es-CL" dirty="0" smtClean="0"/>
              <a:t>-Presentar circuito, </a:t>
            </a:r>
          </a:p>
          <a:p>
            <a:r>
              <a:rPr lang="es-CL" dirty="0" smtClean="0"/>
              <a:t>-</a:t>
            </a:r>
            <a:r>
              <a:rPr lang="es-CL" dirty="0"/>
              <a:t>V</a:t>
            </a:r>
            <a:r>
              <a:rPr lang="es-CL" dirty="0" smtClean="0"/>
              <a:t>er formas de onda, </a:t>
            </a:r>
          </a:p>
          <a:p>
            <a:r>
              <a:rPr lang="es-CL" dirty="0"/>
              <a:t>-</a:t>
            </a:r>
            <a:r>
              <a:rPr lang="es-CL" dirty="0" smtClean="0"/>
              <a:t>FFT a corriente de estator </a:t>
            </a:r>
          </a:p>
          <a:p>
            <a:r>
              <a:rPr lang="es-CL" dirty="0" smtClean="0"/>
              <a:t>-</a:t>
            </a:r>
            <a:r>
              <a:rPr lang="es-CL" dirty="0"/>
              <a:t>C</a:t>
            </a:r>
            <a:r>
              <a:rPr lang="es-CL" dirty="0" smtClean="0"/>
              <a:t>omentarios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8" y="3791712"/>
            <a:ext cx="3615122" cy="2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507992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 smtClean="0">
                <a:latin typeface="+mj-lt"/>
                <a:cs typeface="Roboto Medium"/>
              </a:rPr>
              <a:t>Variador</a:t>
            </a:r>
            <a:r>
              <a:rPr lang="en-US" sz="2400" b="1" spc="200" dirty="0" smtClean="0">
                <a:latin typeface="+mj-lt"/>
                <a:cs typeface="Roboto Medium"/>
              </a:rPr>
              <a:t> de </a:t>
            </a:r>
            <a:r>
              <a:rPr lang="en-US" sz="2400" b="1" spc="200" dirty="0" err="1" smtClean="0">
                <a:latin typeface="+mj-lt"/>
                <a:cs typeface="Roboto Medium"/>
              </a:rPr>
              <a:t>Frecuencia</a:t>
            </a:r>
            <a:endParaRPr lang="en-US" sz="2400" b="1" spc="200" dirty="0">
              <a:latin typeface="+mj-lt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68" y="1208889"/>
            <a:ext cx="78678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Compuesto por 3 etapas (rectificación, BUS DC, inversor)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La parte inversora resulta de una modulación PWM (Pulse Width Modulation)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PWM comparación de señal moduladora (senoidal 50Hz) y señal portadora (triangular centrada en cero de alta frecuencia)</a:t>
            </a: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Señales de tensión cuadradas de amplitud de la alimentación BUS DC (genera armonicos)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Espectro típico: 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Inversores multinivel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4" y="4058900"/>
            <a:ext cx="6315456" cy="2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7" y="472514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 smtClean="0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65" y="1072047"/>
            <a:ext cx="79390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Simulación de accionamiento durante 9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[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s].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Carga de 151[Nm] y velocidad de 157[rad/s]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Pulsos de comandos para los 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interruptores es obtenido de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bloque control vectorial.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inducci</a:t>
            </a:r>
            <a:r>
              <a:rPr lang="es-CL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ón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tipo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jaula de ardilla.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44" y="2088030"/>
            <a:ext cx="5360056" cy="44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68" y="558154"/>
            <a:ext cx="385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  <a:p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68" y="1257696"/>
            <a:ext cx="7319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Estacionario 4s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Tensión PWM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armónica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 rotor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sin mayores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perturbaciones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Torque pulsante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 alta frecuencia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0" y="1257695"/>
            <a:ext cx="6108049" cy="5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893" y="424979"/>
            <a:ext cx="442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4356" y="1653894"/>
            <a:ext cx="663902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FFT a corriente Fase A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del estator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Considera 50 ciclos desde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7.9s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Fundamental en 52Hz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THD=16.19%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Contenido armónico en 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alta frecuencia con solo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2 peaks mayores al 1%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la fundamental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2" y="886644"/>
            <a:ext cx="5524803" cy="57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57209"/>
            <a:ext cx="619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16" y="1188206"/>
            <a:ext cx="8094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Simulación realizada durante 1.4[s], la desconexión de la fase en 0.6[s] con breaker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asíncrono de rotor devanado permite tener acceso a los termianles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Accionado con partida directa y una carga de 15[Nm]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1" y="2518892"/>
            <a:ext cx="7418612" cy="37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pucv 2016</Template>
  <TotalTime>886</TotalTime>
  <Words>755</Words>
  <Application>Microsoft Office PowerPoint</Application>
  <PresentationFormat>Presentación en pantalla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Roboto Light</vt:lpstr>
      <vt:lpstr>Roboto Medium</vt:lpstr>
      <vt:lpstr>PUCV 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59</cp:revision>
  <dcterms:created xsi:type="dcterms:W3CDTF">2018-04-18T21:49:41Z</dcterms:created>
  <dcterms:modified xsi:type="dcterms:W3CDTF">2018-08-01T05:31:56Z</dcterms:modified>
</cp:coreProperties>
</file>