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75" r:id="rId8"/>
    <p:sldId id="276" r:id="rId9"/>
    <p:sldId id="263" r:id="rId10"/>
    <p:sldId id="265" r:id="rId11"/>
    <p:sldId id="267" r:id="rId12"/>
    <p:sldId id="273" r:id="rId13"/>
    <p:sldId id="268" r:id="rId14"/>
    <p:sldId id="277" r:id="rId15"/>
    <p:sldId id="279" r:id="rId16"/>
    <p:sldId id="280" r:id="rId17"/>
    <p:sldId id="278" r:id="rId18"/>
    <p:sldId id="281" r:id="rId19"/>
    <p:sldId id="284" r:id="rId20"/>
    <p:sldId id="274" r:id="rId21"/>
    <p:sldId id="285" r:id="rId22"/>
    <p:sldId id="286" r:id="rId23"/>
    <p:sldId id="287" r:id="rId24"/>
    <p:sldId id="27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6" autoAdjust="0"/>
    <p:restoredTop sz="95754" autoAdjust="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79113B-71C3-4B07-873C-56A615335B08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A658D0-B802-4894-8676-946A236B11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Gender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Read and Cis 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by Region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91536" y="31454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Asia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0919" y="2612641"/>
            <a:ext cx="190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Eastern Africa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72373" y="3260340"/>
            <a:ext cx="10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Europe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863652" y="2649507"/>
            <a:ext cx="18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Africa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76880" y="3226879"/>
            <a:ext cx="161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East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430191" y="3259723"/>
            <a:ext cx="1828800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Northern Africa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010887" y="3230819"/>
            <a:ext cx="12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Oceania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956269" y="3157091"/>
            <a:ext cx="192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South America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752035" y="2405522"/>
            <a:ext cx="201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Western Africa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433026" y="3018889"/>
            <a:ext cx="210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Caribbean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2137958" y="3129290"/>
            <a:ext cx="20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Southern Africa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178313" y="2472272"/>
            <a:ext cx="223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 </a:t>
            </a:r>
            <a:r>
              <a:rPr lang="en-US" sz="1600" dirty="0" smtClean="0"/>
              <a:t>America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724400" cy="298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4745623" y="3010797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Asia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745006" y="2706615"/>
            <a:ext cx="190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Eastern Africa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5426460" y="3125714"/>
            <a:ext cx="10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Europe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317739" y="2743481"/>
            <a:ext cx="18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Africa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730967" y="3092253"/>
            <a:ext cx="161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East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84278" y="3201296"/>
            <a:ext cx="1828800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Northern Africa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464974" y="3096193"/>
            <a:ext cx="12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Oceania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410356" y="3022465"/>
            <a:ext cx="192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South America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396622" y="2645796"/>
            <a:ext cx="163220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Western Africa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6887113" y="2884263"/>
            <a:ext cx="210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Caribbean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6592045" y="2766064"/>
            <a:ext cx="20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Southern Africa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275774" y="3074348"/>
            <a:ext cx="223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 </a:t>
            </a:r>
            <a:r>
              <a:rPr lang="en-US" sz="1600" dirty="0" smtClean="0"/>
              <a:t>America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393322" y="4437374"/>
            <a:ext cx="1" cy="762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229600" y="4437374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62799" y="4437374"/>
            <a:ext cx="1" cy="762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96199" y="4437374"/>
            <a:ext cx="1" cy="762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8784"/>
            <a:ext cx="4495800" cy="27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 rot="16200000">
            <a:off x="283577" y="310149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Asia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49206" y="2612640"/>
            <a:ext cx="190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Eastern Africa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930660" y="3184140"/>
            <a:ext cx="10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Europe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779494" y="2573307"/>
            <a:ext cx="18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Africa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1192722" y="3074478"/>
            <a:ext cx="161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East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1388478" y="3183523"/>
            <a:ext cx="1828800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Northern Africa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892974" y="3186886"/>
            <a:ext cx="12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Oceania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872111" y="3080891"/>
            <a:ext cx="192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South America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824621" y="2519821"/>
            <a:ext cx="163220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Western Africa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315113" y="2942689"/>
            <a:ext cx="210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Caribbean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2020045" y="3053090"/>
            <a:ext cx="20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Southern Africa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220026" y="3005672"/>
            <a:ext cx="223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 </a:t>
            </a:r>
            <a:r>
              <a:rPr lang="en-US" sz="1600" dirty="0" smtClean="0"/>
              <a:t>America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by Region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9" y="1485909"/>
            <a:ext cx="6538002" cy="45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1746766" y="44248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53118" y="3828483"/>
            <a:ext cx="223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</a:t>
            </a:r>
            <a:r>
              <a:rPr lang="en-US" dirty="0" smtClean="0"/>
              <a:t>America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898550" y="3967617"/>
            <a:ext cx="19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Eastern Africa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698649" y="4767717"/>
            <a:ext cx="10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76084" y="4159351"/>
            <a:ext cx="18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Africa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277179" y="4267779"/>
            <a:ext cx="16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East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28735" y="42349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 America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737188" y="2895733"/>
            <a:ext cx="219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Northern Africa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587030" y="4416238"/>
            <a:ext cx="127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Oceania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302045" y="3841700"/>
            <a:ext cx="21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Caribbean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630699" y="3727967"/>
            <a:ext cx="1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America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719343" y="3837933"/>
            <a:ext cx="20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19365" y="4289168"/>
            <a:ext cx="20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Southern Africa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by Region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78" y="1416015"/>
            <a:ext cx="6382142" cy="460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1746766" y="37396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53118" y="3447483"/>
            <a:ext cx="223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</a:t>
            </a:r>
            <a:r>
              <a:rPr lang="en-US" dirty="0" smtClean="0"/>
              <a:t>America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898550" y="3816451"/>
            <a:ext cx="19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Eastern Africa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698649" y="4540351"/>
            <a:ext cx="10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87751" y="4081917"/>
            <a:ext cx="18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Africa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277178" y="3821089"/>
            <a:ext cx="161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 East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28735" y="41587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 America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57468" y="2971933"/>
            <a:ext cx="219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Northern Africa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575363" y="4035238"/>
            <a:ext cx="127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Oceania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302301" y="3613100"/>
            <a:ext cx="21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Caribbean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630699" y="3522702"/>
            <a:ext cx="19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America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742933" y="4066533"/>
            <a:ext cx="20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19365" y="4365368"/>
            <a:ext cx="20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Southern Africa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Families by Region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00600" y="1676400"/>
            <a:ext cx="4224835" cy="2971800"/>
            <a:chOff x="304800" y="1752600"/>
            <a:chExt cx="4224835" cy="29718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422483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26023" y="35264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Asia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60304" y="3298441"/>
              <a:ext cx="1906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Eastern Africa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941760" y="3336541"/>
              <a:ext cx="1068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Europe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821939" y="3336540"/>
              <a:ext cx="1827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Middle Africa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192722" y="3216367"/>
              <a:ext cx="1610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Middle East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583322" y="3335922"/>
              <a:ext cx="1828800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Northern Africa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21574" y="3288627"/>
              <a:ext cx="1277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Oceania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066956" y="3309491"/>
              <a:ext cx="1928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South America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2988121" y="3358021"/>
              <a:ext cx="16322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Western Africa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738557" y="3348157"/>
              <a:ext cx="1651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The Caribbean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248645" y="3053090"/>
              <a:ext cx="2089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Southern Africa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86271" y="3208974"/>
              <a:ext cx="2235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Central </a:t>
              </a:r>
              <a:r>
                <a:rPr lang="en-US" sz="1600" dirty="0" smtClean="0"/>
                <a:t>America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278522" y="3412124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North America</a:t>
              </a: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1600200"/>
            <a:ext cx="4267200" cy="3093156"/>
            <a:chOff x="4876800" y="1631244"/>
            <a:chExt cx="4267200" cy="309315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31244"/>
              <a:ext cx="4267200" cy="309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4931777" y="348248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Asia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866058" y="3254507"/>
              <a:ext cx="1906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Eastern Africa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547514" y="3292607"/>
              <a:ext cx="1068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Europe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5427693" y="3292606"/>
              <a:ext cx="1827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Middle Africa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798476" y="3172433"/>
              <a:ext cx="16107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Middle East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189076" y="3291988"/>
              <a:ext cx="1828800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Northern Africa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6727328" y="3244693"/>
              <a:ext cx="1277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Oceania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6672710" y="3265557"/>
              <a:ext cx="1928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South America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593875" y="3314087"/>
              <a:ext cx="16322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Western Africa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7344311" y="3304223"/>
              <a:ext cx="1651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Caribbean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854399" y="3009156"/>
              <a:ext cx="2089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Southern Africa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396828" y="3165040"/>
              <a:ext cx="2235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Central </a:t>
              </a:r>
              <a:r>
                <a:rPr lang="en-US" sz="1600" dirty="0" smtClean="0"/>
                <a:t>America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5884276" y="336819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North America</a:t>
              </a:r>
              <a:endParaRPr lang="en-US" sz="16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181600" y="4531182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48399" y="44958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305799" y="44958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clustering on all 4 data sets</a:t>
            </a:r>
          </a:p>
          <a:p>
            <a:r>
              <a:rPr lang="en-US" dirty="0" smtClean="0"/>
              <a:t>We were going to display the results on a map, however we ran into the following issue: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895600"/>
            <a:ext cx="425334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4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the data looked great! Europe looked almost completely clustered together</a:t>
            </a:r>
          </a:p>
          <a:p>
            <a:r>
              <a:rPr lang="en-US" dirty="0" smtClean="0"/>
              <a:t>Then we realized that the data was looking mostly at minimum marriage age, which was very close in most countries, and identical in many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Families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Gave a few small clusters:</a:t>
            </a:r>
          </a:p>
          <a:p>
            <a:pPr lvl="1"/>
            <a:r>
              <a:rPr lang="en-US" dirty="0" smtClean="0"/>
              <a:t>The Caribbean</a:t>
            </a:r>
          </a:p>
          <a:p>
            <a:pPr lvl="1"/>
            <a:r>
              <a:rPr lang="en-US" dirty="0" smtClean="0"/>
              <a:t>Europe</a:t>
            </a:r>
          </a:p>
          <a:p>
            <a:r>
              <a:rPr lang="en-US" dirty="0" smtClean="0"/>
              <a:t>Again, a lot of the data was very similar and we also lost a large number of countries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Clustering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1" y="4800600"/>
            <a:ext cx="6487510" cy="83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7" y="1676400"/>
            <a:ext cx="6589319" cy="291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18" y="5867400"/>
            <a:ext cx="4059620" cy="81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Clustering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9" y="1981200"/>
            <a:ext cx="8016661" cy="127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12534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219200"/>
            <a:ext cx="62103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6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Statistics and Indicators on Women and Men</a:t>
            </a:r>
          </a:p>
          <a:p>
            <a:r>
              <a:rPr lang="en-US" dirty="0" smtClean="0"/>
              <a:t>23 data sets and </a:t>
            </a:r>
            <a:r>
              <a:rPr lang="en-US" dirty="0"/>
              <a:t>a</a:t>
            </a:r>
            <a:r>
              <a:rPr lang="en-US" dirty="0" smtClean="0"/>
              <a:t>bout 200 countries</a:t>
            </a:r>
          </a:p>
          <a:p>
            <a:pPr lvl="1"/>
            <a:r>
              <a:rPr lang="en-US" b="1" dirty="0" smtClean="0"/>
              <a:t>Population, Health, Family, Education</a:t>
            </a:r>
            <a:r>
              <a:rPr lang="en-US" dirty="0" smtClean="0"/>
              <a:t>, Work, Politics</a:t>
            </a:r>
          </a:p>
          <a:p>
            <a:r>
              <a:rPr lang="en-US" dirty="0" smtClean="0"/>
              <a:t>Additional attributes:</a:t>
            </a:r>
          </a:p>
          <a:p>
            <a:pPr lvl="1"/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Economic growth</a:t>
            </a:r>
          </a:p>
          <a:p>
            <a:pPr lvl="1"/>
            <a:r>
              <a:rPr lang="en-US" dirty="0" smtClean="0"/>
              <a:t>Twitter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GDP</a:t>
            </a:r>
            <a:endParaRPr lang="en-US" dirty="0"/>
          </a:p>
        </p:txBody>
      </p:sp>
      <p:pic>
        <p:nvPicPr>
          <p:cNvPr id="2050" name="Picture 2" descr="C:\Users\Sarah Read\Downloads\colored_countries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24987" r="7161" b="19947"/>
          <a:stretch/>
        </p:blipFill>
        <p:spPr bwMode="auto">
          <a:xfrm>
            <a:off x="762000" y="1828800"/>
            <a:ext cx="7852412" cy="34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3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- Health</a:t>
            </a:r>
            <a:endParaRPr lang="en-US" dirty="0"/>
          </a:p>
        </p:txBody>
      </p:sp>
      <p:sp>
        <p:nvSpPr>
          <p:cNvPr id="5" name="AutoShape 4" descr="Displaying knn_all_heal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96200" cy="439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- Health</a:t>
            </a:r>
            <a:endParaRPr lang="en-US" dirty="0"/>
          </a:p>
        </p:txBody>
      </p:sp>
      <p:sp>
        <p:nvSpPr>
          <p:cNvPr id="4" name="AutoShape 2" descr="Displaying knn_health_wom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7952"/>
            <a:ext cx="7926771" cy="445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2" y="1219200"/>
            <a:ext cx="8710135" cy="48970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4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190 countries</a:t>
            </a:r>
          </a:p>
          <a:p>
            <a:r>
              <a:rPr lang="en-US" dirty="0" smtClean="0"/>
              <a:t>However, only 47 of them have more than 1,000 tweets associated with them</a:t>
            </a:r>
          </a:p>
          <a:p>
            <a:pPr lvl="1"/>
            <a:r>
              <a:rPr lang="en-US" dirty="0" smtClean="0"/>
              <a:t>Asia: 7</a:t>
            </a:r>
          </a:p>
          <a:p>
            <a:pPr lvl="1"/>
            <a:r>
              <a:rPr lang="en-US" dirty="0" smtClean="0"/>
              <a:t>Central America: 1</a:t>
            </a:r>
          </a:p>
          <a:p>
            <a:pPr lvl="1"/>
            <a:r>
              <a:rPr lang="en-US" dirty="0" smtClean="0"/>
              <a:t>Europe: 30</a:t>
            </a:r>
          </a:p>
          <a:p>
            <a:pPr lvl="1"/>
            <a:r>
              <a:rPr lang="en-US" dirty="0" smtClean="0"/>
              <a:t>North America: 2</a:t>
            </a:r>
          </a:p>
          <a:p>
            <a:pPr lvl="1"/>
            <a:r>
              <a:rPr lang="en-US" dirty="0" smtClean="0"/>
              <a:t>Northern Africa: 1</a:t>
            </a:r>
          </a:p>
          <a:p>
            <a:pPr lvl="1"/>
            <a:r>
              <a:rPr lang="en-US" dirty="0" smtClean="0"/>
              <a:t>South America: 5</a:t>
            </a:r>
          </a:p>
          <a:p>
            <a:pPr lvl="1"/>
            <a:r>
              <a:rPr lang="en-US" dirty="0" smtClean="0"/>
              <a:t>Southern Africa: 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4267200" cy="292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3124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Tweet Count vs.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whole, Africa is severely behind the rest of the world regarding healthcare</a:t>
            </a:r>
          </a:p>
          <a:p>
            <a:r>
              <a:rPr lang="en-US" dirty="0" smtClean="0"/>
              <a:t>However, you cannot define a country by it’s region</a:t>
            </a:r>
          </a:p>
          <a:p>
            <a:r>
              <a:rPr lang="en-US" dirty="0" smtClean="0"/>
              <a:t>You can predict the income group based on the country’s health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our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Interested in:</a:t>
            </a:r>
          </a:p>
          <a:p>
            <a:pPr lvl="1"/>
            <a:r>
              <a:rPr lang="en-US" dirty="0" smtClean="0"/>
              <a:t>Education differences between genders and between regions</a:t>
            </a:r>
          </a:p>
          <a:p>
            <a:pPr lvl="1"/>
            <a:r>
              <a:rPr lang="en-US" dirty="0" smtClean="0"/>
              <a:t>Health data</a:t>
            </a:r>
          </a:p>
          <a:p>
            <a:pPr lvl="1"/>
            <a:r>
              <a:rPr lang="en-US" dirty="0" smtClean="0"/>
              <a:t>Family data</a:t>
            </a:r>
          </a:p>
          <a:p>
            <a:pPr lvl="1"/>
            <a:r>
              <a:rPr lang="en-US" dirty="0" smtClean="0"/>
              <a:t>Correlation between gender equality and economic growth</a:t>
            </a:r>
          </a:p>
          <a:p>
            <a:r>
              <a:rPr lang="en-US" dirty="0" smtClean="0"/>
              <a:t>Data manipulation:</a:t>
            </a:r>
          </a:p>
          <a:p>
            <a:pPr lvl="1"/>
            <a:r>
              <a:rPr lang="en-US" dirty="0" smtClean="0"/>
              <a:t>Merge Population, Health, Family, and Education data sets into respective groups</a:t>
            </a:r>
          </a:p>
          <a:p>
            <a:pPr lvl="1"/>
            <a:r>
              <a:rPr lang="en-US" dirty="0" smtClean="0"/>
              <a:t>Add additional attributes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Bar charts</a:t>
            </a:r>
          </a:p>
          <a:p>
            <a:pPr lvl="1"/>
            <a:r>
              <a:rPr lang="en-US" dirty="0" smtClean="0"/>
              <a:t>Maps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Predictions</a:t>
            </a:r>
          </a:p>
          <a:p>
            <a:pPr lvl="1"/>
            <a:r>
              <a:rPr lang="en-US" dirty="0" smtClean="0"/>
              <a:t>KNN</a:t>
            </a:r>
            <a:endParaRPr lang="en-US" dirty="0"/>
          </a:p>
          <a:p>
            <a:pPr lvl="1"/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dirty="0" smtClean="0"/>
              <a:t>Decision </a:t>
            </a:r>
            <a:r>
              <a:rPr lang="en-US" dirty="0"/>
              <a:t>Trees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into 4 data sets</a:t>
            </a:r>
          </a:p>
          <a:p>
            <a:r>
              <a:rPr lang="en-US" dirty="0" smtClean="0"/>
              <a:t>Remove rows with missing data</a:t>
            </a:r>
          </a:p>
          <a:p>
            <a:r>
              <a:rPr lang="en-US" dirty="0" smtClean="0"/>
              <a:t>Match country names to map names</a:t>
            </a:r>
          </a:p>
          <a:p>
            <a:r>
              <a:rPr lang="en-US" dirty="0" smtClean="0"/>
              <a:t>Add labels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Visualization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992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1447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Male Population vs. Female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Map</a:t>
            </a:r>
            <a:endParaRPr lang="en-US" dirty="0"/>
          </a:p>
        </p:txBody>
      </p:sp>
      <p:pic>
        <p:nvPicPr>
          <p:cNvPr id="3074" name="Picture 2" descr="C:\Users\Sarah Read\Downloads\colored_countries_2 (2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24061" r="10173" b="19068"/>
          <a:stretch/>
        </p:blipFill>
        <p:spPr bwMode="auto">
          <a:xfrm>
            <a:off x="698938" y="1524000"/>
            <a:ext cx="7835462" cy="36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that holds the average of all of the data: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Visualizations by Region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438400"/>
            <a:ext cx="86296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by Region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460623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55" y="1752600"/>
            <a:ext cx="450644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207377" y="33740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Asia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86271" y="3310472"/>
            <a:ext cx="223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 </a:t>
            </a:r>
            <a:r>
              <a:rPr lang="en-US" sz="1600" dirty="0" smtClean="0"/>
              <a:t>America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82960" y="3450840"/>
            <a:ext cx="190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Eastern Africa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006860" y="3565140"/>
            <a:ext cx="10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Europe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931894" y="3411506"/>
            <a:ext cx="18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Africa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345611" y="3455479"/>
            <a:ext cx="161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East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540878" y="3346433"/>
            <a:ext cx="1828800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Northern Africa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164019" y="3288627"/>
            <a:ext cx="12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Oceania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62358" y="3247489"/>
            <a:ext cx="210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Caribbean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00711" y="3385691"/>
            <a:ext cx="192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South America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027178" y="3504324"/>
            <a:ext cx="201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Western Africa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58599" y="3313957"/>
            <a:ext cx="20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Southern Africa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69423" y="35264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Asia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233329" y="3310472"/>
            <a:ext cx="223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 </a:t>
            </a:r>
            <a:r>
              <a:rPr lang="en-US" sz="1600" dirty="0" smtClean="0"/>
              <a:t>America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702560" y="3603240"/>
            <a:ext cx="190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Eastern Africa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26460" y="3717540"/>
            <a:ext cx="10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Europe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351494" y="3641340"/>
            <a:ext cx="18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Africa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765211" y="3607879"/>
            <a:ext cx="161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East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002922" y="3498833"/>
            <a:ext cx="1828800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Northern Africa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583619" y="3441027"/>
            <a:ext cx="12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Oceania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81958" y="3399889"/>
            <a:ext cx="210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Caribbean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520311" y="3385690"/>
            <a:ext cx="1928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South America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7446778" y="2437524"/>
            <a:ext cx="201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Western Africa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778199" y="3466357"/>
            <a:ext cx="208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Southern Africa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105399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714999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48400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553199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858000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58199" y="4800600"/>
            <a:ext cx="1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718</TotalTime>
  <Words>564</Words>
  <Application>Microsoft Office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Lucida Sans Unicode</vt:lpstr>
      <vt:lpstr>Verdana</vt:lpstr>
      <vt:lpstr>Wingdings 2</vt:lpstr>
      <vt:lpstr>Wingdings 3</vt:lpstr>
      <vt:lpstr>Concourse</vt:lpstr>
      <vt:lpstr>Global Gender Data</vt:lpstr>
      <vt:lpstr>Data Overview</vt:lpstr>
      <vt:lpstr>Analysis</vt:lpstr>
      <vt:lpstr>Types of Analyses</vt:lpstr>
      <vt:lpstr>Cleaning the data</vt:lpstr>
      <vt:lpstr>Population Visualization</vt:lpstr>
      <vt:lpstr>Population Map</vt:lpstr>
      <vt:lpstr>Creating Visualizations by Region</vt:lpstr>
      <vt:lpstr>Education by Region</vt:lpstr>
      <vt:lpstr>Education by Region</vt:lpstr>
      <vt:lpstr>Health by Region</vt:lpstr>
      <vt:lpstr>Health by Region</vt:lpstr>
      <vt:lpstr>Families by Region</vt:lpstr>
      <vt:lpstr>Clustering</vt:lpstr>
      <vt:lpstr>Families Clustering</vt:lpstr>
      <vt:lpstr>Education Clustering</vt:lpstr>
      <vt:lpstr>Health Clustering</vt:lpstr>
      <vt:lpstr>Population Clustering</vt:lpstr>
      <vt:lpstr>Decision Trees</vt:lpstr>
      <vt:lpstr>Visualizing GDP</vt:lpstr>
      <vt:lpstr>KNN - Health</vt:lpstr>
      <vt:lpstr>KNN - Health</vt:lpstr>
      <vt:lpstr>Basic Linear Regression</vt:lpstr>
      <vt:lpstr>Twitter Data</vt:lpstr>
      <vt:lpstr>Summary of our Findings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Gender Data</dc:title>
  <dc:creator>Sarah Read</dc:creator>
  <cp:lastModifiedBy>cis xing</cp:lastModifiedBy>
  <cp:revision>61</cp:revision>
  <dcterms:created xsi:type="dcterms:W3CDTF">2014-10-07T17:03:31Z</dcterms:created>
  <dcterms:modified xsi:type="dcterms:W3CDTF">2014-12-12T00:29:54Z</dcterms:modified>
</cp:coreProperties>
</file>