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304" r:id="rId4"/>
    <p:sldId id="261" r:id="rId5"/>
    <p:sldId id="371" r:id="rId6"/>
    <p:sldId id="294" r:id="rId7"/>
    <p:sldId id="330" r:id="rId8"/>
    <p:sldId id="283" r:id="rId9"/>
    <p:sldId id="295" r:id="rId10"/>
    <p:sldId id="296" r:id="rId11"/>
    <p:sldId id="395" r:id="rId12"/>
    <p:sldId id="453" r:id="rId13"/>
    <p:sldId id="452" r:id="rId14"/>
    <p:sldId id="454" r:id="rId15"/>
    <p:sldId id="400" r:id="rId16"/>
    <p:sldId id="401" r:id="rId17"/>
    <p:sldId id="403" r:id="rId18"/>
    <p:sldId id="437" r:id="rId19"/>
    <p:sldId id="438" r:id="rId20"/>
    <p:sldId id="439" r:id="rId21"/>
    <p:sldId id="455" r:id="rId22"/>
    <p:sldId id="389" r:id="rId23"/>
    <p:sldId id="412" r:id="rId24"/>
    <p:sldId id="444" r:id="rId25"/>
    <p:sldId id="408" r:id="rId26"/>
    <p:sldId id="460" r:id="rId27"/>
    <p:sldId id="461" r:id="rId28"/>
    <p:sldId id="406" r:id="rId29"/>
    <p:sldId id="407" r:id="rId30"/>
    <p:sldId id="409" r:id="rId31"/>
    <p:sldId id="462" r:id="rId32"/>
    <p:sldId id="457" r:id="rId33"/>
    <p:sldId id="441" r:id="rId34"/>
    <p:sldId id="440" r:id="rId35"/>
    <p:sldId id="414" r:id="rId36"/>
    <p:sldId id="417" r:id="rId37"/>
    <p:sldId id="419" r:id="rId38"/>
    <p:sldId id="446" r:id="rId39"/>
    <p:sldId id="447" r:id="rId40"/>
    <p:sldId id="449" r:id="rId41"/>
    <p:sldId id="458" r:id="rId42"/>
    <p:sldId id="448" r:id="rId43"/>
    <p:sldId id="422" r:id="rId44"/>
    <p:sldId id="459" r:id="rId45"/>
    <p:sldId id="442" r:id="rId46"/>
    <p:sldId id="456" r:id="rId47"/>
    <p:sldId id="372" r:id="rId48"/>
    <p:sldId id="436" r:id="rId49"/>
    <p:sldId id="313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30" autoAdjust="0"/>
    <p:restoredTop sz="89377" autoAdjust="0"/>
  </p:normalViewPr>
  <p:slideViewPr>
    <p:cSldViewPr>
      <p:cViewPr varScale="1">
        <p:scale>
          <a:sx n="49" d="100"/>
          <a:sy n="49" d="100"/>
        </p:scale>
        <p:origin x="103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78749"/>
          </a:xfrm>
          <a:prstGeom prst="rect">
            <a:avLst/>
          </a:prstGeom>
        </p:spPr>
        <p:txBody>
          <a:bodyPr vert="horz" lIns="96623" tIns="48312" rIns="96623" bIns="4831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78749"/>
          </a:xfrm>
          <a:prstGeom prst="rect">
            <a:avLst/>
          </a:prstGeom>
        </p:spPr>
        <p:txBody>
          <a:bodyPr vert="horz" lIns="96623" tIns="48312" rIns="96623" bIns="4831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813"/>
            <a:ext cx="3169920" cy="478749"/>
          </a:xfrm>
          <a:prstGeom prst="rect">
            <a:avLst/>
          </a:prstGeom>
        </p:spPr>
        <p:txBody>
          <a:bodyPr vert="horz" lIns="96623" tIns="48312" rIns="96623" bIns="4831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20813"/>
            <a:ext cx="3169920" cy="478749"/>
          </a:xfrm>
          <a:prstGeom prst="rect">
            <a:avLst/>
          </a:prstGeom>
        </p:spPr>
        <p:txBody>
          <a:bodyPr vert="horz" wrap="square" lIns="96623" tIns="48312" rIns="96623" bIns="4831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24E4DAD9-FA18-46D0-A6BA-24501E386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287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78749"/>
          </a:xfrm>
          <a:prstGeom prst="rect">
            <a:avLst/>
          </a:prstGeom>
        </p:spPr>
        <p:txBody>
          <a:bodyPr vert="horz" lIns="96623" tIns="48312" rIns="96623" bIns="4831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78749"/>
          </a:xfrm>
          <a:prstGeom prst="rect">
            <a:avLst/>
          </a:prstGeom>
        </p:spPr>
        <p:txBody>
          <a:bodyPr vert="horz" lIns="96623" tIns="48312" rIns="96623" bIns="4831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3" tIns="48312" rIns="96623" bIns="4831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9830" y="4561227"/>
            <a:ext cx="5855547" cy="4318572"/>
          </a:xfrm>
          <a:prstGeom prst="rect">
            <a:avLst/>
          </a:prstGeom>
        </p:spPr>
        <p:txBody>
          <a:bodyPr vert="horz" lIns="96623" tIns="48312" rIns="96623" bIns="4831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813"/>
            <a:ext cx="3169920" cy="478749"/>
          </a:xfrm>
          <a:prstGeom prst="rect">
            <a:avLst/>
          </a:prstGeom>
        </p:spPr>
        <p:txBody>
          <a:bodyPr vert="horz" lIns="96623" tIns="48312" rIns="96623" bIns="4831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20813"/>
            <a:ext cx="3169920" cy="478749"/>
          </a:xfrm>
          <a:prstGeom prst="rect">
            <a:avLst/>
          </a:prstGeom>
        </p:spPr>
        <p:txBody>
          <a:bodyPr vert="horz" wrap="square" lIns="96623" tIns="48312" rIns="96623" bIns="4831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6740310A-0947-4861-80C7-6EE687EAE0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4465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0310A-0947-4861-80C7-6EE687EAE00C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25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1pPr>
            <a:lvl2pPr marL="775207" indent="-296996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2pPr>
            <a:lvl3pPr marL="1193013" indent="-238267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3pPr>
            <a:lvl4pPr marL="1669548" indent="-238267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4pPr>
            <a:lvl5pPr marL="2149438" indent="-238267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5pPr>
            <a:lvl6pPr marL="2632685" indent="-23826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6pPr>
            <a:lvl7pPr marL="3115931" indent="-23826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7pPr>
            <a:lvl8pPr marL="3599177" indent="-23826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8pPr>
            <a:lvl9pPr marL="4082423" indent="-23826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E8F8D406-6C97-4C0B-969D-F8F5925952FD}" type="slidenum">
              <a:rPr lang="en-US" altLang="en-US" sz="1200"/>
              <a:pPr>
                <a:spcBef>
                  <a:spcPct val="0"/>
                </a:spcBef>
              </a:pPr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15074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1pPr>
            <a:lvl2pPr marL="775207" indent="-296996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2pPr>
            <a:lvl3pPr marL="1193013" indent="-238267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3pPr>
            <a:lvl4pPr marL="1669548" indent="-238267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4pPr>
            <a:lvl5pPr marL="2149438" indent="-238267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5pPr>
            <a:lvl6pPr marL="2632685" indent="-23826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6pPr>
            <a:lvl7pPr marL="3115931" indent="-23826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7pPr>
            <a:lvl8pPr marL="3599177" indent="-23826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8pPr>
            <a:lvl9pPr marL="4082423" indent="-23826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229A5F3-89AC-4D2F-8864-406F75F66510}" type="slidenum">
              <a:rPr lang="en-US" altLang="en-US" sz="1200"/>
              <a:pPr>
                <a:spcBef>
                  <a:spcPct val="0"/>
                </a:spcBef>
              </a:pPr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257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1pPr>
            <a:lvl2pPr marL="775207" indent="-296996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2pPr>
            <a:lvl3pPr marL="1193013" indent="-238267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3pPr>
            <a:lvl4pPr marL="1669548" indent="-238267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4pPr>
            <a:lvl5pPr marL="2149438" indent="-238267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5pPr>
            <a:lvl6pPr marL="2632685" indent="-23826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6pPr>
            <a:lvl7pPr marL="3115931" indent="-23826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7pPr>
            <a:lvl8pPr marL="3599177" indent="-23826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8pPr>
            <a:lvl9pPr marL="4082423" indent="-23826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1202BA2D-A5FC-451A-9B43-F173A431CA06}" type="slidenum">
              <a:rPr lang="en-US" altLang="en-US" sz="1200"/>
              <a:pPr>
                <a:spcBef>
                  <a:spcPct val="0"/>
                </a:spcBef>
              </a:pPr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8077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275" indent="-302029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115" indent="-24162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361" indent="-24162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608" indent="-24162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7854" indent="-241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100" indent="-241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346" indent="-241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7591" indent="-241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5F7F534-EE66-4B07-AFA2-874CD0B947E9}" type="slidenum">
              <a:rPr lang="en-US" altLang="en-US">
                <a:latin typeface="Calibri" pitchFamily="34" charset="0"/>
              </a:rPr>
              <a:pPr/>
              <a:t>19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70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1pPr>
            <a:lvl2pPr marL="775207" indent="-296996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2pPr>
            <a:lvl3pPr marL="1193013" indent="-238267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3pPr>
            <a:lvl4pPr marL="1669548" indent="-238267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4pPr>
            <a:lvl5pPr marL="2149438" indent="-238267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5pPr>
            <a:lvl6pPr marL="2632685" indent="-23826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6pPr>
            <a:lvl7pPr marL="3115931" indent="-23826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7pPr>
            <a:lvl8pPr marL="3599177" indent="-23826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8pPr>
            <a:lvl9pPr marL="4082423" indent="-23826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A85804B7-26E7-4142-A491-3730A6A9CF83}" type="slidenum">
              <a:rPr lang="en-US" altLang="en-US" sz="1200"/>
              <a:pPr>
                <a:spcBef>
                  <a:spcPct val="0"/>
                </a:spcBef>
              </a:pPr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8018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1pPr>
            <a:lvl2pPr marL="775207" indent="-296996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2pPr>
            <a:lvl3pPr marL="1193013" indent="-238267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3pPr>
            <a:lvl4pPr marL="1669548" indent="-238267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4pPr>
            <a:lvl5pPr marL="2149438" indent="-238267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5pPr>
            <a:lvl6pPr marL="2632685" indent="-23826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6pPr>
            <a:lvl7pPr marL="3115931" indent="-23826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7pPr>
            <a:lvl8pPr marL="3599177" indent="-23826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8pPr>
            <a:lvl9pPr marL="4082423" indent="-23826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BA275631-7637-4C46-A9FC-A66C9645E156}" type="slidenum">
              <a:rPr lang="en-US" altLang="en-US" sz="1200"/>
              <a:pPr>
                <a:spcBef>
                  <a:spcPct val="0"/>
                </a:spcBef>
              </a:pPr>
              <a:t>36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7682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160" dir="5400000" algn="tl" rotWithShape="0">
              <a:srgbClr val="808080">
                <a:alpha val="59998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dirty="0" smtClean="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D32ECE-83BA-49FE-B909-FC8C9F47B1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783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88F27-913D-43A8-BE58-102F9AECFC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86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160" dir="10800000" algn="tl" rotWithShape="0">
              <a:srgbClr val="808080">
                <a:alpha val="59998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dirty="0" smtClean="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4300" y="6376988"/>
            <a:ext cx="38369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05F7-87DE-4BD6-AF1E-EB14CC4AEA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24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BF6BA-3F41-4838-9D52-2D431C1BA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37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160" dir="5400000" algn="tl" rotWithShape="0">
              <a:srgbClr val="808080">
                <a:alpha val="59998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dirty="0" smtClean="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81B24F-5294-45CD-8024-6259E007DA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48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C3A39-E0D0-4C73-BEDC-BEFEEDABAF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15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84F23-0BC8-41D1-95D4-CB89537F96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37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28B19-3539-4D9A-9BBA-687570B836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23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26AEF-8BE7-4835-8BDC-12E1DE85DC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00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B3BCB-73B9-46D1-9DDA-EC8A0D2EF1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25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67057C4A-F1E6-4584-B26B-68800E036B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306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160" dir="5400000" algn="tl" rotWithShape="0">
              <a:srgbClr val="808080">
                <a:alpha val="59998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dirty="0" smtClean="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688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3F3F3F"/>
                </a:solidFill>
              </a:defRPr>
            </a:lvl1pPr>
          </a:lstStyle>
          <a:p>
            <a:fld id="{8AE1C8F0-434F-494E-929B-2B81D8C3C6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01" r:id="rId2"/>
    <p:sldLayoutId id="2147484407" r:id="rId3"/>
    <p:sldLayoutId id="2147484402" r:id="rId4"/>
    <p:sldLayoutId id="2147484403" r:id="rId5"/>
    <p:sldLayoutId id="2147484404" r:id="rId6"/>
    <p:sldLayoutId id="2147484408" r:id="rId7"/>
    <p:sldLayoutId id="2147484409" r:id="rId8"/>
    <p:sldLayoutId id="2147484410" r:id="rId9"/>
    <p:sldLayoutId id="2147484405" r:id="rId10"/>
    <p:sldLayoutId id="214748441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A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AC00"/>
          </a:solidFill>
          <a:latin typeface="Corbel" pitchFamily="-9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AC00"/>
          </a:solidFill>
          <a:latin typeface="Corbel" pitchFamily="-9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AC00"/>
          </a:solidFill>
          <a:latin typeface="Corbel" pitchFamily="-9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AC00"/>
          </a:solidFill>
          <a:latin typeface="Corbel" pitchFamily="-9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AC00"/>
          </a:solidFill>
          <a:latin typeface="Corbel" pitchFamily="-9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AC00"/>
          </a:solidFill>
          <a:latin typeface="Corbel" pitchFamily="-9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AC00"/>
          </a:solidFill>
          <a:latin typeface="Corbel" pitchFamily="-9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AC00"/>
          </a:solidFill>
          <a:latin typeface="Corbel" pitchFamily="-96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B58B80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C398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A19574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mauskapf@brum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ed.gov/about/offices/list/ocr/letters/colleague-bullying-201410.pdf" TargetMode="External"/><Relationship Id="rId2" Type="http://schemas.openxmlformats.org/officeDocument/2006/relationships/hyperlink" Target="http://www2.ed.gov/about/offices/list/ocr/letters/colleague-201010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opbullying.gov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ed.gov/about/offices/list/oela/english-learner-toolkit/index.html" TargetMode="External"/><Relationship Id="rId2" Type="http://schemas.openxmlformats.org/officeDocument/2006/relationships/hyperlink" Target="http://www.ed.gov/news/press-releases/us-departments-education-and-justice-release-joint-guidance-ensure-english-lear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d.gov/news/press-releases/secretary-duncan-and-attorney-general-holder-issue-guidance-school-districts-en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ice.gov/crt" TargetMode="External"/><Relationship Id="rId2" Type="http://schemas.openxmlformats.org/officeDocument/2006/relationships/hyperlink" Target="http://www2.ed.gov/about/offices/list/ocr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2.ed.gov/about/offices/list/ocr/docs/ocrcpm.pdf" TargetMode="External"/><Relationship Id="rId5" Type="http://schemas.openxmlformats.org/officeDocument/2006/relationships/hyperlink" Target="http://www2.ed.gov/about/reports/annual/ocr/report-to-president-and-secretary-of-education-2013-14.pdf" TargetMode="External"/><Relationship Id="rId4" Type="http://schemas.openxmlformats.org/officeDocument/2006/relationships/hyperlink" Target="http://www2.ed.gov/about/reports/annual/ocr/report-to-president-2009-12.pdf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848600" cy="3962401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7000" dirty="0" smtClean="0">
                <a:solidFill>
                  <a:schemeClr val="accent1">
                    <a:satMod val="150000"/>
                  </a:schemeClr>
                </a:solidFill>
                <a:cs typeface="Times New Roman" pitchFamily="18" charset="0"/>
              </a:rPr>
              <a:t>Office for Civil Rights Investigations, Initiatives, and Updates </a:t>
            </a:r>
            <a:r>
              <a:rPr lang="en-US" sz="7000" dirty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7000" dirty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228600" y="5226050"/>
            <a:ext cx="3124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</a:rPr>
              <a:t>Jennifer Mauskapf, Esq.	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  <a:hlinkClick r:id="rId3"/>
              </a:rPr>
              <a:t>jmauskapf@bruman.com</a:t>
            </a:r>
            <a:r>
              <a:rPr lang="en-US" altLang="en-US" sz="2000">
                <a:latin typeface="Arial" charset="0"/>
                <a:ea typeface="ＭＳ Ｐゴシック" pitchFamily="34" charset="-128"/>
              </a:rPr>
              <a:t>  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0244" name="TextBox 2"/>
          <p:cNvSpPr txBox="1">
            <a:spLocks noChangeArrowheads="1"/>
          </p:cNvSpPr>
          <p:nvPr/>
        </p:nvSpPr>
        <p:spPr bwMode="auto">
          <a:xfrm>
            <a:off x="5181600" y="5211763"/>
            <a:ext cx="3733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 eaLnBrk="1" hangingPunct="1">
              <a:buClrTx/>
              <a:buSzTx/>
              <a:buFontTx/>
              <a:buNone/>
            </a:pPr>
            <a:r>
              <a:rPr lang="en-US" altLang="en-US" sz="2000" dirty="0">
                <a:latin typeface="Arial" charset="0"/>
                <a:ea typeface="ＭＳ Ｐゴシック" pitchFamily="34" charset="-128"/>
              </a:rPr>
              <a:t>Brustein &amp; Manasevit, PLLC</a:t>
            </a:r>
          </a:p>
          <a:p>
            <a:pPr algn="r" eaLnBrk="1" hangingPunct="1">
              <a:buClrTx/>
              <a:buSzTx/>
              <a:buFontTx/>
              <a:buNone/>
            </a:pPr>
            <a:r>
              <a:rPr lang="en-US" altLang="en-US" sz="2000" dirty="0" smtClean="0">
                <a:latin typeface="Arial" charset="0"/>
                <a:ea typeface="ＭＳ Ｐゴシック" pitchFamily="34" charset="-128"/>
              </a:rPr>
              <a:t>Fall </a:t>
            </a:r>
            <a:r>
              <a:rPr lang="en-US" altLang="en-US" sz="2000" dirty="0">
                <a:latin typeface="Arial" charset="0"/>
                <a:ea typeface="ＭＳ Ｐゴシック" pitchFamily="34" charset="-128"/>
              </a:rPr>
              <a:t>Forum </a:t>
            </a:r>
            <a:r>
              <a:rPr lang="en-US" altLang="en-US" sz="2000" dirty="0" smtClean="0">
                <a:latin typeface="Arial" charset="0"/>
                <a:ea typeface="ＭＳ Ｐゴシック" pitchFamily="34" charset="-128"/>
              </a:rPr>
              <a:t>2015</a:t>
            </a:r>
            <a:endParaRPr lang="en-US" altLang="en-US" sz="2000" dirty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DOJ CIVIL RIGHTS DIVISION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/>
              <a:t>Headquarters in Washington, </a:t>
            </a:r>
            <a:r>
              <a:rPr lang="en-US" dirty="0" smtClean="0"/>
              <a:t>D.C.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smtClean="0"/>
              <a:t>Division </a:t>
            </a:r>
            <a:r>
              <a:rPr lang="en-US" dirty="0"/>
              <a:t>is made up of </a:t>
            </a:r>
            <a:r>
              <a:rPr lang="en-US" dirty="0" smtClean="0"/>
              <a:t>11 sections </a:t>
            </a:r>
            <a:r>
              <a:rPr lang="en-US" dirty="0"/>
              <a:t>including the Educational Opportunities </a:t>
            </a:r>
            <a:r>
              <a:rPr lang="en-US" dirty="0" smtClean="0"/>
              <a:t>and </a:t>
            </a:r>
            <a:r>
              <a:rPr lang="en-US" dirty="0"/>
              <a:t>Disability Rights </a:t>
            </a:r>
            <a:r>
              <a:rPr lang="en-US" dirty="0" smtClean="0"/>
              <a:t>sections</a:t>
            </a:r>
            <a:endParaRPr lang="en-US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smtClean="0"/>
              <a:t>Disability Rights Section Activities: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smtClean="0"/>
              <a:t>Enforcement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smtClean="0"/>
              <a:t>Certification</a:t>
            </a:r>
            <a:endParaRPr lang="en-US" dirty="0"/>
          </a:p>
          <a:p>
            <a:pPr marL="731520" lvl="1" indent="-274320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smtClean="0"/>
              <a:t>Negotiated Rulemaking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smtClean="0"/>
              <a:t>Coordination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smtClean="0"/>
              <a:t>Technical Assistance</a:t>
            </a:r>
            <a:endParaRPr lang="en-US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"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2150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9BA22467-F058-4201-8AE1-B0B85F726965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OCR Caseload and Initiatives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>
          <a:xfrm>
            <a:off x="741363" y="1828800"/>
            <a:ext cx="8021637" cy="685800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F164CBCD-6775-485F-A6A7-D22DD324D4DA}" type="slidenum">
              <a:rPr lang="en-US" altLang="en-US" sz="1200">
                <a:solidFill>
                  <a:srgbClr val="FFFFF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11</a:t>
            </a:fld>
            <a:endParaRPr lang="en-US" altLang="en-US" sz="1200">
              <a:solidFill>
                <a:srgbClr val="FFFF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305800" cy="125272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OCR Staff Level and Complaints Received 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rgbClr val="92D050"/>
                </a:solidFill>
              </a:rPr>
              <a:t>Source:  OCR Report to the President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F6BA-3F41-4838-9D52-2D431C1BA957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 rotWithShape="1">
          <a:blip r:embed="rId2"/>
          <a:srcRect l="41282" t="27207" r="15898" b="18620"/>
          <a:stretch/>
        </p:blipFill>
        <p:spPr bwMode="auto">
          <a:xfrm>
            <a:off x="779849" y="1515762"/>
            <a:ext cx="7391400" cy="50903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60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Complaint Caseload FYs 2013-2014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rgbClr val="92D050"/>
                </a:solidFill>
              </a:rPr>
              <a:t>Source:  OCR Report to the President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3A39-E0D0-4C73-BEDC-BEFEEDABAF5C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 rotWithShape="1">
          <a:blip r:embed="rId2"/>
          <a:srcRect l="14103" t="50080" r="52308" b="10916"/>
          <a:stretch/>
        </p:blipFill>
        <p:spPr bwMode="auto">
          <a:xfrm>
            <a:off x="609600" y="1676400"/>
            <a:ext cx="7467600" cy="4800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49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Title VI Complaint Issues, FY 13-14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92D050"/>
                </a:solidFill>
              </a:rPr>
              <a:t>Source:  OCR Report to the President</a:t>
            </a:r>
            <a:endParaRPr lang="en-US" sz="3100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091C1683-E229-48E8-8927-C66469A7FD91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14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 rotWithShape="1">
          <a:blip r:embed="rId2"/>
          <a:srcRect l="18462" t="27207" r="19872" b="28250"/>
          <a:stretch/>
        </p:blipFill>
        <p:spPr bwMode="auto">
          <a:xfrm>
            <a:off x="114300" y="1498622"/>
            <a:ext cx="8915400" cy="5105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Title IX Complaint Issues, FY 13-14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sz="3100" dirty="0" smtClean="0">
                <a:solidFill>
                  <a:srgbClr val="92D050"/>
                </a:solidFill>
              </a:rPr>
              <a:t>Source:  OCR Report to the President</a:t>
            </a:r>
            <a:endParaRPr lang="en-US" sz="3100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103B0969-8222-4FB0-8C03-32410E352E6D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15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16026" t="19021" r="19102" b="31381"/>
          <a:stretch/>
        </p:blipFill>
        <p:spPr bwMode="auto">
          <a:xfrm>
            <a:off x="304800" y="1484376"/>
            <a:ext cx="8853616" cy="50296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5448"/>
            <a:ext cx="8458200" cy="125272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Disability Complaint Issues, FY 13-14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92D050"/>
                </a:solidFill>
              </a:rPr>
              <a:t>Source:  OCR Report to the President</a:t>
            </a:r>
            <a:endParaRPr lang="en-US" sz="3100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583363"/>
            <a:ext cx="5508625" cy="274637"/>
          </a:xfrm>
        </p:spPr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69BA4723-1251-496D-9B54-2A82701D02BF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16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17307" t="18539" r="20000" b="24880"/>
          <a:stretch/>
        </p:blipFill>
        <p:spPr bwMode="auto">
          <a:xfrm>
            <a:off x="76200" y="1484376"/>
            <a:ext cx="8991600" cy="50989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OCR Proactive Enforcement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800600"/>
          </a:xfrm>
        </p:spPr>
        <p:txBody>
          <a:bodyPr/>
          <a:lstStyle/>
          <a:p>
            <a:r>
              <a:rPr lang="en-US" altLang="en-US" dirty="0" smtClean="0"/>
              <a:t>CRDC</a:t>
            </a:r>
          </a:p>
          <a:p>
            <a:r>
              <a:rPr lang="en-US" altLang="en-US" dirty="0" smtClean="0"/>
              <a:t>Inter/Intra Agency Initiatives</a:t>
            </a:r>
            <a:endParaRPr lang="en-US" altLang="en-US" dirty="0"/>
          </a:p>
          <a:p>
            <a:r>
              <a:rPr lang="en-US" altLang="en-US" dirty="0" smtClean="0"/>
              <a:t>Guidance / Dear Colleague Letters (DCLs)</a:t>
            </a:r>
          </a:p>
          <a:p>
            <a:r>
              <a:rPr lang="en-US" altLang="en-US" dirty="0" smtClean="0"/>
              <a:t>Compliance Reviews</a:t>
            </a:r>
          </a:p>
          <a:p>
            <a:r>
              <a:rPr lang="en-US" altLang="en-US" dirty="0" smtClean="0"/>
              <a:t>Monitoring of Resolution Agreements</a:t>
            </a:r>
          </a:p>
          <a:p>
            <a:r>
              <a:rPr lang="en-US" altLang="en-US" dirty="0" smtClean="0"/>
              <a:t>Website Update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 dirty="0"/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D13F4F5D-64CD-489D-9E9B-532E481BE468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17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2014728"/>
          </a:xfrm>
        </p:spPr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accent1"/>
                </a:solidFill>
              </a:rPr>
              <a:t>OCR Investigation and Resolution:  What to Expect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>
          <a:xfrm>
            <a:off x="741363" y="1828800"/>
            <a:ext cx="8021637" cy="685800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F89D498-6C40-4B77-8C8C-B07F1C714482}" type="slidenum">
              <a:rPr lang="en-US" altLang="en-US">
                <a:solidFill>
                  <a:srgbClr val="FFFFFF"/>
                </a:solidFill>
              </a:rPr>
              <a:pPr/>
              <a:t>18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30726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124200"/>
            <a:ext cx="2786063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Case Processing Manual (CPM)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sz="2800" dirty="0" smtClean="0">
                <a:solidFill>
                  <a:srgbClr val="92D050"/>
                </a:solidFill>
              </a:rPr>
              <a:t>*Revised February &amp; October 2015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1747" name="Content Placeholder 6"/>
          <p:cNvSpPr>
            <a:spLocks noGrp="1"/>
          </p:cNvSpPr>
          <p:nvPr>
            <p:ph idx="1"/>
          </p:nvPr>
        </p:nvSpPr>
        <p:spPr>
          <a:xfrm>
            <a:off x="457200" y="1630363"/>
            <a:ext cx="8229600" cy="4625975"/>
          </a:xfrm>
        </p:spPr>
        <p:txBody>
          <a:bodyPr/>
          <a:lstStyle/>
          <a:p>
            <a:r>
              <a:rPr lang="en-US" altLang="en-US" dirty="0" smtClean="0"/>
              <a:t>Filing the Complaint/Opening of the Case</a:t>
            </a:r>
          </a:p>
          <a:p>
            <a:r>
              <a:rPr lang="en-US" altLang="en-US" dirty="0" smtClean="0"/>
              <a:t>Rapid Resolution Process (RRP) </a:t>
            </a:r>
          </a:p>
          <a:p>
            <a:r>
              <a:rPr lang="en-US" altLang="en-US" dirty="0" smtClean="0"/>
              <a:t>Early Complaint Resolution (ECR)</a:t>
            </a:r>
          </a:p>
          <a:p>
            <a:pPr lvl="1"/>
            <a:r>
              <a:rPr lang="en-US" altLang="en-US" dirty="0" smtClean="0"/>
              <a:t>Mediation Process </a:t>
            </a:r>
          </a:p>
          <a:p>
            <a:pPr lvl="1"/>
            <a:r>
              <a:rPr lang="en-US" altLang="en-US" dirty="0" smtClean="0"/>
              <a:t>Timeline</a:t>
            </a:r>
          </a:p>
          <a:p>
            <a:pPr lvl="1"/>
            <a:r>
              <a:rPr lang="en-US" altLang="en-US" dirty="0" smtClean="0"/>
              <a:t>Outcomes:</a:t>
            </a:r>
          </a:p>
          <a:p>
            <a:pPr lvl="2"/>
            <a:r>
              <a:rPr lang="en-US" altLang="en-US" dirty="0" smtClean="0"/>
              <a:t>Success </a:t>
            </a:r>
            <a:r>
              <a:rPr lang="en-US" altLang="en-US" dirty="0" smtClean="0">
                <a:sym typeface="Wingdings" pitchFamily="2" charset="2"/>
              </a:rPr>
              <a:t> </a:t>
            </a:r>
            <a:r>
              <a:rPr lang="en-US" altLang="en-US" dirty="0" smtClean="0"/>
              <a:t>ECR Agreement</a:t>
            </a:r>
          </a:p>
          <a:p>
            <a:pPr lvl="2"/>
            <a:r>
              <a:rPr lang="en-US" altLang="en-US" dirty="0" smtClean="0"/>
              <a:t>ECR not successful </a:t>
            </a:r>
            <a:r>
              <a:rPr lang="en-US" altLang="en-US" dirty="0" smtClean="0">
                <a:sym typeface="Wingdings" pitchFamily="2" charset="2"/>
              </a:rPr>
              <a:t> Return to Investigation</a:t>
            </a:r>
          </a:p>
          <a:p>
            <a:r>
              <a:rPr lang="en-US" altLang="en-US" dirty="0"/>
              <a:t>Investigation</a:t>
            </a:r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F3AB241-C47E-4A41-97E0-E4FAF97C0ACD}" type="slidenum">
              <a:rPr lang="en-US" altLang="en-US">
                <a:solidFill>
                  <a:srgbClr val="3F3F3F"/>
                </a:solidFill>
              </a:rPr>
              <a:pPr/>
              <a:t>19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Overview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708751"/>
            <a:ext cx="8686800" cy="4708525"/>
          </a:xfrm>
        </p:spPr>
        <p:txBody>
          <a:bodyPr/>
          <a:lstStyle/>
          <a:p>
            <a:pPr eaLnBrk="1" hangingPunct="1">
              <a:buFont typeface="Wingdings 2" pitchFamily="18" charset="2"/>
              <a:buChar char=""/>
            </a:pPr>
            <a:r>
              <a:rPr lang="en-US" altLang="en-US" sz="3600" dirty="0" smtClean="0">
                <a:cs typeface="Times New Roman" pitchFamily="18" charset="0"/>
              </a:rPr>
              <a:t>Enforcement Agencies</a:t>
            </a:r>
          </a:p>
          <a:p>
            <a:pPr eaLnBrk="1" hangingPunct="1">
              <a:buFont typeface="Wingdings 2" pitchFamily="18" charset="2"/>
              <a:buChar char=""/>
            </a:pPr>
            <a:r>
              <a:rPr lang="en-US" altLang="en-US" sz="3600" dirty="0" smtClean="0">
                <a:cs typeface="Times New Roman" pitchFamily="18" charset="0"/>
              </a:rPr>
              <a:t>OCR Caseload and Initiatives</a:t>
            </a:r>
          </a:p>
          <a:p>
            <a:pPr eaLnBrk="1" hangingPunct="1">
              <a:buFont typeface="Wingdings 2" pitchFamily="18" charset="2"/>
              <a:buChar char=""/>
            </a:pPr>
            <a:r>
              <a:rPr lang="en-US" altLang="en-US" sz="3600" dirty="0" smtClean="0">
                <a:cs typeface="Times New Roman" pitchFamily="18" charset="0"/>
              </a:rPr>
              <a:t>Current Areas of Focus</a:t>
            </a:r>
          </a:p>
          <a:p>
            <a:pPr eaLnBrk="1" hangingPunct="1">
              <a:buFont typeface="Wingdings 2" pitchFamily="18" charset="2"/>
              <a:buChar char=""/>
            </a:pPr>
            <a:r>
              <a:rPr lang="en-US" altLang="en-US" sz="3600" dirty="0" smtClean="0">
                <a:cs typeface="Times New Roman" pitchFamily="18" charset="0"/>
              </a:rPr>
              <a:t>Resources</a:t>
            </a:r>
          </a:p>
          <a:p>
            <a:pPr eaLnBrk="1" hangingPunct="1">
              <a:buFont typeface="Wingdings" pitchFamily="2" charset="2"/>
              <a:buChar char="q"/>
            </a:pPr>
            <a:endParaRPr lang="en-US" altLang="en-US" dirty="0" smtClean="0"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Char char=""/>
            </a:pPr>
            <a:endParaRPr lang="en-US" alt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200" y="6417276"/>
            <a:ext cx="3962400" cy="300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Brustein &amp; Manasevit, PLLC © 2015. All rights reserved.</a:t>
            </a:r>
            <a:endParaRPr lang="en-US" dirty="0"/>
          </a:p>
        </p:txBody>
      </p:sp>
      <p:sp>
        <p:nvSpPr>
          <p:cNvPr id="1126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5C76231D-083B-4DBE-AE98-F51DDAA2D1B3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Ways to Resolve an OCR Case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542288"/>
            <a:ext cx="8229600" cy="4800600"/>
          </a:xfrm>
        </p:spPr>
        <p:txBody>
          <a:bodyPr/>
          <a:lstStyle/>
          <a:p>
            <a:r>
              <a:rPr lang="en-US" altLang="en-US" dirty="0" smtClean="0"/>
              <a:t>ECR Agreement</a:t>
            </a:r>
          </a:p>
          <a:p>
            <a:r>
              <a:rPr lang="en-US" altLang="en-US" dirty="0" smtClean="0"/>
              <a:t>Section 302 Resolution Agreement</a:t>
            </a:r>
          </a:p>
          <a:p>
            <a:pPr lvl="1"/>
            <a:r>
              <a:rPr lang="en-US" altLang="en-US" dirty="0" smtClean="0"/>
              <a:t>Reached during Investigation</a:t>
            </a:r>
          </a:p>
          <a:p>
            <a:pPr lvl="1"/>
            <a:r>
              <a:rPr lang="en-US" altLang="en-US" dirty="0" smtClean="0"/>
              <a:t>No OCR determination</a:t>
            </a:r>
          </a:p>
          <a:p>
            <a:r>
              <a:rPr lang="en-US" altLang="en-US" dirty="0" smtClean="0"/>
              <a:t>Investigative Determination</a:t>
            </a:r>
          </a:p>
          <a:p>
            <a:pPr lvl="1"/>
            <a:r>
              <a:rPr lang="en-US" altLang="en-US" dirty="0" smtClean="0"/>
              <a:t>Insufficient Evidence Determination </a:t>
            </a:r>
          </a:p>
          <a:p>
            <a:pPr lvl="1"/>
            <a:r>
              <a:rPr lang="en-US" altLang="en-US" dirty="0" smtClean="0"/>
              <a:t>Non Compliance Determination</a:t>
            </a:r>
          </a:p>
          <a:p>
            <a:pPr lvl="2"/>
            <a:r>
              <a:rPr lang="en-US" altLang="en-US" dirty="0" smtClean="0"/>
              <a:t>304 Resolution Agreement Guidelines</a:t>
            </a:r>
          </a:p>
          <a:p>
            <a:pPr lvl="2"/>
            <a:r>
              <a:rPr lang="en-US" altLang="en-US" dirty="0" smtClean="0"/>
              <a:t>Enforcement Action</a:t>
            </a:r>
          </a:p>
          <a:p>
            <a:r>
              <a:rPr lang="en-US" altLang="en-US" dirty="0" smtClean="0"/>
              <a:t>Note:  Negotiation Timelines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D48390B-A17A-4ED0-A2E0-F627D4E7F9A3}" type="slidenum">
              <a:rPr lang="en-US" altLang="en-US">
                <a:solidFill>
                  <a:srgbClr val="3F3F3F"/>
                </a:solidFill>
              </a:rPr>
              <a:pPr/>
              <a:t>20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Additional CPM Sections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altLang="en-US" dirty="0" smtClean="0"/>
              <a:t>Complainant Right to Appeal</a:t>
            </a:r>
          </a:p>
          <a:p>
            <a:r>
              <a:rPr lang="en-US" altLang="en-US" dirty="0" smtClean="0"/>
              <a:t>Monitoring of Resolution Agreements</a:t>
            </a:r>
          </a:p>
          <a:p>
            <a:r>
              <a:rPr lang="en-US" altLang="en-US" dirty="0" smtClean="0"/>
              <a:t>Compliance Reviews &amp; Directed Investigations</a:t>
            </a:r>
          </a:p>
          <a:p>
            <a:r>
              <a:rPr lang="en-US" altLang="en-US" dirty="0"/>
              <a:t>Enforcement Action</a:t>
            </a:r>
          </a:p>
          <a:p>
            <a:r>
              <a:rPr lang="en-US" altLang="en-US" dirty="0" smtClean="0"/>
              <a:t>Special Intake Procedures</a:t>
            </a:r>
          </a:p>
          <a:p>
            <a:r>
              <a:rPr lang="en-US" altLang="en-US" dirty="0" smtClean="0"/>
              <a:t>Data Collection and Information Gathering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D48390B-A17A-4ED0-A2E0-F627D4E7F9A3}" type="slidenum">
              <a:rPr lang="en-US" altLang="en-US">
                <a:solidFill>
                  <a:srgbClr val="3F3F3F"/>
                </a:solidFill>
              </a:rPr>
              <a:pPr/>
              <a:t>21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0446" y="652713"/>
            <a:ext cx="8013192" cy="121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Select Areas of Focus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4819" name="Text Placeholder 5"/>
          <p:cNvSpPr>
            <a:spLocks noGrp="1"/>
          </p:cNvSpPr>
          <p:nvPr>
            <p:ph type="body" idx="1"/>
          </p:nvPr>
        </p:nvSpPr>
        <p:spPr>
          <a:xfrm>
            <a:off x="762000" y="2819400"/>
            <a:ext cx="8021638" cy="251460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en-US" b="1" dirty="0">
                <a:solidFill>
                  <a:schemeClr val="bg1"/>
                </a:solidFill>
              </a:rPr>
              <a:t>Bullying/Harassment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b="1" dirty="0" smtClean="0">
                <a:solidFill>
                  <a:schemeClr val="bg1"/>
                </a:solidFill>
              </a:rPr>
              <a:t>Discriminatory Discipline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b="1" dirty="0" smtClean="0">
                <a:solidFill>
                  <a:schemeClr val="bg1"/>
                </a:solidFill>
              </a:rPr>
              <a:t>National Origin Discrimination and Language Access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b="1" dirty="0" smtClean="0">
                <a:solidFill>
                  <a:schemeClr val="bg1"/>
                </a:solidFill>
              </a:rPr>
              <a:t>Accessibility to Emerging Technologies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b="1" dirty="0" smtClean="0">
                <a:solidFill>
                  <a:schemeClr val="bg1"/>
                </a:solidFill>
              </a:rPr>
              <a:t>Comparable Educ. Opportunities 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b="1" dirty="0" smtClean="0">
                <a:solidFill>
                  <a:schemeClr val="bg1"/>
                </a:solidFill>
              </a:rPr>
              <a:t>Sexual Harassment and Assault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b="1" dirty="0" smtClean="0">
                <a:solidFill>
                  <a:schemeClr val="bg1"/>
                </a:solidFill>
              </a:rPr>
              <a:t>Retaliation</a:t>
            </a:r>
            <a:endParaRPr lang="en-US" altLang="en-US" b="1" dirty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en-US" b="1" dirty="0" smtClean="0">
                <a:solidFill>
                  <a:schemeClr val="bg1"/>
                </a:solidFill>
              </a:rPr>
              <a:t>Enforcement at Charter Schools</a:t>
            </a:r>
          </a:p>
          <a:p>
            <a:pPr marL="342900" indent="-342900">
              <a:buFont typeface="Arial" charset="0"/>
              <a:buChar char="•"/>
            </a:pPr>
            <a:endParaRPr lang="en-US" altLang="en-US" dirty="0" smtClean="0"/>
          </a:p>
          <a:p>
            <a:pPr marL="342900" indent="-342900">
              <a:buFont typeface="Arial" charset="0"/>
              <a:buChar char="•"/>
            </a:pP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3482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F461C2A0-5838-4CC2-BBE7-3E8551C8962C}" type="slidenum">
              <a:rPr lang="en-US" altLang="en-US" sz="1200">
                <a:solidFill>
                  <a:srgbClr val="FFFFF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22</a:t>
            </a:fld>
            <a:endParaRPr lang="en-US" altLang="en-US" sz="12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34822" name="Picture 2" descr="C:\Users\rbarriere.BRUMAN\AppData\Local\Microsoft\Windows\Temporary Internet Files\Content.IE5\7742H9ZI\MC90019769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75" y="3429000"/>
            <a:ext cx="39084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Bullying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r>
              <a:rPr lang="en-US" altLang="en-US" sz="2800" dirty="0" smtClean="0"/>
              <a:t>Oct. 2010:  ED Dear Colleague Letter (DCL) </a:t>
            </a:r>
            <a:r>
              <a:rPr lang="en-US" altLang="en-US" sz="2800" dirty="0" smtClean="0">
                <a:hlinkClick r:id="rId2"/>
              </a:rPr>
              <a:t>http://www2.ed.gov/about/offices/list/ocr/letters/colleague-201010.html</a:t>
            </a:r>
            <a:endParaRPr lang="en-US" altLang="en-US" sz="2800" dirty="0" smtClean="0"/>
          </a:p>
          <a:p>
            <a:pPr lvl="1"/>
            <a:r>
              <a:rPr lang="en-US" altLang="en-US" sz="2400" dirty="0" smtClean="0"/>
              <a:t>Relationship between bullying and discriminatory harassment</a:t>
            </a:r>
          </a:p>
          <a:p>
            <a:pPr lvl="1"/>
            <a:r>
              <a:rPr lang="en-US" altLang="en-US" sz="2400" dirty="0" smtClean="0"/>
              <a:t>Obligation to protect students from student-on-student harassment on the basis of sex; race, color, and national origin; and disability</a:t>
            </a:r>
          </a:p>
          <a:p>
            <a:r>
              <a:rPr lang="en-US" altLang="en-US" sz="2800" dirty="0" smtClean="0"/>
              <a:t>October 21, 2014 DCL on Bullying and SWDs </a:t>
            </a:r>
            <a:r>
              <a:rPr lang="en-US" altLang="en-US" sz="2800" dirty="0" smtClean="0">
                <a:hlinkClick r:id="rId3"/>
              </a:rPr>
              <a:t>http://www2.ed.gov/about/offices/list/ocr/letters/colleague-bullying-201410.pdf</a:t>
            </a:r>
            <a:r>
              <a:rPr lang="en-US" altLang="en-US" dirty="0" smtClean="0"/>
              <a:t> </a:t>
            </a:r>
          </a:p>
          <a:p>
            <a:endParaRPr lang="en-US" alt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 dirty="0"/>
          </a:p>
        </p:txBody>
      </p:sp>
      <p:sp>
        <p:nvSpPr>
          <p:cNvPr id="3584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BBDA86A0-8F79-4F52-B028-D27B3C03E53B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23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89"/>
            <a:ext cx="8229600" cy="125272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Addressing Bullying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95800"/>
          </a:xfrm>
        </p:spPr>
        <p:txBody>
          <a:bodyPr/>
          <a:lstStyle/>
          <a:p>
            <a:r>
              <a:rPr lang="en-US" altLang="en-US" dirty="0" smtClean="0"/>
              <a:t>Anti-bullying Policies</a:t>
            </a:r>
          </a:p>
          <a:p>
            <a:r>
              <a:rPr lang="en-US" altLang="en-US" dirty="0" smtClean="0"/>
              <a:t>Address all discriminatory harassment incidents when they occur</a:t>
            </a:r>
          </a:p>
          <a:p>
            <a:r>
              <a:rPr lang="en-US" altLang="en-US" dirty="0" smtClean="0"/>
              <a:t>Training on recognition of and responsibilities to respond to discriminatory harassment</a:t>
            </a:r>
          </a:p>
          <a:p>
            <a:r>
              <a:rPr lang="en-US" altLang="en-US" dirty="0" smtClean="0"/>
              <a:t>Document reports of discriminatory harassment and investigations</a:t>
            </a:r>
          </a:p>
          <a:p>
            <a:r>
              <a:rPr lang="en-US" altLang="en-US" dirty="0" smtClean="0"/>
              <a:t>Meaningful consequences to address discriminatory behavior</a:t>
            </a:r>
          </a:p>
          <a:p>
            <a:r>
              <a:rPr lang="en-US" altLang="en-US" dirty="0" smtClean="0"/>
              <a:t>ED/HHS/DOJ site:  </a:t>
            </a:r>
            <a:r>
              <a:rPr lang="en-US" altLang="en-US" dirty="0" smtClean="0">
                <a:hlinkClick r:id="rId2"/>
              </a:rPr>
              <a:t>www.stopbullying.gov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BA04489-6362-4FC2-95F2-E36FDC188664}" type="slidenum">
              <a:rPr lang="en-US" altLang="en-US">
                <a:solidFill>
                  <a:srgbClr val="3F3F3F"/>
                </a:solidFill>
              </a:rPr>
              <a:pPr/>
              <a:t>24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Discipline Disparities – Race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solidFill>
                  <a:srgbClr val="92D050"/>
                </a:solidFill>
              </a:rPr>
              <a:t>S</a:t>
            </a:r>
            <a:r>
              <a:rPr lang="en-US" sz="2800" dirty="0" smtClean="0">
                <a:solidFill>
                  <a:srgbClr val="92D050"/>
                </a:solidFill>
              </a:rPr>
              <a:t>ource: OCR </a:t>
            </a:r>
            <a:r>
              <a:rPr lang="en-US" sz="2800" dirty="0">
                <a:solidFill>
                  <a:srgbClr val="92D050"/>
                </a:solidFill>
              </a:rPr>
              <a:t>Report to the President</a:t>
            </a:r>
          </a:p>
        </p:txBody>
      </p:sp>
      <p:pic>
        <p:nvPicPr>
          <p:cNvPr id="37891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8" t="37149" r="28719" b="11888"/>
          <a:stretch>
            <a:fillRect/>
          </a:stretch>
        </p:blipFill>
        <p:spPr>
          <a:xfrm>
            <a:off x="152400" y="1524000"/>
            <a:ext cx="8991600" cy="5029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0E24FB32-1910-4A4C-8D31-A437A78CFC4B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25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5448"/>
            <a:ext cx="8785224" cy="125272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Discipline Disparities – Race, FY 13-14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solidFill>
                  <a:srgbClr val="92D050"/>
                </a:solidFill>
              </a:rPr>
              <a:t>S</a:t>
            </a:r>
            <a:r>
              <a:rPr lang="en-US" sz="2800" dirty="0" smtClean="0">
                <a:solidFill>
                  <a:srgbClr val="92D050"/>
                </a:solidFill>
              </a:rPr>
              <a:t>ource: OCR </a:t>
            </a:r>
            <a:r>
              <a:rPr lang="en-US" sz="2800" dirty="0">
                <a:solidFill>
                  <a:srgbClr val="92D050"/>
                </a:solidFill>
              </a:rPr>
              <a:t>Report to the President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0E24FB32-1910-4A4C-8D31-A437A78CFC4B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26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 rotWithShape="1">
          <a:blip r:embed="rId2"/>
          <a:srcRect l="6923" t="26213" r="65256" b="35726"/>
          <a:stretch/>
        </p:blipFill>
        <p:spPr bwMode="auto">
          <a:xfrm>
            <a:off x="1268412" y="1432891"/>
            <a:ext cx="6656387" cy="51965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7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5448"/>
            <a:ext cx="8785224" cy="12527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Combating Discipline Disparities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0E24FB32-1910-4A4C-8D31-A437A78CFC4B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27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Guidance Package to Enhance School Climate and Improve School Discipline Policies/Practices, 1/8/14</a:t>
            </a:r>
          </a:p>
          <a:p>
            <a:r>
              <a:rPr lang="en-US" dirty="0" smtClean="0"/>
              <a:t>FY 13-14:  </a:t>
            </a:r>
          </a:p>
          <a:p>
            <a:pPr lvl="1"/>
            <a:r>
              <a:rPr lang="en-US" dirty="0" smtClean="0"/>
              <a:t>OCR launched 9 proactive investigations related to racial disparities in discipline.</a:t>
            </a:r>
          </a:p>
          <a:p>
            <a:pPr lvl="1"/>
            <a:r>
              <a:rPr lang="en-US" dirty="0" smtClean="0"/>
              <a:t>Received 580+ Complaints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6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Discriminatory Discipline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Oakland Compliance Review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r>
              <a:rPr lang="en-US" altLang="en-US" sz="2800" dirty="0" smtClean="0"/>
              <a:t>Oakland Unified School District</a:t>
            </a:r>
          </a:p>
          <a:p>
            <a:pPr lvl="1"/>
            <a:r>
              <a:rPr lang="en-US" altLang="en-US" sz="2400" dirty="0" smtClean="0"/>
              <a:t>Student population - 32% African American </a:t>
            </a:r>
          </a:p>
          <a:p>
            <a:pPr lvl="1"/>
            <a:r>
              <a:rPr lang="en-US" altLang="en-US" sz="2400" dirty="0" smtClean="0"/>
              <a:t>Suspended students - 63% African American</a:t>
            </a:r>
          </a:p>
          <a:p>
            <a:pPr lvl="1"/>
            <a:r>
              <a:rPr lang="en-US" altLang="en-US" sz="2400" dirty="0" smtClean="0"/>
              <a:t>20% of African American male students suspended at least once a year (6x the rate of white students)</a:t>
            </a:r>
          </a:p>
          <a:p>
            <a:r>
              <a:rPr lang="en-US" altLang="en-US" sz="2800" dirty="0" smtClean="0"/>
              <a:t>Resolution:</a:t>
            </a:r>
          </a:p>
          <a:p>
            <a:pPr lvl="1"/>
            <a:r>
              <a:rPr lang="en-US" altLang="en-US" sz="2000" dirty="0" smtClean="0"/>
              <a:t>Try not to remove misbehaving student from school</a:t>
            </a:r>
          </a:p>
          <a:p>
            <a:pPr lvl="1"/>
            <a:r>
              <a:rPr lang="en-US" altLang="en-US" sz="2000" dirty="0" smtClean="0"/>
              <a:t>Collaborate with experts on research-based strategies to develop positive school climates that prevent school discipline discrimination </a:t>
            </a:r>
          </a:p>
          <a:p>
            <a:pPr lvl="1"/>
            <a:r>
              <a:rPr lang="en-US" altLang="en-US" sz="2000" dirty="0" smtClean="0"/>
              <a:t>Identify at-risk students and provide them with support services to decrease behavioral difficulties </a:t>
            </a:r>
          </a:p>
          <a:p>
            <a:pPr lvl="1"/>
            <a:r>
              <a:rPr lang="en-US" altLang="en-US" sz="2000" dirty="0" smtClean="0"/>
              <a:t>Provide academic services for students who are removed from school for disciplinary reasons </a:t>
            </a:r>
          </a:p>
          <a:p>
            <a:endParaRPr lang="en-US" alt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3994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65C7EDF3-257C-4FB5-8C4B-1A2234124D53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28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Discriminatory Discipline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i="1" dirty="0" smtClean="0">
                <a:solidFill>
                  <a:schemeClr val="accent1"/>
                </a:solidFill>
              </a:rPr>
              <a:t>School-to-Prison Pipeline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78375"/>
          </a:xfrm>
        </p:spPr>
        <p:txBody>
          <a:bodyPr/>
          <a:lstStyle/>
          <a:p>
            <a:r>
              <a:rPr lang="en-US" altLang="en-US" smtClean="0"/>
              <a:t>Mississippi Consent Decree, 5/30/13</a:t>
            </a:r>
          </a:p>
          <a:p>
            <a:pPr lvl="1"/>
            <a:r>
              <a:rPr lang="en-US" altLang="en-US" smtClean="0"/>
              <a:t>Kids imprisoned for minor offenses, including school disciplinary infractions</a:t>
            </a:r>
          </a:p>
          <a:p>
            <a:pPr lvl="1"/>
            <a:r>
              <a:rPr lang="en-US" altLang="en-US" smtClean="0"/>
              <a:t>Kids punished disproportionately without due process rights</a:t>
            </a:r>
          </a:p>
          <a:p>
            <a:pPr lvl="1"/>
            <a:r>
              <a:rPr lang="en-US" altLang="en-US" smtClean="0"/>
              <a:t>Most affected students disabled and African American</a:t>
            </a:r>
          </a:p>
          <a:p>
            <a:r>
              <a:rPr lang="en-US" altLang="en-US" smtClean="0"/>
              <a:t>Broward County (FL) Agreement, 11/5/13</a:t>
            </a:r>
          </a:p>
          <a:p>
            <a:pPr lvl="1"/>
            <a:r>
              <a:rPr lang="en-US" altLang="en-US" smtClean="0"/>
              <a:t>New model for other jurisdictions?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4198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8D2A5FFB-5C48-430D-85F3-FC81588E886F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29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838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  <a:t>Enforcement Agencies</a:t>
            </a:r>
            <a:endParaRPr lang="en-US" sz="80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3315" name="Text Placeholder 5"/>
          <p:cNvSpPr>
            <a:spLocks noGrp="1"/>
          </p:cNvSpPr>
          <p:nvPr>
            <p:ph type="body" idx="1"/>
          </p:nvPr>
        </p:nvSpPr>
        <p:spPr>
          <a:xfrm>
            <a:off x="1371600" y="1447800"/>
            <a:ext cx="7391400" cy="1066800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altLang="en-US" sz="2400" smtClean="0"/>
              <a:t>US Dept. of Education, Office for Civil Rights (OCR)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2400" smtClean="0"/>
              <a:t>US Dept. of Justice, Civil Rights Division (DOJ CRD)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0800" y="6248401"/>
            <a:ext cx="3886200" cy="2513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Brustein &amp; Manasevit, PLLC © 2015. All rights reserved.</a:t>
            </a:r>
            <a:endParaRPr lang="en-US" dirty="0"/>
          </a:p>
        </p:txBody>
      </p:sp>
      <p:sp>
        <p:nvSpPr>
          <p:cNvPr id="1331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BB06C9BF-D103-478D-A1D8-6B2539A450AB}" type="slidenum">
              <a:rPr lang="en-US" altLang="en-US" sz="1200">
                <a:solidFill>
                  <a:srgbClr val="FFFFF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13318" name="Picture 4" descr="C:\Users\jmauskapf\AppData\Local\Microsoft\Windows\Temporary Internet Files\Content.IE5\85ZW4OWU\MC90032478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4301">
            <a:off x="3125788" y="3690938"/>
            <a:ext cx="29527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Discipline Disparities– Disability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Source: OCR Report to the President</a:t>
            </a:r>
            <a:endParaRPr lang="en-US" sz="2800" dirty="0">
              <a:solidFill>
                <a:srgbClr val="92D050"/>
              </a:solidFill>
            </a:endParaRPr>
          </a:p>
        </p:txBody>
      </p:sp>
      <p:pic>
        <p:nvPicPr>
          <p:cNvPr id="38915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6" t="20480" r="30000" b="27367"/>
          <a:stretch>
            <a:fillRect/>
          </a:stretch>
        </p:blipFill>
        <p:spPr>
          <a:xfrm>
            <a:off x="533400" y="1524000"/>
            <a:ext cx="7772400" cy="5029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F3EF4F27-5706-47BA-906E-2F994B97ACA9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30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Discipline Disparities– Disability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F3EF4F27-5706-47BA-906E-2F994B97ACA9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31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Resolution agreements have included:</a:t>
            </a:r>
          </a:p>
          <a:p>
            <a:pPr lvl="1"/>
            <a:r>
              <a:rPr lang="en-US" dirty="0" smtClean="0"/>
              <a:t>Remedies to ensure manifestation determination reviews (MDR) occur</a:t>
            </a:r>
          </a:p>
          <a:p>
            <a:pPr lvl="1"/>
            <a:r>
              <a:rPr lang="en-US" dirty="0" smtClean="0"/>
              <a:t>Training to Staff</a:t>
            </a:r>
          </a:p>
          <a:p>
            <a:pPr lvl="1"/>
            <a:r>
              <a:rPr lang="en-US" dirty="0" smtClean="0"/>
              <a:t>Monitoring implementation of MDR protocol</a:t>
            </a:r>
          </a:p>
          <a:p>
            <a:r>
              <a:rPr lang="en-US" dirty="0" smtClean="0"/>
              <a:t>Recent Cases:</a:t>
            </a:r>
          </a:p>
          <a:p>
            <a:pPr lvl="1"/>
            <a:r>
              <a:rPr lang="en-US" dirty="0" smtClean="0"/>
              <a:t>Riverview Gardens (MO)</a:t>
            </a:r>
          </a:p>
          <a:p>
            <a:pPr lvl="1"/>
            <a:r>
              <a:rPr lang="en-US" dirty="0" smtClean="0"/>
              <a:t>Durham Public Schools (NC)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Recent Key National Origin Based Guidance Documents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580388"/>
            <a:ext cx="8458200" cy="5277612"/>
          </a:xfrm>
        </p:spPr>
        <p:txBody>
          <a:bodyPr/>
          <a:lstStyle/>
          <a:p>
            <a:r>
              <a:rPr lang="en-US" altLang="en-US" sz="2400" dirty="0" smtClean="0"/>
              <a:t>OCR/DOJ Joint Guidance to Ensure EL Students Have Equal Access to a High-Quality Education, 1/7/15</a:t>
            </a:r>
          </a:p>
          <a:p>
            <a:pPr lvl="1"/>
            <a:r>
              <a:rPr lang="en-US" altLang="en-US" sz="2000" dirty="0">
                <a:hlinkClick r:id="rId2"/>
              </a:rPr>
              <a:t>http://</a:t>
            </a:r>
            <a:r>
              <a:rPr lang="en-US" altLang="en-US" sz="2000" dirty="0" smtClean="0">
                <a:hlinkClick r:id="rId2"/>
              </a:rPr>
              <a:t>www.ed.gov/news/press-releases/us-departments-education-and-justice-release-joint-guidance-ensure-english-learn</a:t>
            </a:r>
            <a:r>
              <a:rPr lang="en-US" altLang="en-US" sz="2000" dirty="0" smtClean="0"/>
              <a:t> </a:t>
            </a:r>
          </a:p>
          <a:p>
            <a:pPr lvl="1"/>
            <a:r>
              <a:rPr lang="en-US" sz="2000" dirty="0" smtClean="0"/>
              <a:t>Title </a:t>
            </a:r>
            <a:r>
              <a:rPr lang="en-US" sz="2000" dirty="0"/>
              <a:t>III </a:t>
            </a:r>
            <a:r>
              <a:rPr lang="en-US" sz="2000" dirty="0" smtClean="0"/>
              <a:t>Toolkit: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www2.ed.gov/about/offices/list/oela/english-learner-toolkit/index.html</a:t>
            </a:r>
            <a:r>
              <a:rPr lang="en-US" sz="2000" dirty="0" smtClean="0"/>
              <a:t> </a:t>
            </a:r>
            <a:endParaRPr lang="en-US" altLang="en-US" sz="2000" dirty="0" smtClean="0"/>
          </a:p>
          <a:p>
            <a:r>
              <a:rPr lang="en-US" altLang="en-US" sz="2400" dirty="0" smtClean="0"/>
              <a:t>Guidance for School Districts to Ensure Equal Access for All Children to Public Schools Regardless of Immigration Status, 5/8/14 </a:t>
            </a:r>
            <a:r>
              <a:rPr lang="en-US" altLang="en-US" sz="1800" dirty="0" smtClean="0"/>
              <a:t>(</a:t>
            </a:r>
            <a:r>
              <a:rPr lang="en-US" altLang="en-US" sz="1600" dirty="0" smtClean="0"/>
              <a:t>Update to joint 2011 guidance)</a:t>
            </a:r>
            <a:endParaRPr lang="en-US" altLang="en-US" sz="2000" dirty="0" smtClean="0"/>
          </a:p>
          <a:p>
            <a:pPr lvl="1"/>
            <a:r>
              <a:rPr lang="en-US" altLang="en-US" sz="2000" dirty="0">
                <a:hlinkClick r:id="rId4"/>
              </a:rPr>
              <a:t>http://www.ed.gov/news/press-releases/secretary-duncan-and-attorney-general-holder-issue-guidance-school-districts-ens</a:t>
            </a:r>
            <a:r>
              <a:rPr lang="en-US" altLang="en-US" sz="2000" dirty="0"/>
              <a:t> </a:t>
            </a:r>
            <a:endParaRPr lang="en-US" altLang="en-US" sz="2400" dirty="0" smtClean="0"/>
          </a:p>
          <a:p>
            <a:endParaRPr lang="en-US" altLang="en-US" sz="2800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41BD352C-6CE9-4AE3-9EC1-5B5D08AA4B91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32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8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Discriminatory Enrollment Practices May 2014 Dear Colleague Letter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662113"/>
            <a:ext cx="8229600" cy="4953000"/>
          </a:xfrm>
        </p:spPr>
        <p:txBody>
          <a:bodyPr/>
          <a:lstStyle/>
          <a:p>
            <a:r>
              <a:rPr lang="en-US" altLang="en-US" sz="2800" u="sng" smtClean="0"/>
              <a:t>May</a:t>
            </a:r>
            <a:r>
              <a:rPr lang="en-US" altLang="en-US" sz="2800" smtClean="0"/>
              <a:t> request proof that student resides within boundaries of school district</a:t>
            </a:r>
          </a:p>
          <a:p>
            <a:r>
              <a:rPr lang="en-US" altLang="en-US" sz="2800" u="sng" smtClean="0"/>
              <a:t>May not </a:t>
            </a:r>
            <a:r>
              <a:rPr lang="en-US" altLang="en-US" sz="2800" smtClean="0"/>
              <a:t>ask about citizenship or immigration status  </a:t>
            </a:r>
          </a:p>
          <a:p>
            <a:r>
              <a:rPr lang="en-US" altLang="en-US" sz="2800" u="sng" smtClean="0"/>
              <a:t>May not</a:t>
            </a:r>
            <a:r>
              <a:rPr lang="en-US" altLang="en-US" sz="2800" smtClean="0"/>
              <a:t> prevent enrollment because lacks birth certificate or has foreign birth certificate</a:t>
            </a:r>
          </a:p>
          <a:p>
            <a:r>
              <a:rPr lang="en-US" altLang="en-US" sz="2800" u="sng" smtClean="0"/>
              <a:t>May</a:t>
            </a:r>
            <a:r>
              <a:rPr lang="en-US" altLang="en-US" sz="2800" smtClean="0"/>
              <a:t> request but </a:t>
            </a:r>
            <a:r>
              <a:rPr lang="en-US" altLang="en-US" sz="2800" u="sng" smtClean="0"/>
              <a:t>may not</a:t>
            </a:r>
            <a:r>
              <a:rPr lang="en-US" altLang="en-US" sz="2800" smtClean="0"/>
              <a:t> require SSN from student or parent.  If SSN requested, must: </a:t>
            </a:r>
          </a:p>
          <a:p>
            <a:pPr lvl="1"/>
            <a:r>
              <a:rPr lang="en-US" altLang="en-US" sz="2400" smtClean="0"/>
              <a:t>Notify that providing such is voluntary and not mandatory for enrollment, and</a:t>
            </a:r>
          </a:p>
          <a:p>
            <a:pPr lvl="1"/>
            <a:r>
              <a:rPr lang="en-US" altLang="en-US" sz="2400" smtClean="0"/>
              <a:t>Explain how SSN will be used</a:t>
            </a:r>
          </a:p>
          <a:p>
            <a:pPr lvl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76F52C6-0162-4B21-A008-8162D43C25C9}" type="slidenum">
              <a:rPr lang="en-US" altLang="en-US">
                <a:solidFill>
                  <a:srgbClr val="3F3F3F"/>
                </a:solidFill>
              </a:rPr>
              <a:pPr/>
              <a:t>33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Language Access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Parental Communications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Wider Population</a:t>
            </a:r>
          </a:p>
          <a:p>
            <a:pPr lvl="1"/>
            <a:r>
              <a:rPr lang="en-US" altLang="en-US" smtClean="0"/>
              <a:t>Not just parents of EL students</a:t>
            </a:r>
          </a:p>
          <a:p>
            <a:pPr lvl="1"/>
            <a:r>
              <a:rPr lang="en-US" altLang="en-US" smtClean="0"/>
              <a:t>Includes parents who are ELs (regardless of student language proficiency)</a:t>
            </a:r>
          </a:p>
          <a:p>
            <a:r>
              <a:rPr lang="en-US" altLang="en-US" smtClean="0"/>
              <a:t>Translation and Interpretation Services</a:t>
            </a:r>
          </a:p>
          <a:p>
            <a:r>
              <a:rPr lang="en-US" altLang="en-US" smtClean="0"/>
              <a:t>Recent Agreements</a:t>
            </a:r>
          </a:p>
          <a:p>
            <a:pPr lvl="1"/>
            <a:r>
              <a:rPr lang="en-US" altLang="en-US" smtClean="0"/>
              <a:t>Tulsa Public Schools (OK), 1/22/13</a:t>
            </a:r>
          </a:p>
          <a:p>
            <a:pPr lvl="1"/>
            <a:r>
              <a:rPr lang="en-US" altLang="en-US" smtClean="0"/>
              <a:t>DeKalb County School District (GA), 6/27/13</a:t>
            </a:r>
          </a:p>
          <a:p>
            <a:pPr lvl="1"/>
            <a:r>
              <a:rPr lang="en-US" altLang="en-US" smtClean="0"/>
              <a:t>Jefferson Parish Public Schools (LA), 7/8/14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1061377-37C9-4A35-A264-CCE578DFB636}" type="slidenum">
              <a:rPr lang="en-US" altLang="en-US">
                <a:solidFill>
                  <a:srgbClr val="3F3F3F"/>
                </a:solidFill>
              </a:rPr>
              <a:pPr/>
              <a:t>34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Other Recent Language Access Resolution/Settlement Agreements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724400"/>
          </a:xfrm>
        </p:spPr>
        <p:txBody>
          <a:bodyPr/>
          <a:lstStyle/>
          <a:p>
            <a:r>
              <a:rPr lang="en-US" altLang="en-US" sz="2800" dirty="0" smtClean="0"/>
              <a:t>Dearborn Public Schools (MI), 5/30/12 </a:t>
            </a:r>
          </a:p>
          <a:p>
            <a:pPr lvl="1"/>
            <a:r>
              <a:rPr lang="en-US" altLang="en-US" sz="2400" dirty="0" smtClean="0"/>
              <a:t>LEP Parental Communication </a:t>
            </a:r>
          </a:p>
          <a:p>
            <a:pPr lvl="1"/>
            <a:r>
              <a:rPr lang="en-US" altLang="en-US" sz="2400" dirty="0" smtClean="0"/>
              <a:t>Equal Access to Non-Academic Programs/Activities</a:t>
            </a:r>
          </a:p>
          <a:p>
            <a:r>
              <a:rPr lang="en-US" altLang="en-US" sz="2800" dirty="0" smtClean="0"/>
              <a:t>De Queen School District (AR), 12/6/12</a:t>
            </a:r>
          </a:p>
          <a:p>
            <a:r>
              <a:rPr lang="en-US" altLang="en-US" sz="2800" dirty="0" smtClean="0"/>
              <a:t>Prince Wm. Co. (VA), 9/5/13</a:t>
            </a:r>
          </a:p>
          <a:p>
            <a:r>
              <a:rPr lang="en-US" altLang="en-US" sz="2800" dirty="0" smtClean="0"/>
              <a:t>Ganado School District (AZ), 2/18/14</a:t>
            </a:r>
          </a:p>
          <a:p>
            <a:r>
              <a:rPr lang="en-US" altLang="en-US" sz="2800" dirty="0" smtClean="0"/>
              <a:t>Stamford  Public School District (CT), 2/28/14</a:t>
            </a:r>
          </a:p>
          <a:p>
            <a:r>
              <a:rPr lang="en-US" altLang="en-US" sz="2800" dirty="0" smtClean="0"/>
              <a:t>Hazleton Area School District (PA), April 2014</a:t>
            </a:r>
          </a:p>
          <a:p>
            <a:r>
              <a:rPr lang="en-US" altLang="en-US" sz="2800" dirty="0" smtClean="0"/>
              <a:t>Clay Co. (AL), 6/19/14</a:t>
            </a:r>
          </a:p>
          <a:p>
            <a:r>
              <a:rPr lang="en-US" altLang="en-US" sz="2800" dirty="0" smtClean="0"/>
              <a:t>Orleans Parish (LA), July 2014</a:t>
            </a:r>
          </a:p>
          <a:p>
            <a:r>
              <a:rPr lang="en-US" altLang="en-US" sz="2800" dirty="0" smtClean="0"/>
              <a:t>Crestwood School District (MI), 8/13/14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41BD352C-6CE9-4AE3-9EC1-5B5D08AA4B91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35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ADA: Accessible Technology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Univ. of Virginia Darden School of Business, 7/23/10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Use of Kindles denied students equal access to university programs, activities and effective communication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Similar agreements with other postsecondary schools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OCR DCL, 6/29/10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Cannot use inaccessible technology where no reasonable accommodation or modification exists or is unavailable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OCR FAQ, 5/26/11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Discusses equal access requirements of ADA and Section 504 to the use of emerging technology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South Carolina Technical College System, 3/8/13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Website accessibility to persons who are blind, have low vision, or have other print-related disabilities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Char char=""/>
            </a:pPr>
            <a:endParaRPr lang="en-US" altLang="en-US" sz="27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4608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39B89316-4EB0-434C-AEAB-030F4ECFD6AF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36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  <a:ea typeface="ＭＳ Ｐゴシック" pitchFamily="34" charset="-128"/>
              </a:rPr>
              <a:t>Comparable Educational Opportunities—Title VI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42899" y="1581150"/>
            <a:ext cx="8594725" cy="4724400"/>
          </a:xfrm>
        </p:spPr>
        <p:txBody>
          <a:bodyPr/>
          <a:lstStyle/>
          <a:p>
            <a:r>
              <a:rPr lang="en-US" altLang="en-US" sz="2400" i="1" u="sng" dirty="0" smtClean="0">
                <a:ea typeface="ＭＳ Ｐゴシック" pitchFamily="34" charset="-128"/>
              </a:rPr>
              <a:t>Topic for more than 20% of OCR’s FY 13-14 Compliance Reviews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South Orange-Maplewood (NJ), 10/28/14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Black students significantly underrepresented in advanced and higher-level learning opportunities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Cleveland Metropolitan (OH), Jan. 2014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Seats in STEM schools went unfilled, yet district was not advertising course availability in Spanish, home language of 80% of the district’s ELs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White Plains (NY), 4/18/13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Disproportionately low number of minority students in GATE programs, Honors and AP courses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Pike Township (IN), 12/5/12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Examined whether African-American students provided equal access to rigorous college preparatory courses, specifically the IB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 dirty="0"/>
          </a:p>
        </p:txBody>
      </p:sp>
      <p:sp>
        <p:nvSpPr>
          <p:cNvPr id="4915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CEB05845-FFD2-4D2D-837F-69B3B0214B22}" type="slidenum">
              <a:rPr lang="en-US" altLang="en-US" sz="1200">
                <a:solidFill>
                  <a:srgbClr val="3F3F3F"/>
                </a:solidFill>
                <a:latin typeface="Arial" charset="0"/>
                <a:ea typeface="ＭＳ Ｐゴシック" pitchFamily="34" charset="-128"/>
              </a:rPr>
              <a:pPr>
                <a:buClrTx/>
                <a:buSzTx/>
                <a:buFontTx/>
                <a:buNone/>
              </a:pPr>
              <a:t>37</a:t>
            </a:fld>
            <a:endParaRPr lang="en-US" altLang="en-US" sz="1200">
              <a:solidFill>
                <a:srgbClr val="3F3F3F"/>
              </a:solidFill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600" dirty="0" smtClean="0">
                <a:solidFill>
                  <a:schemeClr val="accent1"/>
                </a:solidFill>
              </a:rPr>
              <a:t>Guidance re: Equal Access to Rigorous Courses and Curricula </a:t>
            </a:r>
            <a:r>
              <a:rPr lang="en-US" sz="2800" dirty="0" smtClean="0">
                <a:solidFill>
                  <a:schemeClr val="accent1"/>
                </a:solidFill>
              </a:rPr>
              <a:t>(Oct. 2014)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Categories of Educational Resources</a:t>
            </a:r>
          </a:p>
          <a:p>
            <a:pPr lvl="1"/>
            <a:r>
              <a:rPr lang="en-US" altLang="en-US" dirty="0" smtClean="0"/>
              <a:t>Courses, Academic Programs, Extracurricular Activities</a:t>
            </a:r>
          </a:p>
          <a:p>
            <a:pPr lvl="1"/>
            <a:r>
              <a:rPr lang="en-US" altLang="en-US" dirty="0" smtClean="0"/>
              <a:t>Access to Strong Teaching and Instruction </a:t>
            </a:r>
          </a:p>
          <a:p>
            <a:pPr lvl="1"/>
            <a:r>
              <a:rPr lang="en-US" altLang="en-US" dirty="0" smtClean="0"/>
              <a:t>School Facilities</a:t>
            </a:r>
          </a:p>
          <a:p>
            <a:pPr lvl="1"/>
            <a:r>
              <a:rPr lang="en-US" altLang="en-US" dirty="0" smtClean="0"/>
              <a:t>Technology and Instructional Materials</a:t>
            </a:r>
          </a:p>
          <a:p>
            <a:r>
              <a:rPr lang="en-US" altLang="en-US" dirty="0" smtClean="0"/>
              <a:t>Recommends LEAs proactively assess policies and practices</a:t>
            </a:r>
          </a:p>
          <a:p>
            <a:r>
              <a:rPr lang="en-US" altLang="en-US" dirty="0" smtClean="0"/>
              <a:t>Highlights Potential Remedies</a:t>
            </a:r>
          </a:p>
          <a:p>
            <a:pPr lvl="2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E272E98-486E-4F12-80A8-BABFF19276B9}" type="slidenum">
              <a:rPr lang="en-US" altLang="en-US">
                <a:solidFill>
                  <a:srgbClr val="3F3F3F"/>
                </a:solidFill>
              </a:rPr>
              <a:pPr/>
              <a:t>38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Additional Initiatives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My Brother’s Keeper</a:t>
            </a:r>
          </a:p>
          <a:p>
            <a:pPr lvl="1"/>
            <a:r>
              <a:rPr lang="en-US" altLang="en-US" dirty="0" smtClean="0"/>
              <a:t>GOAL: To address persistent opportunity gaps faced by boys and young men of color and ensure that all young people can reach their full potential</a:t>
            </a:r>
          </a:p>
          <a:p>
            <a:r>
              <a:rPr lang="en-US" altLang="en-US" dirty="0" smtClean="0"/>
              <a:t>Excellent Educators for All</a:t>
            </a:r>
          </a:p>
          <a:p>
            <a:pPr lvl="1"/>
            <a:r>
              <a:rPr lang="en-US" altLang="en-US" dirty="0" smtClean="0"/>
              <a:t>Comprehensive Educator Equity Plans</a:t>
            </a:r>
          </a:p>
          <a:p>
            <a:pPr lvl="1"/>
            <a:r>
              <a:rPr lang="en-US" altLang="en-US" dirty="0" smtClean="0"/>
              <a:t>Educator Equity Support Network</a:t>
            </a:r>
          </a:p>
          <a:p>
            <a:pPr lvl="1"/>
            <a:r>
              <a:rPr lang="en-US" altLang="en-US" dirty="0" smtClean="0"/>
              <a:t>Educator Equity Profiles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8E51264-56E5-4E50-B72A-8E1B1D9D548F}" type="slidenum">
              <a:rPr lang="en-US" altLang="en-US">
                <a:solidFill>
                  <a:srgbClr val="3F3F3F"/>
                </a:solidFill>
              </a:rPr>
              <a:pPr/>
              <a:t>39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Office for Civil Rights (OCR)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mtClean="0"/>
              <a:t>Department of Education, Office for Civil Rights</a:t>
            </a:r>
          </a:p>
          <a:p>
            <a:pPr marL="0" indent="0" eaLnBrk="1" hangingPunct="1">
              <a:buFont typeface="Wingdings 2" pitchFamily="18" charset="2"/>
              <a:buChar char=""/>
            </a:pPr>
            <a:r>
              <a:rPr lang="en-US" altLang="en-US" smtClean="0"/>
              <a:t>Mission: “To ensure equal access to education and to promote educational excellence throughout the nation through vigorous enforcement of civil rights.”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1434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12AA5393-6174-4B69-853C-084EFB3649C3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  <p:pic>
        <p:nvPicPr>
          <p:cNvPr id="1434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624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Sexual Harassment and Assault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228600" y="1436688"/>
            <a:ext cx="8709025" cy="4625975"/>
          </a:xfrm>
        </p:spPr>
        <p:txBody>
          <a:bodyPr/>
          <a:lstStyle/>
          <a:p>
            <a:r>
              <a:rPr lang="en-US" altLang="en-US" dirty="0" smtClean="0"/>
              <a:t>Jan. 2014:  White House Task Force to Protect Students from Sexual Assault</a:t>
            </a:r>
          </a:p>
          <a:p>
            <a:r>
              <a:rPr lang="en-US" altLang="en-US" dirty="0" smtClean="0"/>
              <a:t>April 2014</a:t>
            </a:r>
          </a:p>
          <a:p>
            <a:pPr lvl="1"/>
            <a:r>
              <a:rPr lang="en-US" altLang="en-US" dirty="0" smtClean="0"/>
              <a:t>Task Force released first report of recommendations</a:t>
            </a:r>
          </a:p>
          <a:p>
            <a:pPr lvl="1"/>
            <a:r>
              <a:rPr lang="en-US" altLang="en-US" dirty="0" smtClean="0"/>
              <a:t>OCR </a:t>
            </a:r>
          </a:p>
          <a:p>
            <a:pPr lvl="2"/>
            <a:r>
              <a:rPr lang="en-US" altLang="en-US" dirty="0" smtClean="0"/>
              <a:t>DCL on Sexual Violence, 4/4/11</a:t>
            </a:r>
          </a:p>
          <a:p>
            <a:pPr lvl="2"/>
            <a:r>
              <a:rPr lang="en-US" altLang="en-US" dirty="0" smtClean="0"/>
              <a:t>Q&amp;A about Title IX and Sexual Violence, 4/29/14</a:t>
            </a:r>
          </a:p>
          <a:p>
            <a:r>
              <a:rPr lang="en-US" altLang="en-US" dirty="0" smtClean="0"/>
              <a:t>FY 13-14:</a:t>
            </a:r>
          </a:p>
          <a:p>
            <a:pPr lvl="1"/>
            <a:r>
              <a:rPr lang="en-US" altLang="en-US" dirty="0" smtClean="0"/>
              <a:t>19% of OCR’s Compliance Reviews</a:t>
            </a:r>
          </a:p>
          <a:p>
            <a:pPr lvl="1"/>
            <a:r>
              <a:rPr lang="en-US" altLang="en-US" dirty="0" smtClean="0"/>
              <a:t>9% of OCR’s Complaints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16E4462-B57C-4B11-8003-1F2340F15273}" type="slidenum">
              <a:rPr lang="en-US" altLang="en-US">
                <a:solidFill>
                  <a:srgbClr val="3F3F3F"/>
                </a:solidFill>
              </a:rPr>
              <a:pPr/>
              <a:t>40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Sexual Harassment and Assault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42913" y="1436688"/>
            <a:ext cx="8229600" cy="4625975"/>
          </a:xfrm>
        </p:spPr>
        <p:txBody>
          <a:bodyPr/>
          <a:lstStyle/>
          <a:p>
            <a:r>
              <a:rPr lang="en-US" altLang="en-US" dirty="0" smtClean="0"/>
              <a:t>5/1/14:  OCR released list of colleges and universities with open “sexual violence investigations”</a:t>
            </a:r>
          </a:p>
          <a:p>
            <a:pPr lvl="1"/>
            <a:r>
              <a:rPr lang="en-US" altLang="en-US" dirty="0" smtClean="0"/>
              <a:t>List included 55 cases</a:t>
            </a:r>
          </a:p>
          <a:p>
            <a:pPr lvl="1"/>
            <a:r>
              <a:rPr lang="en-US" altLang="en-US" dirty="0" smtClean="0"/>
              <a:t>Over 80 cases pending at that time</a:t>
            </a:r>
          </a:p>
          <a:p>
            <a:r>
              <a:rPr lang="en-US" altLang="en-US" dirty="0" smtClean="0"/>
              <a:t>Recent Agreements</a:t>
            </a:r>
          </a:p>
          <a:p>
            <a:pPr lvl="1"/>
            <a:r>
              <a:rPr lang="en-US" altLang="en-US" dirty="0" smtClean="0"/>
              <a:t>Univ. of Virginia, 9/21/15</a:t>
            </a:r>
          </a:p>
          <a:p>
            <a:pPr lvl="1"/>
            <a:r>
              <a:rPr lang="en-US" altLang="en-US" dirty="0" smtClean="0"/>
              <a:t>Southern Methodist Univ., 11/16/14</a:t>
            </a:r>
          </a:p>
          <a:p>
            <a:pPr lvl="1"/>
            <a:r>
              <a:rPr lang="en-US" altLang="en-US" dirty="0" smtClean="0"/>
              <a:t>Princeton Univ., 11/5/14</a:t>
            </a:r>
          </a:p>
          <a:p>
            <a:pPr lvl="1"/>
            <a:r>
              <a:rPr lang="en-US" altLang="en-US" dirty="0" smtClean="0"/>
              <a:t>Elem. Sec.:  West Contra Costa (CA), 11/6/13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16E4462-B57C-4B11-8003-1F2340F15273}" type="slidenum">
              <a:rPr lang="en-US" altLang="en-US">
                <a:solidFill>
                  <a:srgbClr val="3F3F3F"/>
                </a:solidFill>
              </a:rPr>
              <a:pPr/>
              <a:t>41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Sexual Harassment and Assault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HEA Regulations Revised, 10/20/14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630363"/>
            <a:ext cx="8229600" cy="4625975"/>
          </a:xfrm>
        </p:spPr>
        <p:txBody>
          <a:bodyPr/>
          <a:lstStyle/>
          <a:p>
            <a:r>
              <a:rPr lang="en-US" altLang="en-US" sz="2800" dirty="0" smtClean="0"/>
              <a:t>Requires colleges to provide training</a:t>
            </a:r>
          </a:p>
          <a:p>
            <a:pPr lvl="1"/>
            <a:r>
              <a:rPr lang="en-US" altLang="en-US" sz="2400" dirty="0" smtClean="0"/>
              <a:t>Must define ‘consent’ </a:t>
            </a:r>
          </a:p>
          <a:p>
            <a:pPr lvl="1"/>
            <a:r>
              <a:rPr lang="en-US" altLang="en-US" sz="2400" dirty="0" smtClean="0"/>
              <a:t>Must outline campus policies on sexual misconduct</a:t>
            </a:r>
          </a:p>
          <a:p>
            <a:r>
              <a:rPr lang="en-US" altLang="en-US" sz="2800" dirty="0" smtClean="0"/>
              <a:t>Requires collection of wider range of campus crime statistics</a:t>
            </a:r>
          </a:p>
          <a:p>
            <a:pPr lvl="1"/>
            <a:r>
              <a:rPr lang="en-US" altLang="en-US" sz="2400" smtClean="0"/>
              <a:t>Number of cases determined ‘unfounded’</a:t>
            </a:r>
          </a:p>
          <a:p>
            <a:r>
              <a:rPr lang="en-US" altLang="en-US" sz="2800" dirty="0" smtClean="0"/>
              <a:t>Allows victims and perpetrators to choose an advocate for disciplinary proceedings</a:t>
            </a:r>
          </a:p>
          <a:p>
            <a:r>
              <a:rPr lang="en-US" altLang="en-US" sz="2800" dirty="0" err="1" smtClean="0"/>
              <a:t>Regs</a:t>
            </a:r>
            <a:r>
              <a:rPr lang="en-US" altLang="en-US" sz="2800" dirty="0" smtClean="0"/>
              <a:t> do not define standard of evidence to be used, ‘consent’, or how students found responsible for sexual assault should be penalized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CB2FD1F-A123-4008-97E4-E2169ABC633B}" type="slidenum">
              <a:rPr lang="en-US" altLang="en-US">
                <a:solidFill>
                  <a:srgbClr val="3F3F3F"/>
                </a:solidFill>
              </a:rPr>
              <a:pPr/>
              <a:t>42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Prohibition Against Retaliation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Prohibition Against </a:t>
            </a:r>
            <a:r>
              <a:rPr lang="en-US" altLang="en-US" dirty="0" smtClean="0"/>
              <a:t>Retaliation DCL, 4/24/13</a:t>
            </a:r>
          </a:p>
          <a:p>
            <a:r>
              <a:rPr lang="en-US" altLang="en-US" dirty="0" smtClean="0"/>
              <a:t>FY 13-14 Complaints Received:</a:t>
            </a:r>
          </a:p>
          <a:p>
            <a:pPr lvl="1"/>
            <a:r>
              <a:rPr lang="en-US" altLang="en-US" dirty="0" smtClean="0"/>
              <a:t>Title VI:  1,176</a:t>
            </a:r>
          </a:p>
          <a:p>
            <a:pPr lvl="1"/>
            <a:r>
              <a:rPr lang="en-US" altLang="en-US" dirty="0" smtClean="0"/>
              <a:t>Title IX:  652</a:t>
            </a:r>
          </a:p>
          <a:p>
            <a:pPr lvl="1"/>
            <a:r>
              <a:rPr lang="en-US" altLang="en-US" dirty="0" smtClean="0"/>
              <a:t>Disability:  2,850</a:t>
            </a: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EF5846DE-64CB-4755-AC70-3AD5B612BDD6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43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Charter Schools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OCR DCL May 1, 2014</a:t>
            </a:r>
          </a:p>
          <a:p>
            <a:pPr lvl="1"/>
            <a:r>
              <a:rPr lang="en-US" altLang="en-US" dirty="0" smtClean="0"/>
              <a:t>Non-Discrimination in Admissions</a:t>
            </a:r>
          </a:p>
          <a:p>
            <a:pPr lvl="1"/>
            <a:r>
              <a:rPr lang="en-US" altLang="en-US" dirty="0" smtClean="0"/>
              <a:t>FAPE for Students with Disabilities</a:t>
            </a:r>
          </a:p>
          <a:p>
            <a:pPr lvl="1"/>
            <a:r>
              <a:rPr lang="en-US" altLang="en-US" dirty="0" smtClean="0"/>
              <a:t>Affirmative Steps for English Language Learners</a:t>
            </a:r>
          </a:p>
          <a:p>
            <a:pPr lvl="1"/>
            <a:r>
              <a:rPr lang="en-US" altLang="en-US" dirty="0" smtClean="0"/>
              <a:t>Nondiscrimination in Discipline</a:t>
            </a:r>
          </a:p>
          <a:p>
            <a:r>
              <a:rPr lang="en-US" altLang="en-US" dirty="0" smtClean="0"/>
              <a:t>Online Virtual Charter School Investigation</a:t>
            </a:r>
          </a:p>
          <a:p>
            <a:pPr lvl="1"/>
            <a:r>
              <a:rPr lang="en-US" altLang="en-US" dirty="0" smtClean="0"/>
              <a:t>Virtual Community School of Ohio</a:t>
            </a:r>
          </a:p>
          <a:p>
            <a:pPr lvl="1"/>
            <a:r>
              <a:rPr lang="en-US" altLang="en-US" dirty="0" smtClean="0"/>
              <a:t>OCR notification of resolution, 11/6/13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EF5846DE-64CB-4755-AC70-3AD5B612BDD6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44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Recent Dear Colleague Letters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Equal Access to Extracurricular Athletics for Students with Disabilities, 1/25/13</a:t>
            </a:r>
          </a:p>
          <a:p>
            <a:r>
              <a:rPr lang="en-US" altLang="en-US" sz="2800" dirty="0" smtClean="0"/>
              <a:t>Rights of Individuals with Hepatitis B, 6/12/13</a:t>
            </a:r>
          </a:p>
          <a:p>
            <a:r>
              <a:rPr lang="en-US" altLang="en-US" sz="2800" dirty="0" smtClean="0"/>
              <a:t>Supporting the Academic Success of Pregnant and Parenting Students, 6/25/13</a:t>
            </a:r>
          </a:p>
          <a:p>
            <a:r>
              <a:rPr lang="en-US" altLang="en-US" sz="2800" dirty="0" smtClean="0"/>
              <a:t>Voluntary Use of Race and Ethnicity to Achieve Diversity in Education, 9/27/13</a:t>
            </a:r>
          </a:p>
          <a:p>
            <a:r>
              <a:rPr lang="en-US" altLang="en-US" sz="2800" dirty="0" smtClean="0"/>
              <a:t>Communicating with Students with Hearing, Vision, or Speech Disabilities in Public Schools, 11/12/14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02887EE-84AB-42A7-AA65-5837426A1511}" type="slidenum">
              <a:rPr lang="en-US" altLang="en-US">
                <a:solidFill>
                  <a:srgbClr val="3F3F3F"/>
                </a:solidFill>
              </a:rPr>
              <a:pPr/>
              <a:t>45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Recent Dear Colleague Letters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81000" y="1774825"/>
            <a:ext cx="8305800" cy="4625975"/>
          </a:xfrm>
        </p:spPr>
        <p:txBody>
          <a:bodyPr/>
          <a:lstStyle/>
          <a:p>
            <a:r>
              <a:rPr lang="en-US" altLang="en-US" sz="2800" dirty="0" smtClean="0"/>
              <a:t>Guidance on Obligation of Schools to Designate a Title IX Coordinator, 4/24/15</a:t>
            </a:r>
          </a:p>
          <a:p>
            <a:r>
              <a:rPr lang="en-US" altLang="en-US" sz="2800" dirty="0" smtClean="0"/>
              <a:t>Addressing Risk of Measles while Protecting Civil Rights of Students with Disabilities, 3/18/15</a:t>
            </a:r>
          </a:p>
          <a:p>
            <a:r>
              <a:rPr lang="en-US" altLang="en-US" sz="2800" dirty="0" smtClean="0"/>
              <a:t>Guidance on Protecting Civil Rights in Juvenile Justice Residential Facilities, 12/8/14</a:t>
            </a:r>
          </a:p>
          <a:p>
            <a:r>
              <a:rPr lang="en-US" altLang="en-US" sz="2800" dirty="0" smtClean="0"/>
              <a:t>Q&amp;A on Title IX and Single-Sex Elem. and Secondary Classes and Extracurricular Activities, 12/1/14</a:t>
            </a:r>
          </a:p>
          <a:p>
            <a:endParaRPr lang="en-US" alt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02887EE-84AB-42A7-AA65-5837426A1511}" type="slidenum">
              <a:rPr lang="en-US" altLang="en-US">
                <a:solidFill>
                  <a:srgbClr val="3F3F3F"/>
                </a:solidFill>
              </a:rPr>
              <a:pPr/>
              <a:t>46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Resources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4" y="1676400"/>
            <a:ext cx="8785226" cy="5526024"/>
          </a:xfrm>
        </p:spPr>
        <p:txBody>
          <a:bodyPr rtlCol="0">
            <a:normAutofit fontScale="47500" lnSpcReduction="2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5100" dirty="0" smtClean="0"/>
              <a:t>ED Office for </a:t>
            </a:r>
            <a:r>
              <a:rPr lang="en-US" sz="5100" dirty="0"/>
              <a:t>Civil </a:t>
            </a:r>
            <a:r>
              <a:rPr lang="en-US" sz="5100" dirty="0" smtClean="0"/>
              <a:t>Rights </a:t>
            </a:r>
            <a:r>
              <a:rPr lang="en-US" sz="5100" u="sng" dirty="0" smtClean="0">
                <a:hlinkClick r:id="rId2"/>
              </a:rPr>
              <a:t>http</a:t>
            </a:r>
            <a:r>
              <a:rPr lang="en-US" sz="5100" u="sng" dirty="0">
                <a:hlinkClick r:id="rId2"/>
              </a:rPr>
              <a:t>://</a:t>
            </a:r>
            <a:r>
              <a:rPr lang="en-US" sz="5100" u="sng" dirty="0" smtClean="0">
                <a:hlinkClick r:id="rId2"/>
              </a:rPr>
              <a:t>www2.ed.gov/about/offices/list/ocr/index.html</a:t>
            </a:r>
            <a:endParaRPr lang="en-US" sz="5100" u="sng" dirty="0" smtClean="0"/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endParaRPr lang="en-US" sz="5100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5100" dirty="0" smtClean="0"/>
              <a:t>DOJ </a:t>
            </a:r>
            <a:r>
              <a:rPr lang="en-US" sz="5100" dirty="0"/>
              <a:t>Civil Rights </a:t>
            </a:r>
            <a:r>
              <a:rPr lang="en-US" sz="5100" dirty="0" smtClean="0"/>
              <a:t>Division </a:t>
            </a:r>
            <a:r>
              <a:rPr lang="en-US" sz="5100" u="sng" dirty="0" smtClean="0">
                <a:hlinkClick r:id="rId3"/>
              </a:rPr>
              <a:t>http</a:t>
            </a:r>
            <a:r>
              <a:rPr lang="en-US" sz="5100" u="sng" dirty="0">
                <a:hlinkClick r:id="rId3"/>
              </a:rPr>
              <a:t>://</a:t>
            </a:r>
            <a:r>
              <a:rPr lang="en-US" sz="5100" u="sng" dirty="0" smtClean="0">
                <a:hlinkClick r:id="rId3"/>
              </a:rPr>
              <a:t>www.justice.gov/crt</a:t>
            </a:r>
            <a:r>
              <a:rPr lang="en-US" sz="5100" u="sng" dirty="0" smtClean="0"/>
              <a:t> </a:t>
            </a: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endParaRPr lang="en-US" sz="5100" u="sng" dirty="0" smtClean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5100" dirty="0"/>
              <a:t>OCR Report to the President FY 2009-2012 </a:t>
            </a:r>
            <a:r>
              <a:rPr lang="en-US" sz="5100" dirty="0">
                <a:hlinkClick r:id="rId4"/>
              </a:rPr>
              <a:t>http://</a:t>
            </a:r>
            <a:r>
              <a:rPr lang="en-US" sz="5100" dirty="0" smtClean="0">
                <a:hlinkClick r:id="rId4"/>
              </a:rPr>
              <a:t>www2.ed.gov/about/reports/annual/ocr/report-to-president-2009-12.pdf</a:t>
            </a:r>
            <a:endParaRPr lang="en-US" sz="5100" dirty="0" smtClean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sz="5100" dirty="0" smtClean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5100" dirty="0" smtClean="0"/>
              <a:t>OCR </a:t>
            </a:r>
            <a:r>
              <a:rPr lang="en-US" sz="5100" dirty="0"/>
              <a:t>Report to the President FY 13-14 </a:t>
            </a:r>
            <a:r>
              <a:rPr lang="en-US" sz="5100" dirty="0">
                <a:hlinkClick r:id="rId5"/>
              </a:rPr>
              <a:t>http://</a:t>
            </a:r>
            <a:r>
              <a:rPr lang="en-US" sz="5100" dirty="0" smtClean="0">
                <a:hlinkClick r:id="rId5"/>
              </a:rPr>
              <a:t>www2.ed.gov/about/reports/annual/ocr/report-to-president-and-secretary-of-education-2013-14.pdf</a:t>
            </a:r>
            <a:endParaRPr lang="en-US" sz="5100" dirty="0" smtClean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sz="5100" dirty="0" smtClean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5100" dirty="0" smtClean="0"/>
              <a:t>Case </a:t>
            </a:r>
            <a:r>
              <a:rPr lang="en-US" sz="5100" dirty="0"/>
              <a:t>Processing Manual </a:t>
            </a:r>
            <a:r>
              <a:rPr lang="en-US" sz="5100" dirty="0">
                <a:hlinkClick r:id="rId6"/>
              </a:rPr>
              <a:t>http://</a:t>
            </a:r>
            <a:r>
              <a:rPr lang="en-US" sz="5100" dirty="0" smtClean="0">
                <a:hlinkClick r:id="rId6"/>
              </a:rPr>
              <a:t>www2.ed.gov/about/offices/list/ocr/docs/ocrcpm.pdf</a:t>
            </a:r>
            <a:r>
              <a:rPr lang="en-US" sz="5100" dirty="0" smtClean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5734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256789AF-2C14-4C86-9C81-2D549ED4F669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47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41363" y="-76200"/>
            <a:ext cx="7708392" cy="2090928"/>
          </a:xfrm>
        </p:spPr>
        <p:txBody>
          <a:bodyPr/>
          <a:lstStyle/>
          <a:p>
            <a:pPr algn="ctr">
              <a:defRPr/>
            </a:pPr>
            <a:r>
              <a:rPr lang="en-US" sz="7200" dirty="0" smtClean="0">
                <a:solidFill>
                  <a:schemeClr val="accent1"/>
                </a:solidFill>
              </a:rPr>
              <a:t>Questions?</a:t>
            </a:r>
            <a:endParaRPr lang="en-US" sz="7200" dirty="0">
              <a:solidFill>
                <a:schemeClr val="accent1"/>
              </a:solidFill>
            </a:endParaRPr>
          </a:p>
        </p:txBody>
      </p:sp>
      <p:sp>
        <p:nvSpPr>
          <p:cNvPr id="58371" name="Text Placeholder 6"/>
          <p:cNvSpPr>
            <a:spLocks noGrp="1"/>
          </p:cNvSpPr>
          <p:nvPr>
            <p:ph type="body" idx="1"/>
          </p:nvPr>
        </p:nvSpPr>
        <p:spPr>
          <a:xfrm>
            <a:off x="741363" y="1828800"/>
            <a:ext cx="8021637" cy="685800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4AB6FB37-FE87-4C25-AF6A-AA8576041697}" type="slidenum">
              <a:rPr lang="en-US" altLang="en-US" sz="1200">
                <a:solidFill>
                  <a:srgbClr val="FFFFF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48</a:t>
            </a:fld>
            <a:endParaRPr lang="en-US" altLang="en-US" sz="12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58374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3352800"/>
            <a:ext cx="1625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DISCLAIMER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029200"/>
          </a:xfrm>
        </p:spPr>
        <p:txBody>
          <a:bodyPr rtlCol="0">
            <a:normAutofit/>
          </a:bodyPr>
          <a:lstStyle/>
          <a:p>
            <a:pPr algn="ctr"/>
            <a:r>
              <a:rPr lang="en-US" sz="2400" dirty="0"/>
              <a:t>This presentation is intended solely to provide general information and does not constitute legal advice or a legal service.  This presentation does not create a client-lawyer relationship with Brustein &amp; Manasevit, PLLC and, therefore, carries none of the protections under the D.C. Rules of Professional Conduct.  Attendance at this presentation, a later review of any printed or electronic materials, or any follow-up questions or communications arising out of this presentation with any attorney at Brustein &amp; Manasevit, PLLC does not create an attorney-client relationship with Brustein &amp; Manasevit, PLLC.  You should not take any action based upon any information in this presentation without first consulting legal counsel familiar with your particular circumstances.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5939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C87CB107-FE62-49AA-894A-F862CD6DE2EA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49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OCR &amp; Civil Rights Laws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smtClean="0"/>
              <a:t>1964</a:t>
            </a:r>
            <a:r>
              <a:rPr lang="en-US" altLang="en-US" smtClean="0"/>
              <a:t>:  Title VI of the Civil Rights Act</a:t>
            </a:r>
          </a:p>
          <a:p>
            <a:r>
              <a:rPr lang="en-US" altLang="en-US" u="sng" smtClean="0"/>
              <a:t>1972</a:t>
            </a:r>
            <a:r>
              <a:rPr lang="en-US" altLang="en-US" smtClean="0"/>
              <a:t>:  Title IX of the Education Amendments</a:t>
            </a:r>
          </a:p>
          <a:p>
            <a:r>
              <a:rPr lang="en-US" altLang="en-US" u="sng" smtClean="0"/>
              <a:t>1973</a:t>
            </a:r>
            <a:r>
              <a:rPr lang="en-US" altLang="en-US" smtClean="0"/>
              <a:t>:  Section 504 of the Rehabilitation Act</a:t>
            </a:r>
          </a:p>
          <a:p>
            <a:r>
              <a:rPr lang="en-US" altLang="en-US" u="sng" smtClean="0"/>
              <a:t>1975</a:t>
            </a:r>
            <a:r>
              <a:rPr lang="en-US" altLang="en-US" smtClean="0"/>
              <a:t>:  The Age Discrimination Act</a:t>
            </a:r>
          </a:p>
          <a:p>
            <a:r>
              <a:rPr lang="en-US" altLang="en-US" u="sng" smtClean="0"/>
              <a:t>1990</a:t>
            </a:r>
            <a:r>
              <a:rPr lang="en-US" altLang="en-US" smtClean="0"/>
              <a:t>:  Title II of the Americans with Disabilities Act</a:t>
            </a:r>
          </a:p>
          <a:p>
            <a:r>
              <a:rPr lang="en-US" altLang="en-US" u="sng" smtClean="0"/>
              <a:t>2002</a:t>
            </a:r>
            <a:r>
              <a:rPr lang="en-US" altLang="en-US" smtClean="0"/>
              <a:t>:  Boy Scouts of America Equal Access Act, ESEA </a:t>
            </a:r>
            <a:r>
              <a:rPr lang="en-US" altLang="en-US" smtClean="0">
                <a:cs typeface="Arial" charset="0"/>
              </a:rPr>
              <a:t>§ 9525</a:t>
            </a: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C3C44142-5CFC-4B49-A5EF-567ED56A2AB7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OCR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Carries out mission through:</a:t>
            </a:r>
          </a:p>
          <a:p>
            <a:pPr lvl="1" eaLnBrk="1" hangingPunct="1"/>
            <a:r>
              <a:rPr lang="en-US" altLang="en-US" dirty="0" smtClean="0"/>
              <a:t>Complaint Investigation and Resolution</a:t>
            </a:r>
          </a:p>
          <a:p>
            <a:pPr lvl="1" eaLnBrk="1" hangingPunct="1"/>
            <a:r>
              <a:rPr lang="en-US" altLang="en-US" dirty="0" smtClean="0"/>
              <a:t>Proactive Enforcement: Compliance Reviews</a:t>
            </a:r>
          </a:p>
          <a:p>
            <a:pPr lvl="1" eaLnBrk="1" hangingPunct="1"/>
            <a:r>
              <a:rPr lang="en-US" altLang="en-US" dirty="0" smtClean="0"/>
              <a:t>Monitoring of Resolution Agreements</a:t>
            </a:r>
          </a:p>
          <a:p>
            <a:pPr lvl="1" eaLnBrk="1" hangingPunct="1"/>
            <a:r>
              <a:rPr lang="en-US" altLang="en-US" dirty="0" smtClean="0"/>
              <a:t>Technical Assistance</a:t>
            </a:r>
          </a:p>
          <a:p>
            <a:pPr eaLnBrk="1" hangingPunct="1"/>
            <a:r>
              <a:rPr lang="en-US" altLang="en-US" dirty="0" smtClean="0"/>
              <a:t>Affirmative Actions Required</a:t>
            </a:r>
          </a:p>
          <a:p>
            <a:pPr lvl="1" eaLnBrk="1" hangingPunct="1"/>
            <a:r>
              <a:rPr lang="en-US" altLang="en-US" dirty="0" smtClean="0"/>
              <a:t>Civil Rights Data Collection (CRDC)</a:t>
            </a:r>
          </a:p>
          <a:p>
            <a:pPr lvl="1" eaLnBrk="1" hangingPunct="1"/>
            <a:r>
              <a:rPr lang="en-US" altLang="en-US" dirty="0" smtClean="0"/>
              <a:t>Methods of Administration	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1638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C279FB00-116C-4440-91CA-5E85A9560CF9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OCR Organization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905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Washington, DC Headquarters</a:t>
            </a:r>
          </a:p>
          <a:p>
            <a:pPr eaLnBrk="1" hangingPunct="1"/>
            <a:r>
              <a:rPr lang="en-US" altLang="en-US" dirty="0" smtClean="0"/>
              <a:t>Assistant Secretary</a:t>
            </a:r>
          </a:p>
          <a:p>
            <a:pPr eaLnBrk="1" hangingPunct="1"/>
            <a:r>
              <a:rPr lang="en-US" altLang="en-US" dirty="0" smtClean="0"/>
              <a:t>12 Enforcement Offices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1843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4B779DEF-5917-4297-AB31-9C22F22762C1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7086600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US Department Of Justice (DOJ)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Department of Justice, Civil Rights Division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/>
              <a:t>Mission is to uphold the civil and constitutional rights of all Americans, particularly some of the most vulnerable members of our </a:t>
            </a:r>
            <a:r>
              <a:rPr lang="en-US" dirty="0" smtClean="0"/>
              <a:t>society</a:t>
            </a:r>
            <a:endParaRPr lang="en-US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"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1946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69C2BEDD-0B66-4107-9FD3-FC9ECB92A4A6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  <p:pic>
        <p:nvPicPr>
          <p:cNvPr id="1946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8" y="3770313"/>
            <a:ext cx="3014662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DOJ Civil Rights Division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/>
              <a:t>Enforces a broader range of </a:t>
            </a:r>
            <a:r>
              <a:rPr lang="en-US" dirty="0" smtClean="0"/>
              <a:t>statutes including: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/>
              <a:t>The Civil Rights Act of 1965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/>
              <a:t>Title III of T</a:t>
            </a:r>
            <a:r>
              <a:rPr lang="en-US" dirty="0" smtClean="0"/>
              <a:t>he </a:t>
            </a:r>
            <a:r>
              <a:rPr lang="en-US" dirty="0"/>
              <a:t>Americans with Disabilities Act of 1990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/>
              <a:t>Sections 504 and 508 of the Rehabilitation Act of 1973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smtClean="0"/>
              <a:t>May enforce IDEA and Title II of the ADA upon </a:t>
            </a:r>
            <a:r>
              <a:rPr lang="en-US" dirty="0"/>
              <a:t>referral from other governmental </a:t>
            </a:r>
            <a:r>
              <a:rPr lang="en-US" dirty="0" smtClean="0"/>
              <a:t>agencies</a:t>
            </a:r>
          </a:p>
          <a:p>
            <a:pPr marL="45720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"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Brustein &amp; Manasevit, PLLC © 2015. All rights reserved.</a:t>
            </a:r>
            <a:endParaRPr lang="en-US"/>
          </a:p>
        </p:txBody>
      </p:sp>
      <p:sp>
        <p:nvSpPr>
          <p:cNvPr id="2048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58B80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98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19574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6076D285-1E81-480D-B14E-BC3E46673C4B}" type="slidenum">
              <a:rPr lang="en-US" altLang="en-US" sz="1200">
                <a:solidFill>
                  <a:srgbClr val="3F3F3F"/>
                </a:solidFill>
                <a:latin typeface="Arial" charset="0"/>
              </a:rPr>
              <a:pPr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3F3F3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5658</TotalTime>
  <Words>2437</Words>
  <Application>Microsoft Office PowerPoint</Application>
  <PresentationFormat>On-screen Show (4:3)</PresentationFormat>
  <Paragraphs>397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ＭＳ Ｐゴシック</vt:lpstr>
      <vt:lpstr>Arial</vt:lpstr>
      <vt:lpstr>Calibri</vt:lpstr>
      <vt:lpstr>Corbel</vt:lpstr>
      <vt:lpstr>Times New Roman</vt:lpstr>
      <vt:lpstr>Wingdings</vt:lpstr>
      <vt:lpstr>Wingdings 2</vt:lpstr>
      <vt:lpstr>Wingdings 3</vt:lpstr>
      <vt:lpstr>Module</vt:lpstr>
      <vt:lpstr>Office for Civil Rights Investigations, Initiatives, and Updates  </vt:lpstr>
      <vt:lpstr>Overview</vt:lpstr>
      <vt:lpstr>Enforcement Agencies</vt:lpstr>
      <vt:lpstr>Office for Civil Rights (OCR)</vt:lpstr>
      <vt:lpstr>OCR &amp; Civil Rights Laws</vt:lpstr>
      <vt:lpstr>OCR</vt:lpstr>
      <vt:lpstr>OCR Organization</vt:lpstr>
      <vt:lpstr>US Department Of Justice (DOJ)</vt:lpstr>
      <vt:lpstr>DOJ Civil Rights Division</vt:lpstr>
      <vt:lpstr>DOJ CIVIL RIGHTS DIVISION</vt:lpstr>
      <vt:lpstr>OCR Caseload and Initiatives</vt:lpstr>
      <vt:lpstr>OCR Staff Level and Complaints Received  Source:  OCR Report to the President</vt:lpstr>
      <vt:lpstr>Complaint Caseload FYs 2013-2014 Source:  OCR Report to the President</vt:lpstr>
      <vt:lpstr>Title VI Complaint Issues, FY 13-14 Source:  OCR Report to the President</vt:lpstr>
      <vt:lpstr>Title IX Complaint Issues, FY 13-14 Source:  OCR Report to the President</vt:lpstr>
      <vt:lpstr>Disability Complaint Issues, FY 13-14 Source:  OCR Report to the President</vt:lpstr>
      <vt:lpstr>OCR Proactive Enforcement</vt:lpstr>
      <vt:lpstr>OCR Investigation and Resolution:  What to Expect</vt:lpstr>
      <vt:lpstr>Case Processing Manual (CPM) *Revised February &amp; October 2015</vt:lpstr>
      <vt:lpstr>Ways to Resolve an OCR Case</vt:lpstr>
      <vt:lpstr>Additional CPM Sections</vt:lpstr>
      <vt:lpstr>Select Areas of Focus</vt:lpstr>
      <vt:lpstr>Bullying</vt:lpstr>
      <vt:lpstr>Addressing Bullying</vt:lpstr>
      <vt:lpstr>Discipline Disparities – Race Source: OCR Report to the President</vt:lpstr>
      <vt:lpstr>Discipline Disparities – Race, FY 13-14 Source: OCR Report to the President</vt:lpstr>
      <vt:lpstr>Combating Discipline Disparities</vt:lpstr>
      <vt:lpstr>Discriminatory Discipline Oakland Compliance Review</vt:lpstr>
      <vt:lpstr>Discriminatory Discipline School-to-Prison Pipeline</vt:lpstr>
      <vt:lpstr>Discipline Disparities– Disability Source: OCR Report to the President</vt:lpstr>
      <vt:lpstr>Discipline Disparities– Disability</vt:lpstr>
      <vt:lpstr>Recent Key National Origin Based Guidance Documents</vt:lpstr>
      <vt:lpstr>Discriminatory Enrollment Practices May 2014 Dear Colleague Letter </vt:lpstr>
      <vt:lpstr>Language Access Parental Communications</vt:lpstr>
      <vt:lpstr>Other Recent Language Access Resolution/Settlement Agreements</vt:lpstr>
      <vt:lpstr>ADA: Accessible Technology</vt:lpstr>
      <vt:lpstr>Comparable Educational Opportunities—Title VI</vt:lpstr>
      <vt:lpstr>Guidance re: Equal Access to Rigorous Courses and Curricula (Oct. 2014)</vt:lpstr>
      <vt:lpstr>Additional Initiatives</vt:lpstr>
      <vt:lpstr>Sexual Harassment and Assault</vt:lpstr>
      <vt:lpstr>Sexual Harassment and Assault</vt:lpstr>
      <vt:lpstr>Sexual Harassment and Assault HEA Regulations Revised, 10/20/14</vt:lpstr>
      <vt:lpstr>Prohibition Against Retaliation</vt:lpstr>
      <vt:lpstr>Charter Schools</vt:lpstr>
      <vt:lpstr>Recent Dear Colleague Letters</vt:lpstr>
      <vt:lpstr>Recent Dear Colleague Letters</vt:lpstr>
      <vt:lpstr>Resources</vt:lpstr>
      <vt:lpstr>Questions?</vt:lpstr>
      <vt:lpstr>DISCLAIMER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 Rights Issues Impacting Students with Disabilities</dc:title>
  <dc:creator>Romie Barriere</dc:creator>
  <cp:lastModifiedBy>Kris Hartley</cp:lastModifiedBy>
  <cp:revision>248</cp:revision>
  <cp:lastPrinted>2015-11-18T23:20:05Z</cp:lastPrinted>
  <dcterms:created xsi:type="dcterms:W3CDTF">2011-09-27T12:35:58Z</dcterms:created>
  <dcterms:modified xsi:type="dcterms:W3CDTF">2015-11-21T19:54:35Z</dcterms:modified>
</cp:coreProperties>
</file>