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sldIdLst>
    <p:sldId id="256" r:id="rId2"/>
    <p:sldId id="257" r:id="rId3"/>
    <p:sldId id="258" r:id="rId4"/>
    <p:sldId id="259" r:id="rId5"/>
    <p:sldId id="261" r:id="rId6"/>
    <p:sldId id="263" r:id="rId7"/>
    <p:sldId id="262" r:id="rId8"/>
    <p:sldId id="26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3806988-AFE8-FC47-9A82-9D453114E53B}" type="datetimeFigureOut">
              <a:rPr lang="en-US" smtClean="0"/>
              <a:t>6/10/2016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E88A6091-3F4C-134E-A3F9-90F99B89ACBF}"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806988-AFE8-FC47-9A82-9D453114E53B}"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A6091-3F4C-134E-A3F9-90F99B89AC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806988-AFE8-FC47-9A82-9D453114E53B}"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A6091-3F4C-134E-A3F9-90F99B89AC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06988-AFE8-FC47-9A82-9D453114E53B}"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A6091-3F4C-134E-A3F9-90F99B89AC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806988-AFE8-FC47-9A82-9D453114E53B}"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A6091-3F4C-134E-A3F9-90F99B89AC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3806988-AFE8-FC47-9A82-9D453114E53B}" type="datetimeFigureOut">
              <a:rPr lang="en-US" smtClean="0"/>
              <a:t>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A6091-3F4C-134E-A3F9-90F99B89ACBF}"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806988-AFE8-FC47-9A82-9D453114E53B}" type="datetimeFigureOut">
              <a:rPr lang="en-US" smtClean="0"/>
              <a:t>6/10/2016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8A6091-3F4C-134E-A3F9-90F99B89AC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806988-AFE8-FC47-9A82-9D453114E53B}" type="datetimeFigureOut">
              <a:rPr lang="en-US" smtClean="0"/>
              <a:t>6/10/2016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8A6091-3F4C-134E-A3F9-90F99B89AC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06988-AFE8-FC47-9A82-9D453114E53B}" type="datetimeFigureOut">
              <a:rPr lang="en-US" smtClean="0"/>
              <a:t>6/10/2016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8A6091-3F4C-134E-A3F9-90F99B89AC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3806988-AFE8-FC47-9A82-9D453114E53B}" type="datetimeFigureOut">
              <a:rPr lang="en-US" smtClean="0"/>
              <a:t>6/10/2016</a:t>
            </a:fld>
            <a:endParaRPr lang="en-US"/>
          </a:p>
        </p:txBody>
      </p:sp>
      <p:sp>
        <p:nvSpPr>
          <p:cNvPr id="7" name="Slide Number Placeholder 6"/>
          <p:cNvSpPr>
            <a:spLocks noGrp="1"/>
          </p:cNvSpPr>
          <p:nvPr>
            <p:ph type="sldNum" sz="quarter" idx="12"/>
          </p:nvPr>
        </p:nvSpPr>
        <p:spPr/>
        <p:txBody>
          <a:bodyPr/>
          <a:lstStyle/>
          <a:p>
            <a:fld id="{E88A6091-3F4C-134E-A3F9-90F99B89ACBF}"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806988-AFE8-FC47-9A82-9D453114E53B}" type="datetimeFigureOut">
              <a:rPr lang="en-US" smtClean="0"/>
              <a:t>6/10/2016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E88A6091-3F4C-134E-A3F9-90F99B89AC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3806988-AFE8-FC47-9A82-9D453114E53B}" type="datetimeFigureOut">
              <a:rPr lang="en-US" smtClean="0"/>
              <a:t>6/10/2016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88A6091-3F4C-134E-A3F9-90F99B89AC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3.org/WAI/intro/w3c-process.php" TargetMode="External"/><Relationship Id="rId2" Type="http://schemas.openxmlformats.org/officeDocument/2006/relationships/hyperlink" Target="http://www.w3.org/WAI/" TargetMode="External"/><Relationship Id="rId1" Type="http://schemas.openxmlformats.org/officeDocument/2006/relationships/slideLayout" Target="../slideLayouts/slideLayout2.xml"/><Relationship Id="rId4" Type="http://schemas.openxmlformats.org/officeDocument/2006/relationships/hyperlink" Target="http://www.w3.org/WAI/Resour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1387941"/>
            <a:ext cx="3313355" cy="1702160"/>
          </a:xfrm>
        </p:spPr>
        <p:txBody>
          <a:bodyPr/>
          <a:lstStyle/>
          <a:p>
            <a:r>
              <a:rPr lang="en-US" b="1" dirty="0" smtClean="0"/>
              <a:t>Smarter Farm</a:t>
            </a:r>
            <a:endParaRPr lang="en-US" b="1" dirty="0"/>
          </a:p>
        </p:txBody>
      </p:sp>
      <p:sp>
        <p:nvSpPr>
          <p:cNvPr id="3" name="Subtitle 2"/>
          <p:cNvSpPr>
            <a:spLocks noGrp="1"/>
          </p:cNvSpPr>
          <p:nvPr>
            <p:ph type="subTitle" idx="1"/>
          </p:nvPr>
        </p:nvSpPr>
        <p:spPr>
          <a:xfrm>
            <a:off x="4733365" y="3090102"/>
            <a:ext cx="3309803" cy="2591608"/>
          </a:xfrm>
        </p:spPr>
        <p:txBody>
          <a:bodyPr>
            <a:normAutofit fontScale="62500" lnSpcReduction="20000"/>
          </a:bodyPr>
          <a:lstStyle/>
          <a:p>
            <a:pPr algn="r"/>
            <a:endParaRPr lang="en-US" b="1" dirty="0" smtClean="0"/>
          </a:p>
          <a:p>
            <a:pPr algn="ctr"/>
            <a:r>
              <a:rPr lang="en-US" sz="3200" b="1" dirty="0" smtClean="0"/>
              <a:t>Mid-Term Presentation</a:t>
            </a:r>
          </a:p>
          <a:p>
            <a:pPr algn="r"/>
            <a:endParaRPr lang="en-US" sz="3200" b="1" dirty="0"/>
          </a:p>
          <a:p>
            <a:pPr algn="r"/>
            <a:endParaRPr lang="en-US" sz="3200" b="1" dirty="0" smtClean="0"/>
          </a:p>
          <a:p>
            <a:pPr algn="r"/>
            <a:r>
              <a:rPr lang="en-US" sz="3200" b="1" dirty="0" err="1" smtClean="0"/>
              <a:t>Darshak</a:t>
            </a:r>
            <a:r>
              <a:rPr lang="en-US" sz="3200" b="1" dirty="0" smtClean="0"/>
              <a:t> </a:t>
            </a:r>
          </a:p>
          <a:p>
            <a:pPr algn="r"/>
            <a:r>
              <a:rPr lang="en-US" sz="3200" b="1" dirty="0" err="1" smtClean="0"/>
              <a:t>Krithika</a:t>
            </a:r>
            <a:endParaRPr lang="en-US" sz="3200" b="1" dirty="0" smtClean="0"/>
          </a:p>
          <a:p>
            <a:pPr algn="r"/>
            <a:r>
              <a:rPr lang="en-US" sz="3200" b="1" dirty="0" err="1" smtClean="0"/>
              <a:t>Saurabh</a:t>
            </a:r>
            <a:endParaRPr lang="en-US" sz="3200" b="1" dirty="0" smtClean="0"/>
          </a:p>
          <a:p>
            <a:pPr algn="r"/>
            <a:r>
              <a:rPr lang="en-US" sz="3200" b="1" dirty="0" err="1" smtClean="0"/>
              <a:t>Shreya</a:t>
            </a:r>
            <a:endParaRPr lang="en-US" sz="3200" b="1" dirty="0"/>
          </a:p>
        </p:txBody>
      </p:sp>
      <p:pic>
        <p:nvPicPr>
          <p:cNvPr id="5" name="Picture 4" descr="img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652" y="502116"/>
            <a:ext cx="1714500" cy="1771650"/>
          </a:xfrm>
          <a:prstGeom prst="rect">
            <a:avLst/>
          </a:prstGeom>
        </p:spPr>
      </p:pic>
    </p:spTree>
    <p:extLst>
      <p:ext uri="{BB962C8B-B14F-4D97-AF65-F5344CB8AC3E}">
        <p14:creationId xmlns:p14="http://schemas.microsoft.com/office/powerpoint/2010/main" val="377286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7418" y="208187"/>
            <a:ext cx="4137973" cy="1143000"/>
          </a:xfrm>
        </p:spPr>
        <p:txBody>
          <a:bodyPr>
            <a:normAutofit fontScale="90000"/>
          </a:bodyPr>
          <a:lstStyle/>
          <a:p>
            <a:pPr algn="ctr"/>
            <a:r>
              <a:rPr lang="en-US" b="1" dirty="0" smtClean="0"/>
              <a:t>Project Overview</a:t>
            </a:r>
            <a:endParaRPr lang="en-US" b="1" dirty="0"/>
          </a:p>
        </p:txBody>
      </p:sp>
      <p:sp>
        <p:nvSpPr>
          <p:cNvPr id="3" name="Content Placeholder 2"/>
          <p:cNvSpPr>
            <a:spLocks noGrp="1"/>
          </p:cNvSpPr>
          <p:nvPr>
            <p:ph idx="1"/>
          </p:nvPr>
        </p:nvSpPr>
        <p:spPr>
          <a:xfrm>
            <a:off x="1043492" y="1351187"/>
            <a:ext cx="7252940" cy="5113587"/>
          </a:xfrm>
        </p:spPr>
        <p:txBody>
          <a:bodyPr>
            <a:normAutofit fontScale="77500" lnSpcReduction="20000"/>
          </a:bodyPr>
          <a:lstStyle/>
          <a:p>
            <a:pPr marL="68580" indent="0">
              <a:buNone/>
            </a:pPr>
            <a:r>
              <a:rPr lang="en-US" b="1" dirty="0">
                <a:latin typeface="Calibri"/>
                <a:cs typeface="Calibri"/>
              </a:rPr>
              <a:t>Existing Problem</a:t>
            </a:r>
            <a:endParaRPr lang="en-US" dirty="0">
              <a:latin typeface="Calibri"/>
              <a:cs typeface="Calibri"/>
            </a:endParaRPr>
          </a:p>
          <a:p>
            <a:pPr lvl="0"/>
            <a:r>
              <a:rPr lang="en-US" dirty="0">
                <a:latin typeface="Calibri"/>
                <a:cs typeface="Calibri"/>
              </a:rPr>
              <a:t>The development and dissemination of new technology is an important factor determining the future of agriculture.</a:t>
            </a:r>
          </a:p>
          <a:p>
            <a:pPr lvl="0"/>
            <a:r>
              <a:rPr lang="en-US" dirty="0">
                <a:latin typeface="Calibri"/>
                <a:cs typeface="Calibri"/>
              </a:rPr>
              <a:t>The availability of human labor for agriculture is decreasing in an alarming rate. Also the pain of monitoring crops on a large-scale has to be handled with ease. </a:t>
            </a:r>
          </a:p>
          <a:p>
            <a:pPr lvl="0"/>
            <a:r>
              <a:rPr lang="en-US" dirty="0">
                <a:latin typeface="Calibri"/>
                <a:cs typeface="Calibri"/>
              </a:rPr>
              <a:t>Hence, the introduction of technology in agriculture will lead to advancement in farming and also fascinate youngsters to take up this branch of study which is of utmost importance to cultivate crops and also increase the consumption of fresh and healthy food rather than packaged food.</a:t>
            </a:r>
          </a:p>
          <a:p>
            <a:pPr marL="68580" indent="0">
              <a:buNone/>
            </a:pPr>
            <a:r>
              <a:rPr lang="en-US" dirty="0">
                <a:latin typeface="Calibri"/>
                <a:cs typeface="Calibri"/>
              </a:rPr>
              <a:t> </a:t>
            </a:r>
          </a:p>
          <a:p>
            <a:pPr marL="68580" indent="0">
              <a:buNone/>
            </a:pPr>
            <a:r>
              <a:rPr lang="en-US" b="1" dirty="0">
                <a:latin typeface="Calibri"/>
                <a:cs typeface="Calibri"/>
              </a:rPr>
              <a:t>Project Proposal</a:t>
            </a:r>
            <a:endParaRPr lang="en-US" dirty="0">
              <a:latin typeface="Calibri"/>
              <a:cs typeface="Calibri"/>
            </a:endParaRPr>
          </a:p>
          <a:p>
            <a:pPr marL="68580" indent="0">
              <a:buNone/>
            </a:pPr>
            <a:r>
              <a:rPr lang="en-US" b="1" i="1" dirty="0">
                <a:latin typeface="Calibri"/>
                <a:cs typeface="Calibri"/>
              </a:rPr>
              <a:t>Our Solution</a:t>
            </a:r>
            <a:r>
              <a:rPr lang="en-US" b="1" dirty="0">
                <a:latin typeface="Calibri"/>
                <a:cs typeface="Calibri"/>
              </a:rPr>
              <a:t> </a:t>
            </a:r>
            <a:r>
              <a:rPr lang="en-US" dirty="0">
                <a:latin typeface="Calibri"/>
                <a:cs typeface="Calibri"/>
              </a:rPr>
              <a:t>:</a:t>
            </a:r>
          </a:p>
          <a:p>
            <a:pPr lvl="0"/>
            <a:r>
              <a:rPr lang="en-US" dirty="0">
                <a:latin typeface="Calibri"/>
                <a:cs typeface="Calibri"/>
              </a:rPr>
              <a:t>We suggest a </a:t>
            </a:r>
            <a:r>
              <a:rPr lang="en-US" dirty="0" smtClean="0">
                <a:latin typeface="Calibri"/>
                <a:cs typeface="Calibri"/>
              </a:rPr>
              <a:t>strategic decision-making precision toolkit to </a:t>
            </a:r>
            <a:r>
              <a:rPr lang="en-US" dirty="0">
                <a:latin typeface="Calibri"/>
                <a:cs typeface="Calibri"/>
              </a:rPr>
              <a:t>extend </a:t>
            </a:r>
            <a:r>
              <a:rPr lang="en-US" dirty="0" smtClean="0">
                <a:latin typeface="Calibri"/>
                <a:cs typeface="Calibri"/>
              </a:rPr>
              <a:t>agriculture </a:t>
            </a:r>
            <a:r>
              <a:rPr lang="en-US" dirty="0">
                <a:latin typeface="Calibri"/>
                <a:cs typeface="Calibri"/>
              </a:rPr>
              <a:t>to new means, new places and new areas of the economy. </a:t>
            </a:r>
          </a:p>
          <a:p>
            <a:pPr lvl="0"/>
            <a:r>
              <a:rPr lang="en-US" dirty="0">
                <a:latin typeface="Calibri"/>
                <a:cs typeface="Calibri"/>
              </a:rPr>
              <a:t>We propose the idea "Smarter Farm" </a:t>
            </a:r>
            <a:r>
              <a:rPr lang="en-US" dirty="0" smtClean="0">
                <a:latin typeface="Calibri"/>
                <a:cs typeface="Calibri"/>
              </a:rPr>
              <a:t>– Mobile farm managing software!</a:t>
            </a:r>
            <a:endParaRPr lang="en-US" dirty="0">
              <a:latin typeface="Calibri"/>
              <a:cs typeface="Calibri"/>
            </a:endParaRPr>
          </a:p>
        </p:txBody>
      </p:sp>
    </p:spTree>
    <p:extLst>
      <p:ext uri="{BB962C8B-B14F-4D97-AF65-F5344CB8AC3E}">
        <p14:creationId xmlns:p14="http://schemas.microsoft.com/office/powerpoint/2010/main" val="112846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1936" y="0"/>
            <a:ext cx="2908873" cy="736579"/>
          </a:xfrm>
        </p:spPr>
        <p:txBody>
          <a:bodyPr/>
          <a:lstStyle/>
          <a:p>
            <a:r>
              <a:rPr lang="en-US" dirty="0" smtClean="0"/>
              <a:t>STRATEGY</a:t>
            </a:r>
            <a:endParaRPr lang="en-US" dirty="0"/>
          </a:p>
        </p:txBody>
      </p:sp>
      <p:sp>
        <p:nvSpPr>
          <p:cNvPr id="3" name="Content Placeholder 2"/>
          <p:cNvSpPr>
            <a:spLocks noGrp="1"/>
          </p:cNvSpPr>
          <p:nvPr>
            <p:ph idx="1"/>
          </p:nvPr>
        </p:nvSpPr>
        <p:spPr>
          <a:xfrm>
            <a:off x="532610" y="430225"/>
            <a:ext cx="8091583" cy="5900237"/>
          </a:xfrm>
        </p:spPr>
        <p:txBody>
          <a:bodyPr>
            <a:noAutofit/>
          </a:bodyPr>
          <a:lstStyle/>
          <a:p>
            <a:pPr marL="68580" indent="0">
              <a:buNone/>
            </a:pPr>
            <a:r>
              <a:rPr lang="en-US" sz="1400" b="1" dirty="0"/>
              <a:t>Product Objectives:</a:t>
            </a:r>
          </a:p>
          <a:p>
            <a:pPr marL="68580" indent="0">
              <a:buNone/>
            </a:pPr>
            <a:r>
              <a:rPr lang="en-US" sz="1400" b="1" dirty="0" err="1"/>
              <a:t>i</a:t>
            </a:r>
            <a:r>
              <a:rPr lang="en-US" sz="1400" b="1" dirty="0"/>
              <a:t>)</a:t>
            </a:r>
            <a:r>
              <a:rPr lang="en-US" sz="1400" b="1" u="sng" dirty="0"/>
              <a:t>Business goals</a:t>
            </a:r>
            <a:endParaRPr lang="en-US" sz="1400" b="1" dirty="0"/>
          </a:p>
          <a:p>
            <a:r>
              <a:rPr lang="en-US" sz="1400" dirty="0"/>
              <a:t>To provide Safety and Security, Accessibility, Collaboration and Convenience.</a:t>
            </a:r>
          </a:p>
          <a:p>
            <a:r>
              <a:rPr lang="en-US" sz="1400" dirty="0"/>
              <a:t>To achieve higher crop productivity, lower costs  on water and chemicals, reduced ecological impact, lower chemical runoff  into water sources, increased worker safety, safer growing conditions  and lower prices with the help of Technology.</a:t>
            </a:r>
          </a:p>
          <a:p>
            <a:r>
              <a:rPr lang="en-US" sz="1400" dirty="0"/>
              <a:t>Map,  plan and monitor crops and equipment to farm more efficiently using GPS tracking</a:t>
            </a:r>
          </a:p>
          <a:p>
            <a:r>
              <a:rPr lang="en-US" sz="1400" dirty="0"/>
              <a:t>To monitor all farm activities under one roof and take farming to the next level!</a:t>
            </a:r>
          </a:p>
          <a:p>
            <a:pPr marL="68580" indent="0">
              <a:buNone/>
            </a:pPr>
            <a:endParaRPr lang="en-US" sz="1400" dirty="0"/>
          </a:p>
          <a:p>
            <a:pPr marL="68580" indent="0">
              <a:buNone/>
            </a:pPr>
            <a:r>
              <a:rPr lang="en-US" sz="1400" b="1" dirty="0"/>
              <a:t>ii)</a:t>
            </a:r>
            <a:r>
              <a:rPr lang="en-US" sz="1400" b="1" u="sng" dirty="0"/>
              <a:t>Success Metrics</a:t>
            </a:r>
            <a:endParaRPr lang="en-US" sz="1400" b="1" dirty="0"/>
          </a:p>
          <a:p>
            <a:pPr marL="68580" indent="0">
              <a:buNone/>
            </a:pPr>
            <a:r>
              <a:rPr lang="en-US" sz="1400" b="1" dirty="0"/>
              <a:t>Acquisition</a:t>
            </a:r>
          </a:p>
          <a:p>
            <a:r>
              <a:rPr lang="en-US" sz="1400" dirty="0"/>
              <a:t>Tracking no of installs</a:t>
            </a:r>
          </a:p>
          <a:p>
            <a:r>
              <a:rPr lang="en-US" sz="1400" dirty="0"/>
              <a:t>Cost per install</a:t>
            </a:r>
          </a:p>
          <a:p>
            <a:pPr marL="68580" indent="0">
              <a:buNone/>
            </a:pPr>
            <a:r>
              <a:rPr lang="en-US" sz="1400" b="1" dirty="0"/>
              <a:t>Engagement </a:t>
            </a:r>
          </a:p>
          <a:p>
            <a:r>
              <a:rPr lang="en-US" sz="1400" dirty="0"/>
              <a:t>Session length</a:t>
            </a:r>
          </a:p>
          <a:p>
            <a:r>
              <a:rPr lang="en-US" sz="1400" dirty="0"/>
              <a:t>Time in App</a:t>
            </a:r>
          </a:p>
          <a:p>
            <a:r>
              <a:rPr lang="en-US" sz="1400" dirty="0"/>
              <a:t> Popular Pages/Features</a:t>
            </a:r>
          </a:p>
          <a:p>
            <a:pPr marL="68580" indent="0">
              <a:buNone/>
            </a:pPr>
            <a:r>
              <a:rPr lang="en-US" sz="1400" b="1" dirty="0"/>
              <a:t>Retention</a:t>
            </a:r>
          </a:p>
          <a:p>
            <a:r>
              <a:rPr lang="en-US" sz="1400" dirty="0"/>
              <a:t>Retention Rate</a:t>
            </a:r>
          </a:p>
          <a:p>
            <a:r>
              <a:rPr lang="en-US" sz="1400" dirty="0"/>
              <a:t>Daily/Monthly active users</a:t>
            </a:r>
          </a:p>
          <a:p>
            <a:pPr marL="68580" indent="0">
              <a:buNone/>
            </a:pPr>
            <a:r>
              <a:rPr lang="en-US" sz="1400" b="1" dirty="0" err="1"/>
              <a:t>Monetisation</a:t>
            </a:r>
            <a:endParaRPr lang="en-US" sz="1400" b="1" dirty="0"/>
          </a:p>
          <a:p>
            <a:r>
              <a:rPr lang="en-US" sz="1400" dirty="0"/>
              <a:t>Average Revenue per User(ARPU)</a:t>
            </a:r>
          </a:p>
          <a:p>
            <a:r>
              <a:rPr lang="en-US" sz="1400" dirty="0"/>
              <a:t>Life-time Value(LTV)</a:t>
            </a:r>
          </a:p>
          <a:p>
            <a:endParaRPr lang="en-US" sz="1400" dirty="0"/>
          </a:p>
        </p:txBody>
      </p:sp>
    </p:spTree>
    <p:extLst>
      <p:ext uri="{BB962C8B-B14F-4D97-AF65-F5344CB8AC3E}">
        <p14:creationId xmlns:p14="http://schemas.microsoft.com/office/powerpoint/2010/main" val="48519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8662" y="0"/>
            <a:ext cx="2410018" cy="1143000"/>
          </a:xfrm>
        </p:spPr>
        <p:txBody>
          <a:bodyPr/>
          <a:lstStyle/>
          <a:p>
            <a:endParaRPr lang="en-US" dirty="0"/>
          </a:p>
        </p:txBody>
      </p:sp>
      <p:sp>
        <p:nvSpPr>
          <p:cNvPr id="3" name="Content Placeholder 2"/>
          <p:cNvSpPr>
            <a:spLocks noGrp="1"/>
          </p:cNvSpPr>
          <p:nvPr>
            <p:ph idx="1"/>
          </p:nvPr>
        </p:nvSpPr>
        <p:spPr>
          <a:xfrm>
            <a:off x="577250" y="750377"/>
            <a:ext cx="7994912" cy="5671106"/>
          </a:xfrm>
        </p:spPr>
        <p:txBody>
          <a:bodyPr>
            <a:normAutofit/>
          </a:bodyPr>
          <a:lstStyle/>
          <a:p>
            <a:pPr marL="68580" indent="0">
              <a:buNone/>
            </a:pPr>
            <a:r>
              <a:rPr lang="en-US" dirty="0"/>
              <a:t>iii)</a:t>
            </a:r>
            <a:r>
              <a:rPr lang="en-US" u="sng" dirty="0"/>
              <a:t>User </a:t>
            </a:r>
            <a:r>
              <a:rPr lang="en-US" u="sng" dirty="0" smtClean="0"/>
              <a:t>Analysis</a:t>
            </a:r>
            <a:endParaRPr lang="en-US" dirty="0"/>
          </a:p>
          <a:p>
            <a:pPr marL="68580" indent="0">
              <a:buNone/>
            </a:pPr>
            <a:r>
              <a:rPr lang="en-US" dirty="0"/>
              <a:t>  In 2012, U.S. farmers were older and more diverse than in 2007, the last time the agriculture census was conducted. The total number of farmers declined, with the percentage decline more for women than men. More minorities operated farms in 2012, and the number of beginning farmers declined.    </a:t>
            </a:r>
            <a:endParaRPr lang="en-US" dirty="0" smtClean="0"/>
          </a:p>
          <a:p>
            <a:pPr marL="68580" indent="0">
              <a:buNone/>
            </a:pPr>
            <a:endParaRPr lang="en-US" dirty="0"/>
          </a:p>
          <a:p>
            <a:pPr marL="68580" indent="0">
              <a:buNone/>
            </a:pPr>
            <a:r>
              <a:rPr lang="en-US" dirty="0"/>
              <a:t>                     </a:t>
            </a:r>
          </a:p>
        </p:txBody>
      </p:sp>
      <p:pic>
        <p:nvPicPr>
          <p:cNvPr id="4" name="Content Placeholder 3" descr="Demographics_Figure_2_150dpi.jpg"/>
          <p:cNvPicPr>
            <a:picLocks noChangeAspect="1"/>
          </p:cNvPicPr>
          <p:nvPr/>
        </p:nvPicPr>
        <p:blipFill>
          <a:blip r:embed="rId2">
            <a:extLst>
              <a:ext uri="{28A0092B-C50C-407E-A947-70E740481C1C}">
                <a14:useLocalDpi xmlns:a14="http://schemas.microsoft.com/office/drawing/2010/main" val="0"/>
              </a:ext>
            </a:extLst>
          </a:blip>
          <a:srcRect t="14004" b="14004"/>
          <a:stretch>
            <a:fillRect/>
          </a:stretch>
        </p:blipFill>
        <p:spPr>
          <a:xfrm>
            <a:off x="2039248" y="3584490"/>
            <a:ext cx="5479432" cy="2836993"/>
          </a:xfrm>
          <a:prstGeom prst="rect">
            <a:avLst/>
          </a:prstGeom>
        </p:spPr>
      </p:pic>
    </p:spTree>
    <p:extLst>
      <p:ext uri="{BB962C8B-B14F-4D97-AF65-F5344CB8AC3E}">
        <p14:creationId xmlns:p14="http://schemas.microsoft.com/office/powerpoint/2010/main" val="89484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456164"/>
            <a:ext cx="7024744" cy="1143000"/>
          </a:xfrm>
        </p:spPr>
        <p:txBody>
          <a:bodyPr>
            <a:normAutofit fontScale="90000"/>
          </a:bodyPr>
          <a:lstStyle/>
          <a:p>
            <a:r>
              <a:rPr lang="en-US" dirty="0" smtClean="0"/>
              <a:t>Scope plane-Functional Specifications</a:t>
            </a:r>
            <a:endParaRPr lang="en-US" dirty="0"/>
          </a:p>
        </p:txBody>
      </p:sp>
      <p:sp>
        <p:nvSpPr>
          <p:cNvPr id="5" name="Content Placeholder 4"/>
          <p:cNvSpPr>
            <a:spLocks noGrp="1"/>
          </p:cNvSpPr>
          <p:nvPr>
            <p:ph idx="1"/>
          </p:nvPr>
        </p:nvSpPr>
        <p:spPr/>
        <p:txBody>
          <a:bodyPr>
            <a:normAutofit/>
          </a:bodyPr>
          <a:lstStyle/>
          <a:p>
            <a:r>
              <a:rPr lang="en-US" sz="1600" dirty="0"/>
              <a:t>View all information about all batches of fields </a:t>
            </a:r>
          </a:p>
          <a:p>
            <a:r>
              <a:rPr lang="en-US" sz="1600" dirty="0"/>
              <a:t>Display location of the field using maps</a:t>
            </a:r>
          </a:p>
          <a:p>
            <a:r>
              <a:rPr lang="en-US" sz="1600" dirty="0"/>
              <a:t>Visually check the growth of plants through Virtual </a:t>
            </a:r>
            <a:r>
              <a:rPr lang="en-US" sz="1600" dirty="0" smtClean="0"/>
              <a:t>Reality</a:t>
            </a:r>
          </a:p>
          <a:p>
            <a:r>
              <a:rPr lang="en-US" sz="1600" dirty="0"/>
              <a:t>Post and share articles on gardening or any information to be </a:t>
            </a:r>
            <a:r>
              <a:rPr lang="en-US" sz="1600" dirty="0" smtClean="0"/>
              <a:t>shared</a:t>
            </a:r>
          </a:p>
          <a:p>
            <a:r>
              <a:rPr lang="en-US" sz="1600" dirty="0"/>
              <a:t>Search functionality for different fields, </a:t>
            </a:r>
            <a:r>
              <a:rPr lang="en-US" sz="1600" dirty="0" err="1"/>
              <a:t>agrobots</a:t>
            </a:r>
            <a:r>
              <a:rPr lang="en-US" sz="1600" dirty="0"/>
              <a:t>, </a:t>
            </a:r>
            <a:r>
              <a:rPr lang="en-US" sz="1600" dirty="0" smtClean="0"/>
              <a:t>sprinklers</a:t>
            </a:r>
            <a:endParaRPr lang="en-US" sz="1600" dirty="0"/>
          </a:p>
          <a:p>
            <a:r>
              <a:rPr lang="en-US" sz="1600" dirty="0"/>
              <a:t>Check the status of all sprinklers if they are </a:t>
            </a:r>
            <a:r>
              <a:rPr lang="en-US" sz="1600" dirty="0" smtClean="0"/>
              <a:t>malfunctioning</a:t>
            </a:r>
            <a:endParaRPr lang="en-US" sz="1600" dirty="0"/>
          </a:p>
          <a:p>
            <a:r>
              <a:rPr lang="en-US" sz="1600" dirty="0"/>
              <a:t>Add features like google voice </a:t>
            </a:r>
          </a:p>
          <a:p>
            <a:r>
              <a:rPr lang="en-US" sz="1600" dirty="0"/>
              <a:t>Post and share articles on gardening or any information to be shared</a:t>
            </a:r>
          </a:p>
          <a:p>
            <a:r>
              <a:rPr lang="en-US" sz="1600" dirty="0"/>
              <a:t>Send alerts over SMS/ Email if any parameters are below </a:t>
            </a:r>
            <a:r>
              <a:rPr lang="en-US" sz="1600" dirty="0" smtClean="0"/>
              <a:t>threshold</a:t>
            </a:r>
            <a:endParaRPr lang="en-US" sz="1600" dirty="0"/>
          </a:p>
        </p:txBody>
      </p:sp>
    </p:spTree>
    <p:extLst>
      <p:ext uri="{BB962C8B-B14F-4D97-AF65-F5344CB8AC3E}">
        <p14:creationId xmlns:p14="http://schemas.microsoft.com/office/powerpoint/2010/main" val="162847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Scope Plane-Content Requirements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Having drone recording all the activities taking place in the farm in the form of videos and </a:t>
            </a:r>
            <a:r>
              <a:rPr lang="en-US" dirty="0" smtClean="0"/>
              <a:t>photos</a:t>
            </a:r>
          </a:p>
          <a:p>
            <a:r>
              <a:rPr lang="en-US" dirty="0"/>
              <a:t>Sensor data is an important requirement needed to do all the </a:t>
            </a:r>
            <a:r>
              <a:rPr lang="en-US" dirty="0" smtClean="0"/>
              <a:t>analysis</a:t>
            </a:r>
          </a:p>
          <a:p>
            <a:r>
              <a:rPr lang="en-US" dirty="0" smtClean="0"/>
              <a:t>Priority Requirement: </a:t>
            </a:r>
            <a:r>
              <a:rPr lang="en-US" dirty="0"/>
              <a:t>Continuous monitoring of the field and data from sensors is essential </a:t>
            </a:r>
            <a:endParaRPr lang="en-US" dirty="0" smtClean="0"/>
          </a:p>
          <a:p>
            <a:r>
              <a:rPr lang="en-US" dirty="0"/>
              <a:t>Social Networking between farmers from different regions and languages</a:t>
            </a:r>
          </a:p>
          <a:p>
            <a:r>
              <a:rPr lang="en-US" dirty="0" smtClean="0"/>
              <a:t>Internalization support to connect farmers from varied regions and different locales</a:t>
            </a:r>
          </a:p>
          <a:p>
            <a:r>
              <a:rPr lang="en-US" dirty="0" smtClean="0"/>
              <a:t>Buying of smart equipment and building solutions for a smarter farm through the website</a:t>
            </a:r>
          </a:p>
        </p:txBody>
      </p:sp>
    </p:spTree>
    <p:extLst>
      <p:ext uri="{BB962C8B-B14F-4D97-AF65-F5344CB8AC3E}">
        <p14:creationId xmlns:p14="http://schemas.microsoft.com/office/powerpoint/2010/main" val="411964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233997"/>
            <a:ext cx="7024744" cy="1143000"/>
          </a:xfrm>
        </p:spPr>
        <p:txBody>
          <a:bodyPr/>
          <a:lstStyle/>
          <a:p>
            <a:r>
              <a:rPr lang="en-US" dirty="0" smtClean="0"/>
              <a:t>User Research Outcomes</a:t>
            </a:r>
            <a:endParaRPr lang="en-US" dirty="0"/>
          </a:p>
        </p:txBody>
      </p:sp>
      <p:sp>
        <p:nvSpPr>
          <p:cNvPr id="3" name="Content Placeholder 2"/>
          <p:cNvSpPr>
            <a:spLocks noGrp="1"/>
          </p:cNvSpPr>
          <p:nvPr>
            <p:ph idx="1"/>
          </p:nvPr>
        </p:nvSpPr>
        <p:spPr>
          <a:xfrm>
            <a:off x="634976" y="1376997"/>
            <a:ext cx="7893892" cy="4828032"/>
          </a:xfrm>
        </p:spPr>
        <p:txBody>
          <a:bodyPr>
            <a:normAutofit/>
          </a:bodyPr>
          <a:lstStyle/>
          <a:p>
            <a:pPr marL="68580" indent="0">
              <a:buNone/>
            </a:pPr>
            <a:r>
              <a:rPr lang="en-US" dirty="0"/>
              <a:t>                    Usability and User Research</a:t>
            </a:r>
          </a:p>
          <a:p>
            <a:pPr marL="68580" indent="0">
              <a:buNone/>
            </a:pPr>
            <a:r>
              <a:rPr lang="en-US" dirty="0"/>
              <a:t>Language preference, voice recognition, single page website, advanced search(based on categories/auto complete), user-friendly/easy vision menu</a:t>
            </a:r>
          </a:p>
          <a:p>
            <a:pPr marL="68580" indent="0">
              <a:buNone/>
            </a:pPr>
            <a:r>
              <a:rPr lang="en-US" dirty="0"/>
              <a:t>   Market Research Methods-Surveys/Questionnaires/Card sorting</a:t>
            </a:r>
          </a:p>
          <a:p>
            <a:pPr marL="68580" indent="0">
              <a:buNone/>
            </a:pPr>
            <a:r>
              <a:rPr lang="en-US" dirty="0"/>
              <a:t>Creating Personas</a:t>
            </a:r>
          </a:p>
          <a:p>
            <a:endParaRPr lang="en-US" dirty="0"/>
          </a:p>
        </p:txBody>
      </p:sp>
    </p:spTree>
    <p:extLst>
      <p:ext uri="{BB962C8B-B14F-4D97-AF65-F5344CB8AC3E}">
        <p14:creationId xmlns:p14="http://schemas.microsoft.com/office/powerpoint/2010/main" val="203393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24159"/>
            <a:ext cx="7024744" cy="545239"/>
          </a:xfrm>
        </p:spPr>
        <p:txBody>
          <a:bodyPr>
            <a:normAutofit fontScale="90000"/>
          </a:bodyPr>
          <a:lstStyle/>
          <a:p>
            <a:pPr algn="ctr"/>
            <a:r>
              <a:rPr lang="en-US" b="1" dirty="0" smtClean="0"/>
              <a:t>SITE ACCESSIBILITY</a:t>
            </a:r>
            <a:endParaRPr lang="en-US" b="1" dirty="0"/>
          </a:p>
        </p:txBody>
      </p:sp>
      <p:sp>
        <p:nvSpPr>
          <p:cNvPr id="3" name="Content Placeholder 2"/>
          <p:cNvSpPr>
            <a:spLocks noGrp="1"/>
          </p:cNvSpPr>
          <p:nvPr>
            <p:ph idx="1"/>
          </p:nvPr>
        </p:nvSpPr>
        <p:spPr>
          <a:xfrm>
            <a:off x="779287" y="1300284"/>
            <a:ext cx="7576405" cy="4962466"/>
          </a:xfrm>
        </p:spPr>
        <p:txBody>
          <a:bodyPr>
            <a:normAutofit fontScale="85000" lnSpcReduction="10000"/>
          </a:bodyPr>
          <a:lstStyle/>
          <a:p>
            <a:pPr marL="68580" indent="0">
              <a:buNone/>
            </a:pPr>
            <a:r>
              <a:rPr lang="en-US" dirty="0"/>
              <a:t>The W3C </a:t>
            </a:r>
            <a:r>
              <a:rPr lang="en-US" dirty="0">
                <a:hlinkClick r:id="rId2"/>
              </a:rPr>
              <a:t>Web Accessibility Initiative (WAI)</a:t>
            </a:r>
            <a:r>
              <a:rPr lang="en-US" dirty="0"/>
              <a:t> brings together people from industry, disability organizations, government, and research labs from around the world to </a:t>
            </a:r>
            <a:r>
              <a:rPr lang="en-US" dirty="0">
                <a:hlinkClick r:id="rId3"/>
              </a:rPr>
              <a:t>develop guidelines</a:t>
            </a:r>
            <a:r>
              <a:rPr lang="en-US" dirty="0"/>
              <a:t> and </a:t>
            </a:r>
            <a:r>
              <a:rPr lang="en-US" dirty="0">
                <a:hlinkClick r:id="rId4"/>
              </a:rPr>
              <a:t>resources</a:t>
            </a:r>
            <a:r>
              <a:rPr lang="en-US" dirty="0"/>
              <a:t> to help make the Web accessible to people with disabilities including auditory, cognitive, neurological, physical, speech, and visual disabilities. </a:t>
            </a:r>
            <a:endParaRPr lang="en-US" b="1" dirty="0" smtClean="0"/>
          </a:p>
          <a:p>
            <a:pPr marL="68580" indent="0">
              <a:buNone/>
            </a:pPr>
            <a:r>
              <a:rPr lang="en-US" b="1" dirty="0" smtClean="0"/>
              <a:t>Visually Impaired</a:t>
            </a:r>
          </a:p>
          <a:p>
            <a:r>
              <a:rPr lang="en-US" dirty="0" smtClean="0"/>
              <a:t>    Enlarged Text</a:t>
            </a:r>
          </a:p>
          <a:p>
            <a:r>
              <a:rPr lang="en-US" dirty="0" smtClean="0"/>
              <a:t>    Contrast is Key</a:t>
            </a:r>
          </a:p>
          <a:p>
            <a:r>
              <a:rPr lang="en-US" dirty="0" smtClean="0"/>
              <a:t>    Mindful colors for action items</a:t>
            </a:r>
          </a:p>
          <a:p>
            <a:r>
              <a:rPr lang="en-US" dirty="0" smtClean="0"/>
              <a:t>    App like web design</a:t>
            </a:r>
          </a:p>
          <a:p>
            <a:r>
              <a:rPr lang="en-US" dirty="0" smtClean="0"/>
              <a:t>    Keyboard shortcuts for navigation</a:t>
            </a:r>
          </a:p>
          <a:p>
            <a:endParaRPr lang="en-US" dirty="0" smtClean="0"/>
          </a:p>
          <a:p>
            <a:pPr marL="68580" indent="0">
              <a:buNone/>
            </a:pPr>
            <a:r>
              <a:rPr lang="en-US" b="1" dirty="0" smtClean="0"/>
              <a:t>Hearing Impaired</a:t>
            </a:r>
            <a:endParaRPr lang="en-US" b="1" dirty="0"/>
          </a:p>
          <a:p>
            <a:r>
              <a:rPr lang="en-US" dirty="0" smtClean="0"/>
              <a:t>    Podcasts</a:t>
            </a:r>
          </a:p>
          <a:p>
            <a:endParaRPr lang="en-US" dirty="0"/>
          </a:p>
        </p:txBody>
      </p:sp>
    </p:spTree>
    <p:extLst>
      <p:ext uri="{BB962C8B-B14F-4D97-AF65-F5344CB8AC3E}">
        <p14:creationId xmlns:p14="http://schemas.microsoft.com/office/powerpoint/2010/main" val="2004451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3200</TotalTime>
  <Words>235</Words>
  <Application>Microsoft Office PowerPoint</Application>
  <PresentationFormat>On-screen Show (4:3)</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Gothic</vt:lpstr>
      <vt:lpstr>Wingdings 2</vt:lpstr>
      <vt:lpstr>Austin</vt:lpstr>
      <vt:lpstr>Smarter Farm</vt:lpstr>
      <vt:lpstr>Project Overview</vt:lpstr>
      <vt:lpstr>STRATEGY</vt:lpstr>
      <vt:lpstr>PowerPoint Presentation</vt:lpstr>
      <vt:lpstr>Scope plane-Functional Specifications</vt:lpstr>
      <vt:lpstr>Scope Plane-Content Requirements</vt:lpstr>
      <vt:lpstr>User Research Outcomes</vt:lpstr>
      <vt:lpstr>SITE ACCESSIBILITY</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Smarter Farm</dc:title>
  <dc:creator>KRITHIKA COOMARASWAMI</dc:creator>
  <cp:lastModifiedBy>Darshak Shah</cp:lastModifiedBy>
  <cp:revision>22</cp:revision>
  <dcterms:created xsi:type="dcterms:W3CDTF">2016-06-05T17:57:06Z</dcterms:created>
  <dcterms:modified xsi:type="dcterms:W3CDTF">2016-06-10T17:48:50Z</dcterms:modified>
</cp:coreProperties>
</file>