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328" r:id="rId2"/>
    <p:sldId id="329" r:id="rId3"/>
    <p:sldId id="331" r:id="rId4"/>
    <p:sldId id="332" r:id="rId5"/>
    <p:sldId id="330" r:id="rId6"/>
    <p:sldId id="333" r:id="rId7"/>
    <p:sldId id="334" r:id="rId8"/>
    <p:sldId id="335" r:id="rId9"/>
    <p:sldId id="338" r:id="rId10"/>
    <p:sldId id="336" r:id="rId11"/>
    <p:sldId id="339" r:id="rId12"/>
    <p:sldId id="337" r:id="rId13"/>
    <p:sldId id="340" r:id="rId14"/>
    <p:sldId id="34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7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5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6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4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5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2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Framework</a:t>
            </a:r>
            <a:endParaRPr lang="en-GB" sz="4500" dirty="0"/>
          </a:p>
        </p:txBody>
      </p:sp>
      <p:pic>
        <p:nvPicPr>
          <p:cNvPr id="1028" name="Picture 4" descr="https://www.jcombat.com/wp-content/uploads/2015/11/springarchitecture.png">
            <a:extLst>
              <a:ext uri="{FF2B5EF4-FFF2-40B4-BE49-F238E27FC236}">
                <a16:creationId xmlns:a16="http://schemas.microsoft.com/office/drawing/2014/main" id="{1553A2F1-454E-4CCF-A3B2-E96624386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6112" r="2377" b="1851"/>
          <a:stretch/>
        </p:blipFill>
        <p:spPr bwMode="auto">
          <a:xfrm>
            <a:off x="1331640" y="1487200"/>
            <a:ext cx="6480720" cy="523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Register beans in components</a:t>
            </a:r>
            <a:endParaRPr lang="en-GB" sz="4500" dirty="0"/>
          </a:p>
        </p:txBody>
      </p:sp>
      <p:pic>
        <p:nvPicPr>
          <p:cNvPr id="4100" name="Picture 4" descr="https://www.logicbig.com/tutorials/spring-framework/spring-core/bean-definition-in-components/images/compnent-beans-registration.png">
            <a:extLst>
              <a:ext uri="{FF2B5EF4-FFF2-40B4-BE49-F238E27FC236}">
                <a16:creationId xmlns:a16="http://schemas.microsoft.com/office/drawing/2014/main" id="{41265552-0A3C-4BA6-8771-A40C14BE7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 bwMode="auto">
          <a:xfrm>
            <a:off x="0" y="1700808"/>
            <a:ext cx="9144000" cy="445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0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Autowired</a:t>
            </a:r>
            <a:endParaRPr lang="en-GB" sz="4500" dirty="0"/>
          </a:p>
        </p:txBody>
      </p:sp>
      <p:pic>
        <p:nvPicPr>
          <p:cNvPr id="7170" name="Picture 2" descr="https://www.logicbig.com/tutorials/spring-framework/spring-core/auto-wire-no-mode/images/auto-wiring-no.png">
            <a:extLst>
              <a:ext uri="{FF2B5EF4-FFF2-40B4-BE49-F238E27FC236}">
                <a16:creationId xmlns:a16="http://schemas.microsoft.com/office/drawing/2014/main" id="{08C43573-34AB-490F-B031-1FE1895A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5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</a:t>
            </a:r>
            <a:r>
              <a:rPr lang="en-US" sz="4500" dirty="0" err="1"/>
              <a:t>Autowiring</a:t>
            </a:r>
            <a:r>
              <a:rPr lang="en-US" sz="4500" dirty="0"/>
              <a:t> modes</a:t>
            </a:r>
            <a:endParaRPr lang="en-GB" sz="4500" dirty="0"/>
          </a:p>
        </p:txBody>
      </p:sp>
      <p:pic>
        <p:nvPicPr>
          <p:cNvPr id="5122" name="Picture 2" descr="Spring bean autowiring modes">
            <a:extLst>
              <a:ext uri="{FF2B5EF4-FFF2-40B4-BE49-F238E27FC236}">
                <a16:creationId xmlns:a16="http://schemas.microsoft.com/office/drawing/2014/main" id="{4E863E3B-1052-4CD8-84CE-214B462D4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19144" r="2634" b="3715"/>
          <a:stretch/>
        </p:blipFill>
        <p:spPr bwMode="auto">
          <a:xfrm>
            <a:off x="85397" y="2096852"/>
            <a:ext cx="905860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logicbig.com/tutorials/spring-framework/spring-core/types-of-dependency-injection/images/di-types.png">
            <a:extLst>
              <a:ext uri="{FF2B5EF4-FFF2-40B4-BE49-F238E27FC236}">
                <a16:creationId xmlns:a16="http://schemas.microsoft.com/office/drawing/2014/main" id="{BDF49A67-440F-44E9-A237-C3DCAA968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2750"/>
          <a:stretch/>
        </p:blipFill>
        <p:spPr bwMode="auto">
          <a:xfrm>
            <a:off x="1619672" y="502158"/>
            <a:ext cx="7449815" cy="63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DI in Spring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29177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Bean Lifecycle</a:t>
            </a:r>
            <a:endParaRPr lang="en-GB" sz="4500" dirty="0"/>
          </a:p>
        </p:txBody>
      </p:sp>
      <p:pic>
        <p:nvPicPr>
          <p:cNvPr id="1030" name="Picture 6" descr="https://s3.ap-south-1.amazonaws.com/myinterviewtrainer-domestic/public_assets/assets/000/000/842/original/Spring_Bean_Life_Cycle.png?1628694921">
            <a:extLst>
              <a:ext uri="{FF2B5EF4-FFF2-40B4-BE49-F238E27FC236}">
                <a16:creationId xmlns:a16="http://schemas.microsoft.com/office/drawing/2014/main" id="{A021FB62-B3BA-417B-BFA5-4C506C4D2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13646" r="35" b="9936"/>
          <a:stretch/>
        </p:blipFill>
        <p:spPr bwMode="auto">
          <a:xfrm>
            <a:off x="-34032" y="1772816"/>
            <a:ext cx="91440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1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Framework</a:t>
            </a:r>
            <a:endParaRPr lang="en-GB" sz="4500" dirty="0"/>
          </a:p>
        </p:txBody>
      </p:sp>
      <p:pic>
        <p:nvPicPr>
          <p:cNvPr id="2050" name="Picture 2" descr="https://1.bp.blogspot.com/-4vTgRx2HlTE/YN9IoM8gMzI/AAAAAAAAuTk/Qk-GDPUDTEENOmwhl04bZLq65PrZUwBTACLcBGAsYHQ/s2048/Spring%2BEcosystem.png">
            <a:extLst>
              <a:ext uri="{FF2B5EF4-FFF2-40B4-BE49-F238E27FC236}">
                <a16:creationId xmlns:a16="http://schemas.microsoft.com/office/drawing/2014/main" id="{903971FA-0A15-4538-95B8-C410BD8F8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r="2351"/>
          <a:stretch/>
        </p:blipFill>
        <p:spPr bwMode="auto">
          <a:xfrm>
            <a:off x="215516" y="1500024"/>
            <a:ext cx="8712968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Dependency Injection</a:t>
            </a:r>
            <a:endParaRPr lang="en-GB" sz="4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64780D-DCFF-45D7-BA84-737F3534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44" y="1620757"/>
            <a:ext cx="8229600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The 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Inversion-of-Control (</a:t>
            </a:r>
            <a:r>
              <a:rPr lang="en-US" altLang="en-US" sz="2800" b="1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)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 design principle, is about providing any kind of callback, which "implements" and/or controls reaction, instead of acting ourselves directly (in other words, inversion and/or redirecting control to the external handler/controller).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232629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The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 Dependency-Injection (DI) 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pattern is a more specific version of </a:t>
            </a:r>
            <a:r>
              <a:rPr lang="en-US" altLang="en-US" sz="2800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 pattern, where implementations are passed into an object through constructors/setters/service lookups, which the object will "depend" on in order to behave correctly.</a:t>
            </a:r>
          </a:p>
        </p:txBody>
      </p:sp>
    </p:spTree>
    <p:extLst>
      <p:ext uri="{BB962C8B-B14F-4D97-AF65-F5344CB8AC3E}">
        <p14:creationId xmlns:p14="http://schemas.microsoft.com/office/powerpoint/2010/main" val="5924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Inversion of control</a:t>
            </a:r>
            <a:endParaRPr lang="en-GB" sz="4500" dirty="0"/>
          </a:p>
        </p:txBody>
      </p:sp>
      <p:pic>
        <p:nvPicPr>
          <p:cNvPr id="5122" name="Picture 2" descr="https://www.tutorialsteacher.com/Content/images/ioc/ioc-patterns.png">
            <a:extLst>
              <a:ext uri="{FF2B5EF4-FFF2-40B4-BE49-F238E27FC236}">
                <a16:creationId xmlns:a16="http://schemas.microsoft.com/office/drawing/2014/main" id="{3A0DF204-2D7D-41DE-B7A6-4F9BE518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57184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BBEBEC-4C92-4857-89F5-938BF18E1798}"/>
              </a:ext>
            </a:extLst>
          </p:cNvPr>
          <p:cNvSpPr/>
          <p:nvPr/>
        </p:nvSpPr>
        <p:spPr>
          <a:xfrm>
            <a:off x="395536" y="4817505"/>
            <a:ext cx="7931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The </a:t>
            </a:r>
            <a:r>
              <a:rPr lang="en-US" altLang="en-US" sz="2000" b="1" dirty="0">
                <a:solidFill>
                  <a:srgbClr val="232629"/>
                </a:solidFill>
                <a:latin typeface="-apple-system"/>
              </a:rPr>
              <a:t>Inversion-of-Control (</a:t>
            </a:r>
            <a:r>
              <a:rPr lang="en-US" altLang="en-US" sz="2000" b="1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000" b="1" dirty="0">
                <a:solidFill>
                  <a:srgbClr val="232629"/>
                </a:solidFill>
                <a:latin typeface="-apple-system"/>
              </a:rPr>
              <a:t>)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 design principle, is about providing any kind of callback, which "implements" and/or controls reaction, instead of acting ourselves directly (in other words, inversion and/or redirecting control to the external handler/controller).</a:t>
            </a:r>
          </a:p>
        </p:txBody>
      </p:sp>
    </p:spTree>
    <p:extLst>
      <p:ext uri="{BB962C8B-B14F-4D97-AF65-F5344CB8AC3E}">
        <p14:creationId xmlns:p14="http://schemas.microsoft.com/office/powerpoint/2010/main" val="37600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Dependency Injection</a:t>
            </a:r>
            <a:endParaRPr lang="en-GB" sz="4500" dirty="0"/>
          </a:p>
        </p:txBody>
      </p:sp>
      <p:pic>
        <p:nvPicPr>
          <p:cNvPr id="3074" name="Picture 2" descr="Comparing a traditional component with another its dependencies injected. Source: Aasenden 2015.">
            <a:extLst>
              <a:ext uri="{FF2B5EF4-FFF2-40B4-BE49-F238E27FC236}">
                <a16:creationId xmlns:a16="http://schemas.microsoft.com/office/drawing/2014/main" id="{C236EAD2-3DD4-43E9-B394-42ABAA13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2796"/>
            <a:ext cx="690480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14C96-E9DF-4C03-A77B-AA179F918B98}"/>
              </a:ext>
            </a:extLst>
          </p:cNvPr>
          <p:cNvSpPr/>
          <p:nvPr/>
        </p:nvSpPr>
        <p:spPr>
          <a:xfrm>
            <a:off x="323528" y="551723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	The</a:t>
            </a:r>
            <a:r>
              <a:rPr lang="en-US" altLang="en-US" b="1" dirty="0">
                <a:solidFill>
                  <a:srgbClr val="232629"/>
                </a:solidFill>
                <a:latin typeface="-apple-system"/>
              </a:rPr>
              <a:t> Dependency-Injection (DI) 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pattern is a more specific version of </a:t>
            </a:r>
            <a:r>
              <a:rPr lang="en-US" altLang="en-US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 pattern, where implementations are passed 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into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 an object through constructors/setters/service lookups, which the object will "depend" on in order to behave correctly.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95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application context types">
            <a:extLst>
              <a:ext uri="{FF2B5EF4-FFF2-40B4-BE49-F238E27FC236}">
                <a16:creationId xmlns:a16="http://schemas.microsoft.com/office/drawing/2014/main" id="{FF4D8C33-E53C-4A76-81EF-9F82B297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425024"/>
            <a:ext cx="3960440" cy="54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Application Context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348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Application Context</a:t>
            </a:r>
            <a:endParaRPr lang="en-GB" sz="4500" dirty="0"/>
          </a:p>
        </p:txBody>
      </p:sp>
      <p:pic>
        <p:nvPicPr>
          <p:cNvPr id="2050" name="Picture 2" descr="https://i.stack.imgur.com/mZIc0.png">
            <a:extLst>
              <a:ext uri="{FF2B5EF4-FFF2-40B4-BE49-F238E27FC236}">
                <a16:creationId xmlns:a16="http://schemas.microsoft.com/office/drawing/2014/main" id="{6C9A89F7-6A0B-4CD1-AEC6-EC4FE4F70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8" y="1700808"/>
            <a:ext cx="8878604" cy="154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50667C9-CD30-4949-9606-13F9FE07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789040"/>
            <a:ext cx="864096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Char char="•"/>
            </a:pPr>
            <a:r>
              <a:rPr lang="en-US" altLang="en-US" sz="2800" b="1" dirty="0">
                <a:solidFill>
                  <a:srgbClr val="232629"/>
                </a:solidFill>
                <a:latin typeface="inherit"/>
              </a:rPr>
              <a:t>Java-based</a:t>
            </a:r>
            <a:r>
              <a:rPr lang="en-US" altLang="en-US" sz="2800" dirty="0">
                <a:solidFill>
                  <a:srgbClr val="232629"/>
                </a:solidFill>
                <a:latin typeface="inherit"/>
              </a:rPr>
              <a:t>:</a:t>
            </a:r>
          </a:p>
          <a:p>
            <a:pPr lvl="0">
              <a:buFontTx/>
              <a:buChar char="•"/>
            </a:pPr>
            <a:r>
              <a:rPr lang="en-US" altLang="en-US" sz="2800" b="1" i="1" dirty="0">
                <a:solidFill>
                  <a:srgbClr val="232629"/>
                </a:solidFill>
                <a:latin typeface="inherit"/>
              </a:rPr>
              <a:t>Java-based configuration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bean definition, when you add beans manually by declaration right in configuration.</a:t>
            </a:r>
          </a:p>
          <a:p>
            <a:pPr lvl="0">
              <a:buFontTx/>
              <a:buChar char="•"/>
            </a:pPr>
            <a:r>
              <a:rPr lang="en-US" altLang="en-US" sz="2800" b="1" i="1" dirty="0">
                <a:solidFill>
                  <a:srgbClr val="232629"/>
                </a:solidFill>
                <a:latin typeface="inherit"/>
              </a:rPr>
              <a:t>Annotation-Based configuration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bean definition, when you mark bean classes with specific annotations (like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@Component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@Controller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etc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@Bean @Configuration</a:t>
            </a:r>
            <a:endParaRPr lang="en-GB" sz="4500" dirty="0"/>
          </a:p>
        </p:txBody>
      </p:sp>
      <p:pic>
        <p:nvPicPr>
          <p:cNvPr id="3074" name="Picture 2" descr="https://www.logicbig.com/tutorials/spring-framework/spring-core/java-config/images/java-config.png">
            <a:extLst>
              <a:ext uri="{FF2B5EF4-FFF2-40B4-BE49-F238E27FC236}">
                <a16:creationId xmlns:a16="http://schemas.microsoft.com/office/drawing/2014/main" id="{CA0DA491-E113-4D8C-8016-B365D7FD1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3276" r="11533" b="1722"/>
          <a:stretch/>
        </p:blipFill>
        <p:spPr bwMode="auto">
          <a:xfrm>
            <a:off x="347896" y="1484784"/>
            <a:ext cx="8448208" cy="53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/>
              <a:t>Bean scopes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5C6F-73D7-49C7-9868-4D5D0EF92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2" t="14856" r="3032" b="4264"/>
          <a:stretch/>
        </p:blipFill>
        <p:spPr>
          <a:xfrm>
            <a:off x="133712" y="1700808"/>
            <a:ext cx="887657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3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13460</TotalTime>
  <Words>307</Words>
  <Application>Microsoft Office PowerPoint</Application>
  <PresentationFormat>On-screen Show (4:3)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Constantia</vt:lpstr>
      <vt:lpstr>inherit</vt:lpstr>
      <vt:lpstr>var(--ff-mono)</vt:lpstr>
      <vt:lpstr>Wingdings 2</vt:lpstr>
      <vt:lpstr>Поток</vt:lpstr>
      <vt:lpstr>Spring Framework</vt:lpstr>
      <vt:lpstr>Spring Framework</vt:lpstr>
      <vt:lpstr>Dependency Injection</vt:lpstr>
      <vt:lpstr>Inversion of control</vt:lpstr>
      <vt:lpstr>Dependency Injection</vt:lpstr>
      <vt:lpstr>Application Context</vt:lpstr>
      <vt:lpstr>Application Context</vt:lpstr>
      <vt:lpstr>@Bean @Configuration</vt:lpstr>
      <vt:lpstr>Bean scopes</vt:lpstr>
      <vt:lpstr>Register beans in components</vt:lpstr>
      <vt:lpstr>@Autowired</vt:lpstr>
      <vt:lpstr>Spring Autowiring modes</vt:lpstr>
      <vt:lpstr>DI in Spring</vt:lpstr>
      <vt:lpstr>Spring Bean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286</cp:revision>
  <dcterms:created xsi:type="dcterms:W3CDTF">2018-12-18T10:40:25Z</dcterms:created>
  <dcterms:modified xsi:type="dcterms:W3CDTF">2023-04-19T07:09:42Z</dcterms:modified>
</cp:coreProperties>
</file>