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2"/>
  </p:notesMasterIdLst>
  <p:sldIdLst>
    <p:sldId id="327" r:id="rId2"/>
    <p:sldId id="322" r:id="rId3"/>
    <p:sldId id="326" r:id="rId4"/>
    <p:sldId id="323" r:id="rId5"/>
    <p:sldId id="324" r:id="rId6"/>
    <p:sldId id="331" r:id="rId7"/>
    <p:sldId id="332" r:id="rId8"/>
    <p:sldId id="333" r:id="rId9"/>
    <p:sldId id="334" r:id="rId10"/>
    <p:sldId id="335" r:id="rId11"/>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422" autoAdjust="0"/>
  </p:normalViewPr>
  <p:slideViewPr>
    <p:cSldViewPr>
      <p:cViewPr varScale="1">
        <p:scale>
          <a:sx n="75" d="100"/>
          <a:sy n="75" d="100"/>
        </p:scale>
        <p:origin x="1666"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5B1B1A-7302-47FC-952D-0C1A65EDA216}" type="datetimeFigureOut">
              <a:rPr lang="en-GB" smtClean="0"/>
              <a:t>12/04/2023</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107AEB-194C-44B0-AF24-25F433C29CAA}" type="slidenum">
              <a:rPr lang="en-GB" smtClean="0"/>
              <a:t>‹#›</a:t>
            </a:fld>
            <a:endParaRPr lang="en-GB"/>
          </a:p>
        </p:txBody>
      </p:sp>
    </p:spTree>
    <p:extLst>
      <p:ext uri="{BB962C8B-B14F-4D97-AF65-F5344CB8AC3E}">
        <p14:creationId xmlns:p14="http://schemas.microsoft.com/office/powerpoint/2010/main" val="14212524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C107AEB-194C-44B0-AF24-25F433C29CAA}" type="slidenum">
              <a:rPr lang="en-GB" smtClean="0"/>
              <a:t>1</a:t>
            </a:fld>
            <a:endParaRPr lang="en-GB"/>
          </a:p>
        </p:txBody>
      </p:sp>
    </p:spTree>
    <p:extLst>
      <p:ext uri="{BB962C8B-B14F-4D97-AF65-F5344CB8AC3E}">
        <p14:creationId xmlns:p14="http://schemas.microsoft.com/office/powerpoint/2010/main" val="13061653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C107AEB-194C-44B0-AF24-25F433C29CAA}" type="slidenum">
              <a:rPr lang="en-GB" smtClean="0"/>
              <a:t>10</a:t>
            </a:fld>
            <a:endParaRPr lang="en-GB"/>
          </a:p>
        </p:txBody>
      </p:sp>
    </p:spTree>
    <p:extLst>
      <p:ext uri="{BB962C8B-B14F-4D97-AF65-F5344CB8AC3E}">
        <p14:creationId xmlns:p14="http://schemas.microsoft.com/office/powerpoint/2010/main" val="15924262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C107AEB-194C-44B0-AF24-25F433C29CAA}" type="slidenum">
              <a:rPr lang="en-GB" smtClean="0"/>
              <a:t>2</a:t>
            </a:fld>
            <a:endParaRPr lang="en-GB"/>
          </a:p>
        </p:txBody>
      </p:sp>
    </p:spTree>
    <p:extLst>
      <p:ext uri="{BB962C8B-B14F-4D97-AF65-F5344CB8AC3E}">
        <p14:creationId xmlns:p14="http://schemas.microsoft.com/office/powerpoint/2010/main" val="6966470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C107AEB-194C-44B0-AF24-25F433C29CAA}" type="slidenum">
              <a:rPr lang="en-GB" smtClean="0"/>
              <a:t>3</a:t>
            </a:fld>
            <a:endParaRPr lang="en-GB"/>
          </a:p>
        </p:txBody>
      </p:sp>
    </p:spTree>
    <p:extLst>
      <p:ext uri="{BB962C8B-B14F-4D97-AF65-F5344CB8AC3E}">
        <p14:creationId xmlns:p14="http://schemas.microsoft.com/office/powerpoint/2010/main" val="40072662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C107AEB-194C-44B0-AF24-25F433C29CAA}" type="slidenum">
              <a:rPr lang="en-GB" smtClean="0"/>
              <a:t>4</a:t>
            </a:fld>
            <a:endParaRPr lang="en-GB"/>
          </a:p>
        </p:txBody>
      </p:sp>
    </p:spTree>
    <p:extLst>
      <p:ext uri="{BB962C8B-B14F-4D97-AF65-F5344CB8AC3E}">
        <p14:creationId xmlns:p14="http://schemas.microsoft.com/office/powerpoint/2010/main" val="26981162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C107AEB-194C-44B0-AF24-25F433C29CAA}" type="slidenum">
              <a:rPr lang="en-GB" smtClean="0"/>
              <a:t>5</a:t>
            </a:fld>
            <a:endParaRPr lang="en-GB"/>
          </a:p>
        </p:txBody>
      </p:sp>
    </p:spTree>
    <p:extLst>
      <p:ext uri="{BB962C8B-B14F-4D97-AF65-F5344CB8AC3E}">
        <p14:creationId xmlns:p14="http://schemas.microsoft.com/office/powerpoint/2010/main" val="696339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C107AEB-194C-44B0-AF24-25F433C29CAA}" type="slidenum">
              <a:rPr lang="en-GB" smtClean="0"/>
              <a:t>6</a:t>
            </a:fld>
            <a:endParaRPr lang="en-GB"/>
          </a:p>
        </p:txBody>
      </p:sp>
    </p:spTree>
    <p:extLst>
      <p:ext uri="{BB962C8B-B14F-4D97-AF65-F5344CB8AC3E}">
        <p14:creationId xmlns:p14="http://schemas.microsoft.com/office/powerpoint/2010/main" val="2448950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C107AEB-194C-44B0-AF24-25F433C29CAA}" type="slidenum">
              <a:rPr lang="en-GB" smtClean="0"/>
              <a:t>7</a:t>
            </a:fld>
            <a:endParaRPr lang="en-GB"/>
          </a:p>
        </p:txBody>
      </p:sp>
    </p:spTree>
    <p:extLst>
      <p:ext uri="{BB962C8B-B14F-4D97-AF65-F5344CB8AC3E}">
        <p14:creationId xmlns:p14="http://schemas.microsoft.com/office/powerpoint/2010/main" val="3496918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C107AEB-194C-44B0-AF24-25F433C29CAA}" type="slidenum">
              <a:rPr lang="en-GB" smtClean="0"/>
              <a:t>8</a:t>
            </a:fld>
            <a:endParaRPr lang="en-GB"/>
          </a:p>
        </p:txBody>
      </p:sp>
    </p:spTree>
    <p:extLst>
      <p:ext uri="{BB962C8B-B14F-4D97-AF65-F5344CB8AC3E}">
        <p14:creationId xmlns:p14="http://schemas.microsoft.com/office/powerpoint/2010/main" val="26744336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C107AEB-194C-44B0-AF24-25F433C29CAA}" type="slidenum">
              <a:rPr lang="en-GB" smtClean="0"/>
              <a:t>9</a:t>
            </a:fld>
            <a:endParaRPr lang="en-GB"/>
          </a:p>
        </p:txBody>
      </p:sp>
    </p:spTree>
    <p:extLst>
      <p:ext uri="{BB962C8B-B14F-4D97-AF65-F5344CB8AC3E}">
        <p14:creationId xmlns:p14="http://schemas.microsoft.com/office/powerpoint/2010/main" val="12642641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ru-RU"/>
              <a:t>Образец заголовка</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a:t>Образец подзаголовка</a:t>
            </a:r>
            <a:endParaRPr kumimoji="0" lang="en-US"/>
          </a:p>
        </p:txBody>
      </p:sp>
      <p:sp>
        <p:nvSpPr>
          <p:cNvPr id="30" name="Date Placeholder 29"/>
          <p:cNvSpPr>
            <a:spLocks noGrp="1"/>
          </p:cNvSpPr>
          <p:nvPr>
            <p:ph type="dt" sz="half" idx="10"/>
          </p:nvPr>
        </p:nvSpPr>
        <p:spPr/>
        <p:txBody>
          <a:bodyPr/>
          <a:lstStyle/>
          <a:p>
            <a:fld id="{B4C71EC6-210F-42DE-9C53-41977AD35B3D}" type="datetimeFigureOut">
              <a:rPr lang="ru-RU" smtClean="0"/>
              <a:t>12.04.2023</a:t>
            </a:fld>
            <a:endParaRPr lang="ru-RU"/>
          </a:p>
        </p:txBody>
      </p:sp>
      <p:sp>
        <p:nvSpPr>
          <p:cNvPr id="19" name="Footer Placeholder 18"/>
          <p:cNvSpPr>
            <a:spLocks noGrp="1"/>
          </p:cNvSpPr>
          <p:nvPr>
            <p:ph type="ftr" sz="quarter" idx="11"/>
          </p:nvPr>
        </p:nvSpPr>
        <p:spPr/>
        <p:txBody>
          <a:bodyPr/>
          <a:lstStyle/>
          <a:p>
            <a:endParaRPr lang="ru-RU"/>
          </a:p>
        </p:txBody>
      </p:sp>
      <p:sp>
        <p:nvSpPr>
          <p:cNvPr id="27" name="Slide Number Placeholder 26"/>
          <p:cNvSpPr>
            <a:spLocks noGrp="1"/>
          </p:cNvSpPr>
          <p:nvPr>
            <p:ph type="sldNum" sz="quarter" idx="12"/>
          </p:nvPr>
        </p:nvSpPr>
        <p:spPr/>
        <p:txBody>
          <a:bodyPr/>
          <a:lstStyle/>
          <a:p>
            <a:fld id="{B19B0651-EE4F-4900-A07F-96A6BFA9D0F0}" type="slidenum">
              <a:rPr lang="ru-RU" smtClean="0"/>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ru-RU"/>
              <a:t>Образец заголовка</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Date Placeholder 3"/>
          <p:cNvSpPr>
            <a:spLocks noGrp="1"/>
          </p:cNvSpPr>
          <p:nvPr>
            <p:ph type="dt" sz="half" idx="10"/>
          </p:nvPr>
        </p:nvSpPr>
        <p:spPr/>
        <p:txBody>
          <a:bodyPr/>
          <a:lstStyle/>
          <a:p>
            <a:fld id="{B4C71EC6-210F-42DE-9C53-41977AD35B3D}" type="datetimeFigureOut">
              <a:rPr lang="ru-RU" smtClean="0"/>
              <a:t>12.04.2023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ru-RU"/>
              <a:t>Образец заголовка</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Date Placeholder 3"/>
          <p:cNvSpPr>
            <a:spLocks noGrp="1"/>
          </p:cNvSpPr>
          <p:nvPr>
            <p:ph type="dt" sz="half" idx="10"/>
          </p:nvPr>
        </p:nvSpPr>
        <p:spPr/>
        <p:txBody>
          <a:bodyPr/>
          <a:lstStyle/>
          <a:p>
            <a:fld id="{B4C71EC6-210F-42DE-9C53-41977AD35B3D}" type="datetimeFigureOut">
              <a:rPr lang="ru-RU" smtClean="0"/>
              <a:t>12.04.2023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ru-RU"/>
              <a:t>Образец заголовка</a:t>
            </a:r>
            <a:endParaRPr kumimoji="0" lang="en-US"/>
          </a:p>
        </p:txBody>
      </p:sp>
      <p:sp>
        <p:nvSpPr>
          <p:cNvPr id="3" name="Content Placeholder 2"/>
          <p:cNvSpPr>
            <a:spLocks noGrp="1"/>
          </p:cNvSpPr>
          <p:nvPr>
            <p:ph idx="1"/>
          </p:nvPr>
        </p:nvSpPr>
        <p:spPr/>
        <p:txBody>
          <a:body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Date Placeholder 3"/>
          <p:cNvSpPr>
            <a:spLocks noGrp="1"/>
          </p:cNvSpPr>
          <p:nvPr>
            <p:ph type="dt" sz="half" idx="10"/>
          </p:nvPr>
        </p:nvSpPr>
        <p:spPr/>
        <p:txBody>
          <a:bodyPr/>
          <a:lstStyle/>
          <a:p>
            <a:fld id="{B4C71EC6-210F-42DE-9C53-41977AD35B3D}" type="datetimeFigureOut">
              <a:rPr lang="ru-RU" smtClean="0"/>
              <a:t>12.04.2023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ru-RU"/>
              <a:t>Образец заголовка</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a:t>Образец текста</a:t>
            </a:r>
          </a:p>
        </p:txBody>
      </p:sp>
      <p:sp>
        <p:nvSpPr>
          <p:cNvPr id="4" name="Date Placeholder 3"/>
          <p:cNvSpPr>
            <a:spLocks noGrp="1"/>
          </p:cNvSpPr>
          <p:nvPr>
            <p:ph type="dt" sz="half" idx="10"/>
          </p:nvPr>
        </p:nvSpPr>
        <p:spPr/>
        <p:txBody>
          <a:bodyPr/>
          <a:lstStyle/>
          <a:p>
            <a:fld id="{B4C71EC6-210F-42DE-9C53-41977AD35B3D}" type="datetimeFigureOut">
              <a:rPr lang="ru-RU" smtClean="0"/>
              <a:t>12.04.2023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ru-RU"/>
              <a:t>Образец заголовка</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5" name="Date Placeholder 4"/>
          <p:cNvSpPr>
            <a:spLocks noGrp="1"/>
          </p:cNvSpPr>
          <p:nvPr>
            <p:ph type="dt" sz="half" idx="10"/>
          </p:nvPr>
        </p:nvSpPr>
        <p:spPr/>
        <p:txBody>
          <a:bodyPr/>
          <a:lstStyle/>
          <a:p>
            <a:fld id="{B4C71EC6-210F-42DE-9C53-41977AD35B3D}" type="datetimeFigureOut">
              <a:rPr lang="ru-RU" smtClean="0"/>
              <a:t>12.04.2023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ru-RU"/>
              <a:t>Образец заголовка</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ru-RU"/>
              <a:t>Образец текста</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ru-RU"/>
              <a:t>Образец текста</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7" name="Date Placeholder 6"/>
          <p:cNvSpPr>
            <a:spLocks noGrp="1"/>
          </p:cNvSpPr>
          <p:nvPr>
            <p:ph type="dt" sz="half" idx="10"/>
          </p:nvPr>
        </p:nvSpPr>
        <p:spPr/>
        <p:txBody>
          <a:bodyPr/>
          <a:lstStyle/>
          <a:p>
            <a:fld id="{B4C71EC6-210F-42DE-9C53-41977AD35B3D}" type="datetimeFigureOut">
              <a:rPr lang="ru-RU" smtClean="0"/>
              <a:t>12.04.2023</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ru-RU"/>
              <a:t>Образец заголовка</a:t>
            </a:r>
            <a:endParaRPr kumimoji="0" lang="en-US"/>
          </a:p>
        </p:txBody>
      </p:sp>
      <p:sp>
        <p:nvSpPr>
          <p:cNvPr id="3" name="Date Placeholder 2"/>
          <p:cNvSpPr>
            <a:spLocks noGrp="1"/>
          </p:cNvSpPr>
          <p:nvPr>
            <p:ph type="dt" sz="half" idx="10"/>
          </p:nvPr>
        </p:nvSpPr>
        <p:spPr/>
        <p:txBody>
          <a:bodyPr/>
          <a:lstStyle/>
          <a:p>
            <a:fld id="{B4C71EC6-210F-42DE-9C53-41977AD35B3D}" type="datetimeFigureOut">
              <a:rPr lang="ru-RU" smtClean="0"/>
              <a:t>12.04.2023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C71EC6-210F-42DE-9C53-41977AD35B3D}" type="datetimeFigureOut">
              <a:rPr lang="ru-RU" smtClean="0"/>
              <a:t>12.04.2023</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ru-RU"/>
              <a:t>Образец заголовка</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ru-RU"/>
              <a:t>Образец текста</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5" name="Date Placeholder 4"/>
          <p:cNvSpPr>
            <a:spLocks noGrp="1"/>
          </p:cNvSpPr>
          <p:nvPr>
            <p:ph type="dt" sz="half" idx="10"/>
          </p:nvPr>
        </p:nvSpPr>
        <p:spPr/>
        <p:txBody>
          <a:bodyPr/>
          <a:lstStyle/>
          <a:p>
            <a:fld id="{B4C71EC6-210F-42DE-9C53-41977AD35B3D}" type="datetimeFigureOut">
              <a:rPr lang="ru-RU" smtClean="0"/>
              <a:t>12.04.2023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ru-RU"/>
              <a:t>Образец заголовка</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ru-RU"/>
              <a:t>Образец текста</a:t>
            </a:r>
          </a:p>
        </p:txBody>
      </p:sp>
      <p:sp>
        <p:nvSpPr>
          <p:cNvPr id="5" name="Date Placeholder 4"/>
          <p:cNvSpPr>
            <a:spLocks noGrp="1"/>
          </p:cNvSpPr>
          <p:nvPr>
            <p:ph type="dt" sz="half" idx="10"/>
          </p:nvPr>
        </p:nvSpPr>
        <p:spPr/>
        <p:txBody>
          <a:bodyPr/>
          <a:lstStyle/>
          <a:p>
            <a:fld id="{B4C71EC6-210F-42DE-9C53-41977AD35B3D}" type="datetimeFigureOut">
              <a:rPr lang="ru-RU" smtClean="0"/>
              <a:t>12.04.2023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a:xfrm>
            <a:off x="8077200" y="6356350"/>
            <a:ext cx="609600" cy="365125"/>
          </a:xfrm>
        </p:spPr>
        <p:txBody>
          <a:bodyPr/>
          <a:lstStyle/>
          <a:p>
            <a:fld id="{B19B0651-EE4F-4900-A07F-96A6BFA9D0F0}" type="slidenum">
              <a:rPr lang="ru-RU" smtClean="0"/>
              <a:t>‹#›</a:t>
            </a:fld>
            <a:endParaRPr lang="ru-RU"/>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ru-RU"/>
              <a:t>Вставка рисунка</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ru-RU"/>
              <a:t>Образец заголовка</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ru-RU"/>
              <a:t>Образец текста</a:t>
            </a:r>
          </a:p>
          <a:p>
            <a:pPr lvl="1" eaLnBrk="1" latinLnBrk="0" hangingPunct="1"/>
            <a:r>
              <a:rPr kumimoji="0" lang="ru-RU"/>
              <a:t>Второй уровень</a:t>
            </a:r>
          </a:p>
          <a:p>
            <a:pPr lvl="2" eaLnBrk="1" latinLnBrk="0" hangingPunct="1"/>
            <a:r>
              <a:rPr kumimoji="0" lang="ru-RU"/>
              <a:t>Третий уровень</a:t>
            </a:r>
          </a:p>
          <a:p>
            <a:pPr lvl="3" eaLnBrk="1" latinLnBrk="0" hangingPunct="1"/>
            <a:r>
              <a:rPr kumimoji="0" lang="ru-RU"/>
              <a:t>Четвертый уровень</a:t>
            </a:r>
          </a:p>
          <a:p>
            <a:pPr lvl="4" eaLnBrk="1" latinLnBrk="0" hangingPunct="1"/>
            <a:r>
              <a:rPr kumimoji="0" lang="ru-RU"/>
              <a:t>Пятый уровень</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4C71EC6-210F-42DE-9C53-41977AD35B3D}" type="datetimeFigureOut">
              <a:rPr lang="ru-RU" smtClean="0"/>
              <a:t>12.04.2023</a:t>
            </a:fld>
            <a:endParaRPr lang="ru-RU"/>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ru-RU"/>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19B0651-EE4F-4900-A07F-96A6BFA9D0F0}" type="slidenum">
              <a:rPr lang="ru-RU" smtClean="0"/>
              <a:t>‹#›</a:t>
            </a:fld>
            <a:endParaRPr lang="ru-RU"/>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A08C1-73B6-4F7A-B587-9970420A2F33}"/>
              </a:ext>
            </a:extLst>
          </p:cNvPr>
          <p:cNvSpPr>
            <a:spLocks noGrp="1"/>
          </p:cNvSpPr>
          <p:nvPr>
            <p:ph type="title"/>
          </p:nvPr>
        </p:nvSpPr>
        <p:spPr>
          <a:xfrm>
            <a:off x="457200" y="704088"/>
            <a:ext cx="8229600" cy="780696"/>
          </a:xfrm>
        </p:spPr>
        <p:txBody>
          <a:bodyPr>
            <a:normAutofit/>
          </a:bodyPr>
          <a:lstStyle/>
          <a:p>
            <a:r>
              <a:rPr lang="en-US" sz="4500" dirty="0"/>
              <a:t>ORM</a:t>
            </a:r>
            <a:endParaRPr lang="en-GB" sz="4500" dirty="0"/>
          </a:p>
        </p:txBody>
      </p:sp>
      <p:sp>
        <p:nvSpPr>
          <p:cNvPr id="4" name="Rectangle 3">
            <a:extLst>
              <a:ext uri="{FF2B5EF4-FFF2-40B4-BE49-F238E27FC236}">
                <a16:creationId xmlns:a16="http://schemas.microsoft.com/office/drawing/2014/main" id="{638D61FC-F161-4EDE-8E61-3142C78A76DB}"/>
              </a:ext>
            </a:extLst>
          </p:cNvPr>
          <p:cNvSpPr/>
          <p:nvPr/>
        </p:nvSpPr>
        <p:spPr>
          <a:xfrm>
            <a:off x="457200" y="1484784"/>
            <a:ext cx="8229600" cy="1569660"/>
          </a:xfrm>
          <a:prstGeom prst="rect">
            <a:avLst/>
          </a:prstGeom>
        </p:spPr>
        <p:txBody>
          <a:bodyPr wrap="square">
            <a:spAutoFit/>
          </a:bodyPr>
          <a:lstStyle/>
          <a:p>
            <a:r>
              <a:rPr lang="en-GB" sz="2400" dirty="0">
                <a:solidFill>
                  <a:srgbClr val="444444"/>
                </a:solidFill>
                <a:latin typeface="-apple-system"/>
              </a:rPr>
              <a:t>	ORM is a technique for converting data between Java objects and relational databases (table). In simple words, we can say that the ORM implements responsibility of mapping the object to relational model and vice-versa.</a:t>
            </a:r>
            <a:endParaRPr lang="en-GB" sz="2400" dirty="0"/>
          </a:p>
        </p:txBody>
      </p:sp>
      <p:pic>
        <p:nvPicPr>
          <p:cNvPr id="5" name="Picture 4">
            <a:extLst>
              <a:ext uri="{FF2B5EF4-FFF2-40B4-BE49-F238E27FC236}">
                <a16:creationId xmlns:a16="http://schemas.microsoft.com/office/drawing/2014/main" id="{BC7EF43F-E2DC-4013-BBDA-2EDE6B066A6F}"/>
              </a:ext>
            </a:extLst>
          </p:cNvPr>
          <p:cNvPicPr>
            <a:picLocks noChangeAspect="1"/>
          </p:cNvPicPr>
          <p:nvPr/>
        </p:nvPicPr>
        <p:blipFill>
          <a:blip r:embed="rId3"/>
          <a:stretch>
            <a:fillRect/>
          </a:stretch>
        </p:blipFill>
        <p:spPr>
          <a:xfrm>
            <a:off x="457200" y="3918483"/>
            <a:ext cx="4906888" cy="1907291"/>
          </a:xfrm>
          <a:prstGeom prst="rect">
            <a:avLst/>
          </a:prstGeom>
        </p:spPr>
      </p:pic>
      <p:pic>
        <p:nvPicPr>
          <p:cNvPr id="4098" name="Picture 2" descr="ORM Tools in Java">
            <a:extLst>
              <a:ext uri="{FF2B5EF4-FFF2-40B4-BE49-F238E27FC236}">
                <a16:creationId xmlns:a16="http://schemas.microsoft.com/office/drawing/2014/main" id="{5F4D9516-5494-4781-A4FB-CFB5367225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0152" y="3426192"/>
            <a:ext cx="2909689" cy="289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07283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A08C1-73B6-4F7A-B587-9970420A2F33}"/>
              </a:ext>
            </a:extLst>
          </p:cNvPr>
          <p:cNvSpPr>
            <a:spLocks noGrp="1"/>
          </p:cNvSpPr>
          <p:nvPr>
            <p:ph type="title"/>
          </p:nvPr>
        </p:nvSpPr>
        <p:spPr>
          <a:xfrm>
            <a:off x="457200" y="704088"/>
            <a:ext cx="8229600" cy="780696"/>
          </a:xfrm>
        </p:spPr>
        <p:txBody>
          <a:bodyPr>
            <a:normAutofit/>
          </a:bodyPr>
          <a:lstStyle/>
          <a:p>
            <a:r>
              <a:rPr lang="en-US" sz="4500" dirty="0"/>
              <a:t>Hibernate cashes</a:t>
            </a:r>
            <a:endParaRPr lang="en-GB" sz="4500" dirty="0"/>
          </a:p>
        </p:txBody>
      </p:sp>
      <p:pic>
        <p:nvPicPr>
          <p:cNvPr id="1026" name="Picture 2" descr="Hibernate Second Level Cache Diagram">
            <a:extLst>
              <a:ext uri="{FF2B5EF4-FFF2-40B4-BE49-F238E27FC236}">
                <a16:creationId xmlns:a16="http://schemas.microsoft.com/office/drawing/2014/main" id="{F6E12BC1-DC1F-42E6-B46F-CF7C32C774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1484784"/>
            <a:ext cx="8155033" cy="4536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5486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A08C1-73B6-4F7A-B587-9970420A2F33}"/>
              </a:ext>
            </a:extLst>
          </p:cNvPr>
          <p:cNvSpPr>
            <a:spLocks noGrp="1"/>
          </p:cNvSpPr>
          <p:nvPr>
            <p:ph type="title"/>
          </p:nvPr>
        </p:nvSpPr>
        <p:spPr>
          <a:xfrm>
            <a:off x="457200" y="704088"/>
            <a:ext cx="8229600" cy="780696"/>
          </a:xfrm>
        </p:spPr>
        <p:txBody>
          <a:bodyPr>
            <a:normAutofit/>
          </a:bodyPr>
          <a:lstStyle/>
          <a:p>
            <a:r>
              <a:rPr lang="en-US" sz="4500" dirty="0"/>
              <a:t>JPA</a:t>
            </a:r>
            <a:endParaRPr lang="en-GB" sz="4500" dirty="0"/>
          </a:p>
        </p:txBody>
      </p:sp>
      <p:sp>
        <p:nvSpPr>
          <p:cNvPr id="4" name="Rectangle 3">
            <a:extLst>
              <a:ext uri="{FF2B5EF4-FFF2-40B4-BE49-F238E27FC236}">
                <a16:creationId xmlns:a16="http://schemas.microsoft.com/office/drawing/2014/main" id="{638D61FC-F161-4EDE-8E61-3142C78A76DB}"/>
              </a:ext>
            </a:extLst>
          </p:cNvPr>
          <p:cNvSpPr/>
          <p:nvPr/>
        </p:nvSpPr>
        <p:spPr>
          <a:xfrm>
            <a:off x="457200" y="1484784"/>
            <a:ext cx="8229600" cy="1200329"/>
          </a:xfrm>
          <a:prstGeom prst="rect">
            <a:avLst/>
          </a:prstGeom>
        </p:spPr>
        <p:txBody>
          <a:bodyPr wrap="square">
            <a:spAutoFit/>
          </a:bodyPr>
          <a:lstStyle/>
          <a:p>
            <a:r>
              <a:rPr lang="en-GB" sz="2400" dirty="0">
                <a:solidFill>
                  <a:srgbClr val="444444"/>
                </a:solidFill>
                <a:latin typeface="-apple-system"/>
              </a:rPr>
              <a:t>	The Java Persistence API (JPA) is a Java specification for accessing, persisting, and managing data between Java objects / classes and a relational database.</a:t>
            </a:r>
            <a:endParaRPr lang="en-GB" sz="2400" dirty="0"/>
          </a:p>
        </p:txBody>
      </p:sp>
      <p:pic>
        <p:nvPicPr>
          <p:cNvPr id="3" name="Picture 2" descr="https://images.idgesg.net/images/article/2022/05/what-is-jpa.drawio-1-100928128-orig.jpg?auto=webp&amp;quality=85,70">
            <a:extLst>
              <a:ext uri="{FF2B5EF4-FFF2-40B4-BE49-F238E27FC236}">
                <a16:creationId xmlns:a16="http://schemas.microsoft.com/office/drawing/2014/main" id="{4CE4D203-9F5E-4042-8A22-FF28636B91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384" y="3384502"/>
            <a:ext cx="8316416" cy="19072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5296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A08C1-73B6-4F7A-B587-9970420A2F33}"/>
              </a:ext>
            </a:extLst>
          </p:cNvPr>
          <p:cNvSpPr>
            <a:spLocks noGrp="1"/>
          </p:cNvSpPr>
          <p:nvPr>
            <p:ph type="title"/>
          </p:nvPr>
        </p:nvSpPr>
        <p:spPr>
          <a:xfrm>
            <a:off x="457200" y="704088"/>
            <a:ext cx="8229600" cy="780696"/>
          </a:xfrm>
        </p:spPr>
        <p:txBody>
          <a:bodyPr>
            <a:normAutofit/>
          </a:bodyPr>
          <a:lstStyle/>
          <a:p>
            <a:r>
              <a:rPr lang="en-US" sz="4500" dirty="0"/>
              <a:t>Hibernate architecture</a:t>
            </a:r>
            <a:endParaRPr lang="en-GB" sz="4500" dirty="0"/>
          </a:p>
        </p:txBody>
      </p:sp>
      <p:pic>
        <p:nvPicPr>
          <p:cNvPr id="1026" name="Picture 2" descr="Hibernate Architecture">
            <a:extLst>
              <a:ext uri="{FF2B5EF4-FFF2-40B4-BE49-F238E27FC236}">
                <a16:creationId xmlns:a16="http://schemas.microsoft.com/office/drawing/2014/main" id="{D288436D-C9AD-4E9C-A189-EE9CB70A23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7684" y="1529539"/>
            <a:ext cx="5688632" cy="5292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0525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A08C1-73B6-4F7A-B587-9970420A2F33}"/>
              </a:ext>
            </a:extLst>
          </p:cNvPr>
          <p:cNvSpPr>
            <a:spLocks noGrp="1"/>
          </p:cNvSpPr>
          <p:nvPr>
            <p:ph type="title"/>
          </p:nvPr>
        </p:nvSpPr>
        <p:spPr>
          <a:xfrm>
            <a:off x="457200" y="704088"/>
            <a:ext cx="8229600" cy="780696"/>
          </a:xfrm>
        </p:spPr>
        <p:txBody>
          <a:bodyPr>
            <a:normAutofit/>
          </a:bodyPr>
          <a:lstStyle/>
          <a:p>
            <a:r>
              <a:rPr lang="en-US" sz="4500" dirty="0"/>
              <a:t>Hibernate VS JPA</a:t>
            </a:r>
            <a:endParaRPr lang="en-GB" sz="4500" dirty="0"/>
          </a:p>
        </p:txBody>
      </p:sp>
      <p:pic>
        <p:nvPicPr>
          <p:cNvPr id="2052" name="Picture 4" descr="https://i.stack.imgur.com/CqODs.png">
            <a:extLst>
              <a:ext uri="{FF2B5EF4-FFF2-40B4-BE49-F238E27FC236}">
                <a16:creationId xmlns:a16="http://schemas.microsoft.com/office/drawing/2014/main" id="{5B685EB0-4BDC-4053-B661-A519896E440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483" t="7788" r="30580"/>
          <a:stretch/>
        </p:blipFill>
        <p:spPr bwMode="auto">
          <a:xfrm>
            <a:off x="2627784" y="1519456"/>
            <a:ext cx="3888432" cy="51908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9281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A08C1-73B6-4F7A-B587-9970420A2F33}"/>
              </a:ext>
            </a:extLst>
          </p:cNvPr>
          <p:cNvSpPr>
            <a:spLocks noGrp="1"/>
          </p:cNvSpPr>
          <p:nvPr>
            <p:ph type="title"/>
          </p:nvPr>
        </p:nvSpPr>
        <p:spPr>
          <a:xfrm>
            <a:off x="457200" y="704088"/>
            <a:ext cx="8229600" cy="780696"/>
          </a:xfrm>
        </p:spPr>
        <p:txBody>
          <a:bodyPr>
            <a:normAutofit/>
          </a:bodyPr>
          <a:lstStyle/>
          <a:p>
            <a:r>
              <a:rPr lang="en-US" sz="4500" dirty="0"/>
              <a:t>Hibernate VS JPA</a:t>
            </a:r>
            <a:endParaRPr lang="en-GB" sz="4500" dirty="0"/>
          </a:p>
        </p:txBody>
      </p:sp>
      <p:pic>
        <p:nvPicPr>
          <p:cNvPr id="2050" name="Picture 2" descr="Hibernate VERSUS JPA">
            <a:extLst>
              <a:ext uri="{FF2B5EF4-FFF2-40B4-BE49-F238E27FC236}">
                <a16:creationId xmlns:a16="http://schemas.microsoft.com/office/drawing/2014/main" id="{351A3BE7-8097-4EBC-9B21-141125F5FB5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9458"/>
          <a:stretch/>
        </p:blipFill>
        <p:spPr bwMode="auto">
          <a:xfrm>
            <a:off x="1313396" y="1482865"/>
            <a:ext cx="6517208" cy="5042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0557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A08C1-73B6-4F7A-B587-9970420A2F33}"/>
              </a:ext>
            </a:extLst>
          </p:cNvPr>
          <p:cNvSpPr>
            <a:spLocks noGrp="1"/>
          </p:cNvSpPr>
          <p:nvPr>
            <p:ph type="title"/>
          </p:nvPr>
        </p:nvSpPr>
        <p:spPr>
          <a:xfrm>
            <a:off x="457200" y="704088"/>
            <a:ext cx="8229600" cy="780696"/>
          </a:xfrm>
        </p:spPr>
        <p:txBody>
          <a:bodyPr>
            <a:normAutofit/>
          </a:bodyPr>
          <a:lstStyle/>
          <a:p>
            <a:r>
              <a:rPr lang="en-US" sz="4500" dirty="0"/>
              <a:t>Entity lifecycle</a:t>
            </a:r>
            <a:endParaRPr lang="en-GB" sz="4500" dirty="0"/>
          </a:p>
        </p:txBody>
      </p:sp>
      <p:pic>
        <p:nvPicPr>
          <p:cNvPr id="6148" name="Picture 4" descr="https://javabydeveloper.com/wp-content/uploads/2020/11/jpa-entity-lifecycle-1024x576.png?ezimgfmt=rs:696x392/rscb330/ngcb330/notWebP">
            <a:extLst>
              <a:ext uri="{FF2B5EF4-FFF2-40B4-BE49-F238E27FC236}">
                <a16:creationId xmlns:a16="http://schemas.microsoft.com/office/drawing/2014/main" id="{71AC02F2-84F3-4A8A-BC3C-F7250CF1D3C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689" t="7734" r="9846" b="9127"/>
          <a:stretch/>
        </p:blipFill>
        <p:spPr bwMode="auto">
          <a:xfrm>
            <a:off x="427353" y="1700808"/>
            <a:ext cx="8289293" cy="4752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4892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A08C1-73B6-4F7A-B587-9970420A2F33}"/>
              </a:ext>
            </a:extLst>
          </p:cNvPr>
          <p:cNvSpPr>
            <a:spLocks noGrp="1"/>
          </p:cNvSpPr>
          <p:nvPr>
            <p:ph type="title"/>
          </p:nvPr>
        </p:nvSpPr>
        <p:spPr>
          <a:xfrm>
            <a:off x="457200" y="704088"/>
            <a:ext cx="8229600" cy="780696"/>
          </a:xfrm>
        </p:spPr>
        <p:txBody>
          <a:bodyPr>
            <a:normAutofit/>
          </a:bodyPr>
          <a:lstStyle/>
          <a:p>
            <a:r>
              <a:rPr lang="en-US" sz="4500" dirty="0"/>
              <a:t>@</a:t>
            </a:r>
            <a:r>
              <a:rPr lang="en-US" sz="4500" dirty="0" err="1"/>
              <a:t>OneToMany</a:t>
            </a:r>
            <a:endParaRPr lang="en-GB" sz="4500" dirty="0"/>
          </a:p>
        </p:txBody>
      </p:sp>
      <p:pic>
        <p:nvPicPr>
          <p:cNvPr id="4" name="Picture 3">
            <a:extLst>
              <a:ext uri="{FF2B5EF4-FFF2-40B4-BE49-F238E27FC236}">
                <a16:creationId xmlns:a16="http://schemas.microsoft.com/office/drawing/2014/main" id="{91A0A25D-E9D4-4E35-8CAA-B78C001B6A0E}"/>
              </a:ext>
            </a:extLst>
          </p:cNvPr>
          <p:cNvPicPr>
            <a:picLocks noChangeAspect="1"/>
          </p:cNvPicPr>
          <p:nvPr/>
        </p:nvPicPr>
        <p:blipFill>
          <a:blip r:embed="rId3"/>
          <a:stretch>
            <a:fillRect/>
          </a:stretch>
        </p:blipFill>
        <p:spPr>
          <a:xfrm>
            <a:off x="457200" y="1484784"/>
            <a:ext cx="2713223" cy="5257977"/>
          </a:xfrm>
          <a:prstGeom prst="rect">
            <a:avLst/>
          </a:prstGeom>
        </p:spPr>
      </p:pic>
      <p:pic>
        <p:nvPicPr>
          <p:cNvPr id="6" name="Picture 5">
            <a:extLst>
              <a:ext uri="{FF2B5EF4-FFF2-40B4-BE49-F238E27FC236}">
                <a16:creationId xmlns:a16="http://schemas.microsoft.com/office/drawing/2014/main" id="{A76F1FC2-AC6E-470F-99C9-22EB12BE1F17}"/>
              </a:ext>
            </a:extLst>
          </p:cNvPr>
          <p:cNvPicPr>
            <a:picLocks noChangeAspect="1"/>
          </p:cNvPicPr>
          <p:nvPr/>
        </p:nvPicPr>
        <p:blipFill rotWithShape="1">
          <a:blip r:embed="rId4"/>
          <a:srcRect b="4871"/>
          <a:stretch/>
        </p:blipFill>
        <p:spPr>
          <a:xfrm>
            <a:off x="5772150" y="1484785"/>
            <a:ext cx="2914650" cy="5373216"/>
          </a:xfrm>
          <a:prstGeom prst="rect">
            <a:avLst/>
          </a:prstGeom>
        </p:spPr>
      </p:pic>
    </p:spTree>
    <p:extLst>
      <p:ext uri="{BB962C8B-B14F-4D97-AF65-F5344CB8AC3E}">
        <p14:creationId xmlns:p14="http://schemas.microsoft.com/office/powerpoint/2010/main" val="2694965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A08C1-73B6-4F7A-B587-9970420A2F33}"/>
              </a:ext>
            </a:extLst>
          </p:cNvPr>
          <p:cNvSpPr>
            <a:spLocks noGrp="1"/>
          </p:cNvSpPr>
          <p:nvPr>
            <p:ph type="title"/>
          </p:nvPr>
        </p:nvSpPr>
        <p:spPr>
          <a:xfrm>
            <a:off x="457200" y="704088"/>
            <a:ext cx="8229600" cy="780696"/>
          </a:xfrm>
        </p:spPr>
        <p:txBody>
          <a:bodyPr>
            <a:normAutofit/>
          </a:bodyPr>
          <a:lstStyle/>
          <a:p>
            <a:r>
              <a:rPr lang="en-US" sz="4500" dirty="0"/>
              <a:t>@</a:t>
            </a:r>
            <a:r>
              <a:rPr lang="en-US" sz="4500" dirty="0" err="1"/>
              <a:t>ManyToOne</a:t>
            </a:r>
            <a:endParaRPr lang="en-GB" sz="4500" dirty="0"/>
          </a:p>
        </p:txBody>
      </p:sp>
      <p:pic>
        <p:nvPicPr>
          <p:cNvPr id="5" name="Picture 4">
            <a:extLst>
              <a:ext uri="{FF2B5EF4-FFF2-40B4-BE49-F238E27FC236}">
                <a16:creationId xmlns:a16="http://schemas.microsoft.com/office/drawing/2014/main" id="{6AA62A19-60B2-410D-BD18-5C11CAE26C0C}"/>
              </a:ext>
            </a:extLst>
          </p:cNvPr>
          <p:cNvPicPr>
            <a:picLocks noChangeAspect="1"/>
          </p:cNvPicPr>
          <p:nvPr/>
        </p:nvPicPr>
        <p:blipFill>
          <a:blip r:embed="rId3"/>
          <a:stretch>
            <a:fillRect/>
          </a:stretch>
        </p:blipFill>
        <p:spPr>
          <a:xfrm>
            <a:off x="5848350" y="1484784"/>
            <a:ext cx="2838450" cy="4848225"/>
          </a:xfrm>
          <a:prstGeom prst="rect">
            <a:avLst/>
          </a:prstGeom>
        </p:spPr>
      </p:pic>
      <p:pic>
        <p:nvPicPr>
          <p:cNvPr id="8" name="Picture 7">
            <a:extLst>
              <a:ext uri="{FF2B5EF4-FFF2-40B4-BE49-F238E27FC236}">
                <a16:creationId xmlns:a16="http://schemas.microsoft.com/office/drawing/2014/main" id="{3DB6300C-DDB0-4A3D-A4C0-C42146EC3532}"/>
              </a:ext>
            </a:extLst>
          </p:cNvPr>
          <p:cNvPicPr>
            <a:picLocks noChangeAspect="1"/>
          </p:cNvPicPr>
          <p:nvPr/>
        </p:nvPicPr>
        <p:blipFill>
          <a:blip r:embed="rId4"/>
          <a:stretch>
            <a:fillRect/>
          </a:stretch>
        </p:blipFill>
        <p:spPr>
          <a:xfrm>
            <a:off x="457200" y="1484784"/>
            <a:ext cx="2838450" cy="4229100"/>
          </a:xfrm>
          <a:prstGeom prst="rect">
            <a:avLst/>
          </a:prstGeom>
        </p:spPr>
      </p:pic>
    </p:spTree>
    <p:extLst>
      <p:ext uri="{BB962C8B-B14F-4D97-AF65-F5344CB8AC3E}">
        <p14:creationId xmlns:p14="http://schemas.microsoft.com/office/powerpoint/2010/main" val="3666439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A08C1-73B6-4F7A-B587-9970420A2F33}"/>
              </a:ext>
            </a:extLst>
          </p:cNvPr>
          <p:cNvSpPr>
            <a:spLocks noGrp="1"/>
          </p:cNvSpPr>
          <p:nvPr>
            <p:ph type="title"/>
          </p:nvPr>
        </p:nvSpPr>
        <p:spPr>
          <a:xfrm>
            <a:off x="457200" y="704088"/>
            <a:ext cx="8229600" cy="780696"/>
          </a:xfrm>
        </p:spPr>
        <p:txBody>
          <a:bodyPr>
            <a:normAutofit/>
          </a:bodyPr>
          <a:lstStyle/>
          <a:p>
            <a:r>
              <a:rPr lang="en-US" sz="4500" dirty="0"/>
              <a:t>@</a:t>
            </a:r>
            <a:r>
              <a:rPr lang="en-US" sz="4500" dirty="0" err="1"/>
              <a:t>ManyToMany</a:t>
            </a:r>
            <a:endParaRPr lang="en-GB" sz="4500" dirty="0"/>
          </a:p>
        </p:txBody>
      </p:sp>
      <p:pic>
        <p:nvPicPr>
          <p:cNvPr id="4" name="Picture 3">
            <a:extLst>
              <a:ext uri="{FF2B5EF4-FFF2-40B4-BE49-F238E27FC236}">
                <a16:creationId xmlns:a16="http://schemas.microsoft.com/office/drawing/2014/main" id="{201AFE29-83C6-4641-8BBC-644B35DEC6BC}"/>
              </a:ext>
            </a:extLst>
          </p:cNvPr>
          <p:cNvPicPr>
            <a:picLocks noChangeAspect="1"/>
          </p:cNvPicPr>
          <p:nvPr/>
        </p:nvPicPr>
        <p:blipFill>
          <a:blip r:embed="rId3"/>
          <a:stretch>
            <a:fillRect/>
          </a:stretch>
        </p:blipFill>
        <p:spPr>
          <a:xfrm>
            <a:off x="457201" y="1479105"/>
            <a:ext cx="2746858" cy="5378896"/>
          </a:xfrm>
          <a:prstGeom prst="rect">
            <a:avLst/>
          </a:prstGeom>
        </p:spPr>
      </p:pic>
      <p:pic>
        <p:nvPicPr>
          <p:cNvPr id="7" name="Picture 6">
            <a:extLst>
              <a:ext uri="{FF2B5EF4-FFF2-40B4-BE49-F238E27FC236}">
                <a16:creationId xmlns:a16="http://schemas.microsoft.com/office/drawing/2014/main" id="{A07214BC-4042-4970-96D2-B4CC81569022}"/>
              </a:ext>
            </a:extLst>
          </p:cNvPr>
          <p:cNvPicPr>
            <a:picLocks noChangeAspect="1"/>
          </p:cNvPicPr>
          <p:nvPr/>
        </p:nvPicPr>
        <p:blipFill>
          <a:blip r:embed="rId4"/>
          <a:stretch>
            <a:fillRect/>
          </a:stretch>
        </p:blipFill>
        <p:spPr>
          <a:xfrm>
            <a:off x="6013903" y="1479105"/>
            <a:ext cx="2672897" cy="5378895"/>
          </a:xfrm>
          <a:prstGeom prst="rect">
            <a:avLst/>
          </a:prstGeom>
        </p:spPr>
      </p:pic>
    </p:spTree>
    <p:extLst>
      <p:ext uri="{BB962C8B-B14F-4D97-AF65-F5344CB8AC3E}">
        <p14:creationId xmlns:p14="http://schemas.microsoft.com/office/powerpoint/2010/main" val="31199822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Поток">
  <a:themeElements>
    <a:clrScheme name="Поток">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Поток">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Поток">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13758</TotalTime>
  <Words>99</Words>
  <Application>Microsoft Office PowerPoint</Application>
  <PresentationFormat>On-screen Show (4:3)</PresentationFormat>
  <Paragraphs>22</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-apple-system</vt:lpstr>
      <vt:lpstr>Calibri</vt:lpstr>
      <vt:lpstr>Constantia</vt:lpstr>
      <vt:lpstr>Wingdings 2</vt:lpstr>
      <vt:lpstr>Поток</vt:lpstr>
      <vt:lpstr>ORM</vt:lpstr>
      <vt:lpstr>JPA</vt:lpstr>
      <vt:lpstr>Hibernate architecture</vt:lpstr>
      <vt:lpstr>Hibernate VS JPA</vt:lpstr>
      <vt:lpstr>Hibernate VS JPA</vt:lpstr>
      <vt:lpstr>Entity lifecycle</vt:lpstr>
      <vt:lpstr>@OneToMany</vt:lpstr>
      <vt:lpstr>@ManyToOne</vt:lpstr>
      <vt:lpstr>@ManyToMany</vt:lpstr>
      <vt:lpstr>Hibernate cashes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dc:title>
  <dc:creator>Serg</dc:creator>
  <cp:lastModifiedBy>Serhii Pasko</cp:lastModifiedBy>
  <cp:revision>273</cp:revision>
  <dcterms:created xsi:type="dcterms:W3CDTF">2018-12-18T10:40:25Z</dcterms:created>
  <dcterms:modified xsi:type="dcterms:W3CDTF">2023-04-12T18:27:31Z</dcterms:modified>
</cp:coreProperties>
</file>