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1"/>
  </p:notesMasterIdLst>
  <p:sldIdLst>
    <p:sldId id="256" r:id="rId3"/>
    <p:sldId id="295" r:id="rId4"/>
    <p:sldId id="258" r:id="rId5"/>
    <p:sldId id="678" r:id="rId6"/>
    <p:sldId id="262" r:id="rId7"/>
    <p:sldId id="333" r:id="rId8"/>
    <p:sldId id="296" r:id="rId9"/>
    <p:sldId id="335" r:id="rId10"/>
    <p:sldId id="334" r:id="rId11"/>
    <p:sldId id="605" r:id="rId12"/>
    <p:sldId id="1083" r:id="rId13"/>
    <p:sldId id="1084" r:id="rId14"/>
    <p:sldId id="707" r:id="rId15"/>
    <p:sldId id="763" r:id="rId16"/>
    <p:sldId id="300" r:id="rId17"/>
    <p:sldId id="1096" r:id="rId18"/>
    <p:sldId id="301" r:id="rId19"/>
    <p:sldId id="302" r:id="rId20"/>
    <p:sldId id="817" r:id="rId21"/>
    <p:sldId id="816" r:id="rId22"/>
    <p:sldId id="336" r:id="rId23"/>
    <p:sldId id="705" r:id="rId24"/>
    <p:sldId id="753" r:id="rId25"/>
    <p:sldId id="754" r:id="rId26"/>
    <p:sldId id="764" r:id="rId27"/>
    <p:sldId id="755" r:id="rId28"/>
    <p:sldId id="756" r:id="rId29"/>
    <p:sldId id="757" r:id="rId30"/>
    <p:sldId id="818" r:id="rId31"/>
    <p:sldId id="819" r:id="rId32"/>
    <p:sldId id="1087" r:id="rId33"/>
    <p:sldId id="820" r:id="rId34"/>
    <p:sldId id="1042" r:id="rId35"/>
    <p:sldId id="713" r:id="rId36"/>
    <p:sldId id="1043" r:id="rId37"/>
    <p:sldId id="760" r:id="rId38"/>
    <p:sldId id="421" r:id="rId39"/>
    <p:sldId id="821" r:id="rId40"/>
    <p:sldId id="767" r:id="rId41"/>
    <p:sldId id="322" r:id="rId42"/>
    <p:sldId id="716" r:id="rId43"/>
    <p:sldId id="323" r:id="rId44"/>
    <p:sldId id="822" r:id="rId45"/>
    <p:sldId id="1086" r:id="rId46"/>
    <p:sldId id="1044" r:id="rId47"/>
    <p:sldId id="423" r:id="rId48"/>
    <p:sldId id="823" r:id="rId49"/>
    <p:sldId id="762" r:id="rId50"/>
    <p:sldId id="1088" r:id="rId51"/>
    <p:sldId id="424" r:id="rId52"/>
    <p:sldId id="425" r:id="rId53"/>
    <p:sldId id="426" r:id="rId54"/>
    <p:sldId id="824" r:id="rId55"/>
    <p:sldId id="1089" r:id="rId56"/>
    <p:sldId id="1090" r:id="rId57"/>
    <p:sldId id="1091" r:id="rId58"/>
    <p:sldId id="1092" r:id="rId59"/>
    <p:sldId id="1093" r:id="rId60"/>
    <p:sldId id="765" r:id="rId61"/>
    <p:sldId id="787" r:id="rId62"/>
    <p:sldId id="807" r:id="rId63"/>
    <p:sldId id="1045" r:id="rId64"/>
    <p:sldId id="1046" r:id="rId65"/>
    <p:sldId id="790" r:id="rId66"/>
    <p:sldId id="825" r:id="rId67"/>
    <p:sldId id="808" r:id="rId68"/>
    <p:sldId id="804" r:id="rId69"/>
    <p:sldId id="792" r:id="rId70"/>
    <p:sldId id="793" r:id="rId71"/>
    <p:sldId id="826" r:id="rId72"/>
    <p:sldId id="811" r:id="rId73"/>
    <p:sldId id="1094" r:id="rId74"/>
    <p:sldId id="805" r:id="rId75"/>
    <p:sldId id="795" r:id="rId76"/>
    <p:sldId id="796" r:id="rId77"/>
    <p:sldId id="827" r:id="rId78"/>
    <p:sldId id="786" r:id="rId79"/>
    <p:sldId id="768" r:id="rId80"/>
    <p:sldId id="706" r:id="rId81"/>
    <p:sldId id="711" r:id="rId82"/>
    <p:sldId id="712" r:id="rId83"/>
    <p:sldId id="714" r:id="rId84"/>
    <p:sldId id="715" r:id="rId85"/>
    <p:sldId id="717" r:id="rId86"/>
    <p:sldId id="719" r:id="rId87"/>
    <p:sldId id="720" r:id="rId88"/>
    <p:sldId id="815" r:id="rId89"/>
    <p:sldId id="747" r:id="rId9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tableStyles" Target="tableStyle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CDD06C-697F-4118-BFA5-B7E2D26D4B9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854A9-13AA-4A4D-B40D-7616B71FC25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33C1985-CC60-4502-8ECC-8A39609F1E28}" type="datetime1">
              <a:rPr lang="nl-NL"/>
              <a:pPr lvl="0"/>
              <a:t>13-12-2024</a:t>
            </a:fld>
            <a:endParaRPr lang="nl-N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1CC4B1C-9E60-4C2C-8FD0-BCD32293F5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0942271-5D12-4D79-B3C7-A60CB359A34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0BEAE-9010-45AC-A6A3-DB2628B6D30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0E352-1F1D-4173-B2B0-88C97324BE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81E8342-45B4-4497-80BE-B34EA510ECB9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2742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A1ABA2-C6C6-4D8B-8109-F4B4F193CC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C22CFA-9E71-4450-B16C-9592F4250C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96359-33A9-4301-9B7D-6EFF0D1D7EC2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4570078-9956-47F0-8EE6-8D9DD476585A}" type="slidenum">
              <a:t>1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EF958-B89D-66C5-549A-B9F27C08A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E2321C-63EE-EB6C-1547-7F33C448C5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44BBD2-6D46-F84B-FDAA-C7DB37E47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2011A-6333-89FF-2889-C44CA74DBD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9425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81E8342-45B4-4497-80BE-B34EA510ECB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74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63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1E8342-45B4-4497-80BE-B34EA510EC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0594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9320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1E8342-45B4-4497-80BE-B34EA510EC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2327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032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1E8342-45B4-4497-80BE-B34EA510EC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715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121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1E8342-45B4-4497-80BE-B34EA510EC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7533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28D629-E961-4528-8E72-2A5A3AF4BA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27CE98-369F-413C-9F8D-B97FA1B5142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2E2B2-D2D0-4741-AC8D-C45C5042751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878355D-E14E-4CDE-AAAD-548EFBB397CE}" type="slidenum">
              <a:t>2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7323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066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1E8342-45B4-4497-80BE-B34EA510EC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27161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750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1E8342-45B4-4497-80BE-B34EA510EC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1882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36513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12633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1E8342-45B4-4497-80BE-B34EA510EC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4827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4014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8114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94B943-1286-4DFF-AC6B-FFC104E0B9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7AEE5D-FC58-4EAE-A4E6-2169D0C706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CAB39-727E-4D4C-9AF7-5A6B82E8252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A927BB0-20EF-4C0B-921E-07E341103270}" type="slidenum">
              <a:t>3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813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649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8F0A7A-5445-4473-BE0C-88A92B3259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09C60B-3DBD-4EEB-ACE5-BBABCCAB63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6F008-9CA4-4676-AD30-3884078B22A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946A66-8415-4C9D-9AD1-5C5DE7E9D675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10</a:t>
            </a:fld>
            <a:endParaRPr kumimoji="0" lang="nl-NL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257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457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166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60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134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A0276-6471-4787-8B73-D69497EC94B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6CF23-9170-4D3E-B6F6-017B42023EF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B05B6-CEFB-4A00-88A6-768DB2A4D0E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D221E3-8E68-4F1C-A103-A0B6C8B9662E}" type="datetime1">
              <a:rPr lang="nl-NL"/>
              <a:pPr lvl="0"/>
              <a:t>13-12-2024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3DB29-BC25-4815-A0F0-6ABC7D5788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FF2D8-9C44-4826-90B3-B082372D135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7B2DC2-63DD-4743-8273-B2F65320565B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55524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9312-99A5-4AE5-9922-7D68465072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661C2-8A1A-41E5-A258-E143E98234E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BDCBB-44D3-4B0D-A7EF-9E497982517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2E0BF5-BE88-44A4-BA94-982271F97C3D}" type="datetime1">
              <a:rPr lang="nl-NL"/>
              <a:pPr lvl="0"/>
              <a:t>13-12-2024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963F3-4048-40CF-9462-35E4D1C41BF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4C61F-509E-440A-9851-59DA9E5172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019D94-B13A-4BB3-828D-597A5AE09447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098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38410-8AB0-490B-9E30-51AA52421AC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59D57-3935-4CF9-8006-9A3B93624D1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298D5-9ADE-4061-A3F0-EB6B9E3301F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232680-D045-46AA-BEF7-C3F631B40446}" type="datetime1">
              <a:rPr lang="nl-NL"/>
              <a:pPr lvl="0"/>
              <a:t>13-12-2024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1A492-ECA1-4910-8332-2840B42BF0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8109C-0919-40F3-BABA-001FBA988B8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724BF4-F8C9-4BCF-8AC7-F4FB629664C6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4619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13-12-2024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4990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13-12-2024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4047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13-12-2024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5004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13-12-2024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37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13-12-2024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8154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13-12-2024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821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13-12-2024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2178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13-12-2024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226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9C8F-6455-4594-A67F-55916248167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5B901-F283-4C55-BFB3-72E4F355437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F16D-6969-45D0-8F95-225C26CBBFE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E63D54-33BC-47E5-ADB1-BB0B7298DA8F}" type="datetime1">
              <a:rPr lang="nl-NL"/>
              <a:pPr lvl="0"/>
              <a:t>13-12-2024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089CF-3649-4C74-9558-3CBF7BE7C61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502FC-3434-4607-8DF7-AC523B13C11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63ADCF-C51E-43FE-853C-BEAD040432EC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138270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13-12-2024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97572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13-12-2024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1364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13-12-2024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347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9E0F-3818-4C76-BA12-DA196FE2F4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0FB6E-AF9D-4EA6-9275-201BCE1B2B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6EBE1-4E34-4EC9-88AB-A2344713E6B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925ABE-D3D0-404A-A142-4AD3A33711F1}" type="datetime1">
              <a:rPr lang="nl-NL"/>
              <a:pPr lvl="0"/>
              <a:t>13-12-2024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ECAD9-8AA1-4881-B843-F46E463B42A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6D6FD-5F4E-4A6F-B62A-7FEE87D487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A92F5B-D71E-4A43-A596-B99F4D414DEE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549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CD99-9B87-4C9C-A00A-A99FFFD7C2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1E6D-69DE-4B2A-837E-872C46612BF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4FF50-33B8-4ACB-8903-FA820B3E67F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B204D-AB6F-488A-879C-3BBC4D2DFA3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7C870A-C5CE-4B9C-8879-AA59D721C7B0}" type="datetime1">
              <a:rPr lang="nl-NL"/>
              <a:pPr lvl="0"/>
              <a:t>13-12-2024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05986-51F8-4299-968D-23778A97AE1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7D9B2-8C67-4FD4-9512-45AC8C2C4E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6FED3D-09E8-4456-9A39-381C02E8DA2F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43943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51AE-2D87-4E40-8D3C-52C5EA1906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1409D-264D-4D10-BC80-046AE7E73F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B19D3-2D9C-424A-84E9-F0870A966BC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662C0-7933-4555-B754-C7A69636BE7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311A5-3DFB-4389-99F9-A83FED75076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A582C-0A52-400B-8A5E-A4D225CCA2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8CBA01-D750-4027-AD4F-F8BBD96EFE00}" type="datetime1">
              <a:rPr lang="nl-NL"/>
              <a:pPr lvl="0"/>
              <a:t>13-12-2024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9A3E07-9D3A-42E1-84E3-F947396B05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9E306-0BB0-4A9F-8C2F-1E79A0BF4A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0C8236-733A-4D19-BD65-71EC7EF4BCD9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7159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9EDA-CE58-4BC5-B465-327C909BB5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A411C-9463-42E2-A44C-6E7D36861A6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94EFB8-CC71-4E7E-9D6F-4AF06728B1E2}" type="datetime1">
              <a:rPr lang="nl-NL"/>
              <a:pPr lvl="0"/>
              <a:t>13-12-2024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EAAD7-D94F-4075-A56F-FC438E4D73D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5AE01-4594-49FA-9F85-E80E00E1C8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2CA7C1-2F70-4426-80C5-7C44846B5086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779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4D54DE-AEDF-4AF6-AF91-9DE5F33270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2D0485-9F03-42A6-AEAF-640E1E801316}" type="datetime1">
              <a:rPr lang="nl-NL"/>
              <a:pPr lvl="0"/>
              <a:t>13-12-2024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EC54D-33F6-4531-BE44-2A21CFC2BF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06322-765A-42EF-8389-953AF3FFF8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530081-5E4D-4BCA-8CE0-A89C3C31F764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0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DE736-9165-4123-B14D-B3E06625E3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FB467-EB9E-4BCA-B7F6-94096E66C11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9DEF7-E4AC-40C6-8B73-D444C37A27E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59043-B6A7-4B99-8794-31978FB0A8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16F5C2-4DDC-41E9-9E83-12B283FFD3EC}" type="datetime1">
              <a:rPr lang="nl-NL"/>
              <a:pPr lvl="0"/>
              <a:t>13-12-2024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82119-A384-4CA5-AACA-4E6918D4186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396D5-8DC6-4509-8F0F-11E8CA50C9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69D4FA-8647-4754-9B15-9B617F1BEF2A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838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C67B-739F-418B-8227-EDD9E52584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86A419-EBBE-42C6-8E99-443C8146EAB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nl-NL" sz="3200"/>
            </a:lvl1pPr>
          </a:lstStyle>
          <a:p>
            <a:pPr lvl="0"/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18F58-5281-4BA9-BA0A-7C5B47378AD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67A2A-79CA-4D4A-B3DD-45AF87FB8E8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7BCDFB-3AD3-4B04-8CEB-D3DE0C540ABF}" type="datetime1">
              <a:rPr lang="nl-NL"/>
              <a:pPr lvl="0"/>
              <a:t>13-12-2024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FD046-1163-49FE-9423-745B5BEB0CA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0EE4D-0F6A-4160-A661-EA2B22236D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4A5848-914A-40A4-805F-7FBAC2AB3261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660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FDD54B-8BEF-4D75-AA17-81FA78B134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A30F8-E9F0-4E2C-B6BA-48E0D92EA3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61FA8-84F9-4A82-83A9-1B58DB1444B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E0E4D8D-E244-449F-9212-68A908B9804D}" type="datetime1">
              <a:rPr lang="nl-NL"/>
              <a:pPr lvl="0"/>
              <a:t>13-12-2024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1164B-4D3E-47FF-9D83-4CE4C2F377C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06262-5438-4AEC-9B16-6B6798EF9E1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4DBC5E99-B3BD-4C40-9665-0BEAEA85E8D1}" type="slidenum"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786E2-A2AD-407F-A096-CEC047B7C616}" type="datetimeFigureOut">
              <a:rPr lang="nl-NL" smtClean="0"/>
              <a:t>13-12-2024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681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2561-CC9F-407D-A82A-1FEEEE54E4D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251103"/>
            <a:ext cx="9144000" cy="1750225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 API? No problem!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EE25E-72AE-4F4B-913A-775AFD86E6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8128" y="2165235"/>
            <a:ext cx="11706221" cy="4692765"/>
          </a:xfrm>
        </p:spPr>
        <p:txBody>
          <a:bodyPr anchorCtr="0">
            <a:normAutofit lnSpcReduction="10000"/>
          </a:bodyPr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API mocking with WireMock</a:t>
            </a: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 open source workshop by …</a:t>
            </a: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 sz="3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 sz="3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r>
              <a:rPr lang="nl-NL" sz="13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Originally created by Bas Dijkstra – bas@ontestautomation.com – https://www.ontestautomation.com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82EA5-048D-4FF3-9E42-663F12039CB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Our system under test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6CBD5-322C-403E-8500-FB1821C2371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ParaBank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 world’s least safe</a:t>
            </a:r>
          </a:p>
          <a:p>
            <a:pPr marL="0" lvl="0" indent="0">
              <a:buNone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online bank</a:t>
            </a:r>
          </a:p>
          <a:p>
            <a:pPr marL="0" lvl="0" indent="0">
              <a:buNone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 Loan process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Loan application is processed by 3rd party loan provider component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F8B6CD0-98B0-4AE7-AE6A-01C967A0B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575" y="1690688"/>
            <a:ext cx="60674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71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9406310" y="1936142"/>
            <a:ext cx="2214189" cy="18478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Loan Processor service</a:t>
            </a:r>
            <a:endParaRPr kumimoji="0" lang="en-NL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61E5B8DE-27F1-444C-B282-6DBE3C392313}"/>
              </a:ext>
            </a:extLst>
          </p:cNvPr>
          <p:cNvSpPr/>
          <p:nvPr/>
        </p:nvSpPr>
        <p:spPr>
          <a:xfrm>
            <a:off x="7615611" y="2266951"/>
            <a:ext cx="1008152" cy="240691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286DAB1A-5827-3AA4-F747-CCEC6B9B9501}"/>
              </a:ext>
            </a:extLst>
          </p:cNvPr>
          <p:cNvSpPr/>
          <p:nvPr/>
        </p:nvSpPr>
        <p:spPr>
          <a:xfrm>
            <a:off x="8748337" y="1936142"/>
            <a:ext cx="657973" cy="18478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API</a:t>
            </a:r>
            <a:endParaRPr kumimoji="0" lang="en-NL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D8632A38-5D75-B2C4-CB71-C0E6DA92808D}"/>
              </a:ext>
            </a:extLst>
          </p:cNvPr>
          <p:cNvSpPr/>
          <p:nvPr/>
        </p:nvSpPr>
        <p:spPr>
          <a:xfrm rot="10800000">
            <a:off x="7620000" y="3295651"/>
            <a:ext cx="1008152" cy="240691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FF2D65B7-BA28-A08A-1211-31D10F55B292}"/>
              </a:ext>
            </a:extLst>
          </p:cNvPr>
          <p:cNvSpPr/>
          <p:nvPr/>
        </p:nvSpPr>
        <p:spPr>
          <a:xfrm>
            <a:off x="4700962" y="1936142"/>
            <a:ext cx="2790076" cy="18478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ParaBank middleware</a:t>
            </a:r>
            <a:endParaRPr kumimoji="0" lang="en-NL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7" name="Pijl: rechts 16">
            <a:extLst>
              <a:ext uri="{FF2B5EF4-FFF2-40B4-BE49-F238E27FC236}">
                <a16:creationId xmlns:a16="http://schemas.microsoft.com/office/drawing/2014/main" id="{033C8729-0487-8FD0-8E89-DFB6F3293A26}"/>
              </a:ext>
            </a:extLst>
          </p:cNvPr>
          <p:cNvSpPr/>
          <p:nvPr/>
        </p:nvSpPr>
        <p:spPr>
          <a:xfrm>
            <a:off x="2910264" y="2266951"/>
            <a:ext cx="1008152" cy="240691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ijl: rechts 17">
            <a:extLst>
              <a:ext uri="{FF2B5EF4-FFF2-40B4-BE49-F238E27FC236}">
                <a16:creationId xmlns:a16="http://schemas.microsoft.com/office/drawing/2014/main" id="{D159F41C-DD31-7F7D-4B2C-BC454C1C6DFB}"/>
              </a:ext>
            </a:extLst>
          </p:cNvPr>
          <p:cNvSpPr/>
          <p:nvPr/>
        </p:nvSpPr>
        <p:spPr>
          <a:xfrm rot="10800000">
            <a:off x="2914653" y="3295651"/>
            <a:ext cx="1008152" cy="240691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hthoek: afgeronde hoeken 18">
            <a:extLst>
              <a:ext uri="{FF2B5EF4-FFF2-40B4-BE49-F238E27FC236}">
                <a16:creationId xmlns:a16="http://schemas.microsoft.com/office/drawing/2014/main" id="{40CD6EF4-BFD4-4447-3D1E-7DFED2A323C4}"/>
              </a:ext>
            </a:extLst>
          </p:cNvPr>
          <p:cNvSpPr/>
          <p:nvPr/>
        </p:nvSpPr>
        <p:spPr>
          <a:xfrm>
            <a:off x="4047378" y="1936142"/>
            <a:ext cx="657973" cy="18478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API</a:t>
            </a:r>
            <a:endParaRPr kumimoji="0" lang="en-NL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0" name="Rechthoek: afgeronde hoeken 19">
            <a:extLst>
              <a:ext uri="{FF2B5EF4-FFF2-40B4-BE49-F238E27FC236}">
                <a16:creationId xmlns:a16="http://schemas.microsoft.com/office/drawing/2014/main" id="{1F5909E0-8295-DD97-AB32-EC38F2FEB7FF}"/>
              </a:ext>
            </a:extLst>
          </p:cNvPr>
          <p:cNvSpPr/>
          <p:nvPr/>
        </p:nvSpPr>
        <p:spPr>
          <a:xfrm>
            <a:off x="571501" y="1936142"/>
            <a:ext cx="2209802" cy="18478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Frontend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API client</a:t>
            </a:r>
            <a:endParaRPr kumimoji="0" lang="en-NL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1" name="Rechthoek: afgeronde hoeken 20">
            <a:extLst>
              <a:ext uri="{FF2B5EF4-FFF2-40B4-BE49-F238E27FC236}">
                <a16:creationId xmlns:a16="http://schemas.microsoft.com/office/drawing/2014/main" id="{6B4F1862-FBE4-B9DA-FC29-0BCE3F1ADFF8}"/>
              </a:ext>
            </a:extLst>
          </p:cNvPr>
          <p:cNvSpPr/>
          <p:nvPr/>
        </p:nvSpPr>
        <p:spPr>
          <a:xfrm>
            <a:off x="8297024" y="1711021"/>
            <a:ext cx="3609226" cy="3409950"/>
          </a:xfrm>
          <a:prstGeom prst="roundRect">
            <a:avLst/>
          </a:prstGeom>
          <a:noFill/>
          <a:ln w="38100"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sz="2000" b="0" i="0" u="none" strike="noStrike" kern="1200" cap="none" spc="0" normalizeH="0" baseline="3000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rd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party development team</a:t>
            </a:r>
            <a:endParaRPr kumimoji="0" lang="en-NL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2" name="Rechthoek: afgeronde hoeken 21">
            <a:extLst>
              <a:ext uri="{FF2B5EF4-FFF2-40B4-BE49-F238E27FC236}">
                <a16:creationId xmlns:a16="http://schemas.microsoft.com/office/drawing/2014/main" id="{3D771FE0-C3F8-DA62-98AB-875AAA957F69}"/>
              </a:ext>
            </a:extLst>
          </p:cNvPr>
          <p:cNvSpPr/>
          <p:nvPr/>
        </p:nvSpPr>
        <p:spPr>
          <a:xfrm>
            <a:off x="285749" y="1724025"/>
            <a:ext cx="7648575" cy="3409950"/>
          </a:xfrm>
          <a:prstGeom prst="roundRect">
            <a:avLst/>
          </a:prstGeom>
          <a:noFill/>
          <a:ln w="38100"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ParaBank development team</a:t>
            </a:r>
            <a:endParaRPr kumimoji="0" lang="en-NL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124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9406310" y="1936142"/>
            <a:ext cx="2214189" cy="1847850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Simulated Loan Processor service</a:t>
            </a:r>
            <a:endParaRPr kumimoji="0" lang="en-NL" sz="2400" b="0" i="0" u="none" strike="noStrike" kern="1200" cap="none" spc="0" normalizeH="0" baseline="0" noProof="0">
              <a:ln>
                <a:noFill/>
              </a:ln>
              <a:solidFill>
                <a:srgbClr val="5B9BD5">
                  <a:lumMod val="60000"/>
                  <a:lumOff val="40000"/>
                </a:srgb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61E5B8DE-27F1-444C-B282-6DBE3C392313}"/>
              </a:ext>
            </a:extLst>
          </p:cNvPr>
          <p:cNvSpPr/>
          <p:nvPr/>
        </p:nvSpPr>
        <p:spPr>
          <a:xfrm>
            <a:off x="7615611" y="2266951"/>
            <a:ext cx="1008152" cy="240691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286DAB1A-5827-3AA4-F747-CCEC6B9B9501}"/>
              </a:ext>
            </a:extLst>
          </p:cNvPr>
          <p:cNvSpPr/>
          <p:nvPr/>
        </p:nvSpPr>
        <p:spPr>
          <a:xfrm>
            <a:off x="8748337" y="1936142"/>
            <a:ext cx="657973" cy="1847850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API</a:t>
            </a:r>
            <a:endParaRPr kumimoji="0" lang="en-NL" sz="3200" b="0" i="0" u="none" strike="noStrike" kern="1200" cap="none" spc="0" normalizeH="0" baseline="0" noProof="0">
              <a:ln>
                <a:noFill/>
              </a:ln>
              <a:solidFill>
                <a:srgbClr val="5B9BD5">
                  <a:lumMod val="60000"/>
                  <a:lumOff val="40000"/>
                </a:srgb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D8632A38-5D75-B2C4-CB71-C0E6DA92808D}"/>
              </a:ext>
            </a:extLst>
          </p:cNvPr>
          <p:cNvSpPr/>
          <p:nvPr/>
        </p:nvSpPr>
        <p:spPr>
          <a:xfrm rot="10800000">
            <a:off x="7620000" y="3295651"/>
            <a:ext cx="1008152" cy="240691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FF2D65B7-BA28-A08A-1211-31D10F55B292}"/>
              </a:ext>
            </a:extLst>
          </p:cNvPr>
          <p:cNvSpPr/>
          <p:nvPr/>
        </p:nvSpPr>
        <p:spPr>
          <a:xfrm>
            <a:off x="4700962" y="1936142"/>
            <a:ext cx="2790076" cy="18478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ParaBank middleware</a:t>
            </a:r>
            <a:endParaRPr kumimoji="0" lang="en-NL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7" name="Pijl: rechts 16">
            <a:extLst>
              <a:ext uri="{FF2B5EF4-FFF2-40B4-BE49-F238E27FC236}">
                <a16:creationId xmlns:a16="http://schemas.microsoft.com/office/drawing/2014/main" id="{033C8729-0487-8FD0-8E89-DFB6F3293A26}"/>
              </a:ext>
            </a:extLst>
          </p:cNvPr>
          <p:cNvSpPr/>
          <p:nvPr/>
        </p:nvSpPr>
        <p:spPr>
          <a:xfrm>
            <a:off x="2910264" y="2266951"/>
            <a:ext cx="1008152" cy="240691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ijl: rechts 17">
            <a:extLst>
              <a:ext uri="{FF2B5EF4-FFF2-40B4-BE49-F238E27FC236}">
                <a16:creationId xmlns:a16="http://schemas.microsoft.com/office/drawing/2014/main" id="{D159F41C-DD31-7F7D-4B2C-BC454C1C6DFB}"/>
              </a:ext>
            </a:extLst>
          </p:cNvPr>
          <p:cNvSpPr/>
          <p:nvPr/>
        </p:nvSpPr>
        <p:spPr>
          <a:xfrm rot="10800000">
            <a:off x="2914653" y="3295651"/>
            <a:ext cx="1008152" cy="240691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hthoek: afgeronde hoeken 18">
            <a:extLst>
              <a:ext uri="{FF2B5EF4-FFF2-40B4-BE49-F238E27FC236}">
                <a16:creationId xmlns:a16="http://schemas.microsoft.com/office/drawing/2014/main" id="{40CD6EF4-BFD4-4447-3D1E-7DFED2A323C4}"/>
              </a:ext>
            </a:extLst>
          </p:cNvPr>
          <p:cNvSpPr/>
          <p:nvPr/>
        </p:nvSpPr>
        <p:spPr>
          <a:xfrm>
            <a:off x="4047378" y="1936142"/>
            <a:ext cx="657973" cy="18478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API</a:t>
            </a:r>
            <a:endParaRPr kumimoji="0" lang="en-NL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0" name="Rechthoek: afgeronde hoeken 19">
            <a:extLst>
              <a:ext uri="{FF2B5EF4-FFF2-40B4-BE49-F238E27FC236}">
                <a16:creationId xmlns:a16="http://schemas.microsoft.com/office/drawing/2014/main" id="{1F5909E0-8295-DD97-AB32-EC38F2FEB7FF}"/>
              </a:ext>
            </a:extLst>
          </p:cNvPr>
          <p:cNvSpPr/>
          <p:nvPr/>
        </p:nvSpPr>
        <p:spPr>
          <a:xfrm>
            <a:off x="571501" y="1936142"/>
            <a:ext cx="2209802" cy="18478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Frontend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API client</a:t>
            </a:r>
            <a:endParaRPr kumimoji="0" lang="en-NL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1" name="Rechthoek: afgeronde hoeken 20">
            <a:extLst>
              <a:ext uri="{FF2B5EF4-FFF2-40B4-BE49-F238E27FC236}">
                <a16:creationId xmlns:a16="http://schemas.microsoft.com/office/drawing/2014/main" id="{6B4F1862-FBE4-B9DA-FC29-0BCE3F1ADFF8}"/>
              </a:ext>
            </a:extLst>
          </p:cNvPr>
          <p:cNvSpPr/>
          <p:nvPr/>
        </p:nvSpPr>
        <p:spPr>
          <a:xfrm>
            <a:off x="8297024" y="1711021"/>
            <a:ext cx="3609226" cy="3409950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WireMock</a:t>
            </a:r>
            <a:endParaRPr kumimoji="0" lang="en-NL" sz="3200" b="0" i="0" u="none" strike="noStrike" kern="1200" cap="none" spc="0" normalizeH="0" baseline="0" noProof="0">
              <a:ln>
                <a:noFill/>
              </a:ln>
              <a:solidFill>
                <a:srgbClr val="5B9BD5">
                  <a:lumMod val="60000"/>
                  <a:lumOff val="40000"/>
                </a:srgb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2" name="Rechthoek: afgeronde hoeken 21">
            <a:extLst>
              <a:ext uri="{FF2B5EF4-FFF2-40B4-BE49-F238E27FC236}">
                <a16:creationId xmlns:a16="http://schemas.microsoft.com/office/drawing/2014/main" id="{3D771FE0-C3F8-DA62-98AB-875AAA957F69}"/>
              </a:ext>
            </a:extLst>
          </p:cNvPr>
          <p:cNvSpPr/>
          <p:nvPr/>
        </p:nvSpPr>
        <p:spPr>
          <a:xfrm>
            <a:off x="285749" y="1724025"/>
            <a:ext cx="7648575" cy="3409950"/>
          </a:xfrm>
          <a:prstGeom prst="roundRect">
            <a:avLst/>
          </a:prstGeom>
          <a:noFill/>
          <a:ln w="38100"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ParaBank development team</a:t>
            </a:r>
            <a:endParaRPr kumimoji="0" lang="en-NL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955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063107"/>
          </a:xfrm>
        </p:spPr>
        <p:txBody>
          <a:bodyPr>
            <a:normAutofit/>
          </a:bodyPr>
          <a:lstStyle/>
          <a:p>
            <a:pPr algn="ctr"/>
            <a:r>
              <a:rPr lang="nl-NL" sz="7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might we</a:t>
            </a:r>
            <a:br>
              <a:rPr lang="nl-NL" sz="7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7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want to simulate?</a:t>
            </a:r>
            <a:endParaRPr lang="nl-NL" sz="72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455256"/>
            <a:ext cx="10621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Early testing against features under development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1348E-B393-4F88-87B7-0D94D07C05A6}"/>
              </a:ext>
            </a:extLst>
          </p:cNvPr>
          <p:cNvSpPr txBox="1"/>
          <p:nvPr/>
        </p:nvSpPr>
        <p:spPr>
          <a:xfrm>
            <a:off x="164388" y="4711614"/>
            <a:ext cx="11527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Delays, fault status codes, malformatted responses, …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E470ED-4B46-4639-8CE5-302E8196581A}"/>
              </a:ext>
            </a:extLst>
          </p:cNvPr>
          <p:cNvSpPr txBox="1"/>
          <p:nvPr/>
        </p:nvSpPr>
        <p:spPr>
          <a:xfrm>
            <a:off x="3144799" y="5577568"/>
            <a:ext cx="7077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249514-5CC5-485D-9571-9AA8B7934841}"/>
              </a:ext>
            </a:extLst>
          </p:cNvPr>
          <p:cNvSpPr txBox="1"/>
          <p:nvPr/>
        </p:nvSpPr>
        <p:spPr>
          <a:xfrm>
            <a:off x="1032725" y="1361557"/>
            <a:ext cx="970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Easy setup of state for edge cases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14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1:</a:t>
            </a: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Getting started with WireMock</a:t>
            </a:r>
            <a:endParaRPr lang="nl-NL" sz="65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26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7090-FBA7-4815-B8AC-CBEABD7EC9E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4BC94-074D-4DB1-9F69-EDAE2A9C8EF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>
            <a:normAutofit lnSpcReduction="10000"/>
          </a:bodyPr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https://wiremock.org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Java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ports and adapters are available for many other languages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 mock server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only supports HTTP(S)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Open source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9BA0FE-B228-BA70-67DA-1D4F959E0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7A2F-BC72-7F99-80C7-74776539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65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WireMock Cloud</a:t>
            </a:r>
            <a:br>
              <a:rPr lang="nl-NL" sz="65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65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28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https://www.wiremock.io</a:t>
            </a:r>
            <a:endParaRPr lang="nl-NL" sz="65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98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1744-081D-425B-86B9-076A0A85C28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Install WireMock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513BE-F1D3-4551-A7FA-361BC0CA90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Maven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buNone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&lt;</a:t>
            </a:r>
            <a:r>
              <a:rPr lang="nl-NL" b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dependency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&gt;			&lt;</a:t>
            </a:r>
            <a:r>
              <a:rPr lang="nl-NL" b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groupId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&gt;org.wiremock&lt;/</a:t>
            </a:r>
            <a:r>
              <a:rPr lang="nl-NL" b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groupId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&gt;</a:t>
            </a:r>
          </a:p>
          <a:p>
            <a:pPr marL="0" lvl="0" indent="0">
              <a:buNone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	&lt;</a:t>
            </a:r>
            <a:r>
              <a:rPr lang="nl-NL" b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artifactId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&gt;wiremock&lt;/</a:t>
            </a:r>
            <a:r>
              <a:rPr lang="nl-NL" b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artifactId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&gt;</a:t>
            </a:r>
          </a:p>
          <a:p>
            <a:pPr marL="0" lvl="0" indent="0">
              <a:buNone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	&lt;</a:t>
            </a:r>
            <a:r>
              <a:rPr lang="nl-NL" b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version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&gt;3.9.2&lt;/</a:t>
            </a:r>
            <a:r>
              <a:rPr lang="nl-NL" b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version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&gt;</a:t>
            </a:r>
          </a:p>
          <a:p>
            <a:pPr marL="0" lvl="0" indent="0">
              <a:buNone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   &lt;</a:t>
            </a:r>
            <a:r>
              <a:rPr lang="nl-NL" b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scope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&gt;test&lt;/</a:t>
            </a:r>
            <a:r>
              <a:rPr lang="nl-NL" b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&gt;</a:t>
            </a:r>
          </a:p>
          <a:p>
            <a:pPr marL="0" lvl="0" indent="0">
              <a:buNone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&lt;/</a:t>
            </a:r>
            <a:r>
              <a:rPr lang="nl-NL" b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dependency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&gt;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156F0278-F961-490F-A111-27E0307D2EA1}"/>
              </a:ext>
            </a:extLst>
          </p:cNvPr>
          <p:cNvSpPr/>
          <p:nvPr/>
        </p:nvSpPr>
        <p:spPr>
          <a:xfrm>
            <a:off x="4084320" y="3627119"/>
            <a:ext cx="2336800" cy="653575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C88E-71D3-4070-B34A-892CBEDDA1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94488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Starting WireMock (JUnit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D3DD0-B724-4C1B-909A-236FA278D3D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717040"/>
            <a:ext cx="11143893" cy="4917440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Via JUnit 4 @Rule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Without </a:t>
            </a:r>
            <a:r>
              <a:rPr lang="nl-NL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JUnit 4 @Rule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8D86CED-870D-47A6-9F12-F9FB9990E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3" y="2424272"/>
            <a:ext cx="10515600" cy="825047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0D89DF1-2EFF-4EDC-9CAA-56BB3DE76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3" y="4486959"/>
            <a:ext cx="10515600" cy="146401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C88E-71D3-4070-B34A-892CBEDDA1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94488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Starting WireMock (JUnit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D3DD0-B724-4C1B-909A-236FA278D3D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944881"/>
            <a:ext cx="11143893" cy="5689599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Uses the JUnit 5 Jupiter extension mechanism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Via @WireMockTest class annotation (basic configuration)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@RegisterExtension (full configuration)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56D514-098F-49A6-8F75-99FA7ED12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2" y="2593974"/>
            <a:ext cx="6243327" cy="90077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FA2E97AD-E2C9-17AC-D608-5F5F0FD17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2" y="4439633"/>
            <a:ext cx="10532696" cy="147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3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D688-895F-4E7F-ADF3-9F4A188DF69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What are we going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677D9-A65F-4992-A35D-6AE97DA49BB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Stubbing, mocking and service virtualization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Exercises, examples, …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C88E-71D3-4070-B34A-892CBEDDA1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94488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Starting WireMock (standalone)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D3DD0-B724-4C1B-909A-236FA278D3D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046480"/>
            <a:ext cx="11143893" cy="5588000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Useful for exploratory testing purposes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Allows you to share WireMock instances between teams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Long-running instances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Download the .jar first</a:t>
            </a:r>
          </a:p>
          <a:p>
            <a:pPr marL="0" lvl="0" indent="0">
              <a:buNone/>
            </a:pPr>
            <a:endParaRPr lang="nl-NL" sz="2400" i="1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buNone/>
            </a:pPr>
            <a:r>
              <a:rPr lang="nl-NL" sz="24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java -jar wiremock-standalone-3.9.2.jar --port 9876</a:t>
            </a:r>
          </a:p>
        </p:txBody>
      </p:sp>
    </p:spTree>
    <p:extLst>
      <p:ext uri="{BB962C8B-B14F-4D97-AF65-F5344CB8AC3E}">
        <p14:creationId xmlns:p14="http://schemas.microsoft.com/office/powerpoint/2010/main" val="2770235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9157-EA6A-4DBA-A3FB-AC3868D3651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Configure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8D685-060E-45DC-AA26-B7730372EBC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(Java) code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JSON mapping files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74F2-CF67-4790-A38E-5800194363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1170706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 example mock defined in Java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7771857A-B5CE-470F-8A26-86DA1C992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69" y="1690688"/>
            <a:ext cx="10924461" cy="4150224"/>
          </a:xfrm>
          <a:prstGeom prst="rect">
            <a:avLst/>
          </a:prstGeom>
        </p:spPr>
      </p:pic>
      <p:sp>
        <p:nvSpPr>
          <p:cNvPr id="12" name="Oval 4">
            <a:extLst>
              <a:ext uri="{FF2B5EF4-FFF2-40B4-BE49-F238E27FC236}">
                <a16:creationId xmlns:a16="http://schemas.microsoft.com/office/drawing/2014/main" id="{0BB973A6-7D9B-4054-85DD-B96910652BE5}"/>
              </a:ext>
            </a:extLst>
          </p:cNvPr>
          <p:cNvSpPr/>
          <p:nvPr/>
        </p:nvSpPr>
        <p:spPr>
          <a:xfrm flipV="1">
            <a:off x="1823573" y="2717418"/>
            <a:ext cx="827159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DA343E81-4EEB-4451-A3BD-4B6CDB5CD56E}"/>
              </a:ext>
            </a:extLst>
          </p:cNvPr>
          <p:cNvSpPr/>
          <p:nvPr/>
        </p:nvSpPr>
        <p:spPr>
          <a:xfrm flipV="1">
            <a:off x="2399123" y="3016247"/>
            <a:ext cx="1905749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0D691605-F462-4D32-8000-53BD63A54A2D}"/>
              </a:ext>
            </a:extLst>
          </p:cNvPr>
          <p:cNvSpPr/>
          <p:nvPr/>
        </p:nvSpPr>
        <p:spPr>
          <a:xfrm flipV="1">
            <a:off x="3599289" y="4401738"/>
            <a:ext cx="1905749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4">
            <a:extLst>
              <a:ext uri="{FF2B5EF4-FFF2-40B4-BE49-F238E27FC236}">
                <a16:creationId xmlns:a16="http://schemas.microsoft.com/office/drawing/2014/main" id="{3556AE7D-0804-4BF4-ADAE-EA95BF2E4246}"/>
              </a:ext>
            </a:extLst>
          </p:cNvPr>
          <p:cNvSpPr/>
          <p:nvPr/>
        </p:nvSpPr>
        <p:spPr>
          <a:xfrm flipV="1">
            <a:off x="3599288" y="4733593"/>
            <a:ext cx="1905749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4">
            <a:extLst>
              <a:ext uri="{FF2B5EF4-FFF2-40B4-BE49-F238E27FC236}">
                <a16:creationId xmlns:a16="http://schemas.microsoft.com/office/drawing/2014/main" id="{76218689-0999-412A-ACCD-A053874CC536}"/>
              </a:ext>
            </a:extLst>
          </p:cNvPr>
          <p:cNvSpPr/>
          <p:nvPr/>
        </p:nvSpPr>
        <p:spPr>
          <a:xfrm flipV="1">
            <a:off x="3599287" y="5068878"/>
            <a:ext cx="1905749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700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40D9-78FA-4C53-86ED-567EF776A96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Some useful WireMock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DE85-D3A7-4363-BC3A-C4624B7A8C0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353803" cy="4351336"/>
          </a:xfrm>
        </p:spPr>
        <p:txBody>
          <a:bodyPr/>
          <a:lstStyle/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Verification</a:t>
            </a:r>
          </a:p>
          <a:p>
            <a:pPr lvl="1">
              <a:lnSpc>
                <a:spcPct val="70000"/>
              </a:lnSpc>
              <a:buFont typeface="Courier New" pitchFamily="49"/>
              <a:buChar char="_"/>
            </a:pPr>
            <a:r>
              <a:rPr lang="nl-NL" sz="20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that certain requests are sent by application under test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Record and playback</a:t>
            </a:r>
          </a:p>
          <a:p>
            <a:pPr lvl="1">
              <a:lnSpc>
                <a:spcPct val="70000"/>
              </a:lnSpc>
              <a:buFont typeface="Courier New" pitchFamily="49"/>
              <a:buChar char="_"/>
            </a:pPr>
            <a:r>
              <a:rPr lang="nl-NL" sz="20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Generate mocks based on request-response pairs (traffic)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Fault simulation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Full documentation at https://wiremock.org/docs/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D458-4D33-4286-AFEF-1B613A4DDE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11129"/>
            <a:ext cx="10515600" cy="721991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396D-29B9-41A6-9997-E363A9EA5C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307466"/>
            <a:ext cx="10977877" cy="5032373"/>
          </a:xfrm>
        </p:spPr>
        <p:txBody>
          <a:bodyPr>
            <a:normAutofit fontScale="92500" lnSpcReduction="10000"/>
          </a:bodyPr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&gt; WireMockExercises1Test.java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Create a couple of basic mocks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Implement the responses as described in the comments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your solution by running the tests in the same file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WireMockAnswers1Test.java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WireMockExamples1Test.java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2:</a:t>
            </a: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 matching strategies and fault simulation</a:t>
            </a:r>
            <a:endParaRPr lang="nl-NL" sz="65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950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E4B0-503A-4E98-8FD1-6946BA90EBF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04E85-A65D-498E-AD36-52DB30FC1F7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Send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 response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only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when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certain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properties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are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matched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Options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for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matching: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URL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method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Query parameters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Headers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body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elements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0B4F557D-FB7C-5504-77C9-F3B1DEEE8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1627123"/>
            <a:ext cx="7735532" cy="25006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0AB88C-4D40-48F4-8943-8E8569F64C9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URL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F64D1-1142-4E95-BDE9-23373FD45F0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URL options:</a:t>
            </a:r>
          </a:p>
          <a:p>
            <a:pPr lvl="1">
              <a:buFont typeface="Courier New" pitchFamily="49"/>
              <a:buChar char="_"/>
            </a:pPr>
            <a:r>
              <a:rPr lang="nl-NL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urlPathEqualTo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(matches only path, no query parameters)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urlMatching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regular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expressions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urlPathMatching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regular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expressions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950A95-FC7E-4882-9F66-9A0668BD0E71}"/>
              </a:ext>
            </a:extLst>
          </p:cNvPr>
          <p:cNvSpPr/>
          <p:nvPr/>
        </p:nvSpPr>
        <p:spPr>
          <a:xfrm flipV="1">
            <a:off x="3170593" y="2277588"/>
            <a:ext cx="2020840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3ACDF06E-6B34-012D-AEEA-397A06397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2" y="1433808"/>
            <a:ext cx="10644735" cy="28905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B1D095-CCA6-4058-955D-1DADDCCFA1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2" y="365129"/>
            <a:ext cx="10894885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header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578F9-B7DC-4AF6-B95A-34D89D1CCAA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absent(): check </a:t>
            </a:r>
            <a:r>
              <a:rPr lang="nl-NL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that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header 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is </a:t>
            </a:r>
            <a:r>
              <a:rPr lang="nl-NL" b="1" u="sng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5711D9-33CD-4991-9F44-0B23B5836FCA}"/>
              </a:ext>
            </a:extLst>
          </p:cNvPr>
          <p:cNvSpPr/>
          <p:nvPr/>
        </p:nvSpPr>
        <p:spPr>
          <a:xfrm flipV="1">
            <a:off x="1946577" y="2403401"/>
            <a:ext cx="1884827" cy="282193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8CB79AE0-1095-44C2-B8C1-E7561C9D1488}"/>
              </a:ext>
            </a:extLst>
          </p:cNvPr>
          <p:cNvSpPr/>
          <p:nvPr/>
        </p:nvSpPr>
        <p:spPr>
          <a:xfrm flipV="1">
            <a:off x="5998065" y="2722667"/>
            <a:ext cx="1410071" cy="312823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C83BCDEB-E5A3-4F0C-ACAF-200BD929D88E}"/>
              </a:ext>
            </a:extLst>
          </p:cNvPr>
          <p:cNvSpPr/>
          <p:nvPr/>
        </p:nvSpPr>
        <p:spPr>
          <a:xfrm flipV="1">
            <a:off x="6096000" y="2388085"/>
            <a:ext cx="1884827" cy="312823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D095-CCA6-4058-955D-1DADDCCFA1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2" y="365129"/>
            <a:ext cx="10894885" cy="1325559"/>
          </a:xfrm>
        </p:spPr>
        <p:txBody>
          <a:bodyPr>
            <a:normAutofit/>
          </a:bodyPr>
          <a:lstStyle/>
          <a:p>
            <a:pPr lvl="0"/>
            <a:r>
              <a:rPr lang="nl-NL" sz="40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using logical AND and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578F9-B7DC-4AF6-B95A-34D89D1CCAA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2" y="2214879"/>
            <a:ext cx="11231878" cy="4439921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‘somevalue’ is matched</a:t>
            </a:r>
          </a:p>
          <a:p>
            <a:pPr lvl="0"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‘bananasomevaluebanana’ is matched</a:t>
            </a:r>
          </a:p>
          <a:p>
            <a:pPr lvl="0"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‘banana’ is not matched (does not contain ‘somevalue’)</a:t>
            </a:r>
          </a:p>
          <a:p>
            <a:pPr lvl="0"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‘123somevalue’ is not matched (contains numeric characters)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A94E9C57-920A-472A-A2D9-0FF65EE7D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2" y="1411922"/>
            <a:ext cx="9169398" cy="2990021"/>
          </a:xfrm>
          <a:prstGeom prst="rect">
            <a:avLst/>
          </a:prstGeom>
        </p:spPr>
      </p:pic>
      <p:sp>
        <p:nvSpPr>
          <p:cNvPr id="11" name="Oval 4">
            <a:extLst>
              <a:ext uri="{FF2B5EF4-FFF2-40B4-BE49-F238E27FC236}">
                <a16:creationId xmlns:a16="http://schemas.microsoft.com/office/drawing/2014/main" id="{67E3E033-AB79-4DB4-9DBD-65995600CF1E}"/>
              </a:ext>
            </a:extLst>
          </p:cNvPr>
          <p:cNvSpPr/>
          <p:nvPr/>
        </p:nvSpPr>
        <p:spPr>
          <a:xfrm flipV="1">
            <a:off x="5298293" y="2549520"/>
            <a:ext cx="1051707" cy="37592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109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8823-1D64-4C3C-B5F9-1653D00E331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2B4C2-DBC2-4A1D-920A-904BDED0A5F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Install JDK (Java 17 or newer)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Install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IntelliJ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IDEA (or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IDE)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Download or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clone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project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Import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Maven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project in IDE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>
            <a:extLst>
              <a:ext uri="{FF2B5EF4-FFF2-40B4-BE49-F238E27FC236}">
                <a16:creationId xmlns:a16="http://schemas.microsoft.com/office/drawing/2014/main" id="{03D3FA79-BA9E-4D6E-AEAA-07EC85006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997724"/>
            <a:ext cx="8778466" cy="31983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B1D095-CCA6-4058-955D-1DADDCCFA1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2" y="151769"/>
            <a:ext cx="10894885" cy="742311"/>
          </a:xfrm>
        </p:spPr>
        <p:txBody>
          <a:bodyPr>
            <a:normAutofit/>
          </a:bodyPr>
          <a:lstStyle/>
          <a:p>
            <a:pPr lvl="0"/>
            <a:r>
              <a:rPr lang="nl-NL" sz="40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Some more examples…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590F40BC-62DC-455C-8C4A-0E497C4C3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160" y="3787418"/>
            <a:ext cx="7404927" cy="2918813"/>
          </a:xfrm>
          <a:prstGeom prst="rect">
            <a:avLst/>
          </a:prstGeom>
          <a:ln>
            <a:solidFill>
              <a:srgbClr val="00FF00"/>
            </a:solidFill>
          </a:ln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FD9AA1FE-0AB3-4D6A-90D1-41825F0501D2}"/>
              </a:ext>
            </a:extLst>
          </p:cNvPr>
          <p:cNvSpPr txBox="1"/>
          <p:nvPr/>
        </p:nvSpPr>
        <p:spPr>
          <a:xfrm>
            <a:off x="6285644" y="2069406"/>
            <a:ext cx="5545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Same behaviour as the previous example, using a slightly different syntax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91D561B5-A6AB-4C09-BB5A-1534790E7A7B}"/>
              </a:ext>
            </a:extLst>
          </p:cNvPr>
          <p:cNvSpPr/>
          <p:nvPr/>
        </p:nvSpPr>
        <p:spPr>
          <a:xfrm flipV="1">
            <a:off x="9877175" y="4913393"/>
            <a:ext cx="755384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4">
            <a:extLst>
              <a:ext uri="{FF2B5EF4-FFF2-40B4-BE49-F238E27FC236}">
                <a16:creationId xmlns:a16="http://schemas.microsoft.com/office/drawing/2014/main" id="{723E231E-56D5-44AB-8862-2C1C80290C85}"/>
              </a:ext>
            </a:extLst>
          </p:cNvPr>
          <p:cNvSpPr/>
          <p:nvPr/>
        </p:nvSpPr>
        <p:spPr>
          <a:xfrm flipV="1">
            <a:off x="5186456" y="1779286"/>
            <a:ext cx="724076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022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C102542-7052-801D-2D7C-8462943B7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116643"/>
            <a:ext cx="10048873" cy="31662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B1D095-CCA6-4058-955D-1DADDCCFA1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2" y="151769"/>
            <a:ext cx="10982929" cy="742311"/>
          </a:xfrm>
        </p:spPr>
        <p:txBody>
          <a:bodyPr>
            <a:normAutofit/>
          </a:bodyPr>
          <a:lstStyle/>
          <a:p>
            <a:pPr lvl="0"/>
            <a:r>
              <a:rPr lang="nl-NL" sz="40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Matching on request body elements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FD9AA1FE-0AB3-4D6A-90D1-41825F0501D2}"/>
              </a:ext>
            </a:extLst>
          </p:cNvPr>
          <p:cNvSpPr txBox="1"/>
          <p:nvPr/>
        </p:nvSpPr>
        <p:spPr>
          <a:xfrm>
            <a:off x="1819275" y="3902711"/>
            <a:ext cx="9620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Matching only those request bodies that have a root level element 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fruits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with a child element 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banana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with value 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  <a:endParaRPr kumimoji="0" lang="en-NL" sz="1800" b="0" i="1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392A85F6-3D5B-416E-A906-CB965E30F567}"/>
              </a:ext>
            </a:extLst>
          </p:cNvPr>
          <p:cNvSpPr/>
          <p:nvPr/>
        </p:nvSpPr>
        <p:spPr>
          <a:xfrm flipV="1">
            <a:off x="6353176" y="2285679"/>
            <a:ext cx="4781550" cy="48609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025F7FBD-8179-3532-1222-A7A37BB9F492}"/>
              </a:ext>
            </a:extLst>
          </p:cNvPr>
          <p:cNvSpPr txBox="1"/>
          <p:nvPr/>
        </p:nvSpPr>
        <p:spPr>
          <a:xfrm>
            <a:off x="752476" y="5005204"/>
            <a:ext cx="11068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{“fruits”: {“banana”: “2”, “apple”: “5”} }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Wingdings" panose="05000000000000000000" pitchFamily="2" charset="2"/>
              </a:rPr>
              <a:t>MATCH</a:t>
            </a:r>
            <a:endParaRPr kumimoji="0" lang="en-NL" sz="24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75A13CF-0B41-FE49-BA84-64DEDBA1D979}"/>
              </a:ext>
            </a:extLst>
          </p:cNvPr>
          <p:cNvSpPr txBox="1"/>
          <p:nvPr/>
        </p:nvSpPr>
        <p:spPr>
          <a:xfrm>
            <a:off x="752475" y="5530523"/>
            <a:ext cx="11068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{“fruits”: {“apple”: “5”} }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Wingdings" panose="05000000000000000000" pitchFamily="2" charset="2"/>
              </a:rPr>
              <a:t>NO MATCH</a:t>
            </a:r>
            <a:endParaRPr kumimoji="0" lang="en-NL" sz="24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0267718-EAB1-EB6F-EB0A-22ED9A5F03E8}"/>
              </a:ext>
            </a:extLst>
          </p:cNvPr>
          <p:cNvSpPr txBox="1"/>
          <p:nvPr/>
        </p:nvSpPr>
        <p:spPr>
          <a:xfrm>
            <a:off x="752475" y="6055842"/>
            <a:ext cx="11068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{“fruits”: {“banana”: “3”, “apple”: “5”} }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Wingdings" panose="05000000000000000000" pitchFamily="2" charset="2"/>
              </a:rPr>
              <a:t>NO MATCH</a:t>
            </a:r>
            <a:endParaRPr kumimoji="0" lang="en-NL" sz="24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4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 animBg="1"/>
      <p:bldP spid="7" grpId="0"/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7C075F00-219D-4E22-BF33-3458AEF2E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2" y="990599"/>
            <a:ext cx="8072118" cy="29776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B1D095-CCA6-4058-955D-1DADDCCFA1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2" y="151769"/>
            <a:ext cx="10894885" cy="742311"/>
          </a:xfrm>
        </p:spPr>
        <p:txBody>
          <a:bodyPr>
            <a:normAutofit/>
          </a:bodyPr>
          <a:lstStyle/>
          <a:p>
            <a:pPr lvl="0"/>
            <a:r>
              <a:rPr lang="nl-NL" sz="40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Matching using date/time properties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FD9AA1FE-0AB3-4D6A-90D1-41825F0501D2}"/>
              </a:ext>
            </a:extLst>
          </p:cNvPr>
          <p:cNvSpPr txBox="1"/>
          <p:nvPr/>
        </p:nvSpPr>
        <p:spPr>
          <a:xfrm>
            <a:off x="7884160" y="1977966"/>
            <a:ext cx="3936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Matching all dates after midnight of July 1, 2021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D7B3463-5568-43F8-9F2F-5F1352640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892" y="3611664"/>
            <a:ext cx="8830915" cy="2890736"/>
          </a:xfrm>
          <a:prstGeom prst="rect">
            <a:avLst/>
          </a:prstGeom>
          <a:ln>
            <a:solidFill>
              <a:srgbClr val="00FF00"/>
            </a:solidFill>
          </a:ln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E80F3821-EC7F-426B-8685-A342468E1850}"/>
              </a:ext>
            </a:extLst>
          </p:cNvPr>
          <p:cNvSpPr txBox="1"/>
          <p:nvPr/>
        </p:nvSpPr>
        <p:spPr>
          <a:xfrm>
            <a:off x="6096001" y="4996217"/>
            <a:ext cx="431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Matching all dates at least 1 month before the current date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392A85F6-3D5B-416E-A906-CB965E30F567}"/>
              </a:ext>
            </a:extLst>
          </p:cNvPr>
          <p:cNvSpPr/>
          <p:nvPr/>
        </p:nvSpPr>
        <p:spPr>
          <a:xfrm flipV="1">
            <a:off x="2270850" y="2171298"/>
            <a:ext cx="1078407" cy="35766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BA31B223-F84F-487E-8EC9-ACE0702361BC}"/>
              </a:ext>
            </a:extLst>
          </p:cNvPr>
          <p:cNvSpPr/>
          <p:nvPr/>
        </p:nvSpPr>
        <p:spPr>
          <a:xfrm flipV="1">
            <a:off x="3349257" y="4721726"/>
            <a:ext cx="3763924" cy="361083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333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11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DB0B-4B36-434B-85D2-4FE26FBC15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 matching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CCC3-5B6B-47D3-AC34-5F20F53B99F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883398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Authentication (Basic, OAuth(2))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Query parameters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Multipart/form-data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 can write your own matching logic, too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DB0B-4B36-434B-85D2-4FE26FBC15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Fault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CCC3-5B6B-47D3-AC34-5F20F53B99F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Extend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coverage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faults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Often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hard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do in real systems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Easy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do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or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exception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handling of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application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under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0861728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9774316B-EA5F-5446-780E-A17A7A247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28749"/>
            <a:ext cx="7400923" cy="2340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B8FFAA-1495-4631-A778-1F6F0C06BF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2" y="365129"/>
            <a:ext cx="11048997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HTTP status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7EAE2-47A1-4B43-8AFC-FE11AE4EFF1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238780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Some 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ften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HTTP status codes:</a:t>
            </a:r>
          </a:p>
          <a:p>
            <a:pPr marL="0" lvl="0" indent="0">
              <a:buNone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	</a:t>
            </a:r>
            <a:r>
              <a:rPr lang="nl-NL" sz="2400" b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Consumer </a:t>
            </a:r>
            <a:r>
              <a:rPr lang="nl-NL" sz="2400" b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error	</a:t>
            </a:r>
            <a:r>
              <a:rPr lang="nl-NL" sz="2400" b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	Provider </a:t>
            </a:r>
            <a:r>
              <a:rPr lang="nl-NL" sz="2400" b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error</a:t>
            </a:r>
          </a:p>
          <a:p>
            <a:pPr marL="0" lvl="0" indent="0">
              <a:buNone/>
            </a:pP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	403 (</a:t>
            </a:r>
            <a:r>
              <a:rPr lang="nl-NL" sz="2400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Forbidden</a:t>
            </a: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		500 (</a:t>
            </a:r>
            <a:r>
              <a:rPr lang="nl-NL" sz="2400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Internal</a:t>
            </a: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server error)</a:t>
            </a:r>
          </a:p>
          <a:p>
            <a:pPr marL="0" lvl="0" indent="0">
              <a:buNone/>
            </a:pP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	404 (</a:t>
            </a:r>
            <a:r>
              <a:rPr lang="nl-NL" sz="2400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Not</a:t>
            </a: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found)		503 (Service </a:t>
            </a:r>
            <a:r>
              <a:rPr lang="nl-NL" sz="2400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unavailable</a:t>
            </a: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2CCB37-47DE-42AC-9918-887601F170D3}"/>
              </a:ext>
            </a:extLst>
          </p:cNvPr>
          <p:cNvSpPr/>
          <p:nvPr/>
        </p:nvSpPr>
        <p:spPr>
          <a:xfrm flipV="1">
            <a:off x="2209799" y="2530105"/>
            <a:ext cx="2466975" cy="35597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5097B228-9FA2-9F3B-98F4-FFD4B2C72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463137"/>
            <a:ext cx="7439214" cy="2470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0058B7-80F4-4C70-9BC2-22C1D67B2E9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timeout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61317-DB2C-460D-8C7D-CB95FB85FD8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2" y="1825627"/>
            <a:ext cx="11353797" cy="4927601"/>
          </a:xfrm>
        </p:spPr>
        <p:txBody>
          <a:bodyPr/>
          <a:lstStyle/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Random delay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can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also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used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Uniform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, lognormal distribution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Can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configured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on a per-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basis as well as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globally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30CD03-3C4F-4CEB-8E7A-E220B6BAD711}"/>
              </a:ext>
            </a:extLst>
          </p:cNvPr>
          <p:cNvSpPr/>
          <p:nvPr/>
        </p:nvSpPr>
        <p:spPr>
          <a:xfrm flipV="1">
            <a:off x="2580964" y="2824671"/>
            <a:ext cx="3629335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1CD83CD1-78F4-1428-242F-54FAA0111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1485642"/>
            <a:ext cx="7915278" cy="23588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33E8A6-631F-42C1-A468-436CC60BE39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bad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CB18C-ED94-433F-82A9-596AD6B6F90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6"/>
            <a:ext cx="11230157" cy="4803773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 status code 200, but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garbage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 response body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options: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RANDOM_DATA_THEN_CLOSE (as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above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, without HTTP 200)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EMPTY_RESPONSE (does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what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says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tin)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CONNECTION_RESET_BY_PEER (close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connection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, no response)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491272-9A84-4337-A595-BC6C2FD42FFF}"/>
              </a:ext>
            </a:extLst>
          </p:cNvPr>
          <p:cNvSpPr/>
          <p:nvPr/>
        </p:nvSpPr>
        <p:spPr>
          <a:xfrm flipV="1">
            <a:off x="2351098" y="2775759"/>
            <a:ext cx="6669077" cy="45716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D458-4D33-4286-AFEF-1B613A4DDE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11129"/>
            <a:ext cx="10515600" cy="721991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396D-29B9-41A6-9997-E363A9EA5C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307466"/>
            <a:ext cx="10977877" cy="5032373"/>
          </a:xfrm>
        </p:spPr>
        <p:txBody>
          <a:bodyPr>
            <a:normAutofit fontScale="92500" lnSpcReduction="10000"/>
          </a:bodyPr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&gt; WireMockExercises2Test.java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Practice fault simulation and different request matching strategies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Implement the responses as described in the comments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your solution by running the tests in the same file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WireMockAnswers2Test.java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WireMockExamples2Test.java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18347047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3:</a:t>
            </a: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Creating stateful mocks</a:t>
            </a:r>
            <a:endParaRPr lang="nl-NL" sz="65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34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0:</a:t>
            </a: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introduction to service virtualization</a:t>
            </a:r>
            <a:endParaRPr lang="nl-NL" sz="65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9085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9D1D-CF0E-444D-BF61-6E6E92619F5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Statefulness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466E-59AE-4FAE-B4E2-27D0E0D7A69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Sometimes, you want to simulate stateful behaviour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Shopping cart (empty / containing items)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Database (data present / not present)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Order in which requests arrive is significant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9D1D-CF0E-444D-BF61-6E6E92619F5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Stateful mocks in WireMock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466E-59AE-4FAE-B4E2-27D0E0D7A69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Supported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through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concept of a Scenario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Essentially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finite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state machine (FSM)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state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transitions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Combination of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current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state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incoming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determines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response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sent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Before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,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was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only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incoming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570159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584CF86F-B685-2ADA-88FA-41BC5B741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3313"/>
            <a:ext cx="8337248" cy="6074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8CC673-24F3-4F41-AE2D-E646348CD0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4748" y="16583"/>
            <a:ext cx="11254480" cy="76672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Stateful mocks: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E9389-73E7-4E18-B176-8DCF341E2EB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1E0A38DC-DAEA-4C08-AF7E-42902A4104A4}"/>
              </a:ext>
            </a:extLst>
          </p:cNvPr>
          <p:cNvSpPr/>
          <p:nvPr/>
        </p:nvSpPr>
        <p:spPr>
          <a:xfrm>
            <a:off x="5825332" y="1219873"/>
            <a:ext cx="2680129" cy="318483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F2929657-485B-4383-A3ED-3D190B3BE3BB}"/>
              </a:ext>
            </a:extLst>
          </p:cNvPr>
          <p:cNvSpPr/>
          <p:nvPr/>
        </p:nvSpPr>
        <p:spPr>
          <a:xfrm>
            <a:off x="5825332" y="2924839"/>
            <a:ext cx="2680129" cy="32961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4E60C5DA-4C9A-4752-A6FA-11499FDEAE1B}"/>
              </a:ext>
            </a:extLst>
          </p:cNvPr>
          <p:cNvSpPr/>
          <p:nvPr/>
        </p:nvSpPr>
        <p:spPr>
          <a:xfrm>
            <a:off x="5825332" y="5099852"/>
            <a:ext cx="2680129" cy="32961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8FD0194-E45C-4D74-BAEB-8C76E113CFE9}"/>
              </a:ext>
            </a:extLst>
          </p:cNvPr>
          <p:cNvSpPr txBox="1"/>
          <p:nvPr/>
        </p:nvSpPr>
        <p:spPr>
          <a:xfrm>
            <a:off x="9112116" y="1498284"/>
            <a:ext cx="307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Responses are grouped by scenario name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4DCCD34B-4D79-4AB6-87E4-B6228BE794A5}"/>
              </a:ext>
            </a:extLst>
          </p:cNvPr>
          <p:cNvSpPr/>
          <p:nvPr/>
        </p:nvSpPr>
        <p:spPr>
          <a:xfrm>
            <a:off x="456146" y="1486294"/>
            <a:ext cx="5200973" cy="32961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7877445B-55E2-4666-A185-EFD2DCB8254A}"/>
              </a:ext>
            </a:extLst>
          </p:cNvPr>
          <p:cNvSpPr txBox="1"/>
          <p:nvPr/>
        </p:nvSpPr>
        <p:spPr>
          <a:xfrm>
            <a:off x="9112117" y="2279554"/>
            <a:ext cx="2980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 depends on both the incoming request as well as the current state</a:t>
            </a:r>
          </a:p>
          <a:p>
            <a:endParaRPr lang="en-US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initial state should always be Scenario.STARTED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77D7D3D3-DF67-40FA-9C74-FEC845E3A035}"/>
              </a:ext>
            </a:extLst>
          </p:cNvPr>
          <p:cNvSpPr/>
          <p:nvPr/>
        </p:nvSpPr>
        <p:spPr>
          <a:xfrm>
            <a:off x="572386" y="4372386"/>
            <a:ext cx="4433777" cy="32961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5F92226A-5733-4B07-9EF2-1AF7F31D2BB2}"/>
              </a:ext>
            </a:extLst>
          </p:cNvPr>
          <p:cNvSpPr txBox="1"/>
          <p:nvPr/>
        </p:nvSpPr>
        <p:spPr>
          <a:xfrm>
            <a:off x="9112117" y="4722817"/>
            <a:ext cx="30798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Incoming requests can trigger state transitions</a:t>
            </a:r>
          </a:p>
          <a:p>
            <a:endParaRPr lang="en-US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 names other than Scenario.STARTED are yours to define 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2" grpId="0"/>
      <p:bldP spid="13" grpId="0" animBg="1"/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D458-4D33-4286-AFEF-1B613A4DDE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11129"/>
            <a:ext cx="10515600" cy="721991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396D-29B9-41A6-9997-E363A9EA5C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307466"/>
            <a:ext cx="10977877" cy="5032373"/>
          </a:xfrm>
        </p:spPr>
        <p:txBody>
          <a:bodyPr>
            <a:normAutofit fontScale="92500" lnSpcReduction="10000"/>
          </a:bodyPr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&gt; WireMockExercises3Test.java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Create a stateful mock that exerts the described behaviour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Implement the responses as described in the comments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your solution by running the tests in the same file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WireMockAnswers3Test.java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WireMockExamples3Test.java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0195899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4:</a:t>
            </a: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 templating</a:t>
            </a:r>
            <a:endParaRPr lang="nl-NL" sz="65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1622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Response templating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Often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,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want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reuse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elements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from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response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ID header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Unique body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elements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client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ID, etc.)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Cookie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values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supports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this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through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response templating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1143892" cy="1325559"/>
          </a:xfrm>
        </p:spPr>
        <p:txBody>
          <a:bodyPr>
            <a:normAutofit/>
          </a:bodyPr>
          <a:lstStyle/>
          <a:p>
            <a:pPr lvl="0"/>
            <a:r>
              <a:rPr lang="nl-NL" sz="40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Setup </a:t>
            </a:r>
            <a:r>
              <a:rPr lang="nl-NL" sz="40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response templating (JUnit 4)</a:t>
            </a:r>
            <a:endParaRPr lang="nl-NL" sz="40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code: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through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JUnit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@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ule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Global 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==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false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: response templating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transformer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has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enabled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for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individual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9C3216-F9B3-4A53-BB2C-52CE78C1D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2465230"/>
            <a:ext cx="10508569" cy="2330290"/>
          </a:xfrm>
          <a:prstGeom prst="rect">
            <a:avLst/>
          </a:prstGeom>
        </p:spPr>
      </p:pic>
      <p:sp>
        <p:nvSpPr>
          <p:cNvPr id="7" name="Ovaal 6">
            <a:extLst>
              <a:ext uri="{FF2B5EF4-FFF2-40B4-BE49-F238E27FC236}">
                <a16:creationId xmlns:a16="http://schemas.microsoft.com/office/drawing/2014/main" id="{8325D411-3B84-4EB1-AAFD-52D35B375DDD}"/>
              </a:ext>
            </a:extLst>
          </p:cNvPr>
          <p:cNvSpPr/>
          <p:nvPr/>
        </p:nvSpPr>
        <p:spPr>
          <a:xfrm>
            <a:off x="8860228" y="3950495"/>
            <a:ext cx="2680129" cy="473392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126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2A03301B-FA18-5039-E637-8800421D5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2605087"/>
            <a:ext cx="10672007" cy="15763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1143892" cy="1325559"/>
          </a:xfrm>
        </p:spPr>
        <p:txBody>
          <a:bodyPr>
            <a:normAutofit/>
          </a:bodyPr>
          <a:lstStyle/>
          <a:p>
            <a:pPr lvl="0"/>
            <a:r>
              <a:rPr lang="nl-NL" sz="40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Setup </a:t>
            </a:r>
            <a:r>
              <a:rPr lang="nl-NL" sz="40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response templating (JUnit 5)</a:t>
            </a:r>
            <a:endParaRPr lang="nl-NL" sz="40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4" y="1825627"/>
            <a:ext cx="11001372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code: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through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JUnit @RegisterExtension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Argument 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==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false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: response 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templating has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enabled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for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individual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8325D411-3B84-4EB1-AAFD-52D35B375DDD}"/>
              </a:ext>
            </a:extLst>
          </p:cNvPr>
          <p:cNvSpPr/>
          <p:nvPr/>
        </p:nvSpPr>
        <p:spPr>
          <a:xfrm>
            <a:off x="7572376" y="3313902"/>
            <a:ext cx="3947360" cy="473392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66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BE4D1A34-25B5-C322-E33D-E3FD40CF7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19" y="3308349"/>
            <a:ext cx="10679193" cy="2868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2" y="365129"/>
            <a:ext cx="11048997" cy="1325559"/>
          </a:xfrm>
        </p:spPr>
        <p:txBody>
          <a:bodyPr/>
          <a:lstStyle/>
          <a:p>
            <a:pPr lvl="0"/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Enable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/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apply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response templating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This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template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reads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HTTP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method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(GET/POST/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PUT/…) using </a:t>
            </a:r>
            <a:r>
              <a:rPr lang="nl-NL" i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{{request.method}}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returns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response body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92BD8755-33D2-4AC3-8182-D321DAAF94BE}"/>
              </a:ext>
            </a:extLst>
          </p:cNvPr>
          <p:cNvSpPr/>
          <p:nvPr/>
        </p:nvSpPr>
        <p:spPr>
          <a:xfrm>
            <a:off x="6635188" y="4724400"/>
            <a:ext cx="3717852" cy="40640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B6A0C43D-4EB2-4D3E-ABAF-97DACAB5D854}"/>
              </a:ext>
            </a:extLst>
          </p:cNvPr>
          <p:cNvSpPr/>
          <p:nvPr/>
        </p:nvSpPr>
        <p:spPr>
          <a:xfrm>
            <a:off x="2682380" y="5110480"/>
            <a:ext cx="6664820" cy="379512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7D3700C5-4BA7-4258-9EA9-0193C4E257E5}"/>
              </a:ext>
            </a:extLst>
          </p:cNvPr>
          <p:cNvSpPr txBox="1"/>
          <p:nvPr/>
        </p:nvSpPr>
        <p:spPr>
          <a:xfrm>
            <a:off x="3209227" y="5950786"/>
            <a:ext cx="7743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 call to 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withTransformers()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is only necessary when response templating isn’t activated globally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04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91E70AA3-EE8D-AD38-B5F1-2C066CB66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18" y="1429383"/>
            <a:ext cx="10679193" cy="157744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E4D1A34-25B5-C322-E33D-E3FD40CF7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19" y="3728504"/>
            <a:ext cx="10679193" cy="2868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2" y="365129"/>
            <a:ext cx="11048997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One thing to keep in mind…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92BD8755-33D2-4AC3-8182-D321DAAF94BE}"/>
              </a:ext>
            </a:extLst>
          </p:cNvPr>
          <p:cNvSpPr/>
          <p:nvPr/>
        </p:nvSpPr>
        <p:spPr>
          <a:xfrm>
            <a:off x="4559300" y="1815349"/>
            <a:ext cx="1574800" cy="40640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B6A0C43D-4EB2-4D3E-ABAF-97DACAB5D854}"/>
              </a:ext>
            </a:extLst>
          </p:cNvPr>
          <p:cNvSpPr/>
          <p:nvPr/>
        </p:nvSpPr>
        <p:spPr>
          <a:xfrm>
            <a:off x="1239660" y="4397214"/>
            <a:ext cx="2966580" cy="43894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7D3700C5-4BA7-4258-9EA9-0193C4E257E5}"/>
              </a:ext>
            </a:extLst>
          </p:cNvPr>
          <p:cNvSpPr txBox="1"/>
          <p:nvPr/>
        </p:nvSpPr>
        <p:spPr>
          <a:xfrm>
            <a:off x="2651761" y="5950786"/>
            <a:ext cx="9337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 we need to explicitly assign our stub definition to that instance here, or else the stub</a:t>
            </a: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definition will not be picked up!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20586778-171E-C8D5-3A26-A740233F2617}"/>
              </a:ext>
            </a:extLst>
          </p:cNvPr>
          <p:cNvSpPr txBox="1"/>
          <p:nvPr/>
        </p:nvSpPr>
        <p:spPr>
          <a:xfrm>
            <a:off x="5630545" y="2683666"/>
            <a:ext cx="5375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Because we’re explicitly initializing</a:t>
            </a: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 WireMock instance here…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55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96E2-8487-40E4-9D62-6C96BEBB50C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Problems in test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E915-0873-4C45-93B5-1E565DD1467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Systems are constructed out of of many different components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Not all of these components are always available for testing 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Parallel development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 control over test data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Fees required for using third party components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2" y="365129"/>
            <a:ext cx="11048997" cy="1325559"/>
          </a:xfrm>
        </p:spPr>
        <p:txBody>
          <a:bodyPr/>
          <a:lstStyle/>
          <a:p>
            <a:pPr lvl="0"/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attributes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237840" cy="4764016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Many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different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attributes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available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for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.method 				: 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method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1">
              <a:buFont typeface="Courier New" pitchFamily="49"/>
              <a:buChar char="_"/>
            </a:pPr>
            <a:r>
              <a:rPr lang="nl-NL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.pathSegments.[&lt;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n&gt;] 	: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</a:t>
            </a:r>
            <a:r>
              <a:rPr lang="nl-NL" baseline="30000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path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segment</a:t>
            </a:r>
          </a:p>
          <a:p>
            <a:pPr lvl="1">
              <a:buFont typeface="Courier New" pitchFamily="49"/>
              <a:buChar char="_"/>
            </a:pPr>
            <a:r>
              <a:rPr lang="nl-NL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.headers.&lt;key&gt;			: header with name </a:t>
            </a:r>
            <a:r>
              <a:rPr lang="nl-NL" i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key</a:t>
            </a:r>
            <a:endParaRPr lang="nl-NL" i="1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1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All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available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attributes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listed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at</a:t>
            </a:r>
          </a:p>
          <a:p>
            <a:pPr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indent="0">
              <a:buNone/>
            </a:pPr>
            <a:r>
              <a:rPr lang="nl-NL" i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https://</a:t>
            </a:r>
            <a:r>
              <a:rPr lang="nl-NL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wiremock.org/docs/response-templating/</a:t>
            </a:r>
          </a:p>
        </p:txBody>
      </p:sp>
    </p:spTree>
    <p:extLst>
      <p:ext uri="{BB962C8B-B14F-4D97-AF65-F5344CB8AC3E}">
        <p14:creationId xmlns:p14="http://schemas.microsoft.com/office/powerpoint/2010/main" val="30109769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2" y="365129"/>
            <a:ext cx="11048997" cy="1325559"/>
          </a:xfrm>
        </p:spPr>
        <p:txBody>
          <a:bodyPr/>
          <a:lstStyle/>
          <a:p>
            <a:pPr lvl="0"/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attributes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cont’d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2" y="1825627"/>
            <a:ext cx="11353797" cy="4764016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Extracting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body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elements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case of a JSON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body:</a:t>
            </a:r>
          </a:p>
          <a:p>
            <a:pPr>
              <a:buFont typeface="Courier New" pitchFamily="49"/>
              <a:buChar char="_"/>
            </a:pPr>
            <a:endParaRPr lang="nl-NL" i="1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indent="0">
              <a:buNone/>
            </a:pPr>
            <a:r>
              <a:rPr lang="nl-NL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{{</a:t>
            </a:r>
            <a:r>
              <a:rPr lang="nl-NL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jsonPath</a:t>
            </a:r>
            <a:r>
              <a:rPr lang="nl-NL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request.body</a:t>
            </a:r>
            <a:r>
              <a:rPr lang="nl-NL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‘$.</a:t>
            </a:r>
            <a:r>
              <a:rPr lang="nl-NL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path.to.element</a:t>
            </a:r>
            <a:r>
              <a:rPr lang="nl-NL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’}}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case of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XML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body: </a:t>
            </a:r>
          </a:p>
          <a:p>
            <a:pPr marL="0" lvl="0" indent="0">
              <a:buNone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indent="0">
              <a:buNone/>
            </a:pPr>
            <a:r>
              <a:rPr lang="nl-NL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{{</a:t>
            </a:r>
            <a:r>
              <a:rPr lang="nl-NL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xPath</a:t>
            </a:r>
            <a:r>
              <a:rPr lang="nl-NL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request.body</a:t>
            </a:r>
            <a:r>
              <a:rPr lang="nl-NL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‘/</a:t>
            </a:r>
            <a:r>
              <a:rPr lang="nl-NL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path</a:t>
            </a:r>
            <a:r>
              <a:rPr lang="nl-NL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/</a:t>
            </a:r>
            <a:r>
              <a:rPr lang="nl-NL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/element/</a:t>
            </a:r>
            <a:r>
              <a:rPr lang="nl-NL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text</a:t>
            </a:r>
            <a:r>
              <a:rPr lang="nl-NL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()’}}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buNone/>
            </a:pPr>
            <a:endParaRPr lang="nl-NL" i="1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indent="0">
              <a:buNone/>
            </a:pPr>
            <a:endParaRPr lang="nl-NL" i="1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4014153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2" y="365129"/>
            <a:ext cx="11048997" cy="1325559"/>
          </a:xfrm>
        </p:spPr>
        <p:txBody>
          <a:bodyPr/>
          <a:lstStyle/>
          <a:p>
            <a:pPr lvl="0"/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JSON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extraction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When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sent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this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JSON</a:t>
            </a:r>
          </a:p>
          <a:p>
            <a:pPr marL="0" lvl="0" indent="0">
              <a:buNone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body: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This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returns a response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with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body “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Pillars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of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Earth”: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CF2BD-5444-418C-A24C-ACB871096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85950"/>
            <a:ext cx="4562475" cy="1543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F3DE56-2180-450B-B05C-07E1F1F81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524" y="4513985"/>
            <a:ext cx="7686675" cy="2038350"/>
          </a:xfrm>
          <a:prstGeom prst="rect">
            <a:avLst/>
          </a:prstGeom>
        </p:spPr>
      </p:pic>
      <p:sp>
        <p:nvSpPr>
          <p:cNvPr id="7" name="Ovaal 6">
            <a:extLst>
              <a:ext uri="{FF2B5EF4-FFF2-40B4-BE49-F238E27FC236}">
                <a16:creationId xmlns:a16="http://schemas.microsoft.com/office/drawing/2014/main" id="{4E67B72D-72B7-4B99-BBBF-395048F5C013}"/>
              </a:ext>
            </a:extLst>
          </p:cNvPr>
          <p:cNvSpPr/>
          <p:nvPr/>
        </p:nvSpPr>
        <p:spPr>
          <a:xfrm>
            <a:off x="7122160" y="5537200"/>
            <a:ext cx="4972929" cy="27432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5A271A48-41CA-4018-AE5F-4494850833E4}"/>
              </a:ext>
            </a:extLst>
          </p:cNvPr>
          <p:cNvSpPr/>
          <p:nvPr/>
        </p:nvSpPr>
        <p:spPr>
          <a:xfrm>
            <a:off x="6096000" y="5809299"/>
            <a:ext cx="4429760" cy="27432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C8E03571-0167-4F4E-B192-DEF14B31A902}"/>
              </a:ext>
            </a:extLst>
          </p:cNvPr>
          <p:cNvSpPr txBox="1"/>
          <p:nvPr/>
        </p:nvSpPr>
        <p:spPr>
          <a:xfrm>
            <a:off x="2723021" y="6104623"/>
            <a:ext cx="807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Again, this call to 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withTransformers()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is only necessary when response templating isn’t activated globally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7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D458-4D33-4286-AFEF-1B613A4DDE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11129"/>
            <a:ext cx="10515600" cy="721991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396D-29B9-41A6-9997-E363A9EA5C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307466"/>
            <a:ext cx="10977877" cy="5032373"/>
          </a:xfrm>
        </p:spPr>
        <p:txBody>
          <a:bodyPr>
            <a:normAutofit fontScale="92500" lnSpcReduction="10000"/>
          </a:bodyPr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&gt; WireMockExercises4Test.java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Create mocks that use response templating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Implement the responses as described in the comments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your solution by running the tests in the same file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WireMockAnswers4Test.java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WireMockExamples4Test.java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212216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5:</a:t>
            </a: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nl-NL" sz="65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6768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Verifying incoming requests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Apart from returning responses, you might also want to verify that incoming requests have certain properties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Fail a test if these verifications aren’t met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 can do this with WireMock in a way very similar to mocking frameworks for unit tests (e.g., Mockito for Java)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6674768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0" y="457999"/>
            <a:ext cx="3810000" cy="1325559"/>
          </a:xfrm>
        </p:spPr>
        <p:txBody>
          <a:bodyPr>
            <a:normAutofit fontScale="90000"/>
          </a:bodyPr>
          <a:lstStyle/>
          <a:p>
            <a:pPr lvl="0" algn="ctr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Verifying incoming requests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F784A9B-4955-C88A-3F99-C2E2F5AAE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" y="110490"/>
            <a:ext cx="7724775" cy="316230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0CDD658F-5CC1-D2CF-D754-4130F08DD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5" y="3390265"/>
            <a:ext cx="7591425" cy="3438525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8D37FD15-BB3C-A474-B7FF-AA89D18AF011}"/>
              </a:ext>
            </a:extLst>
          </p:cNvPr>
          <p:cNvSpPr txBox="1"/>
          <p:nvPr/>
        </p:nvSpPr>
        <p:spPr>
          <a:xfrm>
            <a:off x="4866640" y="252463"/>
            <a:ext cx="273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Given this simple ‘hello world’ stub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126CF2AC-E03C-E790-3608-4172B26BBE0D}"/>
              </a:ext>
            </a:extLst>
          </p:cNvPr>
          <p:cNvSpPr txBox="1"/>
          <p:nvPr/>
        </p:nvSpPr>
        <p:spPr>
          <a:xfrm>
            <a:off x="7995920" y="3909198"/>
            <a:ext cx="264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When we have this test that should invoke</a:t>
            </a: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that stub exactly once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B0B394E8-C1E0-CC16-36E0-93CB8A42A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74" y="5823108"/>
            <a:ext cx="11629051" cy="425291"/>
          </a:xfrm>
          <a:prstGeom prst="rect">
            <a:avLst/>
          </a:prstGeom>
          <a:ln>
            <a:solidFill>
              <a:srgbClr val="00FF00"/>
            </a:solidFill>
          </a:ln>
        </p:spPr>
      </p:pic>
      <p:sp>
        <p:nvSpPr>
          <p:cNvPr id="15" name="Tekstvak 14">
            <a:extLst>
              <a:ext uri="{FF2B5EF4-FFF2-40B4-BE49-F238E27FC236}">
                <a16:creationId xmlns:a16="http://schemas.microsoft.com/office/drawing/2014/main" id="{4F39A757-CBCA-89DF-E3FD-9BB1CE96B877}"/>
              </a:ext>
            </a:extLst>
          </p:cNvPr>
          <p:cNvSpPr txBox="1"/>
          <p:nvPr/>
        </p:nvSpPr>
        <p:spPr>
          <a:xfrm>
            <a:off x="281474" y="4228305"/>
            <a:ext cx="4236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Then</a:t>
            </a: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this verification can be added to the test to ensure that indeed, an HTTP GET to ‘/hello-world’ has been made exactly once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0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2" y="365129"/>
            <a:ext cx="10876277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Some more verification examples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B7A10CB-11C9-BF02-4779-B302D8B64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74" y="152483"/>
            <a:ext cx="11629051" cy="425291"/>
          </a:xfrm>
          <a:prstGeom prst="rect">
            <a:avLst/>
          </a:prstGeom>
          <a:ln>
            <a:noFill/>
          </a:ln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470FBD80-8C3D-139E-6872-4EB3270E3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74" y="1690688"/>
            <a:ext cx="9948772" cy="425291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BA2AC906-AF2C-CCD5-7762-F5D8283C2DF3}"/>
              </a:ext>
            </a:extLst>
          </p:cNvPr>
          <p:cNvSpPr txBox="1"/>
          <p:nvPr/>
        </p:nvSpPr>
        <p:spPr>
          <a:xfrm>
            <a:off x="281474" y="2115979"/>
            <a:ext cx="113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The same as the above,</a:t>
            </a: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but less verbose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B088F632-BE48-B98E-C9DE-ECD2FF48D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74" y="2910876"/>
            <a:ext cx="11805441" cy="369332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E5A976F6-BCBA-F48F-7D9A-1C239B06CDF3}"/>
              </a:ext>
            </a:extLst>
          </p:cNvPr>
          <p:cNvSpPr txBox="1"/>
          <p:nvPr/>
        </p:nvSpPr>
        <p:spPr>
          <a:xfrm>
            <a:off x="281474" y="3336167"/>
            <a:ext cx="113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Verify that less than 5 HTTP POSTs were made to /requestLoan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7E2D613E-D49C-F6DF-4223-79C51F409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473" y="3955370"/>
            <a:ext cx="11566509" cy="1571670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81BA29E3-4F9F-279C-81E3-4E877A0B3DFA}"/>
              </a:ext>
            </a:extLst>
          </p:cNvPr>
          <p:cNvSpPr txBox="1"/>
          <p:nvPr/>
        </p:nvSpPr>
        <p:spPr>
          <a:xfrm>
            <a:off x="200194" y="5592245"/>
            <a:ext cx="11311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Verify that 10</a:t>
            </a: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or more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HTTP POSTs with a ‘Content-Type’ header value containing</a:t>
            </a: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‘application/json’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were made to /requestLoan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47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D458-4D33-4286-AFEF-1B613A4DDE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11129"/>
            <a:ext cx="10515600" cy="721991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396D-29B9-41A6-9997-E363A9EA5C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307466"/>
            <a:ext cx="10977877" cy="5032373"/>
          </a:xfrm>
        </p:spPr>
        <p:txBody>
          <a:bodyPr>
            <a:normAutofit fontScale="92500"/>
          </a:bodyPr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&gt; WireMockExercises5Test.java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Add WireMock verifications to the tests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request properties as described in the comments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your solution by running the tests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WireMockAnswers5Test.java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WireMockExamples5Test.java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7434498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6:</a:t>
            </a: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Extending WireMock</a:t>
            </a:r>
            <a:endParaRPr lang="nl-NL" sz="65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20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BB3A-CA49-482E-8AC5-1B2F0889E8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35758"/>
            <a:ext cx="10515600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Problems in test environments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C965C94-E1E6-4D5B-A1BF-87021CAAF995}"/>
              </a:ext>
            </a:extLst>
          </p:cNvPr>
          <p:cNvSpPr/>
          <p:nvPr/>
        </p:nvSpPr>
        <p:spPr>
          <a:xfrm>
            <a:off x="4602952" y="3793946"/>
            <a:ext cx="2986092" cy="571500"/>
          </a:xfrm>
          <a:prstGeom prst="rect">
            <a:avLst/>
          </a:prstGeom>
          <a:solidFill>
            <a:srgbClr val="00FF00"/>
          </a:solidFill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System under test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EDB0996-B717-46DF-9EB6-290849224114}"/>
              </a:ext>
            </a:extLst>
          </p:cNvPr>
          <p:cNvSpPr/>
          <p:nvPr/>
        </p:nvSpPr>
        <p:spPr>
          <a:xfrm>
            <a:off x="7879558" y="5573514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Mainframe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5DA3473-B140-428B-98BF-C5D0F868A714}"/>
              </a:ext>
            </a:extLst>
          </p:cNvPr>
          <p:cNvSpPr/>
          <p:nvPr/>
        </p:nvSpPr>
        <p:spPr>
          <a:xfrm>
            <a:off x="7879558" y="1523408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SaaS dependency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B7051F9-F329-4E30-9478-8FE8DC6C66F7}"/>
              </a:ext>
            </a:extLst>
          </p:cNvPr>
          <p:cNvSpPr/>
          <p:nvPr/>
        </p:nvSpPr>
        <p:spPr>
          <a:xfrm>
            <a:off x="2168124" y="5591967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Backend system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65B89D64-C23B-4995-9633-F32B1983F1E9}"/>
              </a:ext>
            </a:extLst>
          </p:cNvPr>
          <p:cNvSpPr/>
          <p:nvPr/>
        </p:nvSpPr>
        <p:spPr>
          <a:xfrm>
            <a:off x="2168124" y="1543251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Mobile app</a:t>
            </a:r>
          </a:p>
        </p:txBody>
      </p:sp>
      <p:cxnSp>
        <p:nvCxnSpPr>
          <p:cNvPr id="8" name="Elbow Connector 14">
            <a:extLst>
              <a:ext uri="{FF2B5EF4-FFF2-40B4-BE49-F238E27FC236}">
                <a16:creationId xmlns:a16="http://schemas.microsoft.com/office/drawing/2014/main" id="{8B045464-E876-4C33-B8FF-DAD40E712855}"/>
              </a:ext>
            </a:extLst>
          </p:cNvPr>
          <p:cNvCxnSpPr>
            <a:stCxn id="3" idx="0"/>
            <a:endCxn id="5" idx="2"/>
          </p:cNvCxnSpPr>
          <p:nvPr/>
        </p:nvCxnSpPr>
        <p:spPr>
          <a:xfrm rot="5400000" flipH="1" flipV="1">
            <a:off x="6878829" y="1721655"/>
            <a:ext cx="1289460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9" name="Elbow Connector 15">
            <a:extLst>
              <a:ext uri="{FF2B5EF4-FFF2-40B4-BE49-F238E27FC236}">
                <a16:creationId xmlns:a16="http://schemas.microsoft.com/office/drawing/2014/main" id="{2BA2027D-1ABE-4649-8535-BEA86316C5CC}"/>
              </a:ext>
            </a:extLst>
          </p:cNvPr>
          <p:cNvCxnSpPr>
            <a:stCxn id="3" idx="0"/>
            <a:endCxn id="7" idx="2"/>
          </p:cNvCxnSpPr>
          <p:nvPr/>
        </p:nvCxnSpPr>
        <p:spPr>
          <a:xfrm rot="16200000" flipV="1">
            <a:off x="4033035" y="1730982"/>
            <a:ext cx="1269617" cy="2856311"/>
          </a:xfrm>
          <a:prstGeom prst="bentConnector3">
            <a:avLst>
              <a:gd name="adj1" fmla="val 5075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0" name="Elbow Connector 18">
            <a:extLst>
              <a:ext uri="{FF2B5EF4-FFF2-40B4-BE49-F238E27FC236}">
                <a16:creationId xmlns:a16="http://schemas.microsoft.com/office/drawing/2014/main" id="{9B1BC534-3776-41AE-BCDA-705C0DC4FC87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6919525" y="3541918"/>
            <a:ext cx="1208068" cy="2855123"/>
          </a:xfrm>
          <a:prstGeom prst="bentConnector3">
            <a:avLst>
              <a:gd name="adj1" fmla="val 50789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1" name="Elbow Connector 21">
            <a:extLst>
              <a:ext uri="{FF2B5EF4-FFF2-40B4-BE49-F238E27FC236}">
                <a16:creationId xmlns:a16="http://schemas.microsoft.com/office/drawing/2014/main" id="{544A9ADD-5BE5-4B49-8483-7919A470355C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5400000">
            <a:off x="4054583" y="3550551"/>
            <a:ext cx="1226521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sp>
        <p:nvSpPr>
          <p:cNvPr id="12" name="Rectangle 33">
            <a:extLst>
              <a:ext uri="{FF2B5EF4-FFF2-40B4-BE49-F238E27FC236}">
                <a16:creationId xmlns:a16="http://schemas.microsoft.com/office/drawing/2014/main" id="{9544A7D6-53AC-46CA-A8A4-112F0C0757F5}"/>
              </a:ext>
            </a:extLst>
          </p:cNvPr>
          <p:cNvSpPr/>
          <p:nvPr/>
        </p:nvSpPr>
        <p:spPr>
          <a:xfrm>
            <a:off x="2168124" y="4461138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No suitable test data</a:t>
            </a:r>
          </a:p>
        </p:txBody>
      </p:sp>
      <p:sp>
        <p:nvSpPr>
          <p:cNvPr id="13" name="Rectangle 34">
            <a:extLst>
              <a:ext uri="{FF2B5EF4-FFF2-40B4-BE49-F238E27FC236}">
                <a16:creationId xmlns:a16="http://schemas.microsoft.com/office/drawing/2014/main" id="{22579770-3CD3-4969-B680-A01551FEB11B}"/>
              </a:ext>
            </a:extLst>
          </p:cNvPr>
          <p:cNvSpPr/>
          <p:nvPr/>
        </p:nvSpPr>
        <p:spPr>
          <a:xfrm>
            <a:off x="7589044" y="4461138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Limited access</a:t>
            </a: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30767CEE-2DF9-4512-9F97-2207EB28C5BD}"/>
              </a:ext>
            </a:extLst>
          </p:cNvPr>
          <p:cNvSpPr/>
          <p:nvPr/>
        </p:nvSpPr>
        <p:spPr>
          <a:xfrm>
            <a:off x="216812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Under development</a:t>
            </a:r>
          </a:p>
        </p:txBody>
      </p:sp>
      <p:sp>
        <p:nvSpPr>
          <p:cNvPr id="15" name="Rectangle 36">
            <a:extLst>
              <a:ext uri="{FF2B5EF4-FFF2-40B4-BE49-F238E27FC236}">
                <a16:creationId xmlns:a16="http://schemas.microsoft.com/office/drawing/2014/main" id="{C025E0D3-49BF-4EC8-B7CD-3EF30441AF93}"/>
              </a:ext>
            </a:extLst>
          </p:cNvPr>
          <p:cNvSpPr/>
          <p:nvPr/>
        </p:nvSpPr>
        <p:spPr>
          <a:xfrm>
            <a:off x="758904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Access fees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9D1D-CF0E-444D-BF61-6E6E92619F5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Extending WireMock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466E-59AE-4FAE-B4E2-27D0E0D7A69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some cases, the default WireMock feature set might not fit your needs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 is open to extensions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Allows you to create even more powerful stubs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Several options available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4342581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6.1:</a:t>
            </a: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Filtering incoming requests</a:t>
            </a:r>
            <a:endParaRPr lang="nl-NL" sz="65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3149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9D1D-CF0E-444D-BF61-6E6E92619F5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466E-59AE-4FAE-B4E2-27D0E0D7A69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2" y="1825627"/>
            <a:ext cx="11048997" cy="4351336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Modify incoming requests (or halt processing)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This has a variety of use cases: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Checking authentication details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 header injection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URL rewriting</a:t>
            </a:r>
          </a:p>
          <a:p>
            <a:pPr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Created by implementing the </a:t>
            </a:r>
            <a:r>
              <a:rPr lang="nl-NL" i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StubRequestFilterV2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interface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17818192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473699C2-2BFE-6560-37F2-BDF08CCF9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7318"/>
            <a:ext cx="12189116" cy="40433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5D9D1D-CF0E-444D-BF61-6E6E92619F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08642"/>
            <a:ext cx="10515600" cy="96276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 filtering – build</a:t>
            </a: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D65D5FCF-06E3-4DA5-8477-E88C5FED5455}"/>
              </a:ext>
            </a:extLst>
          </p:cNvPr>
          <p:cNvSpPr/>
          <p:nvPr/>
        </p:nvSpPr>
        <p:spPr>
          <a:xfrm>
            <a:off x="735011" y="2613689"/>
            <a:ext cx="6475413" cy="38909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4B1400DB-C5AD-425C-B840-42ECC92C85BB}"/>
              </a:ext>
            </a:extLst>
          </p:cNvPr>
          <p:cNvSpPr txBox="1"/>
          <p:nvPr/>
        </p:nvSpPr>
        <p:spPr>
          <a:xfrm>
            <a:off x="6451600" y="2343432"/>
            <a:ext cx="540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 the HTTP verb used equals DELETE…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6357B565-7376-4864-974F-158F94C63309}"/>
              </a:ext>
            </a:extLst>
          </p:cNvPr>
          <p:cNvSpPr/>
          <p:nvPr/>
        </p:nvSpPr>
        <p:spPr>
          <a:xfrm>
            <a:off x="4095749" y="3120495"/>
            <a:ext cx="1381125" cy="381427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E60A31D0-0906-464A-BA44-E319759795F8}"/>
              </a:ext>
            </a:extLst>
          </p:cNvPr>
          <p:cNvSpPr txBox="1"/>
          <p:nvPr/>
        </p:nvSpPr>
        <p:spPr>
          <a:xfrm>
            <a:off x="7210424" y="3427405"/>
            <a:ext cx="406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 an HTTP 403 and stop processing the request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7833D4ED-5286-413C-8C55-A09C1DF17CBB}"/>
              </a:ext>
            </a:extLst>
          </p:cNvPr>
          <p:cNvSpPr/>
          <p:nvPr/>
        </p:nvSpPr>
        <p:spPr>
          <a:xfrm>
            <a:off x="3714750" y="3867737"/>
            <a:ext cx="1552575" cy="38909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538A166-ABC9-4178-A5EC-F3AFA2BFC35F}"/>
              </a:ext>
            </a:extLst>
          </p:cNvPr>
          <p:cNvSpPr txBox="1"/>
          <p:nvPr/>
        </p:nvSpPr>
        <p:spPr>
          <a:xfrm>
            <a:off x="4251324" y="4514855"/>
            <a:ext cx="5283201" cy="381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Else continue processing the request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076F4ADC-9151-42E5-9825-7161924AC129}"/>
              </a:ext>
            </a:extLst>
          </p:cNvPr>
          <p:cNvSpPr/>
          <p:nvPr/>
        </p:nvSpPr>
        <p:spPr>
          <a:xfrm>
            <a:off x="2941320" y="1352683"/>
            <a:ext cx="4030980" cy="40443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03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8" grpId="0"/>
      <p:bldP spid="9" grpId="0" animBg="1"/>
      <p:bldP spid="10" grpId="0"/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91269112-2EFB-47B0-6169-27FE90E3F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23" y="1690688"/>
            <a:ext cx="10439954" cy="2164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5D9D1D-CF0E-444D-BF61-6E6E92619F5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 filtering – use</a:t>
            </a: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7566FA77-F59C-4D49-A5D1-5342A333AA34}"/>
              </a:ext>
            </a:extLst>
          </p:cNvPr>
          <p:cNvSpPr/>
          <p:nvPr/>
        </p:nvSpPr>
        <p:spPr>
          <a:xfrm>
            <a:off x="3105150" y="3067684"/>
            <a:ext cx="5676900" cy="40640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66B06C55-4104-46D9-A3E8-AA130927BFDA}"/>
              </a:ext>
            </a:extLst>
          </p:cNvPr>
          <p:cNvSpPr txBox="1"/>
          <p:nvPr/>
        </p:nvSpPr>
        <p:spPr>
          <a:xfrm>
            <a:off x="3500122" y="4079466"/>
            <a:ext cx="7853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 extension can be registered using: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its class name (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“com.example.HttpDeleteFilter”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the class (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HttpDeleteFilter.class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 instance (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 HttpDeleteFilter()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96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D458-4D33-4286-AFEF-1B613A4DDE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11129"/>
            <a:ext cx="10515600" cy="721991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396D-29B9-41A6-9997-E363A9EA5C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307466"/>
            <a:ext cx="10977877" cy="5032373"/>
          </a:xfrm>
        </p:spPr>
        <p:txBody>
          <a:bodyPr>
            <a:normAutofit fontScale="92500" lnSpcReduction="20000"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&gt; extensions &gt; BasicAuthFilter.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java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Implement a custom request filter that filters out all requests that do not have the proper basic authentication credentials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solution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running </a:t>
            </a:r>
            <a:r>
              <a:rPr lang="nl-NL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tests in exercises &gt; WireMockExercises6dot1Test.java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extensions &gt; BasicAuthFilter.java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extensions &gt; HttpDeleteFilter.java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7321438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6.2:</a:t>
            </a: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Building a custom request matcher</a:t>
            </a:r>
            <a:endParaRPr lang="nl-NL" sz="65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5339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9D1D-CF0E-444D-BF61-6E6E92619F5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Custom request matchers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466E-59AE-4FAE-B4E2-27D0E0D7A69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Add custom request matching logic to WireMock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Can be combined with existing standard matchers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Done by extending RequestMatcherExtension class</a:t>
            </a:r>
          </a:p>
          <a:p>
            <a:pPr lvl="1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3754679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9D1D-CF0E-444D-BF61-6E6E92619F5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Custom request matcher – build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D66FC6B-144E-4419-AFF5-BB9AD7C18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468118"/>
          </a:xfrm>
          <a:prstGeom prst="rect">
            <a:avLst/>
          </a:prstGeom>
        </p:spPr>
      </p:pic>
      <p:sp>
        <p:nvSpPr>
          <p:cNvPr id="6" name="Ovaal 5">
            <a:extLst>
              <a:ext uri="{FF2B5EF4-FFF2-40B4-BE49-F238E27FC236}">
                <a16:creationId xmlns:a16="http://schemas.microsoft.com/office/drawing/2014/main" id="{7ABB89ED-C73E-43E6-870F-3EA2E9431DFD}"/>
              </a:ext>
            </a:extLst>
          </p:cNvPr>
          <p:cNvSpPr/>
          <p:nvPr/>
        </p:nvSpPr>
        <p:spPr>
          <a:xfrm>
            <a:off x="5191760" y="1667638"/>
            <a:ext cx="5242560" cy="374522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918916C0-9AF5-4AB6-9CF2-1B0C8A829008}"/>
              </a:ext>
            </a:extLst>
          </p:cNvPr>
          <p:cNvSpPr/>
          <p:nvPr/>
        </p:nvSpPr>
        <p:spPr>
          <a:xfrm>
            <a:off x="4104640" y="4807078"/>
            <a:ext cx="5882640" cy="272922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E33C5C01-E39B-4C20-80CC-DFD579C5B022}"/>
              </a:ext>
            </a:extLst>
          </p:cNvPr>
          <p:cNvSpPr txBox="1"/>
          <p:nvPr/>
        </p:nvSpPr>
        <p:spPr>
          <a:xfrm>
            <a:off x="4302760" y="4035474"/>
            <a:ext cx="702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the value of the </a:t>
            </a:r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maxLength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matcher parameter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E164E746-BBE1-4489-BD99-1AE4936B75F4}"/>
              </a:ext>
            </a:extLst>
          </p:cNvPr>
          <p:cNvSpPr/>
          <p:nvPr/>
        </p:nvSpPr>
        <p:spPr>
          <a:xfrm>
            <a:off x="3007360" y="5128070"/>
            <a:ext cx="8168640" cy="29737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7D487564-C135-4FC2-8776-CCA607D33684}"/>
              </a:ext>
            </a:extLst>
          </p:cNvPr>
          <p:cNvSpPr txBox="1"/>
          <p:nvPr/>
        </p:nvSpPr>
        <p:spPr>
          <a:xfrm>
            <a:off x="3825240" y="5545699"/>
            <a:ext cx="766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 the request body length to the </a:t>
            </a:r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maxLength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parameter value and return the result as a </a:t>
            </a:r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MatchResult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45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 animBg="1"/>
      <p:bldP spid="1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AC4A96C8-FA09-45D6-ACB1-F5342C21E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71" y="859770"/>
            <a:ext cx="9615536" cy="20143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5D9D1D-CF0E-444D-BF61-6E6E92619F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4526" y="1"/>
            <a:ext cx="10515600" cy="90424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Custom request matcher – use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FF2E280-DDBA-467E-B82D-54F85416E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71" y="4140200"/>
            <a:ext cx="11490310" cy="1341756"/>
          </a:xfrm>
          <a:prstGeom prst="rect">
            <a:avLst/>
          </a:prstGeom>
        </p:spPr>
      </p:pic>
      <p:sp>
        <p:nvSpPr>
          <p:cNvPr id="9" name="Ovaal 8">
            <a:extLst>
              <a:ext uri="{FF2B5EF4-FFF2-40B4-BE49-F238E27FC236}">
                <a16:creationId xmlns:a16="http://schemas.microsoft.com/office/drawing/2014/main" id="{09DDD050-2DA9-4F05-8CC7-E4A5CE0CBA21}"/>
              </a:ext>
            </a:extLst>
          </p:cNvPr>
          <p:cNvSpPr/>
          <p:nvPr/>
        </p:nvSpPr>
        <p:spPr>
          <a:xfrm>
            <a:off x="3861982" y="2170349"/>
            <a:ext cx="4013200" cy="383823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B7B3A926-CBFC-472D-86B5-7641EDAB2609}"/>
              </a:ext>
            </a:extLst>
          </p:cNvPr>
          <p:cNvSpPr txBox="1"/>
          <p:nvPr/>
        </p:nvSpPr>
        <p:spPr>
          <a:xfrm>
            <a:off x="7232189" y="2576744"/>
            <a:ext cx="3657600" cy="38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 the extension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892B252A-24FB-4077-A887-53C22D2639CA}"/>
              </a:ext>
            </a:extLst>
          </p:cNvPr>
          <p:cNvSpPr/>
          <p:nvPr/>
        </p:nvSpPr>
        <p:spPr>
          <a:xfrm>
            <a:off x="1127760" y="4467236"/>
            <a:ext cx="2255520" cy="429884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4A6965CC-3E91-4FA2-B535-153FF84EC4F5}"/>
              </a:ext>
            </a:extLst>
          </p:cNvPr>
          <p:cNvSpPr txBox="1"/>
          <p:nvPr/>
        </p:nvSpPr>
        <p:spPr>
          <a:xfrm>
            <a:off x="762000" y="3103389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custom matcher in a stub definition using its name (can be combined with existing matchers)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1C71EDCB-8E38-46D8-9F45-1EB205A0EC5B}"/>
              </a:ext>
            </a:extLst>
          </p:cNvPr>
          <p:cNvSpPr/>
          <p:nvPr/>
        </p:nvSpPr>
        <p:spPr>
          <a:xfrm>
            <a:off x="5577840" y="4467236"/>
            <a:ext cx="6266989" cy="429884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A988E28D-8268-4135-A050-552953C19E87}"/>
              </a:ext>
            </a:extLst>
          </p:cNvPr>
          <p:cNvSpPr txBox="1"/>
          <p:nvPr/>
        </p:nvSpPr>
        <p:spPr>
          <a:xfrm>
            <a:off x="7232189" y="3992225"/>
            <a:ext cx="461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Specify desired parameter value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89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8011-CF6F-486E-976A-BE3B5B73AB8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Simulation during test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7053A-2DA6-431A-BC43-684AEF4AD28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Simulate dependency </a:t>
            </a:r>
            <a:r>
              <a:rPr lang="nl-NL" b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behaviour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Regain control over test environment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Dependencies available on demand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Control over test data (edge cases!)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Eliminate third party component usage fees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D458-4D33-4286-AFEF-1B613A4DDE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11129"/>
            <a:ext cx="10515600" cy="721991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396D-29B9-41A6-9997-E363A9EA5C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307466"/>
            <a:ext cx="10977877" cy="5439405"/>
          </a:xfrm>
        </p:spPr>
        <p:txBody>
          <a:bodyPr>
            <a:normAutofit fontScale="92500" lnSpcReduction="20000"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&gt; extensions &gt; RejectedHttpVerbsMatcher.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java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Implement a custom matcher that reads a list of rejected HTTP verbs and matches the HTTP verb used in the incoming request against it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solution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running </a:t>
            </a:r>
            <a:r>
              <a:rPr lang="nl-NL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tests in exercises &gt; WireMockExercises6dot2Test.java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extensions &gt; RejectedHttpVerbsMatcher.java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extensions &gt; BodyLengthMatcher.java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18246142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6.3 is waiting on</a:t>
            </a:r>
            <a:br>
              <a:rPr lang="nl-NL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https://github.com/wiremock</a:t>
            </a:r>
            <a:br>
              <a:rPr lang="nl-NL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/wiremock/issues/2525</a:t>
            </a:r>
            <a:br>
              <a:rPr lang="nl-NL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be resolved</a:t>
            </a:r>
          </a:p>
        </p:txBody>
      </p:sp>
    </p:spTree>
    <p:extLst>
      <p:ext uri="{BB962C8B-B14F-4D97-AF65-F5344CB8AC3E}">
        <p14:creationId xmlns:p14="http://schemas.microsoft.com/office/powerpoint/2010/main" val="23091134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6.3:</a:t>
            </a: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Executing post-serve actions</a:t>
            </a:r>
            <a:endParaRPr lang="nl-NL" sz="65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8559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9D1D-CF0E-444D-BF61-6E6E92619F5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Post-serve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466E-59AE-4FAE-B4E2-27D0E0D7A69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Perform specific actions after serving response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Logging, writing to database, …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Done by extending PostServeAction class</a:t>
            </a:r>
          </a:p>
          <a:p>
            <a:pPr lvl="1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40386283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9D1D-CF0E-444D-BF61-6E6E92619F5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Post-serve action – build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21A2D85-5AF2-48AD-A77E-B27C9A058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109663"/>
          </a:xfrm>
          <a:prstGeom prst="rect">
            <a:avLst/>
          </a:prstGeom>
        </p:spPr>
      </p:pic>
      <p:sp>
        <p:nvSpPr>
          <p:cNvPr id="5" name="Ovaal 4">
            <a:extLst>
              <a:ext uri="{FF2B5EF4-FFF2-40B4-BE49-F238E27FC236}">
                <a16:creationId xmlns:a16="http://schemas.microsoft.com/office/drawing/2014/main" id="{035F02C8-2A31-4C29-BACB-7FA72A8CA3C5}"/>
              </a:ext>
            </a:extLst>
          </p:cNvPr>
          <p:cNvSpPr/>
          <p:nvPr/>
        </p:nvSpPr>
        <p:spPr>
          <a:xfrm>
            <a:off x="3606800" y="1638205"/>
            <a:ext cx="4013200" cy="383823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B40A8178-9C83-4D03-A890-BF0B1AF95A84}"/>
              </a:ext>
            </a:extLst>
          </p:cNvPr>
          <p:cNvSpPr/>
          <p:nvPr/>
        </p:nvSpPr>
        <p:spPr>
          <a:xfrm>
            <a:off x="1971040" y="4178205"/>
            <a:ext cx="1635760" cy="383823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83E9EA3D-304A-41FF-B9BD-21137DB8017F}"/>
              </a:ext>
            </a:extLst>
          </p:cNvPr>
          <p:cNvSpPr txBox="1"/>
          <p:nvPr/>
        </p:nvSpPr>
        <p:spPr>
          <a:xfrm>
            <a:off x="2981960" y="3429000"/>
            <a:ext cx="526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implements the post-serve action to execute after serving a response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17D114A8-260D-434C-9255-6FB6CEB5266B}"/>
              </a:ext>
            </a:extLst>
          </p:cNvPr>
          <p:cNvSpPr txBox="1"/>
          <p:nvPr/>
        </p:nvSpPr>
        <p:spPr>
          <a:xfrm>
            <a:off x="960119" y="6035689"/>
            <a:ext cx="10980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Overriding </a:t>
            </a:r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doGlobalAction()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automatically performs the action for all responses served by WireMock (no need to configure this on a per-stub basis anymore)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22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FFD539A7-A5B7-4E3F-B755-1F8515DB6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6" y="754708"/>
            <a:ext cx="8486774" cy="17354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5D9D1D-CF0E-444D-BF61-6E6E92619F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4526" y="1"/>
            <a:ext cx="10515600" cy="90424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Post-serve action – use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B8BBFA5-C467-4F77-A4C2-D4B0F2630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3338"/>
            <a:ext cx="12172161" cy="4244340"/>
          </a:xfrm>
          <a:prstGeom prst="rect">
            <a:avLst/>
          </a:prstGeom>
        </p:spPr>
      </p:pic>
      <p:sp>
        <p:nvSpPr>
          <p:cNvPr id="6" name="Ovaal 5">
            <a:extLst>
              <a:ext uri="{FF2B5EF4-FFF2-40B4-BE49-F238E27FC236}">
                <a16:creationId xmlns:a16="http://schemas.microsoft.com/office/drawing/2014/main" id="{2857BA35-19FC-4591-A00B-622B42B58C36}"/>
              </a:ext>
            </a:extLst>
          </p:cNvPr>
          <p:cNvSpPr/>
          <p:nvPr/>
        </p:nvSpPr>
        <p:spPr>
          <a:xfrm>
            <a:off x="3058160" y="1862371"/>
            <a:ext cx="3657600" cy="316872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10CE2DE2-D326-4123-B1FD-2DF65FFFA076}"/>
              </a:ext>
            </a:extLst>
          </p:cNvPr>
          <p:cNvSpPr txBox="1"/>
          <p:nvPr/>
        </p:nvSpPr>
        <p:spPr>
          <a:xfrm>
            <a:off x="6911163" y="1845168"/>
            <a:ext cx="3657600" cy="38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 the extension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DA5CFD04-7428-46A3-8B1D-A7CEA4D97C6B}"/>
              </a:ext>
            </a:extLst>
          </p:cNvPr>
          <p:cNvSpPr/>
          <p:nvPr/>
        </p:nvSpPr>
        <p:spPr>
          <a:xfrm>
            <a:off x="1743740" y="3758574"/>
            <a:ext cx="10334846" cy="81342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B2C9A1E0-86E9-4F45-9ABA-CC6941A82555}"/>
              </a:ext>
            </a:extLst>
          </p:cNvPr>
          <p:cNvSpPr txBox="1"/>
          <p:nvPr/>
        </p:nvSpPr>
        <p:spPr>
          <a:xfrm>
            <a:off x="7692526" y="4668894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the post-serve action to the stub definition and supply the desired parameter value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51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D458-4D33-4286-AFEF-1B613A4DDE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11129"/>
            <a:ext cx="10515600" cy="721991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396D-29B9-41A6-9997-E363A9EA5C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307466"/>
            <a:ext cx="10977877" cy="5439405"/>
          </a:xfrm>
        </p:spPr>
        <p:txBody>
          <a:bodyPr>
            <a:normAutofit fontScale="92500" lnSpcReduction="20000"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&gt; extensions &gt; LogLoanRequestReceptionWithTimestamp.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java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Implement a post-serve action that prints a log message containing the current date and time in the requested format to the console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solution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running </a:t>
            </a:r>
            <a:r>
              <a:rPr lang="nl-NL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tests in exercises &gt; WireMockExercises6dot3Test.java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extensions &gt; LogLoanRequestReceptionWithTimestamp.java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extensions &gt; WriteToDBAction.java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5436109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063107"/>
          </a:xfrm>
        </p:spPr>
        <p:txBody>
          <a:bodyPr>
            <a:normAutofit/>
          </a:bodyPr>
          <a:lstStyle/>
          <a:p>
            <a:pPr algn="ctr"/>
            <a:r>
              <a:rPr lang="nl-NL" sz="6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https://wiremock.org/docs</a:t>
            </a:r>
            <a:br>
              <a:rPr lang="nl-NL" sz="6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6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/extending-wiremock/</a:t>
            </a:r>
          </a:p>
        </p:txBody>
      </p:sp>
    </p:spTree>
    <p:extLst>
      <p:ext uri="{BB962C8B-B14F-4D97-AF65-F5344CB8AC3E}">
        <p14:creationId xmlns:p14="http://schemas.microsoft.com/office/powerpoint/2010/main" val="23960409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Appendix A:</a:t>
            </a: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 equivalents for</a:t>
            </a: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Java examples</a:t>
            </a:r>
            <a:endParaRPr lang="nl-NL" sz="65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9816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4FF12610-E479-4F8E-B092-8E5F50B02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456" y="1687659"/>
            <a:ext cx="8037088" cy="50023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A374F2-CF67-4790-A38E-5800194363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1170706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Our Hello world! mock</a:t>
            </a:r>
          </a:p>
        </p:txBody>
      </p:sp>
    </p:spTree>
    <p:extLst>
      <p:ext uri="{BB962C8B-B14F-4D97-AF65-F5344CB8AC3E}">
        <p14:creationId xmlns:p14="http://schemas.microsoft.com/office/powerpoint/2010/main" val="3812535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F1D5-837B-45E2-AC12-21BAF0EB70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35758"/>
            <a:ext cx="10515600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Problems in test environments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8E6A00E9-FD05-47CC-A8EF-124E7738C989}"/>
              </a:ext>
            </a:extLst>
          </p:cNvPr>
          <p:cNvSpPr/>
          <p:nvPr/>
        </p:nvSpPr>
        <p:spPr>
          <a:xfrm>
            <a:off x="4602952" y="3793946"/>
            <a:ext cx="2986092" cy="571500"/>
          </a:xfrm>
          <a:prstGeom prst="rect">
            <a:avLst/>
          </a:prstGeom>
          <a:solidFill>
            <a:srgbClr val="00FF00"/>
          </a:solidFill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System under test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2EEAB19-847D-496F-9870-889E19D8A029}"/>
              </a:ext>
            </a:extLst>
          </p:cNvPr>
          <p:cNvSpPr/>
          <p:nvPr/>
        </p:nvSpPr>
        <p:spPr>
          <a:xfrm>
            <a:off x="7879558" y="5573514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Mainframe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85B973A-663E-4A15-824D-FA3AB0D74F44}"/>
              </a:ext>
            </a:extLst>
          </p:cNvPr>
          <p:cNvSpPr/>
          <p:nvPr/>
        </p:nvSpPr>
        <p:spPr>
          <a:xfrm>
            <a:off x="7879558" y="1523408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SaaS dependency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7742AC0-9A83-4F86-9FCB-15D66E61630A}"/>
              </a:ext>
            </a:extLst>
          </p:cNvPr>
          <p:cNvSpPr/>
          <p:nvPr/>
        </p:nvSpPr>
        <p:spPr>
          <a:xfrm>
            <a:off x="2168124" y="5591967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Backend system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86FA7694-3C37-44DB-A981-8F325C872AF0}"/>
              </a:ext>
            </a:extLst>
          </p:cNvPr>
          <p:cNvSpPr/>
          <p:nvPr/>
        </p:nvSpPr>
        <p:spPr>
          <a:xfrm>
            <a:off x="2168124" y="1543251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Mobile app</a:t>
            </a:r>
          </a:p>
        </p:txBody>
      </p:sp>
      <p:cxnSp>
        <p:nvCxnSpPr>
          <p:cNvPr id="8" name="Elbow Connector 14">
            <a:extLst>
              <a:ext uri="{FF2B5EF4-FFF2-40B4-BE49-F238E27FC236}">
                <a16:creationId xmlns:a16="http://schemas.microsoft.com/office/drawing/2014/main" id="{5B6C415F-8FBE-441C-85A7-0C9142ACCEFF}"/>
              </a:ext>
            </a:extLst>
          </p:cNvPr>
          <p:cNvCxnSpPr>
            <a:stCxn id="3" idx="0"/>
            <a:endCxn id="5" idx="2"/>
          </p:cNvCxnSpPr>
          <p:nvPr/>
        </p:nvCxnSpPr>
        <p:spPr>
          <a:xfrm rot="5400000" flipH="1" flipV="1">
            <a:off x="6878829" y="1721655"/>
            <a:ext cx="1289460" cy="2855123"/>
          </a:xfrm>
          <a:prstGeom prst="bentConnector3">
            <a:avLst>
              <a:gd name="adj1" fmla="val 49261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9" name="Elbow Connector 15">
            <a:extLst>
              <a:ext uri="{FF2B5EF4-FFF2-40B4-BE49-F238E27FC236}">
                <a16:creationId xmlns:a16="http://schemas.microsoft.com/office/drawing/2014/main" id="{52CBD1A3-C899-412C-9A05-01B4DB8EC9EE}"/>
              </a:ext>
            </a:extLst>
          </p:cNvPr>
          <p:cNvCxnSpPr>
            <a:stCxn id="3" idx="0"/>
            <a:endCxn id="7" idx="2"/>
          </p:cNvCxnSpPr>
          <p:nvPr/>
        </p:nvCxnSpPr>
        <p:spPr>
          <a:xfrm rot="16200000" flipV="1">
            <a:off x="4033035" y="1730982"/>
            <a:ext cx="1269617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0" name="Elbow Connector 18">
            <a:extLst>
              <a:ext uri="{FF2B5EF4-FFF2-40B4-BE49-F238E27FC236}">
                <a16:creationId xmlns:a16="http://schemas.microsoft.com/office/drawing/2014/main" id="{2A2DCB36-B6F3-41E8-A02B-4BD731755C57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6919525" y="3541918"/>
            <a:ext cx="1208068" cy="2855123"/>
          </a:xfrm>
          <a:prstGeom prst="bentConnector3">
            <a:avLst>
              <a:gd name="adj1" fmla="val 50789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1" name="Elbow Connector 21">
            <a:extLst>
              <a:ext uri="{FF2B5EF4-FFF2-40B4-BE49-F238E27FC236}">
                <a16:creationId xmlns:a16="http://schemas.microsoft.com/office/drawing/2014/main" id="{E877094D-CCE4-4D9B-99E5-4D051235D6D9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5400000">
            <a:off x="4054583" y="3550551"/>
            <a:ext cx="1226521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sp>
        <p:nvSpPr>
          <p:cNvPr id="12" name="Rectangle 33">
            <a:extLst>
              <a:ext uri="{FF2B5EF4-FFF2-40B4-BE49-F238E27FC236}">
                <a16:creationId xmlns:a16="http://schemas.microsoft.com/office/drawing/2014/main" id="{6312F897-BD5B-4024-A5DD-81617ED763D8}"/>
              </a:ext>
            </a:extLst>
          </p:cNvPr>
          <p:cNvSpPr/>
          <p:nvPr/>
        </p:nvSpPr>
        <p:spPr>
          <a:xfrm>
            <a:off x="2168124" y="4461138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No suitable test data</a:t>
            </a:r>
          </a:p>
        </p:txBody>
      </p:sp>
      <p:sp>
        <p:nvSpPr>
          <p:cNvPr id="13" name="Rectangle 34">
            <a:extLst>
              <a:ext uri="{FF2B5EF4-FFF2-40B4-BE49-F238E27FC236}">
                <a16:creationId xmlns:a16="http://schemas.microsoft.com/office/drawing/2014/main" id="{74545F3B-B968-443D-8584-B95A758A3F5F}"/>
              </a:ext>
            </a:extLst>
          </p:cNvPr>
          <p:cNvSpPr/>
          <p:nvPr/>
        </p:nvSpPr>
        <p:spPr>
          <a:xfrm>
            <a:off x="7589044" y="4461138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Limited access</a:t>
            </a: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7F507B63-DA96-4000-8676-B674104343F0}"/>
              </a:ext>
            </a:extLst>
          </p:cNvPr>
          <p:cNvSpPr/>
          <p:nvPr/>
        </p:nvSpPr>
        <p:spPr>
          <a:xfrm>
            <a:off x="216812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Under development</a:t>
            </a:r>
          </a:p>
        </p:txBody>
      </p:sp>
      <p:sp>
        <p:nvSpPr>
          <p:cNvPr id="15" name="Rectangle 36">
            <a:extLst>
              <a:ext uri="{FF2B5EF4-FFF2-40B4-BE49-F238E27FC236}">
                <a16:creationId xmlns:a16="http://schemas.microsoft.com/office/drawing/2014/main" id="{A2663CCB-E661-4978-BFCA-062FF6D679BA}"/>
              </a:ext>
            </a:extLst>
          </p:cNvPr>
          <p:cNvSpPr/>
          <p:nvPr/>
        </p:nvSpPr>
        <p:spPr>
          <a:xfrm>
            <a:off x="758904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Access fees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B88C-4D40-48F4-8943-8E8569F64C9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URL matching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968EE5E-6C7B-4FB9-B940-F100988A8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877" y="1690688"/>
            <a:ext cx="6420245" cy="484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114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D095-CCA6-4058-955D-1DADDCCFA1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2" y="365129"/>
            <a:ext cx="10894885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 header matching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1833F9B-3636-4100-908D-99CC32014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402" y="1690688"/>
            <a:ext cx="6287196" cy="505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7732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58B7-80F4-4C70-9BC2-22C1D67B2E9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Simulating a delay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5619E0A-994C-46FA-B0DC-1D4199EFA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918" y="1690688"/>
            <a:ext cx="7348163" cy="440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569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E8A6-631F-42C1-A468-436CC60BE39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Returning a fault response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E52D9F8-A70C-42D0-A531-4838A2F53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048" y="1690688"/>
            <a:ext cx="8801903" cy="418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6492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E9389-73E7-4E18-B176-8DCF341E2EB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4A9BD8A-FAAD-451B-B947-E44942838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71" y="0"/>
            <a:ext cx="4894506" cy="685800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550B868-4D1B-4018-AAEA-0993E2A4B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709" y="1952625"/>
            <a:ext cx="5895975" cy="490537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800308E-8965-4E9C-97A9-26825675FD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09689" y="365129"/>
            <a:ext cx="6482993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Creating a stateful mock</a:t>
            </a:r>
          </a:p>
        </p:txBody>
      </p:sp>
    </p:spTree>
    <p:extLst>
      <p:ext uri="{BB962C8B-B14F-4D97-AF65-F5344CB8AC3E}">
        <p14:creationId xmlns:p14="http://schemas.microsoft.com/office/powerpoint/2010/main" val="317330277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2" y="365129"/>
            <a:ext cx="11048997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response templating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BF17D8C-A91E-4CAB-BA2B-B7CB27997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97" y="1690688"/>
            <a:ext cx="9621006" cy="412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13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2" y="365129"/>
            <a:ext cx="11048997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response templating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When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sent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this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JSON</a:t>
            </a:r>
          </a:p>
          <a:p>
            <a:pPr marL="0" lvl="0" indent="0">
              <a:buNone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body: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This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returns a response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with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body “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Pillars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of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Earth”: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CF2BD-5444-418C-A24C-ACB871096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85950"/>
            <a:ext cx="4562475" cy="15430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37C0C9D-3ABD-4CFF-B4DE-3E68D99DA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75" y="4323066"/>
            <a:ext cx="58293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7840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"/>
            <a:ext cx="11048997" cy="78232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WireMock extensions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C85E431-EAED-413E-84DF-AD4E6CCC7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3832225"/>
            <a:ext cx="3762375" cy="295275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3C1537F6-1E28-4414-A2CB-F77CC903F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50" y="3975100"/>
            <a:ext cx="6667500" cy="266700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77EE0790-A38A-435F-8B57-DFA878905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65" y="735648"/>
            <a:ext cx="3914775" cy="3143250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47824396-FC75-4673-B1D6-7E6A8D47F7F6}"/>
              </a:ext>
            </a:extLst>
          </p:cNvPr>
          <p:cNvSpPr txBox="1"/>
          <p:nvPr/>
        </p:nvSpPr>
        <p:spPr>
          <a:xfrm>
            <a:off x="2876781" y="2593056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a custom matcher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B4A63396-55BE-4A9E-9A3C-B8D537B38B08}"/>
              </a:ext>
            </a:extLst>
          </p:cNvPr>
          <p:cNvSpPr txBox="1"/>
          <p:nvPr/>
        </p:nvSpPr>
        <p:spPr>
          <a:xfrm>
            <a:off x="4705581" y="39751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Registering a local transformer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F371ADD0-39BC-409F-A163-55B5A19CBD81}"/>
              </a:ext>
            </a:extLst>
          </p:cNvPr>
          <p:cNvSpPr txBox="1"/>
          <p:nvPr/>
        </p:nvSpPr>
        <p:spPr>
          <a:xfrm>
            <a:off x="8180301" y="3141203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Specifying transformer parameters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76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22325"/>
            <a:ext cx="12192000" cy="6063107"/>
          </a:xfrm>
        </p:spPr>
        <p:txBody>
          <a:bodyPr>
            <a:noAutofit/>
          </a:bodyPr>
          <a:lstStyle/>
          <a:p>
            <a:pPr algn="ctr"/>
            <a:r>
              <a:rPr lang="nl-NL" sz="64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4348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71AE-A81A-44AF-9BB2-EB497F0A29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35758"/>
            <a:ext cx="11096628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Simulation in test environments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CC3CB45-97A0-4D07-973F-D8E709063C05}"/>
              </a:ext>
            </a:extLst>
          </p:cNvPr>
          <p:cNvSpPr/>
          <p:nvPr/>
        </p:nvSpPr>
        <p:spPr>
          <a:xfrm>
            <a:off x="4602952" y="3793946"/>
            <a:ext cx="2986092" cy="571500"/>
          </a:xfrm>
          <a:prstGeom prst="rect">
            <a:avLst/>
          </a:prstGeom>
          <a:solidFill>
            <a:srgbClr val="00FF00"/>
          </a:solidFill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System under test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842ECDA-E0BE-441A-80B5-765C2B9AD87F}"/>
              </a:ext>
            </a:extLst>
          </p:cNvPr>
          <p:cNvSpPr/>
          <p:nvPr/>
        </p:nvSpPr>
        <p:spPr>
          <a:xfrm>
            <a:off x="7879558" y="5573514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Virtualized mainframe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F8A6E81-DF89-43FD-BE15-4FE45DB563E9}"/>
              </a:ext>
            </a:extLst>
          </p:cNvPr>
          <p:cNvSpPr/>
          <p:nvPr/>
        </p:nvSpPr>
        <p:spPr>
          <a:xfrm>
            <a:off x="7879558" y="1523408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Virtualized SaaS dependency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4380382A-FF38-444E-9447-8DC9A5E5D898}"/>
              </a:ext>
            </a:extLst>
          </p:cNvPr>
          <p:cNvSpPr/>
          <p:nvPr/>
        </p:nvSpPr>
        <p:spPr>
          <a:xfrm>
            <a:off x="2168124" y="5591967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Virtualized backend system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E21A9C28-891B-44BA-8F64-98A3F940D0A5}"/>
              </a:ext>
            </a:extLst>
          </p:cNvPr>
          <p:cNvSpPr/>
          <p:nvPr/>
        </p:nvSpPr>
        <p:spPr>
          <a:xfrm>
            <a:off x="2168124" y="1543251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Virtualized mobile app</a:t>
            </a:r>
          </a:p>
        </p:txBody>
      </p:sp>
      <p:cxnSp>
        <p:nvCxnSpPr>
          <p:cNvPr id="8" name="Elbow Connector 14">
            <a:extLst>
              <a:ext uri="{FF2B5EF4-FFF2-40B4-BE49-F238E27FC236}">
                <a16:creationId xmlns:a16="http://schemas.microsoft.com/office/drawing/2014/main" id="{B73F5317-FF6D-40D2-834D-ED40BD9ADF0D}"/>
              </a:ext>
            </a:extLst>
          </p:cNvPr>
          <p:cNvCxnSpPr>
            <a:stCxn id="3" idx="0"/>
            <a:endCxn id="5" idx="2"/>
          </p:cNvCxnSpPr>
          <p:nvPr/>
        </p:nvCxnSpPr>
        <p:spPr>
          <a:xfrm rot="5400000" flipH="1" flipV="1">
            <a:off x="6878829" y="1721655"/>
            <a:ext cx="1289460" cy="2855123"/>
          </a:xfrm>
          <a:prstGeom prst="bentConnector3">
            <a:avLst>
              <a:gd name="adj1" fmla="val 49261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9" name="Elbow Connector 15">
            <a:extLst>
              <a:ext uri="{FF2B5EF4-FFF2-40B4-BE49-F238E27FC236}">
                <a16:creationId xmlns:a16="http://schemas.microsoft.com/office/drawing/2014/main" id="{15555CF6-4DE5-4E5B-B743-AA5A1C170B90}"/>
              </a:ext>
            </a:extLst>
          </p:cNvPr>
          <p:cNvCxnSpPr>
            <a:stCxn id="3" idx="0"/>
            <a:endCxn id="7" idx="2"/>
          </p:cNvCxnSpPr>
          <p:nvPr/>
        </p:nvCxnSpPr>
        <p:spPr>
          <a:xfrm rot="16200000" flipV="1">
            <a:off x="4033035" y="1730982"/>
            <a:ext cx="1269617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0" name="Elbow Connector 18">
            <a:extLst>
              <a:ext uri="{FF2B5EF4-FFF2-40B4-BE49-F238E27FC236}">
                <a16:creationId xmlns:a16="http://schemas.microsoft.com/office/drawing/2014/main" id="{2A42BD80-0732-4B17-9A62-9EF9968743DF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6919525" y="3541918"/>
            <a:ext cx="1208068" cy="2855123"/>
          </a:xfrm>
          <a:prstGeom prst="bentConnector3">
            <a:avLst>
              <a:gd name="adj1" fmla="val 50789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1" name="Elbow Connector 21">
            <a:extLst>
              <a:ext uri="{FF2B5EF4-FFF2-40B4-BE49-F238E27FC236}">
                <a16:creationId xmlns:a16="http://schemas.microsoft.com/office/drawing/2014/main" id="{9F66B48A-97E2-4D94-B171-ACDFDDD6A25C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5400000">
            <a:off x="4054583" y="3550551"/>
            <a:ext cx="1226521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sp>
        <p:nvSpPr>
          <p:cNvPr id="12" name="Rectangle 35">
            <a:extLst>
              <a:ext uri="{FF2B5EF4-FFF2-40B4-BE49-F238E27FC236}">
                <a16:creationId xmlns:a16="http://schemas.microsoft.com/office/drawing/2014/main" id="{06F117ED-1BF7-4158-9E41-37D3FF2C7228}"/>
              </a:ext>
            </a:extLst>
          </p:cNvPr>
          <p:cNvSpPr/>
          <p:nvPr/>
        </p:nvSpPr>
        <p:spPr>
          <a:xfrm>
            <a:off x="216812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Unrestricted access</a:t>
            </a: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EA2CB03F-82F2-4BB6-BEFF-247956C5AB0E}"/>
              </a:ext>
            </a:extLst>
          </p:cNvPr>
          <p:cNvSpPr/>
          <p:nvPr/>
        </p:nvSpPr>
        <p:spPr>
          <a:xfrm>
            <a:off x="2168124" y="4456310"/>
            <a:ext cx="2433639" cy="406405"/>
          </a:xfrm>
          <a:prstGeom prst="rect">
            <a:avLst/>
          </a:prstGeom>
          <a:noFill/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Unrestricted access</a:t>
            </a: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57EB728C-133F-4707-9E06-C740B29D0710}"/>
              </a:ext>
            </a:extLst>
          </p:cNvPr>
          <p:cNvSpPr/>
          <p:nvPr/>
        </p:nvSpPr>
        <p:spPr>
          <a:xfrm>
            <a:off x="758904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Unrestricted access</a:t>
            </a: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D6EDB110-FB89-4288-A184-2E40E825C769}"/>
              </a:ext>
            </a:extLst>
          </p:cNvPr>
          <p:cNvSpPr/>
          <p:nvPr/>
        </p:nvSpPr>
        <p:spPr>
          <a:xfrm>
            <a:off x="7589044" y="4456310"/>
            <a:ext cx="2433639" cy="406405"/>
          </a:xfrm>
          <a:prstGeom prst="rect">
            <a:avLst/>
          </a:prstGeom>
          <a:noFill/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Unrestricted access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47839</TotalTime>
  <Words>2533</Words>
  <Application>Microsoft Office PowerPoint</Application>
  <PresentationFormat>Widescreen</PresentationFormat>
  <Paragraphs>618</Paragraphs>
  <Slides>88</Slides>
  <Notes>30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88</vt:i4>
      </vt:variant>
    </vt:vector>
  </HeadingPairs>
  <TitlesOfParts>
    <vt:vector size="94" baseType="lpstr">
      <vt:lpstr>Arial</vt:lpstr>
      <vt:lpstr>Calibri</vt:lpstr>
      <vt:lpstr>Calibri Light</vt:lpstr>
      <vt:lpstr>Courier New</vt:lpstr>
      <vt:lpstr>Office Theme</vt:lpstr>
      <vt:lpstr>1_Office Theme</vt:lpstr>
      <vt:lpstr>No API? No problem!</vt:lpstr>
      <vt:lpstr>What are we going to do?</vt:lpstr>
      <vt:lpstr>Preparation</vt:lpstr>
      <vt:lpstr>Section 0:  An introduction to service virtualization</vt:lpstr>
      <vt:lpstr>Problems in test environments</vt:lpstr>
      <vt:lpstr>Problems in test environments</vt:lpstr>
      <vt:lpstr>Simulation during test execution</vt:lpstr>
      <vt:lpstr>Problems in test environments</vt:lpstr>
      <vt:lpstr>Simulation in test environments</vt:lpstr>
      <vt:lpstr>Our system under test</vt:lpstr>
      <vt:lpstr>PowerPoint Presentation</vt:lpstr>
      <vt:lpstr>PowerPoint Presentation</vt:lpstr>
      <vt:lpstr>What might we want to simulate?</vt:lpstr>
      <vt:lpstr>Section 1:  Getting started with WireMock</vt:lpstr>
      <vt:lpstr>WireMock</vt:lpstr>
      <vt:lpstr>WireMock Cloud  https://www.wiremock.io</vt:lpstr>
      <vt:lpstr>Install WireMock</vt:lpstr>
      <vt:lpstr>Starting WireMock (JUnit 4)</vt:lpstr>
      <vt:lpstr>Starting WireMock (JUnit 5)</vt:lpstr>
      <vt:lpstr>Starting WireMock (standalone)</vt:lpstr>
      <vt:lpstr>Configure responses</vt:lpstr>
      <vt:lpstr>An example mock defined in Java</vt:lpstr>
      <vt:lpstr>Some useful WireMock features</vt:lpstr>
      <vt:lpstr>Now it’s your turn!</vt:lpstr>
      <vt:lpstr>Section 2:  Request matching strategies and fault simulation</vt:lpstr>
      <vt:lpstr>Request matching</vt:lpstr>
      <vt:lpstr>Example: URL matching</vt:lpstr>
      <vt:lpstr>Example: header matching</vt:lpstr>
      <vt:lpstr>Example: using logical AND and OR</vt:lpstr>
      <vt:lpstr>Some more examples…</vt:lpstr>
      <vt:lpstr>Matching on request body elements</vt:lpstr>
      <vt:lpstr>Matching using date/time properties</vt:lpstr>
      <vt:lpstr>Other matching strategies</vt:lpstr>
      <vt:lpstr>Fault simulation</vt:lpstr>
      <vt:lpstr>Example: HTTP status code</vt:lpstr>
      <vt:lpstr>Example: timeout</vt:lpstr>
      <vt:lpstr>Example: bad response</vt:lpstr>
      <vt:lpstr>Now it’s your turn!</vt:lpstr>
      <vt:lpstr>Section 3:  Creating stateful mocks</vt:lpstr>
      <vt:lpstr>Statefulness</vt:lpstr>
      <vt:lpstr>Stateful mocks in WireMock</vt:lpstr>
      <vt:lpstr>Stateful mocks: an example</vt:lpstr>
      <vt:lpstr>Now it’s your turn!</vt:lpstr>
      <vt:lpstr>Section 4:  Response templating</vt:lpstr>
      <vt:lpstr>Response templating</vt:lpstr>
      <vt:lpstr>Setup response templating (JUnit 4)</vt:lpstr>
      <vt:lpstr>Setup response templating (JUnit 5)</vt:lpstr>
      <vt:lpstr>Enable/apply response templating</vt:lpstr>
      <vt:lpstr>One thing to keep in mind…</vt:lpstr>
      <vt:lpstr>Request attributes</vt:lpstr>
      <vt:lpstr>Request attributes (cont’d)</vt:lpstr>
      <vt:lpstr>JSON extraction example</vt:lpstr>
      <vt:lpstr>Now it’s your turn!</vt:lpstr>
      <vt:lpstr>Section 5:  Verification</vt:lpstr>
      <vt:lpstr>Verifying incoming requests</vt:lpstr>
      <vt:lpstr>Verifying incoming requests</vt:lpstr>
      <vt:lpstr>Some more verification examples</vt:lpstr>
      <vt:lpstr>Now it’s your turn!</vt:lpstr>
      <vt:lpstr>Section 6:  Extending WireMock</vt:lpstr>
      <vt:lpstr>Extending WireMock</vt:lpstr>
      <vt:lpstr>Section 6.1:  Filtering incoming requests</vt:lpstr>
      <vt:lpstr>Request filtering</vt:lpstr>
      <vt:lpstr>Request filtering – build</vt:lpstr>
      <vt:lpstr>Request filtering – use</vt:lpstr>
      <vt:lpstr>Now it’s your turn!</vt:lpstr>
      <vt:lpstr>Section 6.2:  Building a custom request matcher</vt:lpstr>
      <vt:lpstr>Custom request matchers</vt:lpstr>
      <vt:lpstr>Custom request matcher – build</vt:lpstr>
      <vt:lpstr>Custom request matcher – use</vt:lpstr>
      <vt:lpstr>Now it’s your turn!</vt:lpstr>
      <vt:lpstr>Section 6.3 is waiting on   https://github.com/wiremock /wiremock/issues/2525  to be resolved</vt:lpstr>
      <vt:lpstr>Section 6.3:  Executing post-serve actions</vt:lpstr>
      <vt:lpstr>Post-serve actions</vt:lpstr>
      <vt:lpstr>Post-serve action – build</vt:lpstr>
      <vt:lpstr>Post-serve action – use</vt:lpstr>
      <vt:lpstr>Now it’s your turn!</vt:lpstr>
      <vt:lpstr>https://wiremock.org/docs /extending-wiremock/</vt:lpstr>
      <vt:lpstr>Appendix A:  JSON equivalents for the Java examples</vt:lpstr>
      <vt:lpstr>Our Hello world! mock</vt:lpstr>
      <vt:lpstr>URL matching</vt:lpstr>
      <vt:lpstr>Request header matching</vt:lpstr>
      <vt:lpstr>Simulating a delay</vt:lpstr>
      <vt:lpstr>Returning a fault response</vt:lpstr>
      <vt:lpstr>Creating a stateful mock</vt:lpstr>
      <vt:lpstr>Use response templating</vt:lpstr>
      <vt:lpstr>Use response templating</vt:lpstr>
      <vt:lpstr>Using WireMock extensions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 REST</dc:title>
  <dc:creator>Bas Dijkstra</dc:creator>
  <cp:lastModifiedBy>Bas Dijkstra</cp:lastModifiedBy>
  <cp:revision>270</cp:revision>
  <dcterms:created xsi:type="dcterms:W3CDTF">2016-03-22T05:00:13Z</dcterms:created>
  <dcterms:modified xsi:type="dcterms:W3CDTF">2024-12-13T12:46:12Z</dcterms:modified>
</cp:coreProperties>
</file>