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aleway"/>
      <p:regular r:id="rId14"/>
      <p:bold r:id="rId15"/>
      <p:italic r:id="rId16"/>
      <p:boldItalic r:id="rId17"/>
    </p:embeddedFont>
    <p:embeddedFont>
      <p:font typeface="Cinzel"/>
      <p:regular r:id="rId18"/>
      <p:bold r:id="rId19"/>
    </p:embeddedFont>
    <p:embeddedFont>
      <p:font typeface="Quicksand"/>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Quicksand-regular.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Quicksand-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fntdata"/><Relationship Id="rId14" Type="http://schemas.openxmlformats.org/officeDocument/2006/relationships/font" Target="fonts/Raleway-regular.fntdata"/><Relationship Id="rId17" Type="http://schemas.openxmlformats.org/officeDocument/2006/relationships/font" Target="fonts/Raleway-boldItalic.fntdata"/><Relationship Id="rId16" Type="http://schemas.openxmlformats.org/officeDocument/2006/relationships/font" Target="fonts/Raleway-italic.fntdata"/><Relationship Id="rId5" Type="http://schemas.openxmlformats.org/officeDocument/2006/relationships/notesMaster" Target="notesMasters/notesMaster1.xml"/><Relationship Id="rId19" Type="http://schemas.openxmlformats.org/officeDocument/2006/relationships/font" Target="fonts/Cinzel-bold.fntdata"/><Relationship Id="rId6" Type="http://schemas.openxmlformats.org/officeDocument/2006/relationships/slide" Target="slides/slide1.xml"/><Relationship Id="rId18" Type="http://schemas.openxmlformats.org/officeDocument/2006/relationships/font" Target="fonts/Cinzel-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391ceb1bd5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391ceb1bd5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914400" rtl="0" algn="l">
              <a:spcBef>
                <a:spcPts val="0"/>
              </a:spcBef>
              <a:spcAft>
                <a:spcPts val="0"/>
              </a:spcAft>
              <a:buNone/>
            </a:pPr>
            <a:r>
              <a:rPr lang="en" sz="1200">
                <a:latin typeface="Raleway"/>
                <a:ea typeface="Raleway"/>
                <a:cs typeface="Raleway"/>
                <a:sym typeface="Raleway"/>
              </a:rPr>
              <a:t>All wage related variables might include different wage units for each individual observation. Therefore, it is crucial to convert all wages into yearly wage. Hence, we do following:</a:t>
            </a:r>
            <a:endParaRPr sz="1200">
              <a:latin typeface="Raleway"/>
              <a:ea typeface="Raleway"/>
              <a:cs typeface="Raleway"/>
              <a:sym typeface="Raleway"/>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3ddddce5d9_4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ddddce5d9_4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914400" rtl="0" algn="l">
              <a:spcBef>
                <a:spcPts val="0"/>
              </a:spcBef>
              <a:spcAft>
                <a:spcPts val="0"/>
              </a:spcAft>
              <a:buNone/>
            </a:pPr>
            <a:r>
              <a:rPr lang="en" sz="1000">
                <a:latin typeface="Raleway"/>
                <a:ea typeface="Raleway"/>
                <a:cs typeface="Raleway"/>
                <a:sym typeface="Raleway"/>
              </a:rPr>
              <a:t>1. </a:t>
            </a:r>
            <a:r>
              <a:rPr lang="en" sz="1000">
                <a:latin typeface="Raleway"/>
                <a:ea typeface="Raleway"/>
                <a:cs typeface="Raleway"/>
                <a:sym typeface="Raleway"/>
              </a:rPr>
              <a:t>Secondly, as mentioned on the previous slide, there are numerous NA included in this dataset. Especially, there are a few variables contains over 90% of NA values. Whereupon, we transformed some of the potential useful variables into another level of factors. We used NA as a new level of factor to indicate that information are not provided.</a:t>
            </a:r>
            <a:endParaRPr sz="1000">
              <a:latin typeface="Raleway"/>
              <a:ea typeface="Raleway"/>
              <a:cs typeface="Raleway"/>
              <a:sym typeface="Raleway"/>
            </a:endParaRPr>
          </a:p>
          <a:p>
            <a:pPr indent="0" lvl="0" marL="914400" rtl="0" algn="l">
              <a:spcBef>
                <a:spcPts val="0"/>
              </a:spcBef>
              <a:spcAft>
                <a:spcPts val="0"/>
              </a:spcAft>
              <a:buNone/>
            </a:pPr>
            <a:r>
              <a:t/>
            </a:r>
            <a:endParaRPr sz="1000">
              <a:latin typeface="Raleway"/>
              <a:ea typeface="Raleway"/>
              <a:cs typeface="Raleway"/>
              <a:sym typeface="Raleway"/>
            </a:endParaRPr>
          </a:p>
          <a:p>
            <a:pPr indent="0" lvl="0" marL="914400" rtl="0" algn="l">
              <a:spcBef>
                <a:spcPts val="0"/>
              </a:spcBef>
              <a:spcAft>
                <a:spcPts val="0"/>
              </a:spcAft>
              <a:buNone/>
            </a:pPr>
            <a:r>
              <a:rPr lang="en" sz="1000">
                <a:latin typeface="Quicksand"/>
                <a:ea typeface="Quicksand"/>
                <a:cs typeface="Quicksand"/>
                <a:sym typeface="Quicksand"/>
              </a:rPr>
              <a:t>2. Also, a few of factor variables contains way too many levels which will cause severe problem while we are trying to fit the model. Therefore, we transformed into simpler form of factor to reduce the task of computer or to avoid model fitting difficulties.</a:t>
            </a:r>
            <a:endParaRPr sz="1000">
              <a:latin typeface="Raleway"/>
              <a:ea typeface="Raleway"/>
              <a:cs typeface="Raleway"/>
              <a:sym typeface="Raleway"/>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391ceb1bd5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91ceb1bd5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t>We have considered logistic regression, random forest, generalized boosted regression and also KNN</a:t>
            </a:r>
            <a:endParaRPr sz="1800"/>
          </a:p>
          <a:p>
            <a:pPr indent="0" lvl="0" marL="0" rtl="0" algn="l">
              <a:lnSpc>
                <a:spcPct val="115000"/>
              </a:lnSpc>
              <a:spcBef>
                <a:spcPts val="0"/>
              </a:spcBef>
              <a:spcAft>
                <a:spcPts val="0"/>
              </a:spcAft>
              <a:buClr>
                <a:schemeClr val="dk1"/>
              </a:buClr>
              <a:buSzPts val="1100"/>
              <a:buFont typeface="Arial"/>
              <a:buNone/>
            </a:pPr>
            <a:r>
              <a:t/>
            </a:r>
            <a:endParaRPr sz="1800"/>
          </a:p>
          <a:p>
            <a:pPr indent="0" lvl="0" marL="0" rtl="0" algn="l">
              <a:lnSpc>
                <a:spcPct val="115000"/>
              </a:lnSpc>
              <a:spcBef>
                <a:spcPts val="0"/>
              </a:spcBef>
              <a:spcAft>
                <a:spcPts val="0"/>
              </a:spcAft>
              <a:buNone/>
            </a:pPr>
            <a:r>
              <a:rPr lang="en" sz="1800"/>
              <a:t>we choose rf method as our final model because the rf is to categorize values, </a:t>
            </a:r>
            <a:r>
              <a:rPr lang="en" sz="1800">
                <a:solidFill>
                  <a:schemeClr val="dk1"/>
                </a:solidFill>
              </a:rPr>
              <a:t>since most of our predictors are categorical variables.</a:t>
            </a:r>
            <a:r>
              <a:rPr lang="en" sz="1800"/>
              <a:t> and the final model will be clear since it is doing binary choosing. </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en" sz="1800"/>
              <a:t>If we did the logistic regression or gbm, the output will be long and hard to interpret, also for the KNN, there are too many dimensions.</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en" sz="1800"/>
              <a:t>And of course, the RF gives highest accuracy.</a:t>
            </a:r>
            <a:endParaRPr sz="18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3ddddce5d9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ddddce5d9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t>The mean decrease in Gini coefficient measures how each variable contributes to the homogeneity of the nodes and leaves in the resulting random forest.</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Clr>
                <a:schemeClr val="dk1"/>
              </a:buClr>
              <a:buSzPts val="1100"/>
              <a:buFont typeface="Arial"/>
              <a:buNone/>
            </a:pPr>
            <a:r>
              <a:rPr lang="en" sz="1800"/>
              <a:t>After doing cross validation, these are the variables contribute to the model most, all others are insignificant</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What we can change in the arguments are number of variables to use and number of trees to grow.</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We use for loop to try to find the best number for trees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We conclude the default values are the best</a:t>
            </a:r>
            <a:endParaRPr sz="18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3ddddce5d9_4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ddddce5d9_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3de504042a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de504042a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3ddddce5d9_6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ddddce5d9_6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2.jp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2.jp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3.jpg"/><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4.jp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jp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b="10944" l="0" r="0" t="0"/>
          <a:stretch/>
        </p:blipFill>
        <p:spPr>
          <a:xfrm>
            <a:off x="0" y="0"/>
            <a:ext cx="9144001" cy="5143500"/>
          </a:xfrm>
          <a:prstGeom prst="rect">
            <a:avLst/>
          </a:prstGeom>
          <a:noFill/>
          <a:ln>
            <a:noFill/>
          </a:ln>
        </p:spPr>
      </p:pic>
      <p:sp>
        <p:nvSpPr>
          <p:cNvPr id="55" name="Google Shape;55;p13"/>
          <p:cNvSpPr txBox="1"/>
          <p:nvPr/>
        </p:nvSpPr>
        <p:spPr>
          <a:xfrm>
            <a:off x="628650" y="865400"/>
            <a:ext cx="8039100" cy="204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5500">
                <a:solidFill>
                  <a:srgbClr val="F3F3F3"/>
                </a:solidFill>
                <a:latin typeface="Raleway"/>
                <a:ea typeface="Raleway"/>
                <a:cs typeface="Raleway"/>
                <a:sym typeface="Raleway"/>
              </a:rPr>
              <a:t>Denied or Certified: Predicting H1B VISA</a:t>
            </a:r>
            <a:endParaRPr b="1" sz="5500">
              <a:solidFill>
                <a:srgbClr val="F3F3F3"/>
              </a:solidFill>
              <a:latin typeface="Raleway"/>
              <a:ea typeface="Raleway"/>
              <a:cs typeface="Raleway"/>
              <a:sym typeface="Raleway"/>
            </a:endParaRPr>
          </a:p>
        </p:txBody>
      </p:sp>
      <p:sp>
        <p:nvSpPr>
          <p:cNvPr id="56" name="Google Shape;56;p13"/>
          <p:cNvSpPr/>
          <p:nvPr/>
        </p:nvSpPr>
        <p:spPr>
          <a:xfrm>
            <a:off x="2367000" y="2722175"/>
            <a:ext cx="4410000" cy="143100"/>
          </a:xfrm>
          <a:prstGeom prst="rect">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txBox="1"/>
          <p:nvPr/>
        </p:nvSpPr>
        <p:spPr>
          <a:xfrm>
            <a:off x="1475250" y="3170350"/>
            <a:ext cx="6193500" cy="69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3F3F3"/>
                </a:solidFill>
                <a:latin typeface="Cinzel"/>
                <a:ea typeface="Cinzel"/>
                <a:cs typeface="Cinzel"/>
                <a:sym typeface="Cinzel"/>
              </a:rPr>
              <a:t>TEAM Extreme Value Theorem</a:t>
            </a:r>
            <a:endParaRPr sz="2400">
              <a:solidFill>
                <a:srgbClr val="F3F3F3"/>
              </a:solidFill>
              <a:latin typeface="Cinzel"/>
              <a:ea typeface="Cinzel"/>
              <a:cs typeface="Cinzel"/>
              <a:sym typeface="Cinzel"/>
            </a:endParaRPr>
          </a:p>
          <a:p>
            <a:pPr indent="0" lvl="0" marL="0" rtl="0" algn="ctr">
              <a:spcBef>
                <a:spcPts val="0"/>
              </a:spcBef>
              <a:spcAft>
                <a:spcPts val="0"/>
              </a:spcAft>
              <a:buNone/>
            </a:pPr>
            <a:r>
              <a:t/>
            </a:r>
            <a:endParaRPr sz="800">
              <a:solidFill>
                <a:srgbClr val="F3F3F3"/>
              </a:solidFill>
              <a:latin typeface="Cinzel"/>
              <a:ea typeface="Cinzel"/>
              <a:cs typeface="Cinzel"/>
              <a:sym typeface="Cinzel"/>
            </a:endParaRPr>
          </a:p>
          <a:p>
            <a:pPr indent="0" lvl="0" marL="0" rtl="0" algn="ctr">
              <a:spcBef>
                <a:spcPts val="0"/>
              </a:spcBef>
              <a:spcAft>
                <a:spcPts val="0"/>
              </a:spcAft>
              <a:buNone/>
            </a:pPr>
            <a:r>
              <a:rPr lang="en">
                <a:solidFill>
                  <a:srgbClr val="F3F3F3"/>
                </a:solidFill>
                <a:latin typeface="Cinzel"/>
                <a:ea typeface="Cinzel"/>
                <a:cs typeface="Cinzel"/>
                <a:sym typeface="Cinzel"/>
              </a:rPr>
              <a:t>Citina Liang, Yan Kang, Zheng Wang</a:t>
            </a:r>
            <a:endParaRPr>
              <a:solidFill>
                <a:srgbClr val="F3F3F3"/>
              </a:solidFill>
              <a:latin typeface="Cinzel"/>
              <a:ea typeface="Cinzel"/>
              <a:cs typeface="Cinzel"/>
              <a:sym typeface="Cinzel"/>
            </a:endParaRPr>
          </a:p>
          <a:p>
            <a:pPr indent="0" lvl="0" marL="0" rtl="0" algn="l">
              <a:spcBef>
                <a:spcPts val="0"/>
              </a:spcBef>
              <a:spcAft>
                <a:spcPts val="0"/>
              </a:spcAft>
              <a:buNone/>
            </a:pPr>
            <a:r>
              <a:t/>
            </a:r>
            <a:endParaRPr>
              <a:solidFill>
                <a:srgbClr val="F3F3F3"/>
              </a:solidFill>
              <a:latin typeface="Cinzel"/>
              <a:ea typeface="Cinzel"/>
              <a:cs typeface="Cinzel"/>
              <a:sym typeface="Cinze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pic>
        <p:nvPicPr>
          <p:cNvPr id="62" name="Google Shape;62;p14"/>
          <p:cNvPicPr preferRelativeResize="0"/>
          <p:nvPr/>
        </p:nvPicPr>
        <p:blipFill rotWithShape="1">
          <a:blip r:embed="rId3">
            <a:alphaModFix/>
          </a:blip>
          <a:srcRect b="9836" l="0" r="0" t="0"/>
          <a:stretch/>
        </p:blipFill>
        <p:spPr>
          <a:xfrm>
            <a:off x="0" y="-47625"/>
            <a:ext cx="9144001" cy="5191125"/>
          </a:xfrm>
          <a:prstGeom prst="rect">
            <a:avLst/>
          </a:prstGeom>
          <a:noFill/>
          <a:ln>
            <a:noFill/>
          </a:ln>
        </p:spPr>
      </p:pic>
      <p:sp>
        <p:nvSpPr>
          <p:cNvPr id="63" name="Google Shape;63;p14"/>
          <p:cNvSpPr txBox="1"/>
          <p:nvPr/>
        </p:nvSpPr>
        <p:spPr>
          <a:xfrm>
            <a:off x="323925" y="8050"/>
            <a:ext cx="7591200" cy="74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200">
                <a:solidFill>
                  <a:srgbClr val="F3F3F3"/>
                </a:solidFill>
                <a:latin typeface="Raleway"/>
                <a:ea typeface="Raleway"/>
                <a:cs typeface="Raleway"/>
                <a:sym typeface="Raleway"/>
              </a:rPr>
              <a:t>Data Cleaning</a:t>
            </a:r>
            <a:endParaRPr sz="2400">
              <a:solidFill>
                <a:srgbClr val="F3F3F3"/>
              </a:solidFill>
              <a:latin typeface="Raleway"/>
              <a:ea typeface="Raleway"/>
              <a:cs typeface="Raleway"/>
              <a:sym typeface="Raleway"/>
            </a:endParaRPr>
          </a:p>
        </p:txBody>
      </p:sp>
      <p:sp>
        <p:nvSpPr>
          <p:cNvPr id="64" name="Google Shape;64;p14"/>
          <p:cNvSpPr/>
          <p:nvPr/>
        </p:nvSpPr>
        <p:spPr>
          <a:xfrm>
            <a:off x="422400" y="631550"/>
            <a:ext cx="5861400" cy="42300"/>
          </a:xfrm>
          <a:prstGeom prst="rect">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txBox="1"/>
          <p:nvPr/>
        </p:nvSpPr>
        <p:spPr>
          <a:xfrm>
            <a:off x="4136850" y="1342540"/>
            <a:ext cx="4928100" cy="34377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rgbClr val="FFFFFF"/>
              </a:buClr>
              <a:buSzPts val="1500"/>
              <a:buFont typeface="Quicksand"/>
              <a:buChar char="●"/>
            </a:pPr>
            <a:r>
              <a:rPr lang="en" sz="1500">
                <a:solidFill>
                  <a:srgbClr val="FFFFFF"/>
                </a:solidFill>
                <a:latin typeface="Quicksand"/>
                <a:ea typeface="Quicksand"/>
                <a:cs typeface="Quicksand"/>
                <a:sym typeface="Quicksand"/>
              </a:rPr>
              <a:t>Data Description</a:t>
            </a:r>
            <a:endParaRPr sz="1500">
              <a:solidFill>
                <a:srgbClr val="FFFFFF"/>
              </a:solidFill>
              <a:latin typeface="Quicksand"/>
              <a:ea typeface="Quicksand"/>
              <a:cs typeface="Quicksand"/>
              <a:sym typeface="Quicksand"/>
            </a:endParaRPr>
          </a:p>
          <a:p>
            <a:pPr indent="-323850" lvl="1" marL="914400" rtl="0" algn="l">
              <a:spcBef>
                <a:spcPts val="0"/>
              </a:spcBef>
              <a:spcAft>
                <a:spcPts val="0"/>
              </a:spcAft>
              <a:buClr>
                <a:srgbClr val="FFFFFF"/>
              </a:buClr>
              <a:buSzPts val="1500"/>
              <a:buFont typeface="Quicksand"/>
              <a:buChar char="○"/>
            </a:pPr>
            <a:r>
              <a:rPr lang="en" sz="1500">
                <a:solidFill>
                  <a:srgbClr val="FFFFFF"/>
                </a:solidFill>
                <a:latin typeface="Quicksand"/>
                <a:ea typeface="Quicksand"/>
                <a:cs typeface="Quicksand"/>
                <a:sym typeface="Quicksand"/>
              </a:rPr>
              <a:t>The h1b data set contains 4918 observations and 52 variables. </a:t>
            </a:r>
            <a:endParaRPr sz="1500">
              <a:solidFill>
                <a:srgbClr val="FFFFFF"/>
              </a:solidFill>
              <a:latin typeface="Quicksand"/>
              <a:ea typeface="Quicksand"/>
              <a:cs typeface="Quicksand"/>
              <a:sym typeface="Quicksand"/>
            </a:endParaRPr>
          </a:p>
          <a:p>
            <a:pPr indent="-323850" lvl="1" marL="914400" rtl="0" algn="l">
              <a:spcBef>
                <a:spcPts val="0"/>
              </a:spcBef>
              <a:spcAft>
                <a:spcPts val="0"/>
              </a:spcAft>
              <a:buClr>
                <a:srgbClr val="FFFFFF"/>
              </a:buClr>
              <a:buSzPts val="1500"/>
              <a:buFont typeface="Quicksand"/>
              <a:buChar char="○"/>
            </a:pPr>
            <a:r>
              <a:rPr lang="en" sz="1500">
                <a:solidFill>
                  <a:srgbClr val="FFFFFF"/>
                </a:solidFill>
                <a:latin typeface="Quicksand"/>
                <a:ea typeface="Quicksand"/>
                <a:cs typeface="Quicksand"/>
                <a:sym typeface="Quicksand"/>
              </a:rPr>
              <a:t>There are 4 date-time variables, 3 numerical variables and 45 categorical variable. However, some of the categorical variables contains over 50 levels. </a:t>
            </a:r>
            <a:endParaRPr sz="1500">
              <a:solidFill>
                <a:srgbClr val="FFFFFF"/>
              </a:solidFill>
              <a:latin typeface="Quicksand"/>
              <a:ea typeface="Quicksand"/>
              <a:cs typeface="Quicksand"/>
              <a:sym typeface="Quicksand"/>
            </a:endParaRPr>
          </a:p>
          <a:p>
            <a:pPr indent="-323850" lvl="1" marL="914400" rtl="0" algn="l">
              <a:spcBef>
                <a:spcPts val="0"/>
              </a:spcBef>
              <a:spcAft>
                <a:spcPts val="0"/>
              </a:spcAft>
              <a:buClr>
                <a:srgbClr val="FFFFFF"/>
              </a:buClr>
              <a:buSzPts val="1500"/>
              <a:buFont typeface="Quicksand"/>
              <a:buChar char="○"/>
            </a:pPr>
            <a:r>
              <a:rPr lang="en" sz="1500">
                <a:solidFill>
                  <a:srgbClr val="FFFFFF"/>
                </a:solidFill>
                <a:latin typeface="Quicksand"/>
                <a:ea typeface="Quicksand"/>
                <a:cs typeface="Quicksand"/>
                <a:sym typeface="Quicksand"/>
              </a:rPr>
              <a:t>Nearly every observation in this data set contains NA in at least one of the variables.</a:t>
            </a:r>
            <a:endParaRPr sz="1500">
              <a:solidFill>
                <a:srgbClr val="FFFFFF"/>
              </a:solidFill>
              <a:latin typeface="Quicksand"/>
              <a:ea typeface="Quicksand"/>
              <a:cs typeface="Quicksand"/>
              <a:sym typeface="Quicksand"/>
            </a:endParaRPr>
          </a:p>
          <a:p>
            <a:pPr indent="-323850" lvl="1" marL="914400" rtl="0" algn="l">
              <a:spcBef>
                <a:spcPts val="0"/>
              </a:spcBef>
              <a:spcAft>
                <a:spcPts val="0"/>
              </a:spcAft>
              <a:buClr>
                <a:srgbClr val="FFFFFF"/>
              </a:buClr>
              <a:buSzPts val="1500"/>
              <a:buFont typeface="Quicksand"/>
              <a:buChar char="○"/>
            </a:pPr>
            <a:r>
              <a:rPr lang="en" sz="1500">
                <a:solidFill>
                  <a:srgbClr val="FFFFFF"/>
                </a:solidFill>
                <a:latin typeface="Quicksand"/>
                <a:ea typeface="Quicksand"/>
                <a:cs typeface="Quicksand"/>
                <a:sym typeface="Quicksand"/>
              </a:rPr>
              <a:t>A few variables contains over 90% of NA values. </a:t>
            </a:r>
            <a:endParaRPr sz="1500">
              <a:solidFill>
                <a:srgbClr val="FFFFFF"/>
              </a:solidFill>
              <a:latin typeface="Quicksand"/>
              <a:ea typeface="Quicksand"/>
              <a:cs typeface="Quicksand"/>
              <a:sym typeface="Quicksand"/>
            </a:endParaRPr>
          </a:p>
          <a:p>
            <a:pPr indent="0" lvl="0" marL="0" rtl="0" algn="l">
              <a:spcBef>
                <a:spcPts val="0"/>
              </a:spcBef>
              <a:spcAft>
                <a:spcPts val="0"/>
              </a:spcAft>
              <a:buNone/>
            </a:pPr>
            <a:r>
              <a:t/>
            </a:r>
            <a:endParaRPr sz="1500">
              <a:solidFill>
                <a:srgbClr val="FFFFFF"/>
              </a:solidFill>
              <a:latin typeface="Quicksand"/>
              <a:ea typeface="Quicksand"/>
              <a:cs typeface="Quicksand"/>
              <a:sym typeface="Quicksand"/>
            </a:endParaRPr>
          </a:p>
          <a:p>
            <a:pPr indent="0" lvl="0" marL="914400" rtl="0" algn="l">
              <a:spcBef>
                <a:spcPts val="0"/>
              </a:spcBef>
              <a:spcAft>
                <a:spcPts val="0"/>
              </a:spcAft>
              <a:buNone/>
            </a:pPr>
            <a:r>
              <a:t/>
            </a:r>
            <a:endParaRPr>
              <a:solidFill>
                <a:srgbClr val="FFFFFF"/>
              </a:solidFill>
              <a:latin typeface="Quicksand"/>
              <a:ea typeface="Quicksand"/>
              <a:cs typeface="Quicksand"/>
              <a:sym typeface="Quicksand"/>
            </a:endParaRPr>
          </a:p>
          <a:p>
            <a:pPr indent="0" lvl="0" marL="0" rtl="0" algn="l">
              <a:spcBef>
                <a:spcPts val="0"/>
              </a:spcBef>
              <a:spcAft>
                <a:spcPts val="0"/>
              </a:spcAft>
              <a:buNone/>
            </a:pPr>
            <a:r>
              <a:t/>
            </a:r>
            <a:endParaRPr>
              <a:solidFill>
                <a:srgbClr val="FFFFFF"/>
              </a:solidFill>
              <a:latin typeface="Quicksand"/>
              <a:ea typeface="Quicksand"/>
              <a:cs typeface="Quicksand"/>
              <a:sym typeface="Quicksand"/>
            </a:endParaRPr>
          </a:p>
          <a:p>
            <a:pPr indent="0" lvl="0" marL="0" rtl="0" algn="l">
              <a:spcBef>
                <a:spcPts val="0"/>
              </a:spcBef>
              <a:spcAft>
                <a:spcPts val="0"/>
              </a:spcAft>
              <a:buNone/>
            </a:pPr>
            <a:r>
              <a:rPr lang="en">
                <a:solidFill>
                  <a:srgbClr val="FFFFFF"/>
                </a:solidFill>
                <a:latin typeface="Quicksand"/>
                <a:ea typeface="Quicksand"/>
                <a:cs typeface="Quicksand"/>
                <a:sym typeface="Quicksand"/>
              </a:rPr>
              <a:t>	</a:t>
            </a:r>
            <a:endParaRPr>
              <a:solidFill>
                <a:srgbClr val="FFFFFF"/>
              </a:solidFill>
              <a:latin typeface="Quicksand"/>
              <a:ea typeface="Quicksand"/>
              <a:cs typeface="Quicksand"/>
              <a:sym typeface="Quicksand"/>
            </a:endParaRPr>
          </a:p>
        </p:txBody>
      </p:sp>
      <p:pic>
        <p:nvPicPr>
          <p:cNvPr id="66" name="Google Shape;66;p14"/>
          <p:cNvPicPr preferRelativeResize="0"/>
          <p:nvPr/>
        </p:nvPicPr>
        <p:blipFill rotWithShape="1">
          <a:blip r:embed="rId4">
            <a:alphaModFix/>
          </a:blip>
          <a:srcRect b="43275" l="19112" r="4100" t="6891"/>
          <a:stretch/>
        </p:blipFill>
        <p:spPr>
          <a:xfrm>
            <a:off x="332785" y="1128117"/>
            <a:ext cx="3875924" cy="32755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pic>
        <p:nvPicPr>
          <p:cNvPr id="71" name="Google Shape;71;p15"/>
          <p:cNvPicPr preferRelativeResize="0"/>
          <p:nvPr/>
        </p:nvPicPr>
        <p:blipFill rotWithShape="1">
          <a:blip r:embed="rId3">
            <a:alphaModFix/>
          </a:blip>
          <a:srcRect b="9836" l="0" r="0" t="0"/>
          <a:stretch/>
        </p:blipFill>
        <p:spPr>
          <a:xfrm>
            <a:off x="0" y="-47625"/>
            <a:ext cx="9144001" cy="5191125"/>
          </a:xfrm>
          <a:prstGeom prst="rect">
            <a:avLst/>
          </a:prstGeom>
          <a:noFill/>
          <a:ln>
            <a:noFill/>
          </a:ln>
        </p:spPr>
      </p:pic>
      <p:sp>
        <p:nvSpPr>
          <p:cNvPr id="72" name="Google Shape;72;p15"/>
          <p:cNvSpPr/>
          <p:nvPr/>
        </p:nvSpPr>
        <p:spPr>
          <a:xfrm>
            <a:off x="422400" y="631550"/>
            <a:ext cx="5861400" cy="42300"/>
          </a:xfrm>
          <a:prstGeom prst="rect">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5"/>
          <p:cNvSpPr txBox="1"/>
          <p:nvPr/>
        </p:nvSpPr>
        <p:spPr>
          <a:xfrm>
            <a:off x="343700" y="0"/>
            <a:ext cx="6342600" cy="64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200">
                <a:solidFill>
                  <a:srgbClr val="FFFFFF"/>
                </a:solidFill>
                <a:latin typeface="Raleway"/>
                <a:ea typeface="Raleway"/>
                <a:cs typeface="Raleway"/>
                <a:sym typeface="Raleway"/>
              </a:rPr>
              <a:t>Data Cleaning</a:t>
            </a:r>
            <a:endParaRPr sz="3200">
              <a:solidFill>
                <a:srgbClr val="FFFFFF"/>
              </a:solidFill>
              <a:latin typeface="Raleway"/>
              <a:ea typeface="Raleway"/>
              <a:cs typeface="Raleway"/>
              <a:sym typeface="Raleway"/>
            </a:endParaRPr>
          </a:p>
        </p:txBody>
      </p:sp>
      <p:sp>
        <p:nvSpPr>
          <p:cNvPr id="74" name="Google Shape;74;p15"/>
          <p:cNvSpPr txBox="1"/>
          <p:nvPr/>
        </p:nvSpPr>
        <p:spPr>
          <a:xfrm>
            <a:off x="353400" y="813100"/>
            <a:ext cx="4725300" cy="4056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Font typeface="Raleway"/>
              <a:buChar char="●"/>
            </a:pPr>
            <a:r>
              <a:rPr lang="en">
                <a:solidFill>
                  <a:srgbClr val="FFFFFF"/>
                </a:solidFill>
                <a:latin typeface="Quicksand"/>
                <a:ea typeface="Quicksand"/>
                <a:cs typeface="Quicksand"/>
                <a:sym typeface="Quicksand"/>
              </a:rPr>
              <a:t>Data Transformation</a:t>
            </a:r>
            <a:endParaRPr>
              <a:solidFill>
                <a:srgbClr val="FFFFFF"/>
              </a:solidFill>
              <a:latin typeface="Quicksand"/>
              <a:ea typeface="Quicksand"/>
              <a:cs typeface="Quicksand"/>
              <a:sym typeface="Quicksand"/>
            </a:endParaRPr>
          </a:p>
          <a:p>
            <a:pPr indent="-317500" lvl="1" marL="914400" rtl="0" algn="l">
              <a:spcBef>
                <a:spcPts val="0"/>
              </a:spcBef>
              <a:spcAft>
                <a:spcPts val="0"/>
              </a:spcAft>
              <a:buClr>
                <a:srgbClr val="FFFFFF"/>
              </a:buClr>
              <a:buSzPts val="1400"/>
              <a:buFont typeface="Quicksand"/>
              <a:buChar char="○"/>
            </a:pPr>
            <a:r>
              <a:rPr lang="en">
                <a:solidFill>
                  <a:srgbClr val="FFFFFF"/>
                </a:solidFill>
                <a:latin typeface="Quicksand"/>
                <a:ea typeface="Quicksand"/>
                <a:cs typeface="Quicksand"/>
                <a:sym typeface="Quicksand"/>
              </a:rPr>
              <a:t>We unify the unit of Wages to year so that they can be compared mutually.</a:t>
            </a:r>
            <a:endParaRPr>
              <a:solidFill>
                <a:srgbClr val="FFFFFF"/>
              </a:solidFill>
              <a:latin typeface="Quicksand"/>
              <a:ea typeface="Quicksand"/>
              <a:cs typeface="Quicksand"/>
              <a:sym typeface="Quicksand"/>
            </a:endParaRPr>
          </a:p>
          <a:p>
            <a:pPr indent="-317500" lvl="1" marL="914400" rtl="0" algn="l">
              <a:spcBef>
                <a:spcPts val="0"/>
              </a:spcBef>
              <a:spcAft>
                <a:spcPts val="0"/>
              </a:spcAft>
              <a:buClr>
                <a:srgbClr val="FFFFFF"/>
              </a:buClr>
              <a:buSzPts val="1400"/>
              <a:buFont typeface="Quicksand"/>
              <a:buChar char="○"/>
            </a:pPr>
            <a:r>
              <a:rPr lang="en">
                <a:solidFill>
                  <a:srgbClr val="FFFFFF"/>
                </a:solidFill>
                <a:latin typeface="Quicksand"/>
                <a:ea typeface="Quicksand"/>
                <a:cs typeface="Quicksand"/>
                <a:sym typeface="Quicksand"/>
              </a:rPr>
              <a:t>We used fill the missing values to be “N/A” and take it as a new level of factor to indicate that information are not provided. </a:t>
            </a:r>
            <a:endParaRPr>
              <a:solidFill>
                <a:srgbClr val="FFFFFF"/>
              </a:solidFill>
              <a:latin typeface="Quicksand"/>
              <a:ea typeface="Quicksand"/>
              <a:cs typeface="Quicksand"/>
              <a:sym typeface="Quicksand"/>
            </a:endParaRPr>
          </a:p>
          <a:p>
            <a:pPr indent="-317500" lvl="1" marL="914400" rtl="0" algn="l">
              <a:spcBef>
                <a:spcPts val="0"/>
              </a:spcBef>
              <a:spcAft>
                <a:spcPts val="0"/>
              </a:spcAft>
              <a:buClr>
                <a:srgbClr val="FFFFFF"/>
              </a:buClr>
              <a:buSzPts val="1400"/>
              <a:buFont typeface="Quicksand"/>
              <a:buChar char="○"/>
            </a:pPr>
            <a:r>
              <a:rPr lang="en">
                <a:solidFill>
                  <a:srgbClr val="FFFFFF"/>
                </a:solidFill>
                <a:latin typeface="Quicksand"/>
                <a:ea typeface="Quicksand"/>
                <a:cs typeface="Quicksand"/>
                <a:sym typeface="Quicksand"/>
              </a:rPr>
              <a:t>For factor variables with too many levels, we combine some of the levels to simplify their structures. </a:t>
            </a:r>
            <a:endParaRPr>
              <a:solidFill>
                <a:srgbClr val="FFFFFF"/>
              </a:solidFill>
              <a:latin typeface="Quicksand"/>
              <a:ea typeface="Quicksand"/>
              <a:cs typeface="Quicksand"/>
              <a:sym typeface="Quicksand"/>
            </a:endParaRPr>
          </a:p>
          <a:p>
            <a:pPr indent="-317500" lvl="1" marL="914400" rtl="0" algn="l">
              <a:spcBef>
                <a:spcPts val="0"/>
              </a:spcBef>
              <a:spcAft>
                <a:spcPts val="0"/>
              </a:spcAft>
              <a:buClr>
                <a:srgbClr val="FFFFFF"/>
              </a:buClr>
              <a:buSzPts val="1400"/>
              <a:buFont typeface="Quicksand"/>
              <a:buChar char="○"/>
            </a:pPr>
            <a:r>
              <a:rPr lang="en">
                <a:solidFill>
                  <a:srgbClr val="FFFFFF"/>
                </a:solidFill>
                <a:latin typeface="Quicksand"/>
                <a:ea typeface="Quicksand"/>
                <a:cs typeface="Quicksand"/>
                <a:sym typeface="Quicksand"/>
              </a:rPr>
              <a:t>For Date-time variables, we take the differences of the starting and ending date or use it to identify which weekday it is. </a:t>
            </a:r>
            <a:endParaRPr>
              <a:solidFill>
                <a:srgbClr val="FFFFFF"/>
              </a:solidFill>
              <a:latin typeface="Quicksand"/>
              <a:ea typeface="Quicksand"/>
              <a:cs typeface="Quicksand"/>
              <a:sym typeface="Quicksand"/>
            </a:endParaRPr>
          </a:p>
          <a:p>
            <a:pPr indent="-317500" lvl="0" marL="457200" rtl="0" algn="l">
              <a:spcBef>
                <a:spcPts val="0"/>
              </a:spcBef>
              <a:spcAft>
                <a:spcPts val="0"/>
              </a:spcAft>
              <a:buClr>
                <a:srgbClr val="FFFFFF"/>
              </a:buClr>
              <a:buSzPts val="1400"/>
              <a:buFont typeface="Quicksand"/>
              <a:buChar char="●"/>
            </a:pPr>
            <a:r>
              <a:rPr lang="en">
                <a:solidFill>
                  <a:srgbClr val="FFFFFF"/>
                </a:solidFill>
                <a:latin typeface="Quicksand"/>
                <a:ea typeface="Quicksand"/>
                <a:cs typeface="Quicksand"/>
                <a:sym typeface="Quicksand"/>
              </a:rPr>
              <a:t>Exam how the variables after cleaning contribute to the acceptance ratio.</a:t>
            </a:r>
            <a:endParaRPr>
              <a:solidFill>
                <a:srgbClr val="FFFFFF"/>
              </a:solidFill>
              <a:latin typeface="Quicksand"/>
              <a:ea typeface="Quicksand"/>
              <a:cs typeface="Quicksand"/>
              <a:sym typeface="Quicksand"/>
            </a:endParaRPr>
          </a:p>
          <a:p>
            <a:pPr indent="-317500" lvl="0" marL="457200" rtl="0" algn="l">
              <a:spcBef>
                <a:spcPts val="0"/>
              </a:spcBef>
              <a:spcAft>
                <a:spcPts val="0"/>
              </a:spcAft>
              <a:buClr>
                <a:srgbClr val="FFFFFF"/>
              </a:buClr>
              <a:buSzPts val="1400"/>
              <a:buFont typeface="Quicksand"/>
              <a:buChar char="●"/>
            </a:pPr>
            <a:r>
              <a:rPr lang="en">
                <a:solidFill>
                  <a:srgbClr val="FFFFFF"/>
                </a:solidFill>
                <a:latin typeface="Quicksand"/>
                <a:ea typeface="Quicksand"/>
                <a:cs typeface="Quicksand"/>
                <a:sym typeface="Quicksand"/>
              </a:rPr>
              <a:t>Delete highly correlated variables or uneffective variables.</a:t>
            </a:r>
            <a:endParaRPr>
              <a:solidFill>
                <a:srgbClr val="FFFFFF"/>
              </a:solidFill>
              <a:latin typeface="Quicksand"/>
              <a:ea typeface="Quicksand"/>
              <a:cs typeface="Quicksand"/>
              <a:sym typeface="Quicksand"/>
            </a:endParaRPr>
          </a:p>
          <a:p>
            <a:pPr indent="-323850" lvl="0" marL="457200" rtl="0" algn="l">
              <a:spcBef>
                <a:spcPts val="0"/>
              </a:spcBef>
              <a:spcAft>
                <a:spcPts val="0"/>
              </a:spcAft>
              <a:buClr>
                <a:srgbClr val="FFFFFF"/>
              </a:buClr>
              <a:buSzPts val="1500"/>
              <a:buFont typeface="Quicksand"/>
              <a:buChar char="●"/>
            </a:pPr>
            <a:r>
              <a:rPr lang="en">
                <a:solidFill>
                  <a:schemeClr val="lt1"/>
                </a:solidFill>
                <a:latin typeface="Quicksand"/>
                <a:ea typeface="Quicksand"/>
                <a:cs typeface="Quicksand"/>
                <a:sym typeface="Quicksand"/>
              </a:rPr>
              <a:t>After cleaning data, we obtained a dataset with 4918 obse</a:t>
            </a:r>
            <a:r>
              <a:rPr lang="en" sz="1500">
                <a:solidFill>
                  <a:schemeClr val="lt1"/>
                </a:solidFill>
                <a:latin typeface="Quicksand"/>
                <a:ea typeface="Quicksand"/>
                <a:cs typeface="Quicksand"/>
                <a:sym typeface="Quicksand"/>
              </a:rPr>
              <a:t>rvations and 29 variables</a:t>
            </a:r>
            <a:endParaRPr sz="1500">
              <a:solidFill>
                <a:srgbClr val="FFFFFF"/>
              </a:solidFill>
              <a:latin typeface="Quicksand"/>
              <a:ea typeface="Quicksand"/>
              <a:cs typeface="Quicksand"/>
              <a:sym typeface="Quicksand"/>
            </a:endParaRPr>
          </a:p>
        </p:txBody>
      </p:sp>
      <p:pic>
        <p:nvPicPr>
          <p:cNvPr id="75" name="Google Shape;75;p15"/>
          <p:cNvPicPr preferRelativeResize="0"/>
          <p:nvPr/>
        </p:nvPicPr>
        <p:blipFill>
          <a:blip r:embed="rId4">
            <a:alphaModFix/>
          </a:blip>
          <a:stretch>
            <a:fillRect/>
          </a:stretch>
        </p:blipFill>
        <p:spPr>
          <a:xfrm>
            <a:off x="5440325" y="804240"/>
            <a:ext cx="3269524" cy="4007949"/>
          </a:xfrm>
          <a:prstGeom prst="rect">
            <a:avLst/>
          </a:prstGeom>
          <a:noFill/>
          <a:ln>
            <a:noFill/>
          </a:ln>
        </p:spPr>
      </p:pic>
      <p:sp>
        <p:nvSpPr>
          <p:cNvPr id="76" name="Google Shape;76;p15"/>
          <p:cNvSpPr txBox="1"/>
          <p:nvPr/>
        </p:nvSpPr>
        <p:spPr>
          <a:xfrm>
            <a:off x="6097780" y="4770477"/>
            <a:ext cx="2784600" cy="14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FFFFFF"/>
                </a:solidFill>
                <a:latin typeface="Raleway"/>
                <a:ea typeface="Raleway"/>
                <a:cs typeface="Raleway"/>
                <a:sym typeface="Raleway"/>
              </a:rPr>
              <a:t>An Example of an effective </a:t>
            </a:r>
            <a:r>
              <a:rPr lang="en" sz="900">
                <a:solidFill>
                  <a:srgbClr val="FFFFFF"/>
                </a:solidFill>
                <a:latin typeface="Raleway"/>
                <a:ea typeface="Raleway"/>
                <a:cs typeface="Raleway"/>
                <a:sym typeface="Raleway"/>
              </a:rPr>
              <a:t>predictor</a:t>
            </a:r>
            <a:endParaRPr sz="900">
              <a:solidFill>
                <a:srgbClr val="FFFFFF"/>
              </a:solidFill>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pic>
        <p:nvPicPr>
          <p:cNvPr id="81" name="Google Shape;81;p16"/>
          <p:cNvPicPr preferRelativeResize="0"/>
          <p:nvPr/>
        </p:nvPicPr>
        <p:blipFill rotWithShape="1">
          <a:blip r:embed="rId3">
            <a:alphaModFix/>
          </a:blip>
          <a:srcRect b="0" l="15959" r="15781" t="0"/>
          <a:stretch/>
        </p:blipFill>
        <p:spPr>
          <a:xfrm>
            <a:off x="-128175" y="0"/>
            <a:ext cx="9400350" cy="5143500"/>
          </a:xfrm>
          <a:prstGeom prst="rect">
            <a:avLst/>
          </a:prstGeom>
          <a:noFill/>
          <a:ln>
            <a:noFill/>
          </a:ln>
        </p:spPr>
      </p:pic>
      <p:sp>
        <p:nvSpPr>
          <p:cNvPr id="82" name="Google Shape;82;p16"/>
          <p:cNvSpPr txBox="1"/>
          <p:nvPr/>
        </p:nvSpPr>
        <p:spPr>
          <a:xfrm>
            <a:off x="291475" y="-20050"/>
            <a:ext cx="7591200" cy="74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200">
                <a:solidFill>
                  <a:srgbClr val="FFFFFF"/>
                </a:solidFill>
                <a:latin typeface="Raleway"/>
                <a:ea typeface="Raleway"/>
                <a:cs typeface="Raleway"/>
                <a:sym typeface="Raleway"/>
              </a:rPr>
              <a:t>Method Choosing</a:t>
            </a:r>
            <a:endParaRPr sz="2400">
              <a:solidFill>
                <a:srgbClr val="FFFFFF"/>
              </a:solidFill>
              <a:latin typeface="Raleway"/>
              <a:ea typeface="Raleway"/>
              <a:cs typeface="Raleway"/>
              <a:sym typeface="Raleway"/>
            </a:endParaRPr>
          </a:p>
        </p:txBody>
      </p:sp>
      <p:sp>
        <p:nvSpPr>
          <p:cNvPr id="83" name="Google Shape;83;p16"/>
          <p:cNvSpPr txBox="1"/>
          <p:nvPr/>
        </p:nvSpPr>
        <p:spPr>
          <a:xfrm>
            <a:off x="415375" y="1186025"/>
            <a:ext cx="7975500" cy="3740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a:solidFill>
                <a:schemeClr val="lt1"/>
              </a:solidFill>
              <a:latin typeface="Quicksand"/>
              <a:ea typeface="Quicksand"/>
              <a:cs typeface="Quicksand"/>
              <a:sym typeface="Quicksand"/>
            </a:endParaRPr>
          </a:p>
          <a:p>
            <a:pPr indent="-317500" lvl="0" marL="457200" marR="0" rtl="0" algn="l">
              <a:lnSpc>
                <a:spcPct val="100000"/>
              </a:lnSpc>
              <a:spcBef>
                <a:spcPts val="0"/>
              </a:spcBef>
              <a:spcAft>
                <a:spcPts val="0"/>
              </a:spcAft>
              <a:buClr>
                <a:schemeClr val="lt1"/>
              </a:buClr>
              <a:buSzPts val="1400"/>
              <a:buFont typeface="Quicksand"/>
              <a:buChar char="●"/>
            </a:pPr>
            <a:r>
              <a:rPr lang="en">
                <a:solidFill>
                  <a:schemeClr val="lt1"/>
                </a:solidFill>
                <a:latin typeface="Quicksand"/>
                <a:ea typeface="Quicksand"/>
                <a:cs typeface="Quicksand"/>
                <a:sym typeface="Quicksand"/>
              </a:rPr>
              <a:t>What methods did we consider?</a:t>
            </a:r>
            <a:endParaRPr>
              <a:solidFill>
                <a:schemeClr val="lt1"/>
              </a:solidFill>
              <a:latin typeface="Quicksand"/>
              <a:ea typeface="Quicksand"/>
              <a:cs typeface="Quicksand"/>
              <a:sym typeface="Quicksand"/>
            </a:endParaRPr>
          </a:p>
          <a:p>
            <a:pPr indent="-317500" lvl="1" marL="914400" marR="0" rtl="0" algn="l">
              <a:lnSpc>
                <a:spcPct val="100000"/>
              </a:lnSpc>
              <a:spcBef>
                <a:spcPts val="0"/>
              </a:spcBef>
              <a:spcAft>
                <a:spcPts val="0"/>
              </a:spcAft>
              <a:buClr>
                <a:schemeClr val="lt1"/>
              </a:buClr>
              <a:buSzPts val="1400"/>
              <a:buFont typeface="Quicksand"/>
              <a:buChar char="○"/>
            </a:pPr>
            <a:r>
              <a:rPr lang="en">
                <a:solidFill>
                  <a:schemeClr val="lt1"/>
                </a:solidFill>
                <a:latin typeface="Quicksand"/>
                <a:ea typeface="Quicksand"/>
                <a:cs typeface="Quicksand"/>
                <a:sym typeface="Quicksand"/>
              </a:rPr>
              <a:t>Logistic Regression</a:t>
            </a:r>
            <a:endParaRPr>
              <a:solidFill>
                <a:schemeClr val="lt1"/>
              </a:solidFill>
              <a:latin typeface="Quicksand"/>
              <a:ea typeface="Quicksand"/>
              <a:cs typeface="Quicksand"/>
              <a:sym typeface="Quicksand"/>
            </a:endParaRPr>
          </a:p>
          <a:p>
            <a:pPr indent="-317500" lvl="1" marL="914400" marR="0" rtl="0" algn="l">
              <a:lnSpc>
                <a:spcPct val="100000"/>
              </a:lnSpc>
              <a:spcBef>
                <a:spcPts val="0"/>
              </a:spcBef>
              <a:spcAft>
                <a:spcPts val="0"/>
              </a:spcAft>
              <a:buClr>
                <a:schemeClr val="lt1"/>
              </a:buClr>
              <a:buSzPts val="1400"/>
              <a:buFont typeface="Quicksand"/>
              <a:buChar char="○"/>
            </a:pPr>
            <a:r>
              <a:rPr lang="en">
                <a:solidFill>
                  <a:schemeClr val="lt1"/>
                </a:solidFill>
                <a:latin typeface="Quicksand"/>
                <a:ea typeface="Quicksand"/>
                <a:cs typeface="Quicksand"/>
                <a:sym typeface="Quicksand"/>
              </a:rPr>
              <a:t>Random Forest</a:t>
            </a:r>
            <a:endParaRPr>
              <a:solidFill>
                <a:schemeClr val="lt1"/>
              </a:solidFill>
              <a:latin typeface="Quicksand"/>
              <a:ea typeface="Quicksand"/>
              <a:cs typeface="Quicksand"/>
              <a:sym typeface="Quicksand"/>
            </a:endParaRPr>
          </a:p>
          <a:p>
            <a:pPr indent="-317500" lvl="1" marL="914400" marR="0" rtl="0" algn="l">
              <a:lnSpc>
                <a:spcPct val="100000"/>
              </a:lnSpc>
              <a:spcBef>
                <a:spcPts val="0"/>
              </a:spcBef>
              <a:spcAft>
                <a:spcPts val="0"/>
              </a:spcAft>
              <a:buClr>
                <a:schemeClr val="lt1"/>
              </a:buClr>
              <a:buSzPts val="1400"/>
              <a:buFont typeface="Quicksand"/>
              <a:buChar char="○"/>
            </a:pPr>
            <a:r>
              <a:rPr lang="en">
                <a:solidFill>
                  <a:schemeClr val="lt1"/>
                </a:solidFill>
                <a:latin typeface="Quicksand"/>
                <a:ea typeface="Quicksand"/>
                <a:cs typeface="Quicksand"/>
                <a:sym typeface="Quicksand"/>
              </a:rPr>
              <a:t>Generalized Boosted Regression</a:t>
            </a:r>
            <a:endParaRPr>
              <a:solidFill>
                <a:schemeClr val="lt1"/>
              </a:solidFill>
              <a:latin typeface="Quicksand"/>
              <a:ea typeface="Quicksand"/>
              <a:cs typeface="Quicksand"/>
              <a:sym typeface="Quicksand"/>
            </a:endParaRPr>
          </a:p>
          <a:p>
            <a:pPr indent="0" lvl="0" marL="0" marR="0" rtl="0" algn="l">
              <a:lnSpc>
                <a:spcPct val="100000"/>
              </a:lnSpc>
              <a:spcBef>
                <a:spcPts val="0"/>
              </a:spcBef>
              <a:spcAft>
                <a:spcPts val="0"/>
              </a:spcAft>
              <a:buNone/>
            </a:pPr>
            <a:r>
              <a:t/>
            </a:r>
            <a:endParaRPr>
              <a:solidFill>
                <a:schemeClr val="lt1"/>
              </a:solidFill>
              <a:latin typeface="Quicksand"/>
              <a:ea typeface="Quicksand"/>
              <a:cs typeface="Quicksand"/>
              <a:sym typeface="Quicksand"/>
            </a:endParaRPr>
          </a:p>
          <a:p>
            <a:pPr indent="-317500" lvl="0" marL="457200" marR="0" rtl="0" algn="l">
              <a:lnSpc>
                <a:spcPct val="100000"/>
              </a:lnSpc>
              <a:spcBef>
                <a:spcPts val="0"/>
              </a:spcBef>
              <a:spcAft>
                <a:spcPts val="0"/>
              </a:spcAft>
              <a:buClr>
                <a:schemeClr val="lt1"/>
              </a:buClr>
              <a:buSzPts val="1400"/>
              <a:buFont typeface="Quicksand"/>
              <a:buChar char="●"/>
            </a:pPr>
            <a:r>
              <a:rPr lang="en">
                <a:solidFill>
                  <a:schemeClr val="lt1"/>
                </a:solidFill>
                <a:latin typeface="Quicksand"/>
                <a:ea typeface="Quicksand"/>
                <a:cs typeface="Quicksand"/>
                <a:sym typeface="Quicksand"/>
              </a:rPr>
              <a:t>Why Random Forest?</a:t>
            </a:r>
            <a:endParaRPr>
              <a:solidFill>
                <a:schemeClr val="lt1"/>
              </a:solidFill>
              <a:latin typeface="Quicksand"/>
              <a:ea typeface="Quicksand"/>
              <a:cs typeface="Quicksand"/>
              <a:sym typeface="Quicksand"/>
            </a:endParaRPr>
          </a:p>
          <a:p>
            <a:pPr indent="-317500" lvl="1" marL="914400" marR="0" rtl="0" algn="l">
              <a:lnSpc>
                <a:spcPct val="100000"/>
              </a:lnSpc>
              <a:spcBef>
                <a:spcPts val="0"/>
              </a:spcBef>
              <a:spcAft>
                <a:spcPts val="0"/>
              </a:spcAft>
              <a:buClr>
                <a:schemeClr val="lt1"/>
              </a:buClr>
              <a:buSzPts val="1400"/>
              <a:buFont typeface="Quicksand"/>
              <a:buChar char="○"/>
            </a:pPr>
            <a:r>
              <a:rPr lang="en">
                <a:solidFill>
                  <a:schemeClr val="lt1"/>
                </a:solidFill>
                <a:latin typeface="Quicksand"/>
                <a:ea typeface="Quicksand"/>
                <a:cs typeface="Quicksand"/>
                <a:sym typeface="Quicksand"/>
              </a:rPr>
              <a:t>Compared to the other methods, it gives highest accuracy</a:t>
            </a:r>
            <a:endParaRPr>
              <a:solidFill>
                <a:schemeClr val="lt1"/>
              </a:solidFill>
              <a:latin typeface="Quicksand"/>
              <a:ea typeface="Quicksand"/>
              <a:cs typeface="Quicksand"/>
              <a:sym typeface="Quicksand"/>
            </a:endParaRPr>
          </a:p>
          <a:p>
            <a:pPr indent="-317500" lvl="1" marL="914400" marR="0" rtl="0" algn="l">
              <a:lnSpc>
                <a:spcPct val="100000"/>
              </a:lnSpc>
              <a:spcBef>
                <a:spcPts val="0"/>
              </a:spcBef>
              <a:spcAft>
                <a:spcPts val="0"/>
              </a:spcAft>
              <a:buClr>
                <a:schemeClr val="lt1"/>
              </a:buClr>
              <a:buSzPts val="1400"/>
              <a:buFont typeface="Quicksand"/>
              <a:buChar char="○"/>
            </a:pPr>
            <a:r>
              <a:rPr lang="en">
                <a:solidFill>
                  <a:schemeClr val="lt1"/>
                </a:solidFill>
                <a:latin typeface="Quicksand"/>
                <a:ea typeface="Quicksand"/>
                <a:cs typeface="Quicksand"/>
                <a:sym typeface="Quicksand"/>
              </a:rPr>
              <a:t>It gives estimates of what variables are important</a:t>
            </a:r>
            <a:endParaRPr>
              <a:solidFill>
                <a:schemeClr val="lt1"/>
              </a:solidFill>
              <a:latin typeface="Quicksand"/>
              <a:ea typeface="Quicksand"/>
              <a:cs typeface="Quicksand"/>
              <a:sym typeface="Quicksand"/>
            </a:endParaRPr>
          </a:p>
          <a:p>
            <a:pPr indent="-317500" lvl="1" marL="914400" marR="0" rtl="0" algn="l">
              <a:lnSpc>
                <a:spcPct val="100000"/>
              </a:lnSpc>
              <a:spcBef>
                <a:spcPts val="0"/>
              </a:spcBef>
              <a:spcAft>
                <a:spcPts val="0"/>
              </a:spcAft>
              <a:buClr>
                <a:schemeClr val="lt1"/>
              </a:buClr>
              <a:buSzPts val="1400"/>
              <a:buFont typeface="Quicksand"/>
              <a:buChar char="○"/>
            </a:pPr>
            <a:r>
              <a:rPr lang="en">
                <a:solidFill>
                  <a:schemeClr val="lt1"/>
                </a:solidFill>
                <a:latin typeface="Quicksand"/>
                <a:ea typeface="Quicksand"/>
                <a:cs typeface="Quicksand"/>
                <a:sym typeface="Quicksand"/>
              </a:rPr>
              <a:t>Resistant to outliers</a:t>
            </a:r>
            <a:endParaRPr>
              <a:solidFill>
                <a:schemeClr val="lt1"/>
              </a:solidFill>
              <a:latin typeface="Quicksand"/>
              <a:ea typeface="Quicksand"/>
              <a:cs typeface="Quicksand"/>
              <a:sym typeface="Quicksand"/>
            </a:endParaRPr>
          </a:p>
          <a:p>
            <a:pPr indent="-317500" lvl="1" marL="914400" marR="0" rtl="0" algn="l">
              <a:lnSpc>
                <a:spcPct val="100000"/>
              </a:lnSpc>
              <a:spcBef>
                <a:spcPts val="0"/>
              </a:spcBef>
              <a:spcAft>
                <a:spcPts val="0"/>
              </a:spcAft>
              <a:buClr>
                <a:schemeClr val="lt1"/>
              </a:buClr>
              <a:buSzPts val="1400"/>
              <a:buFont typeface="Quicksand"/>
              <a:buChar char="○"/>
            </a:pPr>
            <a:r>
              <a:rPr lang="en">
                <a:solidFill>
                  <a:schemeClr val="lt1"/>
                </a:solidFill>
                <a:latin typeface="Quicksand"/>
                <a:ea typeface="Quicksand"/>
                <a:cs typeface="Quicksand"/>
                <a:sym typeface="Quicksand"/>
              </a:rPr>
              <a:t>Most of our predictors are categorical variables. </a:t>
            </a:r>
            <a:endParaRPr>
              <a:solidFill>
                <a:schemeClr val="lt1"/>
              </a:solidFill>
              <a:latin typeface="Quicksand"/>
              <a:ea typeface="Quicksand"/>
              <a:cs typeface="Quicksand"/>
              <a:sym typeface="Quicksand"/>
            </a:endParaRPr>
          </a:p>
        </p:txBody>
      </p:sp>
      <p:sp>
        <p:nvSpPr>
          <p:cNvPr id="84" name="Google Shape;84;p16"/>
          <p:cNvSpPr/>
          <p:nvPr/>
        </p:nvSpPr>
        <p:spPr>
          <a:xfrm>
            <a:off x="339175" y="599550"/>
            <a:ext cx="5861400" cy="42300"/>
          </a:xfrm>
          <a:prstGeom prst="rect">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pic>
        <p:nvPicPr>
          <p:cNvPr id="89" name="Google Shape;89;p17"/>
          <p:cNvPicPr preferRelativeResize="0"/>
          <p:nvPr/>
        </p:nvPicPr>
        <p:blipFill rotWithShape="1">
          <a:blip r:embed="rId3">
            <a:alphaModFix/>
          </a:blip>
          <a:srcRect b="0" l="15959" r="15781" t="0"/>
          <a:stretch/>
        </p:blipFill>
        <p:spPr>
          <a:xfrm>
            <a:off x="-128175" y="0"/>
            <a:ext cx="9400350" cy="5143500"/>
          </a:xfrm>
          <a:prstGeom prst="rect">
            <a:avLst/>
          </a:prstGeom>
          <a:noFill/>
          <a:ln>
            <a:noFill/>
          </a:ln>
        </p:spPr>
      </p:pic>
      <p:sp>
        <p:nvSpPr>
          <p:cNvPr id="90" name="Google Shape;90;p17"/>
          <p:cNvSpPr txBox="1"/>
          <p:nvPr/>
        </p:nvSpPr>
        <p:spPr>
          <a:xfrm>
            <a:off x="215275" y="-20050"/>
            <a:ext cx="7591200" cy="74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200">
                <a:solidFill>
                  <a:srgbClr val="FFFFFF"/>
                </a:solidFill>
                <a:latin typeface="Raleway"/>
                <a:ea typeface="Raleway"/>
                <a:cs typeface="Raleway"/>
                <a:sym typeface="Raleway"/>
              </a:rPr>
              <a:t>Model Adjustment </a:t>
            </a:r>
            <a:endParaRPr sz="2400">
              <a:solidFill>
                <a:srgbClr val="FFFFFF"/>
              </a:solidFill>
              <a:latin typeface="Raleway"/>
              <a:ea typeface="Raleway"/>
              <a:cs typeface="Raleway"/>
              <a:sym typeface="Raleway"/>
            </a:endParaRPr>
          </a:p>
        </p:txBody>
      </p:sp>
      <p:sp>
        <p:nvSpPr>
          <p:cNvPr id="91" name="Google Shape;91;p17"/>
          <p:cNvSpPr txBox="1"/>
          <p:nvPr/>
        </p:nvSpPr>
        <p:spPr>
          <a:xfrm>
            <a:off x="4043100" y="1290375"/>
            <a:ext cx="5214900" cy="37014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chemeClr val="lt1"/>
              </a:buClr>
              <a:buSzPts val="1400"/>
              <a:buFont typeface="Quicksand"/>
              <a:buChar char="●"/>
            </a:pPr>
            <a:r>
              <a:rPr lang="en">
                <a:solidFill>
                  <a:schemeClr val="lt1"/>
                </a:solidFill>
                <a:latin typeface="Quicksand"/>
                <a:ea typeface="Quicksand"/>
                <a:cs typeface="Quicksand"/>
                <a:sym typeface="Quicksand"/>
              </a:rPr>
              <a:t>What arguments can we change in the function?</a:t>
            </a:r>
            <a:endParaRPr>
              <a:solidFill>
                <a:schemeClr val="lt1"/>
              </a:solidFill>
              <a:latin typeface="Quicksand"/>
              <a:ea typeface="Quicksand"/>
              <a:cs typeface="Quicksand"/>
              <a:sym typeface="Quicksand"/>
            </a:endParaRPr>
          </a:p>
          <a:p>
            <a:pPr indent="-317500" lvl="1" marL="914400" marR="0" rtl="0" algn="l">
              <a:lnSpc>
                <a:spcPct val="100000"/>
              </a:lnSpc>
              <a:spcBef>
                <a:spcPts val="0"/>
              </a:spcBef>
              <a:spcAft>
                <a:spcPts val="0"/>
              </a:spcAft>
              <a:buClr>
                <a:schemeClr val="lt1"/>
              </a:buClr>
              <a:buSzPts val="1400"/>
              <a:buFont typeface="Quicksand"/>
              <a:buChar char="○"/>
            </a:pPr>
            <a:r>
              <a:rPr lang="en">
                <a:solidFill>
                  <a:schemeClr val="lt1"/>
                </a:solidFill>
                <a:latin typeface="Quicksand"/>
                <a:ea typeface="Quicksand"/>
                <a:cs typeface="Quicksand"/>
                <a:sym typeface="Quicksand"/>
              </a:rPr>
              <a:t>number of variables to use</a:t>
            </a:r>
            <a:endParaRPr>
              <a:solidFill>
                <a:schemeClr val="lt1"/>
              </a:solidFill>
              <a:latin typeface="Quicksand"/>
              <a:ea typeface="Quicksand"/>
              <a:cs typeface="Quicksand"/>
              <a:sym typeface="Quicksand"/>
            </a:endParaRPr>
          </a:p>
          <a:p>
            <a:pPr indent="-317500" lvl="1" marL="914400" marR="0" rtl="0" algn="l">
              <a:lnSpc>
                <a:spcPct val="100000"/>
              </a:lnSpc>
              <a:spcBef>
                <a:spcPts val="0"/>
              </a:spcBef>
              <a:spcAft>
                <a:spcPts val="0"/>
              </a:spcAft>
              <a:buClr>
                <a:schemeClr val="lt1"/>
              </a:buClr>
              <a:buSzPts val="1400"/>
              <a:buFont typeface="Quicksand"/>
              <a:buChar char="○"/>
            </a:pPr>
            <a:r>
              <a:rPr lang="en">
                <a:solidFill>
                  <a:schemeClr val="lt1"/>
                </a:solidFill>
                <a:latin typeface="Quicksand"/>
                <a:ea typeface="Quicksand"/>
                <a:cs typeface="Quicksand"/>
                <a:sym typeface="Quicksand"/>
              </a:rPr>
              <a:t>number of trees to grow</a:t>
            </a:r>
            <a:endParaRPr>
              <a:solidFill>
                <a:schemeClr val="lt1"/>
              </a:solidFill>
              <a:latin typeface="Quicksand"/>
              <a:ea typeface="Quicksand"/>
              <a:cs typeface="Quicksand"/>
              <a:sym typeface="Quicksand"/>
            </a:endParaRPr>
          </a:p>
          <a:p>
            <a:pPr indent="0" lvl="0" marL="0" marR="0" rtl="0" algn="l">
              <a:lnSpc>
                <a:spcPct val="100000"/>
              </a:lnSpc>
              <a:spcBef>
                <a:spcPts val="0"/>
              </a:spcBef>
              <a:spcAft>
                <a:spcPts val="0"/>
              </a:spcAft>
              <a:buNone/>
            </a:pPr>
            <a:r>
              <a:t/>
            </a:r>
            <a:endParaRPr>
              <a:solidFill>
                <a:schemeClr val="lt1"/>
              </a:solidFill>
              <a:latin typeface="Quicksand"/>
              <a:ea typeface="Quicksand"/>
              <a:cs typeface="Quicksand"/>
              <a:sym typeface="Quicksand"/>
            </a:endParaRPr>
          </a:p>
          <a:p>
            <a:pPr indent="-317500" lvl="0" marL="457200" marR="0" rtl="0" algn="l">
              <a:lnSpc>
                <a:spcPct val="100000"/>
              </a:lnSpc>
              <a:spcBef>
                <a:spcPts val="0"/>
              </a:spcBef>
              <a:spcAft>
                <a:spcPts val="0"/>
              </a:spcAft>
              <a:buClr>
                <a:schemeClr val="lt1"/>
              </a:buClr>
              <a:buSzPts val="1400"/>
              <a:buFont typeface="Quicksand"/>
              <a:buChar char="●"/>
            </a:pPr>
            <a:r>
              <a:rPr lang="en">
                <a:solidFill>
                  <a:schemeClr val="lt1"/>
                </a:solidFill>
                <a:latin typeface="Quicksand"/>
                <a:ea typeface="Quicksand"/>
                <a:cs typeface="Quicksand"/>
                <a:sym typeface="Quicksand"/>
              </a:rPr>
              <a:t>How to do it?</a:t>
            </a:r>
            <a:endParaRPr>
              <a:solidFill>
                <a:schemeClr val="lt1"/>
              </a:solidFill>
              <a:latin typeface="Quicksand"/>
              <a:ea typeface="Quicksand"/>
              <a:cs typeface="Quicksand"/>
              <a:sym typeface="Quicksand"/>
            </a:endParaRPr>
          </a:p>
          <a:p>
            <a:pPr indent="-317500" lvl="1" marL="914400" marR="0" rtl="0" algn="l">
              <a:lnSpc>
                <a:spcPct val="100000"/>
              </a:lnSpc>
              <a:spcBef>
                <a:spcPts val="0"/>
              </a:spcBef>
              <a:spcAft>
                <a:spcPts val="0"/>
              </a:spcAft>
              <a:buClr>
                <a:schemeClr val="lt1"/>
              </a:buClr>
              <a:buSzPts val="1400"/>
              <a:buFont typeface="Quicksand"/>
              <a:buChar char="○"/>
            </a:pPr>
            <a:r>
              <a:rPr lang="en">
                <a:solidFill>
                  <a:schemeClr val="lt1"/>
                </a:solidFill>
                <a:latin typeface="Quicksand"/>
                <a:ea typeface="Quicksand"/>
                <a:cs typeface="Quicksand"/>
                <a:sym typeface="Quicksand"/>
              </a:rPr>
              <a:t>Doing Cross Validation to reduce number of unimportant variables</a:t>
            </a:r>
            <a:endParaRPr>
              <a:solidFill>
                <a:schemeClr val="lt1"/>
              </a:solidFill>
              <a:latin typeface="Quicksand"/>
              <a:ea typeface="Quicksand"/>
              <a:cs typeface="Quicksand"/>
              <a:sym typeface="Quicksand"/>
            </a:endParaRPr>
          </a:p>
          <a:p>
            <a:pPr indent="-317500" lvl="1" marL="914400" marR="0" rtl="0" algn="l">
              <a:lnSpc>
                <a:spcPct val="100000"/>
              </a:lnSpc>
              <a:spcBef>
                <a:spcPts val="0"/>
              </a:spcBef>
              <a:spcAft>
                <a:spcPts val="0"/>
              </a:spcAft>
              <a:buClr>
                <a:schemeClr val="lt1"/>
              </a:buClr>
              <a:buSzPts val="1400"/>
              <a:buFont typeface="Quicksand"/>
              <a:buChar char="○"/>
            </a:pPr>
            <a:r>
              <a:rPr lang="en">
                <a:solidFill>
                  <a:schemeClr val="lt1"/>
                </a:solidFill>
                <a:latin typeface="Quicksand"/>
                <a:ea typeface="Quicksand"/>
                <a:cs typeface="Quicksand"/>
                <a:sym typeface="Quicksand"/>
              </a:rPr>
              <a:t>Doing “for” loop to find the best size for tree</a:t>
            </a:r>
            <a:endParaRPr>
              <a:solidFill>
                <a:schemeClr val="lt1"/>
              </a:solidFill>
              <a:latin typeface="Quicksand"/>
              <a:ea typeface="Quicksand"/>
              <a:cs typeface="Quicksand"/>
              <a:sym typeface="Quicksand"/>
            </a:endParaRPr>
          </a:p>
          <a:p>
            <a:pPr indent="-317500" lvl="1" marL="914400" marR="0" rtl="0" algn="l">
              <a:lnSpc>
                <a:spcPct val="100000"/>
              </a:lnSpc>
              <a:spcBef>
                <a:spcPts val="0"/>
              </a:spcBef>
              <a:spcAft>
                <a:spcPts val="0"/>
              </a:spcAft>
              <a:buClr>
                <a:schemeClr val="lt1"/>
              </a:buClr>
              <a:buSzPts val="1400"/>
              <a:buFont typeface="Quicksand"/>
              <a:buChar char="○"/>
            </a:pPr>
            <a:r>
              <a:rPr lang="en">
                <a:solidFill>
                  <a:schemeClr val="lt1"/>
                </a:solidFill>
                <a:latin typeface="Quicksand"/>
                <a:ea typeface="Quicksand"/>
                <a:cs typeface="Quicksand"/>
                <a:sym typeface="Quicksand"/>
              </a:rPr>
              <a:t>Knowing what variables contribute the most</a:t>
            </a:r>
            <a:endParaRPr>
              <a:solidFill>
                <a:schemeClr val="lt1"/>
              </a:solidFill>
              <a:latin typeface="Quicksand"/>
              <a:ea typeface="Quicksand"/>
              <a:cs typeface="Quicksand"/>
              <a:sym typeface="Quicksand"/>
            </a:endParaRPr>
          </a:p>
          <a:p>
            <a:pPr indent="0" lvl="0" marL="0" marR="0" rtl="0" algn="l">
              <a:lnSpc>
                <a:spcPct val="100000"/>
              </a:lnSpc>
              <a:spcBef>
                <a:spcPts val="0"/>
              </a:spcBef>
              <a:spcAft>
                <a:spcPts val="0"/>
              </a:spcAft>
              <a:buNone/>
            </a:pPr>
            <a:r>
              <a:t/>
            </a:r>
            <a:endParaRPr>
              <a:solidFill>
                <a:schemeClr val="lt1"/>
              </a:solidFill>
              <a:latin typeface="Quicksand"/>
              <a:ea typeface="Quicksand"/>
              <a:cs typeface="Quicksand"/>
              <a:sym typeface="Quicksand"/>
            </a:endParaRPr>
          </a:p>
          <a:p>
            <a:pPr indent="-317500" lvl="0" marL="457200" rtl="0" algn="l">
              <a:spcBef>
                <a:spcPts val="0"/>
              </a:spcBef>
              <a:spcAft>
                <a:spcPts val="0"/>
              </a:spcAft>
              <a:buClr>
                <a:schemeClr val="lt1"/>
              </a:buClr>
              <a:buSzPts val="1400"/>
              <a:buFont typeface="Quicksand"/>
              <a:buChar char="●"/>
            </a:pPr>
            <a:r>
              <a:rPr lang="en">
                <a:solidFill>
                  <a:schemeClr val="lt1"/>
                </a:solidFill>
                <a:latin typeface="Quicksand"/>
                <a:ea typeface="Quicksand"/>
                <a:cs typeface="Quicksand"/>
                <a:sym typeface="Quicksand"/>
              </a:rPr>
              <a:t>Does the change make an improvement in the accuracy?</a:t>
            </a:r>
            <a:endParaRPr>
              <a:solidFill>
                <a:schemeClr val="lt1"/>
              </a:solidFill>
              <a:latin typeface="Quicksand"/>
              <a:ea typeface="Quicksand"/>
              <a:cs typeface="Quicksand"/>
              <a:sym typeface="Quicksand"/>
            </a:endParaRPr>
          </a:p>
          <a:p>
            <a:pPr indent="-317500" lvl="1" marL="914400" rtl="0" algn="l">
              <a:spcBef>
                <a:spcPts val="0"/>
              </a:spcBef>
              <a:spcAft>
                <a:spcPts val="0"/>
              </a:spcAft>
              <a:buClr>
                <a:schemeClr val="lt1"/>
              </a:buClr>
              <a:buSzPts val="1400"/>
              <a:buFont typeface="Quicksand"/>
              <a:buChar char="○"/>
            </a:pPr>
            <a:r>
              <a:rPr lang="en">
                <a:solidFill>
                  <a:schemeClr val="lt1"/>
                </a:solidFill>
                <a:latin typeface="Quicksand"/>
                <a:ea typeface="Quicksand"/>
                <a:cs typeface="Quicksand"/>
                <a:sym typeface="Quicksand"/>
              </a:rPr>
              <a:t>We conclude the default values are the best</a:t>
            </a:r>
            <a:endParaRPr>
              <a:solidFill>
                <a:schemeClr val="lt1"/>
              </a:solidFill>
              <a:latin typeface="Quicksand"/>
              <a:ea typeface="Quicksand"/>
              <a:cs typeface="Quicksand"/>
              <a:sym typeface="Quicksand"/>
            </a:endParaRPr>
          </a:p>
          <a:p>
            <a:pPr indent="0" lvl="0" marL="457200" marR="0" rtl="0" algn="l">
              <a:lnSpc>
                <a:spcPct val="100000"/>
              </a:lnSpc>
              <a:spcBef>
                <a:spcPts val="0"/>
              </a:spcBef>
              <a:spcAft>
                <a:spcPts val="0"/>
              </a:spcAft>
              <a:buNone/>
            </a:pPr>
            <a:r>
              <a:t/>
            </a:r>
            <a:endParaRPr>
              <a:solidFill>
                <a:schemeClr val="lt1"/>
              </a:solidFill>
              <a:latin typeface="Quicksand"/>
              <a:ea typeface="Quicksand"/>
              <a:cs typeface="Quicksand"/>
              <a:sym typeface="Quicksand"/>
            </a:endParaRPr>
          </a:p>
        </p:txBody>
      </p:sp>
      <p:sp>
        <p:nvSpPr>
          <p:cNvPr id="92" name="Google Shape;92;p17"/>
          <p:cNvSpPr/>
          <p:nvPr/>
        </p:nvSpPr>
        <p:spPr>
          <a:xfrm>
            <a:off x="339175" y="599550"/>
            <a:ext cx="5861400" cy="42300"/>
          </a:xfrm>
          <a:prstGeom prst="rect">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3" name="Google Shape;93;p17"/>
          <p:cNvPicPr preferRelativeResize="0"/>
          <p:nvPr/>
        </p:nvPicPr>
        <p:blipFill rotWithShape="1">
          <a:blip r:embed="rId4">
            <a:alphaModFix/>
          </a:blip>
          <a:srcRect b="34844" l="4351" r="23000" t="8256"/>
          <a:stretch/>
        </p:blipFill>
        <p:spPr>
          <a:xfrm>
            <a:off x="215275" y="988150"/>
            <a:ext cx="3841999" cy="37014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pic>
        <p:nvPicPr>
          <p:cNvPr id="98" name="Google Shape;98;p18"/>
          <p:cNvPicPr preferRelativeResize="0"/>
          <p:nvPr/>
        </p:nvPicPr>
        <p:blipFill rotWithShape="1">
          <a:blip r:embed="rId3">
            <a:alphaModFix/>
          </a:blip>
          <a:srcRect b="10944" l="0" r="0" t="0"/>
          <a:stretch/>
        </p:blipFill>
        <p:spPr>
          <a:xfrm>
            <a:off x="0" y="0"/>
            <a:ext cx="9144001" cy="5143500"/>
          </a:xfrm>
          <a:prstGeom prst="rect">
            <a:avLst/>
          </a:prstGeom>
          <a:noFill/>
          <a:ln>
            <a:noFill/>
          </a:ln>
        </p:spPr>
      </p:pic>
      <p:sp>
        <p:nvSpPr>
          <p:cNvPr id="99" name="Google Shape;99;p18"/>
          <p:cNvSpPr/>
          <p:nvPr/>
        </p:nvSpPr>
        <p:spPr>
          <a:xfrm>
            <a:off x="422400" y="707750"/>
            <a:ext cx="5861400" cy="42300"/>
          </a:xfrm>
          <a:prstGeom prst="rect">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8"/>
          <p:cNvSpPr txBox="1"/>
          <p:nvPr/>
        </p:nvSpPr>
        <p:spPr>
          <a:xfrm>
            <a:off x="393450" y="0"/>
            <a:ext cx="6830400" cy="70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200">
                <a:solidFill>
                  <a:srgbClr val="FFFFFF"/>
                </a:solidFill>
                <a:latin typeface="Raleway"/>
                <a:ea typeface="Raleway"/>
                <a:cs typeface="Raleway"/>
                <a:sym typeface="Raleway"/>
              </a:rPr>
              <a:t>Assumptions and Disadvantages</a:t>
            </a:r>
            <a:endParaRPr sz="3200">
              <a:solidFill>
                <a:srgbClr val="FFFFFF"/>
              </a:solidFill>
              <a:latin typeface="Raleway"/>
              <a:ea typeface="Raleway"/>
              <a:cs typeface="Raleway"/>
              <a:sym typeface="Raleway"/>
            </a:endParaRPr>
          </a:p>
        </p:txBody>
      </p:sp>
      <p:sp>
        <p:nvSpPr>
          <p:cNvPr id="101" name="Google Shape;101;p18"/>
          <p:cNvSpPr txBox="1"/>
          <p:nvPr/>
        </p:nvSpPr>
        <p:spPr>
          <a:xfrm>
            <a:off x="503625" y="1007250"/>
            <a:ext cx="8042400" cy="36042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Raleway"/>
              <a:buChar char="●"/>
            </a:pPr>
            <a:r>
              <a:rPr lang="en" sz="1800">
                <a:solidFill>
                  <a:srgbClr val="FFFFFF"/>
                </a:solidFill>
                <a:latin typeface="Raleway"/>
                <a:ea typeface="Raleway"/>
                <a:cs typeface="Raleway"/>
                <a:sym typeface="Raleway"/>
              </a:rPr>
              <a:t>Assumptions</a:t>
            </a:r>
            <a:endParaRPr sz="1800">
              <a:solidFill>
                <a:srgbClr val="FFFFFF"/>
              </a:solidFill>
              <a:latin typeface="Raleway"/>
              <a:ea typeface="Raleway"/>
              <a:cs typeface="Raleway"/>
              <a:sym typeface="Raleway"/>
            </a:endParaRPr>
          </a:p>
          <a:p>
            <a:pPr indent="-342900" lvl="1" marL="914400" rtl="0" algn="l">
              <a:spcBef>
                <a:spcPts val="0"/>
              </a:spcBef>
              <a:spcAft>
                <a:spcPts val="0"/>
              </a:spcAft>
              <a:buClr>
                <a:srgbClr val="FFFFFF"/>
              </a:buClr>
              <a:buSzPts val="1800"/>
              <a:buFont typeface="Raleway"/>
              <a:buChar char="○"/>
            </a:pPr>
            <a:r>
              <a:rPr lang="en" sz="1800">
                <a:solidFill>
                  <a:srgbClr val="FFFFFF"/>
                </a:solidFill>
                <a:latin typeface="Raleway"/>
                <a:ea typeface="Raleway"/>
                <a:cs typeface="Raleway"/>
                <a:sym typeface="Raleway"/>
              </a:rPr>
              <a:t>The only assumption that it relies is that sampling is representative. This is a common assumption. In our case, we have nearly 50% CERTIFIED cases and 50% DENIED cases where assumption holds. </a:t>
            </a:r>
            <a:endParaRPr sz="1800">
              <a:solidFill>
                <a:srgbClr val="FFFFFF"/>
              </a:solidFill>
              <a:latin typeface="Raleway"/>
              <a:ea typeface="Raleway"/>
              <a:cs typeface="Raleway"/>
              <a:sym typeface="Raleway"/>
            </a:endParaRPr>
          </a:p>
          <a:p>
            <a:pPr indent="0" lvl="0" marL="0" rtl="0" algn="l">
              <a:spcBef>
                <a:spcPts val="0"/>
              </a:spcBef>
              <a:spcAft>
                <a:spcPts val="0"/>
              </a:spcAft>
              <a:buNone/>
            </a:pPr>
            <a:r>
              <a:t/>
            </a:r>
            <a:endParaRPr sz="1800">
              <a:solidFill>
                <a:srgbClr val="FFFFFF"/>
              </a:solidFill>
              <a:latin typeface="Raleway"/>
              <a:ea typeface="Raleway"/>
              <a:cs typeface="Raleway"/>
              <a:sym typeface="Raleway"/>
            </a:endParaRPr>
          </a:p>
          <a:p>
            <a:pPr indent="-342900" lvl="0" marL="457200" rtl="0" algn="l">
              <a:spcBef>
                <a:spcPts val="0"/>
              </a:spcBef>
              <a:spcAft>
                <a:spcPts val="0"/>
              </a:spcAft>
              <a:buClr>
                <a:srgbClr val="FFFFFF"/>
              </a:buClr>
              <a:buSzPts val="1800"/>
              <a:buFont typeface="Raleway"/>
              <a:buChar char="●"/>
            </a:pPr>
            <a:r>
              <a:rPr lang="en" sz="1800">
                <a:solidFill>
                  <a:srgbClr val="FFFFFF"/>
                </a:solidFill>
                <a:latin typeface="Raleway"/>
                <a:ea typeface="Raleway"/>
                <a:cs typeface="Raleway"/>
                <a:sym typeface="Raleway"/>
              </a:rPr>
              <a:t>Disadvantages</a:t>
            </a:r>
            <a:endParaRPr sz="1800">
              <a:solidFill>
                <a:srgbClr val="FFFFFF"/>
              </a:solidFill>
              <a:latin typeface="Raleway"/>
              <a:ea typeface="Raleway"/>
              <a:cs typeface="Raleway"/>
              <a:sym typeface="Raleway"/>
            </a:endParaRPr>
          </a:p>
          <a:p>
            <a:pPr indent="-342900" lvl="1" marL="914400" rtl="0" algn="l">
              <a:spcBef>
                <a:spcPts val="0"/>
              </a:spcBef>
              <a:spcAft>
                <a:spcPts val="0"/>
              </a:spcAft>
              <a:buClr>
                <a:srgbClr val="FFFFFF"/>
              </a:buClr>
              <a:buSzPts val="1800"/>
              <a:buFont typeface="Raleway"/>
              <a:buChar char="○"/>
            </a:pPr>
            <a:r>
              <a:rPr lang="en" sz="1800">
                <a:solidFill>
                  <a:srgbClr val="FFFFFF"/>
                </a:solidFill>
                <a:latin typeface="Raleway"/>
                <a:ea typeface="Raleway"/>
                <a:cs typeface="Raleway"/>
                <a:sym typeface="Raleway"/>
              </a:rPr>
              <a:t>For our dataset, it includes categorical variables with different number of levels. RF are biased in favor of those attributes with more levels. </a:t>
            </a:r>
            <a:endParaRPr sz="1800">
              <a:solidFill>
                <a:srgbClr val="FFFFFF"/>
              </a:solidFill>
              <a:latin typeface="Raleway"/>
              <a:ea typeface="Raleway"/>
              <a:cs typeface="Raleway"/>
              <a:sym typeface="Raleway"/>
            </a:endParaRPr>
          </a:p>
          <a:p>
            <a:pPr indent="-342900" lvl="1" marL="914400" rtl="0" algn="l">
              <a:spcBef>
                <a:spcPts val="0"/>
              </a:spcBef>
              <a:spcAft>
                <a:spcPts val="0"/>
              </a:spcAft>
              <a:buClr>
                <a:srgbClr val="FFFFFF"/>
              </a:buClr>
              <a:buSzPts val="1800"/>
              <a:buFont typeface="Raleway"/>
              <a:buChar char="○"/>
            </a:pPr>
            <a:r>
              <a:rPr lang="en" sz="1800">
                <a:solidFill>
                  <a:srgbClr val="FFFFFF"/>
                </a:solidFill>
                <a:latin typeface="Raleway"/>
                <a:ea typeface="Raleway"/>
                <a:cs typeface="Raleway"/>
                <a:sym typeface="Raleway"/>
              </a:rPr>
              <a:t>For minimizing the bias, we have reduced number of levels for categorical variables while we were cleaning data.</a:t>
            </a:r>
            <a:endParaRPr sz="1800">
              <a:solidFill>
                <a:srgbClr val="FFFFFF"/>
              </a:solidFill>
              <a:latin typeface="Raleway"/>
              <a:ea typeface="Raleway"/>
              <a:cs typeface="Raleway"/>
              <a:sym typeface="Raleway"/>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pic>
        <p:nvPicPr>
          <p:cNvPr id="106" name="Google Shape;106;p19"/>
          <p:cNvPicPr preferRelativeResize="0"/>
          <p:nvPr/>
        </p:nvPicPr>
        <p:blipFill rotWithShape="1">
          <a:blip r:embed="rId3">
            <a:alphaModFix/>
          </a:blip>
          <a:srcRect b="10944" l="0" r="0" t="0"/>
          <a:stretch/>
        </p:blipFill>
        <p:spPr>
          <a:xfrm>
            <a:off x="-78675" y="0"/>
            <a:ext cx="9144001" cy="5143500"/>
          </a:xfrm>
          <a:prstGeom prst="rect">
            <a:avLst/>
          </a:prstGeom>
          <a:noFill/>
          <a:ln>
            <a:noFill/>
          </a:ln>
        </p:spPr>
      </p:pic>
      <p:sp>
        <p:nvSpPr>
          <p:cNvPr id="107" name="Google Shape;107;p19"/>
          <p:cNvSpPr/>
          <p:nvPr/>
        </p:nvSpPr>
        <p:spPr>
          <a:xfrm>
            <a:off x="422400" y="707750"/>
            <a:ext cx="5861400" cy="42300"/>
          </a:xfrm>
          <a:prstGeom prst="rect">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9"/>
          <p:cNvSpPr txBox="1"/>
          <p:nvPr/>
        </p:nvSpPr>
        <p:spPr>
          <a:xfrm>
            <a:off x="393450" y="76200"/>
            <a:ext cx="6830400" cy="70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200">
                <a:solidFill>
                  <a:srgbClr val="FFFFFF"/>
                </a:solidFill>
                <a:latin typeface="Raleway"/>
                <a:ea typeface="Raleway"/>
                <a:cs typeface="Raleway"/>
                <a:sym typeface="Raleway"/>
              </a:rPr>
              <a:t>Result and Summary</a:t>
            </a:r>
            <a:endParaRPr sz="3200">
              <a:solidFill>
                <a:srgbClr val="FFFFFF"/>
              </a:solidFill>
              <a:latin typeface="Raleway"/>
              <a:ea typeface="Raleway"/>
              <a:cs typeface="Raleway"/>
              <a:sym typeface="Raleway"/>
            </a:endParaRPr>
          </a:p>
        </p:txBody>
      </p:sp>
      <p:sp>
        <p:nvSpPr>
          <p:cNvPr id="109" name="Google Shape;109;p19"/>
          <p:cNvSpPr txBox="1"/>
          <p:nvPr/>
        </p:nvSpPr>
        <p:spPr>
          <a:xfrm>
            <a:off x="503625" y="1007250"/>
            <a:ext cx="3399600" cy="36042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FFFFFF"/>
              </a:buClr>
              <a:buSzPts val="1800"/>
              <a:buFont typeface="Raleway"/>
              <a:buChar char="●"/>
            </a:pPr>
            <a:r>
              <a:rPr lang="en" sz="1800">
                <a:solidFill>
                  <a:srgbClr val="FFFFFF"/>
                </a:solidFill>
                <a:latin typeface="Raleway"/>
                <a:ea typeface="Raleway"/>
                <a:cs typeface="Raleway"/>
                <a:sym typeface="Raleway"/>
              </a:rPr>
              <a:t>After performing different models, random forest give the best performance. </a:t>
            </a:r>
            <a:endParaRPr sz="1800">
              <a:solidFill>
                <a:srgbClr val="FFFFFF"/>
              </a:solidFill>
              <a:latin typeface="Raleway"/>
              <a:ea typeface="Raleway"/>
              <a:cs typeface="Raleway"/>
              <a:sym typeface="Raleway"/>
            </a:endParaRPr>
          </a:p>
          <a:p>
            <a:pPr indent="-342900" lvl="0" marL="457200" marR="0" rtl="0" algn="l">
              <a:lnSpc>
                <a:spcPct val="100000"/>
              </a:lnSpc>
              <a:spcBef>
                <a:spcPts val="0"/>
              </a:spcBef>
              <a:spcAft>
                <a:spcPts val="0"/>
              </a:spcAft>
              <a:buClr>
                <a:srgbClr val="FFFFFF"/>
              </a:buClr>
              <a:buSzPts val="1800"/>
              <a:buFont typeface="Raleway"/>
              <a:buChar char="●"/>
            </a:pPr>
            <a:r>
              <a:rPr lang="en" sz="1800">
                <a:solidFill>
                  <a:srgbClr val="FFFFFF"/>
                </a:solidFill>
                <a:latin typeface="Raleway"/>
                <a:ea typeface="Raleway"/>
                <a:cs typeface="Raleway"/>
                <a:sym typeface="Raleway"/>
              </a:rPr>
              <a:t>Our model produce an approximately 91.5% accuracy. </a:t>
            </a:r>
            <a:endParaRPr sz="1800">
              <a:solidFill>
                <a:srgbClr val="FFFFFF"/>
              </a:solidFill>
              <a:latin typeface="Raleway"/>
              <a:ea typeface="Raleway"/>
              <a:cs typeface="Raleway"/>
              <a:sym typeface="Raleway"/>
            </a:endParaRPr>
          </a:p>
          <a:p>
            <a:pPr indent="-342900" lvl="0" marL="457200" marR="0" rtl="0" algn="l">
              <a:lnSpc>
                <a:spcPct val="100000"/>
              </a:lnSpc>
              <a:spcBef>
                <a:spcPts val="0"/>
              </a:spcBef>
              <a:spcAft>
                <a:spcPts val="0"/>
              </a:spcAft>
              <a:buClr>
                <a:srgbClr val="FFFFFF"/>
              </a:buClr>
              <a:buSzPts val="1800"/>
              <a:buFont typeface="Raleway"/>
              <a:buChar char="●"/>
            </a:pPr>
            <a:r>
              <a:rPr lang="en" sz="1800">
                <a:solidFill>
                  <a:srgbClr val="FFFFFF"/>
                </a:solidFill>
                <a:latin typeface="Raleway"/>
                <a:ea typeface="Raleway"/>
                <a:cs typeface="Raleway"/>
                <a:sym typeface="Raleway"/>
              </a:rPr>
              <a:t>Final model consists 29 predictors which includes squared processing time as one polynomial predictor. </a:t>
            </a:r>
            <a:endParaRPr sz="1800">
              <a:solidFill>
                <a:srgbClr val="FFFFFF"/>
              </a:solidFill>
              <a:latin typeface="Raleway"/>
              <a:ea typeface="Raleway"/>
              <a:cs typeface="Raleway"/>
              <a:sym typeface="Raleway"/>
            </a:endParaRPr>
          </a:p>
        </p:txBody>
      </p:sp>
      <p:pic>
        <p:nvPicPr>
          <p:cNvPr id="110" name="Google Shape;110;p19"/>
          <p:cNvPicPr preferRelativeResize="0"/>
          <p:nvPr/>
        </p:nvPicPr>
        <p:blipFill>
          <a:blip r:embed="rId4">
            <a:alphaModFix/>
          </a:blip>
          <a:stretch>
            <a:fillRect/>
          </a:stretch>
        </p:blipFill>
        <p:spPr>
          <a:xfrm>
            <a:off x="4026200" y="931050"/>
            <a:ext cx="4708203" cy="38675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pic>
        <p:nvPicPr>
          <p:cNvPr id="115" name="Google Shape;115;p20"/>
          <p:cNvPicPr preferRelativeResize="0"/>
          <p:nvPr/>
        </p:nvPicPr>
        <p:blipFill rotWithShape="1">
          <a:blip r:embed="rId3">
            <a:alphaModFix/>
          </a:blip>
          <a:srcRect b="9836" l="0" r="0" t="0"/>
          <a:stretch/>
        </p:blipFill>
        <p:spPr>
          <a:xfrm>
            <a:off x="0" y="-47625"/>
            <a:ext cx="9144001" cy="5191125"/>
          </a:xfrm>
          <a:prstGeom prst="rect">
            <a:avLst/>
          </a:prstGeom>
          <a:noFill/>
          <a:ln>
            <a:noFill/>
          </a:ln>
        </p:spPr>
      </p:pic>
      <p:sp>
        <p:nvSpPr>
          <p:cNvPr id="116" name="Google Shape;116;p20"/>
          <p:cNvSpPr/>
          <p:nvPr/>
        </p:nvSpPr>
        <p:spPr>
          <a:xfrm>
            <a:off x="422400" y="707750"/>
            <a:ext cx="5861400" cy="42300"/>
          </a:xfrm>
          <a:prstGeom prst="rect">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0"/>
          <p:cNvSpPr txBox="1"/>
          <p:nvPr/>
        </p:nvSpPr>
        <p:spPr>
          <a:xfrm>
            <a:off x="424925" y="31475"/>
            <a:ext cx="7066500" cy="67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200">
                <a:solidFill>
                  <a:srgbClr val="FFFFFF"/>
                </a:solidFill>
                <a:latin typeface="Raleway"/>
                <a:ea typeface="Raleway"/>
                <a:cs typeface="Raleway"/>
                <a:sym typeface="Raleway"/>
              </a:rPr>
              <a:t>Result and Summary</a:t>
            </a:r>
            <a:endParaRPr sz="3200">
              <a:solidFill>
                <a:srgbClr val="FFFFFF"/>
              </a:solidFill>
              <a:latin typeface="Raleway"/>
              <a:ea typeface="Raleway"/>
              <a:cs typeface="Raleway"/>
              <a:sym typeface="Raleway"/>
            </a:endParaRPr>
          </a:p>
        </p:txBody>
      </p:sp>
      <p:pic>
        <p:nvPicPr>
          <p:cNvPr id="118" name="Google Shape;118;p20"/>
          <p:cNvPicPr preferRelativeResize="0"/>
          <p:nvPr/>
        </p:nvPicPr>
        <p:blipFill>
          <a:blip r:embed="rId4">
            <a:alphaModFix/>
          </a:blip>
          <a:stretch>
            <a:fillRect/>
          </a:stretch>
        </p:blipFill>
        <p:spPr>
          <a:xfrm>
            <a:off x="4276151" y="1180375"/>
            <a:ext cx="4590627" cy="3138573"/>
          </a:xfrm>
          <a:prstGeom prst="rect">
            <a:avLst/>
          </a:prstGeom>
          <a:noFill/>
          <a:ln>
            <a:noFill/>
          </a:ln>
        </p:spPr>
      </p:pic>
      <p:sp>
        <p:nvSpPr>
          <p:cNvPr id="119" name="Google Shape;119;p20"/>
          <p:cNvSpPr txBox="1"/>
          <p:nvPr/>
        </p:nvSpPr>
        <p:spPr>
          <a:xfrm>
            <a:off x="503625" y="1180375"/>
            <a:ext cx="3383700" cy="32577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rgbClr val="FFFFFF"/>
              </a:buClr>
              <a:buSzPts val="1500"/>
              <a:buFont typeface="Raleway"/>
              <a:buChar char="●"/>
            </a:pPr>
            <a:r>
              <a:rPr lang="en" sz="1500">
                <a:solidFill>
                  <a:srgbClr val="FFFFFF"/>
                </a:solidFill>
                <a:latin typeface="Raleway"/>
                <a:ea typeface="Raleway"/>
                <a:cs typeface="Raleway"/>
                <a:sym typeface="Raleway"/>
              </a:rPr>
              <a:t>The graph plots number of trees against error rate for each level of CASE_STATUS. </a:t>
            </a:r>
            <a:endParaRPr sz="1500">
              <a:solidFill>
                <a:srgbClr val="FFFFFF"/>
              </a:solidFill>
              <a:latin typeface="Raleway"/>
              <a:ea typeface="Raleway"/>
              <a:cs typeface="Raleway"/>
              <a:sym typeface="Raleway"/>
            </a:endParaRPr>
          </a:p>
          <a:p>
            <a:pPr indent="0" lvl="0" marL="457200" rtl="0" algn="l">
              <a:spcBef>
                <a:spcPts val="0"/>
              </a:spcBef>
              <a:spcAft>
                <a:spcPts val="0"/>
              </a:spcAft>
              <a:buNone/>
            </a:pPr>
            <a:r>
              <a:t/>
            </a:r>
            <a:endParaRPr sz="1500">
              <a:solidFill>
                <a:srgbClr val="FFFFFF"/>
              </a:solidFill>
              <a:latin typeface="Raleway"/>
              <a:ea typeface="Raleway"/>
              <a:cs typeface="Raleway"/>
              <a:sym typeface="Raleway"/>
            </a:endParaRPr>
          </a:p>
          <a:p>
            <a:pPr indent="-323850" lvl="0" marL="457200" rtl="0" algn="l">
              <a:spcBef>
                <a:spcPts val="0"/>
              </a:spcBef>
              <a:spcAft>
                <a:spcPts val="0"/>
              </a:spcAft>
              <a:buClr>
                <a:srgbClr val="FFFFFF"/>
              </a:buClr>
              <a:buSzPts val="1500"/>
              <a:buFont typeface="Raleway"/>
              <a:buChar char="●"/>
            </a:pPr>
            <a:r>
              <a:rPr b="1" lang="en" sz="1500">
                <a:solidFill>
                  <a:srgbClr val="FFFFFF"/>
                </a:solidFill>
                <a:latin typeface="Raleway"/>
                <a:ea typeface="Raleway"/>
                <a:cs typeface="Raleway"/>
                <a:sym typeface="Raleway"/>
              </a:rPr>
              <a:t>Red curve</a:t>
            </a:r>
            <a:r>
              <a:rPr lang="en" sz="1500">
                <a:solidFill>
                  <a:srgbClr val="FFFFFF"/>
                </a:solidFill>
                <a:latin typeface="Raleway"/>
                <a:ea typeface="Raleway"/>
                <a:cs typeface="Raleway"/>
                <a:sym typeface="Raleway"/>
              </a:rPr>
              <a:t> -  CERTIFIED cases </a:t>
            </a:r>
            <a:endParaRPr sz="1500">
              <a:solidFill>
                <a:srgbClr val="FFFFFF"/>
              </a:solidFill>
              <a:latin typeface="Raleway"/>
              <a:ea typeface="Raleway"/>
              <a:cs typeface="Raleway"/>
              <a:sym typeface="Raleway"/>
            </a:endParaRPr>
          </a:p>
          <a:p>
            <a:pPr indent="0" lvl="0" marL="457200" rtl="0" algn="l">
              <a:spcBef>
                <a:spcPts val="0"/>
              </a:spcBef>
              <a:spcAft>
                <a:spcPts val="0"/>
              </a:spcAft>
              <a:buNone/>
            </a:pPr>
            <a:r>
              <a:rPr b="1" lang="en" sz="1500">
                <a:solidFill>
                  <a:srgbClr val="FFFFFF"/>
                </a:solidFill>
                <a:latin typeface="Raleway"/>
                <a:ea typeface="Raleway"/>
                <a:cs typeface="Raleway"/>
                <a:sym typeface="Raleway"/>
              </a:rPr>
              <a:t>Green curve </a:t>
            </a:r>
            <a:r>
              <a:rPr lang="en" sz="1500">
                <a:solidFill>
                  <a:srgbClr val="FFFFFF"/>
                </a:solidFill>
                <a:latin typeface="Raleway"/>
                <a:ea typeface="Raleway"/>
                <a:cs typeface="Raleway"/>
                <a:sym typeface="Raleway"/>
              </a:rPr>
              <a:t>- DENIED cases. </a:t>
            </a:r>
            <a:endParaRPr sz="1500">
              <a:solidFill>
                <a:srgbClr val="FFFFFF"/>
              </a:solidFill>
              <a:latin typeface="Raleway"/>
              <a:ea typeface="Raleway"/>
              <a:cs typeface="Raleway"/>
              <a:sym typeface="Raleway"/>
            </a:endParaRPr>
          </a:p>
          <a:p>
            <a:pPr indent="0" lvl="0" marL="457200" rtl="0" algn="l">
              <a:spcBef>
                <a:spcPts val="0"/>
              </a:spcBef>
              <a:spcAft>
                <a:spcPts val="0"/>
              </a:spcAft>
              <a:buNone/>
            </a:pPr>
            <a:r>
              <a:rPr b="1" lang="en" sz="1500">
                <a:solidFill>
                  <a:srgbClr val="FFFFFF"/>
                </a:solidFill>
                <a:latin typeface="Raleway"/>
                <a:ea typeface="Raleway"/>
                <a:cs typeface="Raleway"/>
                <a:sym typeface="Raleway"/>
              </a:rPr>
              <a:t>Black curve </a:t>
            </a:r>
            <a:r>
              <a:rPr lang="en" sz="1500">
                <a:solidFill>
                  <a:srgbClr val="FFFFFF"/>
                </a:solidFill>
                <a:latin typeface="Raleway"/>
                <a:ea typeface="Raleway"/>
                <a:cs typeface="Raleway"/>
                <a:sym typeface="Raleway"/>
              </a:rPr>
              <a:t>- out-of-bag errors. </a:t>
            </a:r>
            <a:endParaRPr sz="1500">
              <a:solidFill>
                <a:srgbClr val="FFFFFF"/>
              </a:solidFill>
              <a:latin typeface="Raleway"/>
              <a:ea typeface="Raleway"/>
              <a:cs typeface="Raleway"/>
              <a:sym typeface="Raleway"/>
            </a:endParaRPr>
          </a:p>
          <a:p>
            <a:pPr indent="0" lvl="0" marL="457200" rtl="0" algn="l">
              <a:spcBef>
                <a:spcPts val="0"/>
              </a:spcBef>
              <a:spcAft>
                <a:spcPts val="0"/>
              </a:spcAft>
              <a:buNone/>
            </a:pPr>
            <a:r>
              <a:t/>
            </a:r>
            <a:endParaRPr sz="1500">
              <a:solidFill>
                <a:srgbClr val="FFFFFF"/>
              </a:solidFill>
              <a:latin typeface="Raleway"/>
              <a:ea typeface="Raleway"/>
              <a:cs typeface="Raleway"/>
              <a:sym typeface="Raleway"/>
            </a:endParaRPr>
          </a:p>
          <a:p>
            <a:pPr indent="-323850" lvl="0" marL="457200" rtl="0" algn="l">
              <a:spcBef>
                <a:spcPts val="0"/>
              </a:spcBef>
              <a:spcAft>
                <a:spcPts val="0"/>
              </a:spcAft>
              <a:buClr>
                <a:srgbClr val="FFFFFF"/>
              </a:buClr>
              <a:buSzPts val="1500"/>
              <a:buFont typeface="Raleway"/>
              <a:buChar char="●"/>
            </a:pPr>
            <a:r>
              <a:rPr lang="en" sz="1500">
                <a:solidFill>
                  <a:srgbClr val="FFFFFF"/>
                </a:solidFill>
                <a:latin typeface="Raleway"/>
                <a:ea typeface="Raleway"/>
                <a:cs typeface="Raleway"/>
                <a:sym typeface="Raleway"/>
              </a:rPr>
              <a:t>The error rate of DENIED cases is always higher than the rate of CERTIFIED cases. </a:t>
            </a:r>
            <a:endParaRPr sz="1500">
              <a:solidFill>
                <a:srgbClr val="FFFFFF"/>
              </a:solidFill>
              <a:latin typeface="Raleway"/>
              <a:ea typeface="Raleway"/>
              <a:cs typeface="Raleway"/>
              <a:sym typeface="Raleway"/>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