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3" r:id="rId3"/>
    <p:sldId id="259" r:id="rId4"/>
    <p:sldId id="270" r:id="rId5"/>
    <p:sldId id="271" r:id="rId6"/>
    <p:sldId id="272" r:id="rId7"/>
    <p:sldId id="260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2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7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940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1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1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621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6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8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5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5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63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94A0B3-D6A3-4405-BAD7-A74487F0DF6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5656-7DDE-488C-9043-D1DF42BB8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45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етевая безопасность Wi-Fi в Aircrack-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4" y="-500824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Атака на клиентские устройства с WIFI</a:t>
            </a:r>
          </a:p>
        </p:txBody>
      </p:sp>
    </p:spTree>
    <p:extLst>
      <p:ext uri="{BB962C8B-B14F-4D97-AF65-F5344CB8AC3E}">
        <p14:creationId xmlns:p14="http://schemas.microsoft.com/office/powerpoint/2010/main" val="32905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8764" y="2830149"/>
            <a:ext cx="111298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932238"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3932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914400">
              <a:buClrTx/>
              <a:buSzTx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Рассмотреть наиболее актуальные способы взлома </a:t>
            </a:r>
            <a:r>
              <a:rPr kumimoji="0" lang="de-DE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</a:t>
            </a:r>
            <a:r>
              <a:rPr kumimoji="0" lang="de-DE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сетей 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>
              <a:buClrTx/>
              <a:buSzTx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Показать часть утилит, используемых для «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хакинга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» на </a:t>
            </a:r>
            <a:r>
              <a:rPr kumimoji="0" lang="de-DE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Linux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>
              <a:buClrTx/>
              <a:buSzTx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Узнать способы защиты </a:t>
            </a:r>
            <a:r>
              <a:rPr kumimoji="0" lang="de-DE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</a:t>
            </a:r>
            <a:r>
              <a:rPr kumimoji="0" lang="de-DE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сетей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>
              <a:buClrTx/>
              <a:buSzTx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Объяснить, почему </a:t>
            </a:r>
            <a:r>
              <a:rPr kumimoji="0" lang="de-DE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Linux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а не </a:t>
            </a:r>
            <a:r>
              <a:rPr kumimoji="0" lang="de-DE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Windows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>
              <a:buClrTx/>
              <a:buSzTx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</a:rPr>
              <a:t>На основании проведенного исследования подвести выводы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932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3932238" algn="l"/>
              </a:tabLs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764" y="1884219"/>
            <a:ext cx="42353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 dirty="0">
                <a:ea typeface="Times New Roman" panose="02020603050405020304" pitchFamily="18" charset="0"/>
              </a:rPr>
              <a:t>План исследования</a:t>
            </a:r>
            <a:r>
              <a:rPr lang="en-US" altLang="ru-RU" sz="2800" dirty="0">
                <a:ea typeface="Times New Roman" panose="02020603050405020304" pitchFamily="18" charset="0"/>
              </a:rPr>
              <a:t>:</a:t>
            </a:r>
            <a:endParaRPr lang="ru-RU" alt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3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3968" y="348312"/>
            <a:ext cx="3089613" cy="1400530"/>
          </a:xfrm>
        </p:spPr>
        <p:txBody>
          <a:bodyPr>
            <a:normAutofit/>
          </a:bodyPr>
          <a:lstStyle/>
          <a:p>
            <a:r>
              <a:rPr lang="ru-RU" b="1" dirty="0" smtClean="0"/>
              <a:t>Введение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7170" name="Picture 2" descr="ДАЛЬНЕЙШАЯ ИНТЕГРАЦИЯ ИНФОРМАЦИОННЫХ СИСТЕМ | РЕСПУБЛИКАЛЫҚ АДВОКАТТАР  АЛҚАС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78" y="1665715"/>
            <a:ext cx="7010795" cy="457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3565" y="319042"/>
            <a:ext cx="7740073" cy="51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b="1" kern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Почему </a:t>
            </a:r>
            <a:r>
              <a:rPr lang="de-DE" sz="2800" b="1" kern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2800" b="1" kern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а не </a:t>
            </a:r>
            <a:r>
              <a:rPr lang="de-DE" sz="2800" b="1" kern="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en-US" sz="2800" b="1" kern="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kern="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Лучший дистрибутив Linux для разработчиков - Дико полезные советы по выбору  электрон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8" y="1111408"/>
            <a:ext cx="6018353" cy="33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Почему пользователи Windows 7 не хотят переходить на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27" y="2179781"/>
            <a:ext cx="5955574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03564" y="1219201"/>
            <a:ext cx="11092872" cy="52629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ru-RU" sz="1400" dirty="0"/>
          </a:p>
          <a:p>
            <a:r>
              <a:rPr lang="ru-RU" sz="1600" dirty="0">
                <a:latin typeface="+mj-lt"/>
              </a:rPr>
              <a:t>1. Wifite2</a:t>
            </a: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2. </a:t>
            </a:r>
            <a:r>
              <a:rPr lang="ru-RU" sz="1600" dirty="0" err="1">
                <a:latin typeface="+mj-lt"/>
              </a:rPr>
              <a:t>Nessus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3. </a:t>
            </a:r>
            <a:r>
              <a:rPr lang="ru-RU" sz="1600" dirty="0" err="1">
                <a:latin typeface="+mj-lt"/>
              </a:rPr>
              <a:t>Aircrack-ng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4. </a:t>
            </a:r>
            <a:r>
              <a:rPr lang="ru-RU" sz="1600" dirty="0" err="1">
                <a:latin typeface="+mj-lt"/>
              </a:rPr>
              <a:t>Netcat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5. </a:t>
            </a:r>
            <a:r>
              <a:rPr lang="ru-RU" sz="1600" dirty="0" err="1">
                <a:latin typeface="+mj-lt"/>
              </a:rPr>
              <a:t>Yersinia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6. THC </a:t>
            </a:r>
            <a:r>
              <a:rPr lang="ru-RU" sz="1600" dirty="0" err="1">
                <a:latin typeface="+mj-lt"/>
              </a:rPr>
              <a:t>Hydra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7. </a:t>
            </a:r>
            <a:r>
              <a:rPr lang="ru-RU" sz="1600" dirty="0" err="1">
                <a:latin typeface="+mj-lt"/>
              </a:rPr>
              <a:t>Pixiewps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8. </a:t>
            </a:r>
            <a:r>
              <a:rPr lang="ru-RU" sz="1600" dirty="0" err="1">
                <a:latin typeface="+mj-lt"/>
              </a:rPr>
              <a:t>Metasploit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Framework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9. Nikto2</a:t>
            </a: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10. </a:t>
            </a:r>
            <a:r>
              <a:rPr lang="ru-RU" sz="1600" dirty="0" err="1">
                <a:latin typeface="+mj-lt"/>
              </a:rPr>
              <a:t>Nmap</a:t>
            </a:r>
            <a:r>
              <a:rPr lang="ru-RU" sz="1600" dirty="0">
                <a:latin typeface="+mj-lt"/>
              </a:rPr>
              <a:t> (</a:t>
            </a:r>
            <a:r>
              <a:rPr lang="ru-RU" sz="1600" dirty="0" err="1">
                <a:latin typeface="+mj-lt"/>
              </a:rPr>
              <a:t>Network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Mapper</a:t>
            </a:r>
            <a:r>
              <a:rPr lang="ru-RU" sz="1600" dirty="0">
                <a:latin typeface="+mj-lt"/>
              </a:rPr>
              <a:t>)</a:t>
            </a: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11. </a:t>
            </a:r>
            <a:r>
              <a:rPr lang="ru-RU" sz="1600" dirty="0" err="1">
                <a:latin typeface="+mj-lt"/>
              </a:rPr>
              <a:t>Maltego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12. </a:t>
            </a:r>
            <a:r>
              <a:rPr lang="ru-RU" sz="1600" dirty="0" err="1">
                <a:latin typeface="+mj-lt"/>
              </a:rPr>
              <a:t>WireShark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13. GNU MAC </a:t>
            </a:r>
            <a:r>
              <a:rPr lang="ru-RU" sz="1600" dirty="0" err="1">
                <a:latin typeface="+mj-lt"/>
              </a:rPr>
              <a:t>Changer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14. </a:t>
            </a:r>
            <a:r>
              <a:rPr lang="ru-RU" sz="1600" dirty="0" err="1">
                <a:latin typeface="+mj-lt"/>
              </a:rPr>
              <a:t>John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the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Ripper</a:t>
            </a:r>
            <a:r>
              <a:rPr lang="ru-RU" sz="1600" dirty="0">
                <a:latin typeface="+mj-lt"/>
              </a:rPr>
              <a:t> (Джон-</a:t>
            </a:r>
            <a:r>
              <a:rPr lang="ru-RU" sz="1600" dirty="0" err="1">
                <a:latin typeface="+mj-lt"/>
              </a:rPr>
              <a:t>потрошитель</a:t>
            </a:r>
            <a:r>
              <a:rPr lang="ru-RU" sz="1600" dirty="0">
                <a:latin typeface="+mj-lt"/>
              </a:rPr>
              <a:t>)</a:t>
            </a: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15. </a:t>
            </a:r>
            <a:r>
              <a:rPr lang="ru-RU" sz="1600" dirty="0" err="1">
                <a:latin typeface="+mj-lt"/>
              </a:rPr>
              <a:t>Kismet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Wireless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16. </a:t>
            </a:r>
            <a:r>
              <a:rPr lang="ru-RU" sz="1600" dirty="0" err="1">
                <a:latin typeface="+mj-lt"/>
              </a:rPr>
              <a:t>Snort</a:t>
            </a:r>
            <a:endParaRPr lang="ru-RU" sz="1600" dirty="0">
              <a:latin typeface="+mj-lt"/>
            </a:endParaRPr>
          </a:p>
          <a:p>
            <a:r>
              <a:rPr lang="ru-RU" sz="1600" dirty="0" smtClean="0">
                <a:latin typeface="+mj-lt"/>
              </a:rPr>
              <a:t> 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17. </a:t>
            </a:r>
            <a:r>
              <a:rPr lang="ru-RU" sz="1600" dirty="0" err="1">
                <a:latin typeface="+mj-lt"/>
              </a:rPr>
              <a:t>Hashcat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18. </a:t>
            </a:r>
            <a:r>
              <a:rPr lang="ru-RU" sz="1600" dirty="0" err="1">
                <a:latin typeface="+mj-lt"/>
              </a:rPr>
              <a:t>Fern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Wifi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Cracker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19. </a:t>
            </a:r>
            <a:r>
              <a:rPr lang="ru-RU" sz="1600" dirty="0" err="1">
                <a:latin typeface="+mj-lt"/>
              </a:rPr>
              <a:t>Burp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Suite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Scanner</a:t>
            </a:r>
            <a:endParaRPr lang="ru-RU" sz="1600" dirty="0">
              <a:latin typeface="+mj-lt"/>
            </a:endParaRP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20. </a:t>
            </a:r>
            <a:r>
              <a:rPr lang="ru-RU" sz="1600" dirty="0" err="1">
                <a:latin typeface="+mj-lt"/>
              </a:rPr>
              <a:t>BeEF</a:t>
            </a:r>
            <a:r>
              <a:rPr lang="ru-RU" sz="1600" dirty="0">
                <a:latin typeface="+mj-lt"/>
              </a:rPr>
              <a:t> ( </a:t>
            </a:r>
            <a:r>
              <a:rPr lang="ru-RU" sz="1600" dirty="0" err="1">
                <a:latin typeface="+mj-lt"/>
              </a:rPr>
              <a:t>Browser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Exploitation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Framework</a:t>
            </a:r>
            <a:r>
              <a:rPr lang="ru-RU" sz="1600" dirty="0" smtClean="0">
                <a:latin typeface="+mj-lt"/>
              </a:rPr>
              <a:t>)</a:t>
            </a:r>
            <a:endParaRPr lang="ru-RU" sz="1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963" y="554181"/>
            <a:ext cx="151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Утилиты</a:t>
            </a:r>
          </a:p>
        </p:txBody>
      </p:sp>
    </p:spTree>
    <p:extLst>
      <p:ext uri="{BB962C8B-B14F-4D97-AF65-F5344CB8AC3E}">
        <p14:creationId xmlns:p14="http://schemas.microsoft.com/office/powerpoint/2010/main" val="39611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7853" y="397562"/>
            <a:ext cx="3537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Krack</a:t>
            </a:r>
            <a:r>
              <a:rPr lang="ru-RU" sz="2400" b="1" dirty="0"/>
              <a:t>-что это такое?</a:t>
            </a:r>
            <a:r>
              <a:rPr lang="ru-RU" b="1" dirty="0"/>
              <a:t>	</a:t>
            </a:r>
          </a:p>
          <a:p>
            <a:endParaRPr lang="ru-RU" dirty="0"/>
          </a:p>
        </p:txBody>
      </p:sp>
      <p:pic>
        <p:nvPicPr>
          <p:cNvPr id="10242" name="Picture 2" descr="Researchers Reveal Critical KRACK Flaws in WPA WiFi Security | eW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48" y="1154729"/>
            <a:ext cx="8172739" cy="54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1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273" y="628073"/>
            <a:ext cx="9219561" cy="1043709"/>
          </a:xfrm>
        </p:spPr>
        <p:txBody>
          <a:bodyPr/>
          <a:lstStyle/>
          <a:p>
            <a:r>
              <a:rPr lang="ru-RU" sz="2400" dirty="0"/>
              <a:t>Чтобы обезопасить от данной уязвимости необходимо соблюдать несколько базовых правил: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71782"/>
            <a:ext cx="8946541" cy="4195481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Использовать </a:t>
            </a:r>
            <a:r>
              <a:rPr lang="ru-RU" dirty="0"/>
              <a:t>защищенное соединение </a:t>
            </a:r>
            <a:r>
              <a:rPr lang="en-US" dirty="0"/>
              <a:t>HTTPS</a:t>
            </a:r>
            <a:r>
              <a:rPr lang="ru-RU" dirty="0"/>
              <a:t>. Это не панацея, потому что сбросить </a:t>
            </a:r>
            <a:r>
              <a:rPr lang="en-US" dirty="0"/>
              <a:t>HTTPS</a:t>
            </a:r>
            <a:r>
              <a:rPr lang="ru-RU" dirty="0"/>
              <a:t>-соединение злоумышленнику не составит особого труда. Поэтому следует обращать внимание и на зеленую иконку замка в адресной строке браузера. Ее наличие означает, что подключение защищено;</a:t>
            </a:r>
          </a:p>
          <a:p>
            <a:pPr lvl="0"/>
            <a:r>
              <a:rPr lang="ru-RU" dirty="0"/>
              <a:t>Использование </a:t>
            </a:r>
            <a:r>
              <a:rPr lang="en-US" dirty="0"/>
              <a:t>VPN</a:t>
            </a:r>
            <a:r>
              <a:rPr lang="ru-RU" dirty="0"/>
              <a:t>-соединения позволит создать еще один рубеж защиты. Трафик в этом случае передается не напрямую, а через защищённый канал;</a:t>
            </a:r>
          </a:p>
          <a:p>
            <a:pPr lvl="0"/>
            <a:r>
              <a:rPr lang="ru-RU" dirty="0"/>
              <a:t>Следить за обновлениями ПО как на устройстве пользователя, так и на самих точках доступа. Многие производители оборудования уже исправили данную уязвимость.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96291" y="1736436"/>
            <a:ext cx="9180945" cy="3131127"/>
          </a:xfrm>
        </p:spPr>
        <p:txBody>
          <a:bodyPr>
            <a:normAutofit fontScale="70000" lnSpcReduction="20000"/>
          </a:bodyPr>
          <a:lstStyle/>
          <a:p>
            <a:r>
              <a:rPr lang="ru-RU" sz="2800" dirty="0"/>
              <a:t>И</a:t>
            </a:r>
            <a:r>
              <a:rPr lang="ru-RU" sz="2800" dirty="0" smtClean="0"/>
              <a:t>сследовали </a:t>
            </a:r>
            <a:r>
              <a:rPr lang="ru-RU" sz="2800" dirty="0"/>
              <a:t>протоколы защиты сетей </a:t>
            </a:r>
            <a:r>
              <a:rPr lang="de-DE" sz="2800" dirty="0" err="1"/>
              <a:t>Wi</a:t>
            </a:r>
            <a:r>
              <a:rPr lang="ru-RU" sz="2800" dirty="0"/>
              <a:t>-</a:t>
            </a:r>
            <a:r>
              <a:rPr lang="de-DE" sz="2800" dirty="0" err="1"/>
              <a:t>Fi</a:t>
            </a:r>
            <a:r>
              <a:rPr lang="ru-RU" sz="2800" dirty="0"/>
              <a:t>, ознакомились с их актуальностью и уязвимостями, выдвинули пути временного решения некоторых </a:t>
            </a:r>
            <a:r>
              <a:rPr lang="ru-RU" sz="2800" dirty="0" smtClean="0"/>
              <a:t>проблем</a:t>
            </a:r>
            <a:endParaRPr lang="en-US" sz="2800" dirty="0" smtClean="0"/>
          </a:p>
          <a:p>
            <a:r>
              <a:rPr lang="ru-RU" sz="2800" dirty="0"/>
              <a:t>Узнали дополнительные утилиты для работы со взломами на </a:t>
            </a:r>
            <a:r>
              <a:rPr lang="de-DE" sz="2800" dirty="0"/>
              <a:t>Linux</a:t>
            </a:r>
            <a:r>
              <a:rPr lang="ru-RU" sz="2800" dirty="0"/>
              <a:t>-</a:t>
            </a:r>
            <a:r>
              <a:rPr lang="ru-RU" sz="2800" dirty="0" err="1"/>
              <a:t>оидных</a:t>
            </a:r>
            <a:r>
              <a:rPr lang="ru-RU" sz="2800" dirty="0"/>
              <a:t> системах и определили, почему на </a:t>
            </a:r>
            <a:r>
              <a:rPr lang="de-DE" sz="2800" dirty="0"/>
              <a:t>Linux</a:t>
            </a:r>
            <a:r>
              <a:rPr lang="ru-RU" sz="2800" dirty="0"/>
              <a:t> работать удобней, чем на </a:t>
            </a:r>
            <a:r>
              <a:rPr lang="en-US" sz="2800" dirty="0" smtClean="0"/>
              <a:t>Windows</a:t>
            </a:r>
          </a:p>
          <a:p>
            <a:r>
              <a:rPr lang="ru-RU" sz="2800" dirty="0"/>
              <a:t>Ознакомились с одной из самых актуальных и сложно-решаемых атак </a:t>
            </a:r>
            <a:r>
              <a:rPr lang="en-US" sz="2800" dirty="0" err="1" smtClean="0"/>
              <a:t>Krack</a:t>
            </a:r>
            <a:endParaRPr lang="en-US" sz="2800" dirty="0" smtClean="0"/>
          </a:p>
          <a:p>
            <a:r>
              <a:rPr lang="ru-RU" sz="2800" dirty="0"/>
              <a:t>В</a:t>
            </a:r>
            <a:r>
              <a:rPr lang="ru-RU" sz="2800" dirty="0" smtClean="0"/>
              <a:t>ыяснили</a:t>
            </a:r>
            <a:r>
              <a:rPr lang="ru-RU" sz="2800" dirty="0"/>
              <a:t>, что вид устройства или системы никак не влияет на защиту устройства от атак.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491017" y="785091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Вывод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4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321</Words>
  <Application>Microsoft Office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inherit</vt:lpstr>
      <vt:lpstr>Times New Roman</vt:lpstr>
      <vt:lpstr>Wingdings 3</vt:lpstr>
      <vt:lpstr>Ион</vt:lpstr>
      <vt:lpstr>Атака на клиентские устройства с WIFI</vt:lpstr>
      <vt:lpstr>Презентация PowerPoint</vt:lpstr>
      <vt:lpstr>Введение </vt:lpstr>
      <vt:lpstr>Презентация PowerPoint</vt:lpstr>
      <vt:lpstr>Презентация PowerPoint</vt:lpstr>
      <vt:lpstr>Презентация PowerPoint</vt:lpstr>
      <vt:lpstr>Чтобы обезопасить от данной уязвимости необходимо соблюдать несколько базовых правил: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Атака на клиентские устройства с WIFI</dc:title>
  <dc:creator>Евгений Ковальчук</dc:creator>
  <cp:lastModifiedBy>Евгений Ковальчук</cp:lastModifiedBy>
  <cp:revision>13</cp:revision>
  <dcterms:created xsi:type="dcterms:W3CDTF">2021-07-27T14:20:23Z</dcterms:created>
  <dcterms:modified xsi:type="dcterms:W3CDTF">2021-07-29T09:02:59Z</dcterms:modified>
</cp:coreProperties>
</file>