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8" r:id="rId3"/>
    <p:sldId id="295" r:id="rId4"/>
    <p:sldId id="259" r:id="rId5"/>
    <p:sldId id="260" r:id="rId6"/>
    <p:sldId id="261" r:id="rId7"/>
    <p:sldId id="262" r:id="rId8"/>
    <p:sldId id="258" r:id="rId9"/>
    <p:sldId id="291" r:id="rId10"/>
    <p:sldId id="263" r:id="rId11"/>
    <p:sldId id="284" r:id="rId12"/>
    <p:sldId id="285" r:id="rId13"/>
    <p:sldId id="286" r:id="rId14"/>
    <p:sldId id="297" r:id="rId15"/>
    <p:sldId id="298" r:id="rId16"/>
    <p:sldId id="299" r:id="rId17"/>
    <p:sldId id="293" r:id="rId18"/>
    <p:sldId id="257" r:id="rId19"/>
    <p:sldId id="266" r:id="rId20"/>
    <p:sldId id="269" r:id="rId21"/>
    <p:sldId id="273" r:id="rId22"/>
    <p:sldId id="274" r:id="rId23"/>
    <p:sldId id="287" r:id="rId24"/>
    <p:sldId id="267" r:id="rId25"/>
    <p:sldId id="268" r:id="rId26"/>
    <p:sldId id="270" r:id="rId27"/>
    <p:sldId id="271" r:id="rId28"/>
    <p:sldId id="272" r:id="rId29"/>
    <p:sldId id="275" r:id="rId30"/>
    <p:sldId id="276" r:id="rId31"/>
    <p:sldId id="264" r:id="rId32"/>
    <p:sldId id="265" r:id="rId33"/>
    <p:sldId id="281" r:id="rId34"/>
    <p:sldId id="283" r:id="rId35"/>
    <p:sldId id="280" r:id="rId36"/>
    <p:sldId id="282" r:id="rId37"/>
  </p:sldIdLst>
  <p:sldSz cx="9144000" cy="6858000" type="screen4x3"/>
  <p:notesSz cx="6858000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23" autoAdjust="0"/>
  </p:normalViewPr>
  <p:slideViewPr>
    <p:cSldViewPr>
      <p:cViewPr varScale="1">
        <p:scale>
          <a:sx n="112" d="100"/>
          <a:sy n="112" d="100"/>
        </p:scale>
        <p:origin x="-1527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30BCE-B5C9-4AE6-B970-DCBAFB89170D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718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378824"/>
            <a:ext cx="29718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EA0B1-48E2-4A5A-80E4-B55330BE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23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E4A91-1E8C-4364-9F7D-75BB3218DF04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90269"/>
            <a:ext cx="548640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718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378824"/>
            <a:ext cx="29718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01D12-D30C-45A3-848A-8526505C2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97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355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r>
              <a:rPr lang="en-GB" baseline="0" dirty="0" smtClean="0"/>
              <a:t> – taken contributions. Nothing major, but e.g. improvements to error messages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12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the old world – compiler was one parser,</a:t>
            </a:r>
            <a:r>
              <a:rPr lang="en-GB" baseline="0" dirty="0" smtClean="0"/>
              <a:t> language services was another parser, and expression evaluator was a third. Roslyn unifies all of these, which is a good thing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018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896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Lots of other</a:t>
            </a:r>
            <a:r>
              <a:rPr lang="en-GB" baseline="0" dirty="0" smtClean="0"/>
              <a:t> changes – no </a:t>
            </a:r>
            <a:r>
              <a:rPr lang="en-GB" baseline="0" dirty="0" err="1" smtClean="0"/>
              <a:t>msbuild</a:t>
            </a:r>
            <a:r>
              <a:rPr lang="en-GB" baseline="0" dirty="0" smtClean="0"/>
              <a:t> project file, 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 for configuration, heavily intertwined with NuGet, based on OWIN,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08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39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531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Arguments</a:t>
            </a:r>
            <a:r>
              <a:rPr lang="en-GB" baseline="0" dirty="0" smtClean="0"/>
              <a:t> are called class parameters</a:t>
            </a:r>
          </a:p>
          <a:p>
            <a:r>
              <a:rPr lang="en-GB" baseline="0" dirty="0" smtClean="0"/>
              <a:t>Why use this?</a:t>
            </a:r>
          </a:p>
          <a:p>
            <a:r>
              <a:rPr lang="en-GB" dirty="0" smtClean="0"/>
              <a:t>Inheritance – show deriving and calling a primary constructor</a:t>
            </a:r>
          </a:p>
          <a:p>
            <a:r>
              <a:rPr lang="en-GB" dirty="0" smtClean="0"/>
              <a:t>Explicit constructor</a:t>
            </a:r>
            <a:r>
              <a:rPr lang="en-GB" baseline="0" dirty="0" smtClean="0"/>
              <a:t> – no parameters. Requires all other </a:t>
            </a:r>
            <a:r>
              <a:rPr lang="en-GB" baseline="0" dirty="0" err="1" smtClean="0"/>
              <a:t>ctors</a:t>
            </a:r>
            <a:r>
              <a:rPr lang="en-GB" baseline="0" dirty="0" smtClean="0"/>
              <a:t> to call the primary </a:t>
            </a:r>
            <a:r>
              <a:rPr lang="en-GB" baseline="0" dirty="0" err="1" smtClean="0"/>
              <a:t>ctor</a:t>
            </a:r>
            <a:endParaRPr lang="en-GB" baseline="0" dirty="0" smtClean="0"/>
          </a:p>
          <a:p>
            <a:r>
              <a:rPr lang="en-GB" baseline="0" dirty="0" smtClean="0"/>
              <a:t>Primary </a:t>
            </a:r>
            <a:r>
              <a:rPr lang="en-GB" baseline="0" dirty="0" err="1" smtClean="0"/>
              <a:t>ctor</a:t>
            </a:r>
            <a:r>
              <a:rPr lang="en-GB" baseline="0" dirty="0" smtClean="0"/>
              <a:t> always has same accessibility as class</a:t>
            </a:r>
            <a:endParaRPr lang="en-GB" dirty="0" smtClean="0"/>
          </a:p>
          <a:p>
            <a:r>
              <a:rPr lang="en-GB" dirty="0" smtClean="0"/>
              <a:t>ReSharper:</a:t>
            </a:r>
            <a:r>
              <a:rPr lang="en-GB" baseline="0" dirty="0" smtClean="0"/>
              <a:t> Basic support</a:t>
            </a:r>
          </a:p>
          <a:p>
            <a:r>
              <a:rPr lang="en-GB" baseline="0" dirty="0" smtClean="0"/>
              <a:t>Parses. Resolves. Find usages + navigate to definition works on </a:t>
            </a:r>
            <a:r>
              <a:rPr lang="en-GB" baseline="0" dirty="0" err="1" smtClean="0"/>
              <a:t>ctor</a:t>
            </a:r>
            <a:r>
              <a:rPr lang="en-GB" baseline="0" dirty="0" smtClean="0"/>
              <a:t> + parameters. Go to member works with </a:t>
            </a:r>
            <a:r>
              <a:rPr lang="en-GB" baseline="0" dirty="0" err="1" smtClean="0"/>
              <a:t>ctor</a:t>
            </a:r>
            <a:endParaRPr lang="en-GB" baseline="0" dirty="0" smtClean="0"/>
          </a:p>
          <a:p>
            <a:r>
              <a:rPr lang="en-GB" baseline="0" dirty="0" smtClean="0"/>
              <a:t>Control flow (unused parameters)</a:t>
            </a:r>
          </a:p>
          <a:p>
            <a:r>
              <a:rPr lang="en-GB" baseline="0" dirty="0" smtClean="0"/>
              <a:t>No QF, CA or inspections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838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Yuck</a:t>
            </a:r>
          </a:p>
          <a:p>
            <a:r>
              <a:rPr lang="en-GB" dirty="0" smtClean="0"/>
              <a:t>Weak</a:t>
            </a:r>
            <a:r>
              <a:rPr lang="en-GB" baseline="0" dirty="0" smtClean="0"/>
              <a:t> reason – just create a proper constructor! Primary constructors require all other constructors call them, but just do it…</a:t>
            </a:r>
            <a:endParaRPr lang="en-GB" dirty="0" smtClean="0"/>
          </a:p>
          <a:p>
            <a:r>
              <a:rPr lang="en-GB" dirty="0" smtClean="0"/>
              <a:t>ReSharper:</a:t>
            </a:r>
            <a:r>
              <a:rPr lang="en-GB" baseline="0" dirty="0" smtClean="0"/>
              <a:t> Basic support</a:t>
            </a:r>
          </a:p>
          <a:p>
            <a:r>
              <a:rPr lang="en-GB" baseline="0" dirty="0" smtClean="0"/>
              <a:t>Parsed and understood.</a:t>
            </a:r>
          </a:p>
          <a:p>
            <a:r>
              <a:rPr lang="en-GB" baseline="0" dirty="0" smtClean="0"/>
              <a:t>Control flow – unused parameters. Find usages, navigation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32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Also useful where you need a single expression, such as a</a:t>
            </a:r>
            <a:r>
              <a:rPr lang="en-GB" baseline="0" dirty="0" smtClean="0"/>
              <a:t> select – prevents the need for a let statement</a:t>
            </a:r>
          </a:p>
          <a:p>
            <a:r>
              <a:rPr lang="en-GB" baseline="0" dirty="0" smtClean="0"/>
              <a:t>Interestingly, CTP3 allows sharing declaration expressions in the initialiser scope!?</a:t>
            </a:r>
          </a:p>
          <a:p>
            <a:r>
              <a:rPr lang="en-GB" baseline="0" dirty="0" smtClean="0"/>
              <a:t>Spill out scope in CTP3 has </a:t>
            </a:r>
            <a:r>
              <a:rPr lang="en-GB" baseline="0" dirty="0" err="1" smtClean="0"/>
              <a:t>repurcussions</a:t>
            </a:r>
            <a:r>
              <a:rPr lang="en-GB" baseline="0" dirty="0" smtClean="0"/>
              <a:t> when setting up dummy variables for </a:t>
            </a:r>
            <a:r>
              <a:rPr lang="en-GB" baseline="0" dirty="0" err="1" smtClean="0"/>
              <a:t>var</a:t>
            </a:r>
            <a:r>
              <a:rPr lang="en-GB" baseline="0" dirty="0" smtClean="0"/>
              <a:t> and ref – can’t reuse names!</a:t>
            </a:r>
            <a:endParaRPr lang="en-GB" dirty="0" smtClean="0"/>
          </a:p>
          <a:p>
            <a:r>
              <a:rPr lang="en-GB" dirty="0" smtClean="0"/>
              <a:t>ReSharper support: None. Doesn’t parse – spec still in flux – only recently changed the scoping rules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291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So, if (a) X else Y, is now no longer the same as if (!a) Y else X…</a:t>
            </a:r>
          </a:p>
          <a:p>
            <a:r>
              <a:rPr lang="en-GB" baseline="0" dirty="0" smtClean="0"/>
              <a:t>Interestingly, CTP3 allows sharing declaration expressions in the initialiser scope!?</a:t>
            </a:r>
          </a:p>
          <a:p>
            <a:r>
              <a:rPr lang="en-GB" baseline="0" dirty="0" smtClean="0"/>
              <a:t>Spill out scope in CTP3 has </a:t>
            </a:r>
            <a:r>
              <a:rPr lang="en-GB" baseline="0" dirty="0" err="1" smtClean="0"/>
              <a:t>repurcussions</a:t>
            </a:r>
            <a:r>
              <a:rPr lang="en-GB" baseline="0" dirty="0" smtClean="0"/>
              <a:t> when setting up dummy variables for </a:t>
            </a:r>
            <a:r>
              <a:rPr lang="en-GB" baseline="0" dirty="0" err="1" smtClean="0"/>
              <a:t>var</a:t>
            </a:r>
            <a:r>
              <a:rPr lang="en-GB" baseline="0" dirty="0" smtClean="0"/>
              <a:t> and ref – can’t reuse names!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229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110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effectLst/>
              </a:rPr>
              <a:t>(2) All of the features will need some rudimentary IDE support (colorizing, </a:t>
            </a:r>
            <a:r>
              <a:rPr lang="en-GB" dirty="0" err="1" smtClean="0">
                <a:effectLst/>
              </a:rPr>
              <a:t>intellisense</a:t>
            </a:r>
            <a:r>
              <a:rPr lang="en-GB" dirty="0" smtClean="0">
                <a:effectLst/>
              </a:rPr>
              <a:t>). Others might impact more IDE stuff (find-all-references, ...). While the compilers are OSS, the IDE layer isn't. How would we manage this? Would we take in a pull-request with the compiler-features, and then do the rest of the IDE stuff ourselves? How will we make sure that compilers and IDE stay in sync?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06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218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Doesn’t currently</a:t>
            </a:r>
            <a:r>
              <a:rPr lang="en-GB" baseline="0" dirty="0" smtClean="0"/>
              <a:t> work in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27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Will work with the Aug</a:t>
            </a:r>
            <a:r>
              <a:rPr lang="en-GB" baseline="0" dirty="0" smtClean="0"/>
              <a:t> pattern-matching branch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Also,</a:t>
            </a:r>
            <a:r>
              <a:rPr lang="en-GB" baseline="0" dirty="0" smtClean="0"/>
              <a:t> collection initialisers will now use Add extension methods</a:t>
            </a:r>
          </a:p>
          <a:p>
            <a:r>
              <a:rPr lang="en-GB" baseline="0" dirty="0" smtClean="0"/>
              <a:t>ReSharper: No support yet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642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Again, about brevity</a:t>
            </a:r>
          </a:p>
          <a:p>
            <a:r>
              <a:rPr lang="en-GB" dirty="0" smtClean="0"/>
              <a:t>Some talk of substituting, e.g. </a:t>
            </a:r>
            <a:r>
              <a:rPr lang="en-GB" dirty="0" err="1" smtClean="0"/>
              <a:t>Console.WriteLine</a:t>
            </a:r>
            <a:r>
              <a:rPr lang="en-GB" baseline="0" dirty="0" smtClean="0"/>
              <a:t> for </a:t>
            </a:r>
            <a:r>
              <a:rPr lang="en-GB" baseline="0" dirty="0" err="1" smtClean="0"/>
              <a:t>Debug.WriteLine</a:t>
            </a:r>
            <a:r>
              <a:rPr lang="en-GB" baseline="0" dirty="0" smtClean="0"/>
              <a:t>, but don’t approve of that</a:t>
            </a:r>
          </a:p>
          <a:p>
            <a:r>
              <a:rPr lang="en-GB" baseline="0" dirty="0" smtClean="0"/>
              <a:t>Useful for e.g. </a:t>
            </a:r>
            <a:r>
              <a:rPr lang="en-GB" baseline="0" dirty="0" err="1" smtClean="0"/>
              <a:t>System.Math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Logger.Log</a:t>
            </a:r>
            <a:endParaRPr lang="en-GB" baseline="0" dirty="0" smtClean="0"/>
          </a:p>
          <a:p>
            <a:r>
              <a:rPr lang="en-GB" baseline="0" dirty="0" smtClean="0"/>
              <a:t>Error if there’s an ambiguity e.g. using Console + Debug, and call </a:t>
            </a:r>
            <a:r>
              <a:rPr lang="en-GB" baseline="0" dirty="0" err="1" smtClean="0"/>
              <a:t>WriteLine</a:t>
            </a:r>
            <a:endParaRPr lang="en-GB" baseline="0" dirty="0" smtClean="0"/>
          </a:p>
          <a:p>
            <a:r>
              <a:rPr lang="en-GB" baseline="0" dirty="0" smtClean="0"/>
              <a:t>ReSharper: Good support – missing QF + CA</a:t>
            </a:r>
          </a:p>
          <a:p>
            <a:r>
              <a:rPr lang="en-GB" baseline="0" dirty="0" smtClean="0"/>
              <a:t>Parses, code completion in using list, code completion for symbols, resolves, find usages, navigation</a:t>
            </a:r>
          </a:p>
          <a:p>
            <a:r>
              <a:rPr lang="en-GB" baseline="0" dirty="0" smtClean="0"/>
              <a:t>Missing QF + CA, control flow redundant code in qualifier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45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getting</a:t>
            </a:r>
            <a:r>
              <a:rPr lang="en-GB" baseline="0" dirty="0" smtClean="0"/>
              <a:t> rid of magic strings. E.g. Reflection, </a:t>
            </a:r>
            <a:r>
              <a:rPr lang="en-GB" baseline="0" dirty="0" err="1" smtClean="0"/>
              <a:t>PropertyChanged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ArgumentException</a:t>
            </a:r>
            <a:endParaRPr lang="en-GB" baseline="0" dirty="0" smtClean="0"/>
          </a:p>
          <a:p>
            <a:r>
              <a:rPr lang="en-GB" baseline="0" dirty="0" smtClean="0"/>
              <a:t>Stems from </a:t>
            </a:r>
            <a:r>
              <a:rPr lang="en-GB" baseline="0" dirty="0" err="1" smtClean="0"/>
              <a:t>typeof</a:t>
            </a:r>
            <a:r>
              <a:rPr lang="en-GB" baseline="0" dirty="0" smtClean="0"/>
              <a:t> and mythical </a:t>
            </a:r>
            <a:r>
              <a:rPr lang="en-GB" baseline="0" dirty="0" err="1" smtClean="0"/>
              <a:t>infoof</a:t>
            </a:r>
            <a:endParaRPr lang="en-GB" dirty="0" smtClean="0"/>
          </a:p>
          <a:p>
            <a:r>
              <a:rPr lang="en-GB" dirty="0" smtClean="0"/>
              <a:t>Short name. Drops type parameters.</a:t>
            </a:r>
          </a:p>
          <a:p>
            <a:r>
              <a:rPr lang="en-GB" dirty="0" smtClean="0"/>
              <a:t>Last</a:t>
            </a:r>
            <a:r>
              <a:rPr lang="en-GB" baseline="0" dirty="0" smtClean="0"/>
              <a:t> name of namespace</a:t>
            </a:r>
          </a:p>
          <a:p>
            <a:r>
              <a:rPr lang="en-GB" baseline="0" dirty="0" smtClean="0"/>
              <a:t>Type parameter is </a:t>
            </a:r>
            <a:r>
              <a:rPr lang="en-GB" baseline="0" dirty="0" err="1" smtClean="0"/>
              <a:t>unsubstituted</a:t>
            </a:r>
            <a:r>
              <a:rPr lang="en-GB" baseline="0" dirty="0" smtClean="0"/>
              <a:t>. Aliases are </a:t>
            </a:r>
            <a:r>
              <a:rPr lang="en-GB" baseline="0" dirty="0" err="1" smtClean="0"/>
              <a:t>unsubstituted</a:t>
            </a:r>
            <a:endParaRPr lang="en-GB" baseline="0" dirty="0" smtClean="0"/>
          </a:p>
          <a:p>
            <a:r>
              <a:rPr lang="en-GB" baseline="0" dirty="0" err="1" smtClean="0"/>
              <a:t>Nameof</a:t>
            </a:r>
            <a:r>
              <a:rPr lang="en-GB" baseline="0" dirty="0" smtClean="0"/>
              <a:t>(</a:t>
            </a:r>
            <a:r>
              <a:rPr lang="en-GB" baseline="0" dirty="0" err="1" smtClean="0"/>
              <a:t>int</a:t>
            </a:r>
            <a:r>
              <a:rPr lang="en-GB" baseline="0" dirty="0" smtClean="0"/>
              <a:t>) vs </a:t>
            </a:r>
            <a:r>
              <a:rPr lang="en-GB" baseline="0" dirty="0" err="1" smtClean="0"/>
              <a:t>nameof</a:t>
            </a:r>
            <a:r>
              <a:rPr lang="en-GB" baseline="0" dirty="0" smtClean="0"/>
              <a:t>(int32)</a:t>
            </a:r>
            <a:endParaRPr lang="en-GB" dirty="0" smtClean="0"/>
          </a:p>
          <a:p>
            <a:r>
              <a:rPr lang="en-GB" dirty="0" smtClean="0"/>
              <a:t>Interesting questions for refactoring, as name can be ambiguous</a:t>
            </a:r>
            <a:r>
              <a:rPr lang="en-GB" baseline="0" dirty="0" smtClean="0"/>
              <a:t> – what if I rename one of the symbols in the set?</a:t>
            </a:r>
            <a:endParaRPr lang="en-GB" dirty="0" smtClean="0"/>
          </a:p>
          <a:p>
            <a:r>
              <a:rPr lang="en-GB" dirty="0" smtClean="0"/>
              <a:t>ReSharper</a:t>
            </a:r>
            <a:r>
              <a:rPr lang="en-GB" baseline="0" dirty="0" smtClean="0"/>
              <a:t> support: None. Tries to resolve symbol called </a:t>
            </a:r>
            <a:r>
              <a:rPr lang="en-GB" baseline="0" dirty="0" err="1" smtClean="0"/>
              <a:t>nameof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dirty="0" smtClean="0"/>
              <a:t>namespace A.B.C {</a:t>
            </a:r>
          </a:p>
          <a:p>
            <a:r>
              <a:rPr lang="en-GB" dirty="0" smtClean="0"/>
              <a:t>    class C { }</a:t>
            </a:r>
          </a:p>
          <a:p>
            <a:r>
              <a:rPr lang="en-GB" dirty="0" smtClean="0"/>
              <a:t>}</a:t>
            </a:r>
          </a:p>
          <a:p>
            <a:endParaRPr lang="en-GB" dirty="0" smtClean="0"/>
          </a:p>
          <a:p>
            <a:r>
              <a:rPr lang="en-GB" dirty="0" smtClean="0"/>
              <a:t>namespace D.E.F {</a:t>
            </a:r>
          </a:p>
          <a:p>
            <a:r>
              <a:rPr lang="en-GB" dirty="0" smtClean="0"/>
              <a:t>    class C { } // same generic </a:t>
            </a:r>
            <a:r>
              <a:rPr lang="en-GB" dirty="0" err="1" smtClean="0"/>
              <a:t>arity</a:t>
            </a:r>
            <a:endParaRPr lang="en-GB" dirty="0" smtClean="0"/>
          </a:p>
          <a:p>
            <a:r>
              <a:rPr lang="en-GB" dirty="0" smtClean="0"/>
              <a:t>}</a:t>
            </a:r>
          </a:p>
          <a:p>
            <a:endParaRPr lang="en-GB" dirty="0" smtClean="0"/>
          </a:p>
          <a:p>
            <a:r>
              <a:rPr lang="en-GB" dirty="0" smtClean="0"/>
              <a:t>namespace G.H.I {</a:t>
            </a:r>
          </a:p>
          <a:p>
            <a:r>
              <a:rPr lang="en-GB" dirty="0" smtClean="0"/>
              <a:t>    class C&lt;T, U, V&gt; { }</a:t>
            </a:r>
          </a:p>
          <a:p>
            <a:r>
              <a:rPr lang="en-GB" dirty="0" smtClean="0"/>
              <a:t>}</a:t>
            </a:r>
          </a:p>
          <a:p>
            <a:endParaRPr lang="en-GB" dirty="0" smtClean="0"/>
          </a:p>
          <a:p>
            <a:r>
              <a:rPr lang="en-GB" dirty="0" smtClean="0"/>
              <a:t>namespace X {</a:t>
            </a:r>
          </a:p>
          <a:p>
            <a:r>
              <a:rPr lang="en-GB" dirty="0" smtClean="0"/>
              <a:t>    using A.B.C;</a:t>
            </a:r>
          </a:p>
          <a:p>
            <a:r>
              <a:rPr lang="en-GB" dirty="0" smtClean="0"/>
              <a:t>    using D.E.F;</a:t>
            </a:r>
          </a:p>
          <a:p>
            <a:r>
              <a:rPr lang="en-GB" dirty="0" smtClean="0"/>
              <a:t>    using G.H.I;</a:t>
            </a:r>
          </a:p>
          <a:p>
            <a:r>
              <a:rPr lang="en-GB" dirty="0" smtClean="0"/>
              <a:t>    </a:t>
            </a:r>
          </a:p>
          <a:p>
            <a:r>
              <a:rPr lang="en-GB" dirty="0" smtClean="0"/>
              <a:t>    class X {</a:t>
            </a:r>
          </a:p>
          <a:p>
            <a:r>
              <a:rPr lang="en-GB" dirty="0" smtClean="0"/>
              <a:t>        // here 'C' reference means three different 'C' types</a:t>
            </a:r>
          </a:p>
          <a:p>
            <a:r>
              <a:rPr lang="en-GB" dirty="0" smtClean="0"/>
              <a:t>        // no 'ambiguous reference' error produced at all</a:t>
            </a:r>
          </a:p>
          <a:p>
            <a:r>
              <a:rPr lang="en-GB" dirty="0" smtClean="0"/>
              <a:t>    	void M(string s) =&gt; M(</a:t>
            </a:r>
            <a:r>
              <a:rPr lang="en-GB" dirty="0" err="1" smtClean="0"/>
              <a:t>nameof</a:t>
            </a:r>
            <a:r>
              <a:rPr lang="en-GB" dirty="0" smtClean="0"/>
              <a:t>(C));</a:t>
            </a:r>
          </a:p>
          <a:p>
            <a:r>
              <a:rPr lang="en-GB" dirty="0" smtClean="0"/>
              <a:t>    }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2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Must be a statement for void methods, so return value</a:t>
            </a:r>
            <a:r>
              <a:rPr lang="en-GB" baseline="0" dirty="0" smtClean="0"/>
              <a:t> isn’t even ignored</a:t>
            </a:r>
            <a:endParaRPr lang="en-GB" dirty="0" smtClean="0"/>
          </a:p>
          <a:p>
            <a:r>
              <a:rPr lang="en-GB" dirty="0" smtClean="0"/>
              <a:t>ReSharper support: Full</a:t>
            </a:r>
          </a:p>
          <a:p>
            <a:r>
              <a:rPr lang="en-GB" dirty="0" smtClean="0"/>
              <a:t>Parses,</a:t>
            </a:r>
            <a:r>
              <a:rPr lang="en-GB" baseline="0" dirty="0" smtClean="0"/>
              <a:t> resolves, find usages, control flow</a:t>
            </a:r>
          </a:p>
          <a:p>
            <a:r>
              <a:rPr lang="en-GB" baseline="0" dirty="0" smtClean="0"/>
              <a:t>Inspection on property getter return statement</a:t>
            </a:r>
          </a:p>
          <a:p>
            <a:r>
              <a:rPr lang="en-GB" baseline="0" dirty="0" smtClean="0"/>
              <a:t>CA on return statement of simple method</a:t>
            </a:r>
          </a:p>
          <a:p>
            <a:r>
              <a:rPr lang="en-GB" baseline="0" dirty="0" smtClean="0"/>
              <a:t>CA on expression bodied member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178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Evaluates</a:t>
            </a:r>
            <a:r>
              <a:rPr lang="en-GB" baseline="0" dirty="0" smtClean="0"/>
              <a:t> left to right</a:t>
            </a:r>
            <a:endParaRPr lang="en-GB" dirty="0" smtClean="0"/>
          </a:p>
          <a:p>
            <a:r>
              <a:rPr lang="en-GB" dirty="0" smtClean="0"/>
              <a:t>If it’s any step</a:t>
            </a:r>
            <a:r>
              <a:rPr lang="en-GB" baseline="0" dirty="0" smtClean="0"/>
              <a:t> is null, returns null, short circuits *all* following steps</a:t>
            </a:r>
          </a:p>
          <a:p>
            <a:r>
              <a:rPr lang="en-GB" baseline="0" dirty="0" smtClean="0"/>
              <a:t>Conditional method invocations can be skipped if null</a:t>
            </a:r>
          </a:p>
          <a:p>
            <a:r>
              <a:rPr lang="en-GB" baseline="0" dirty="0" smtClean="0"/>
              <a:t>Lifts type to be a </a:t>
            </a:r>
            <a:r>
              <a:rPr lang="en-GB" baseline="0" dirty="0" err="1" smtClean="0"/>
              <a:t>nullable</a:t>
            </a:r>
            <a:r>
              <a:rPr lang="en-GB" baseline="0" dirty="0" smtClean="0"/>
              <a:t> type – use null coalescing to reduce back down to type</a:t>
            </a:r>
            <a:endParaRPr lang="en-GB" dirty="0" smtClean="0"/>
          </a:p>
          <a:p>
            <a:r>
              <a:rPr lang="en-GB" dirty="0" smtClean="0"/>
              <a:t>Grouping with brackets</a:t>
            </a:r>
            <a:r>
              <a:rPr lang="en-GB" baseline="0" dirty="0" smtClean="0"/>
              <a:t> (customers?[0]?).</a:t>
            </a:r>
            <a:r>
              <a:rPr lang="en-GB" baseline="0" dirty="0" err="1" smtClean="0"/>
              <a:t>ToUpper</a:t>
            </a:r>
            <a:r>
              <a:rPr lang="en-GB" baseline="0" dirty="0" smtClean="0"/>
              <a:t>() &lt;- need better example</a:t>
            </a:r>
          </a:p>
          <a:p>
            <a:r>
              <a:rPr lang="en-GB" baseline="0" dirty="0" smtClean="0"/>
              <a:t>Grouping with brackets break out of short circuiting uses result as qualifier (because using the access operator, not the conditional access operator)</a:t>
            </a:r>
          </a:p>
          <a:p>
            <a:r>
              <a:rPr lang="en-GB" dirty="0" smtClean="0"/>
              <a:t>Cannot do delegate?(</a:t>
            </a:r>
            <a:r>
              <a:rPr lang="en-GB" dirty="0" err="1" smtClean="0"/>
              <a:t>args</a:t>
            </a:r>
            <a:r>
              <a:rPr lang="en-GB" dirty="0" smtClean="0"/>
              <a:t>), must do </a:t>
            </a:r>
            <a:r>
              <a:rPr lang="en-GB" dirty="0" err="1" smtClean="0"/>
              <a:t>delegate?.Invoke</a:t>
            </a:r>
            <a:r>
              <a:rPr lang="en-GB" dirty="0" smtClean="0"/>
              <a:t>(</a:t>
            </a:r>
            <a:r>
              <a:rPr lang="en-GB" dirty="0" err="1" smtClean="0"/>
              <a:t>args</a:t>
            </a:r>
            <a:r>
              <a:rPr lang="en-GB" dirty="0" smtClean="0"/>
              <a:t>)</a:t>
            </a:r>
          </a:p>
          <a:p>
            <a:r>
              <a:rPr lang="en-GB" dirty="0" smtClean="0"/>
              <a:t>Thread safe</a:t>
            </a:r>
            <a:r>
              <a:rPr lang="en-GB" baseline="0" dirty="0" smtClean="0"/>
              <a:t> due to LHS only evaluated once + stored in temporary variable, so useful for event handlers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58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</a:t>
            </a:r>
            <a:r>
              <a:rPr lang="en-GB" dirty="0" err="1" smtClean="0"/>
              <a:t>TryRoslyn</a:t>
            </a:r>
            <a:r>
              <a:rPr lang="en-GB" dirty="0" smtClean="0"/>
              <a:t> is really nice. Can see exactly</a:t>
            </a:r>
            <a:r>
              <a:rPr lang="en-GB" baseline="0" dirty="0" smtClean="0"/>
              <a:t> what the implementation 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92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Order of filters is important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407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841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955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949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3222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047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C# 1.0</a:t>
            </a:r>
            <a:r>
              <a:rPr lang="en-GB" baseline="0" dirty="0" smtClean="0"/>
              <a:t> released in 2002</a:t>
            </a:r>
            <a:endParaRPr lang="en-GB" dirty="0" smtClean="0"/>
          </a:p>
          <a:p>
            <a:r>
              <a:rPr lang="en-GB" dirty="0" smtClean="0"/>
              <a:t>C#</a:t>
            </a:r>
            <a:r>
              <a:rPr lang="en-GB" baseline="0" dirty="0" smtClean="0"/>
              <a:t> 1.2 released for </a:t>
            </a:r>
            <a:r>
              <a:rPr lang="en-GB" baseline="0" dirty="0" err="1" smtClean="0"/>
              <a:t>.net</a:t>
            </a:r>
            <a:r>
              <a:rPr lang="en-GB" baseline="0" dirty="0" smtClean="0"/>
              <a:t> 1.1. Called Dispose on </a:t>
            </a:r>
            <a:r>
              <a:rPr lang="en-GB" baseline="0" dirty="0" err="1" smtClean="0"/>
              <a:t>IEnumerators</a:t>
            </a:r>
            <a:r>
              <a:rPr lang="en-GB" baseline="0" dirty="0" smtClean="0"/>
              <a:t> which also implemented </a:t>
            </a:r>
            <a:r>
              <a:rPr lang="en-GB" baseline="0" dirty="0" err="1" smtClean="0"/>
              <a:t>IDisposable</a:t>
            </a:r>
            <a:r>
              <a:rPr lang="en-GB" baseline="0" dirty="0" smtClean="0"/>
              <a:t>. A few other features</a:t>
            </a:r>
          </a:p>
          <a:p>
            <a:r>
              <a:rPr lang="en-GB" baseline="0" dirty="0" smtClean="0"/>
              <a:t>Anonymous methods – code blocks for delegates. NOT lambdas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91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1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</a:t>
            </a:r>
            <a:r>
              <a:rPr lang="en-GB" baseline="0" dirty="0" smtClean="0"/>
              <a:t> can take *in* a larger type than I was requesting, e.g. </a:t>
            </a:r>
            <a:r>
              <a:rPr lang="en-GB" baseline="0" dirty="0" err="1" smtClean="0"/>
              <a:t>IEnumerable</a:t>
            </a:r>
            <a:r>
              <a:rPr lang="en-GB" baseline="0" dirty="0" smtClean="0"/>
              <a:t>&lt;Cat&gt; passed into </a:t>
            </a:r>
            <a:r>
              <a:rPr lang="en-GB" baseline="0" dirty="0" err="1" smtClean="0"/>
              <a:t>IEnumerable</a:t>
            </a:r>
            <a:r>
              <a:rPr lang="en-GB" baseline="0" dirty="0" smtClean="0"/>
              <a:t>&lt;Animal&gt;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25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Caller</a:t>
            </a:r>
            <a:r>
              <a:rPr lang="en-GB" baseline="0" dirty="0" smtClean="0"/>
              <a:t> info – </a:t>
            </a:r>
            <a:r>
              <a:rPr lang="en-GB" baseline="0" dirty="0" err="1" smtClean="0"/>
              <a:t>CallerFilePathAttribute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CallerLineNumberAttribute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CallerMethodNameAttribute</a:t>
            </a:r>
            <a:endParaRPr lang="en-GB" baseline="0" dirty="0" smtClean="0"/>
          </a:p>
          <a:p>
            <a:r>
              <a:rPr lang="en-GB" baseline="0" dirty="0" smtClean="0"/>
              <a:t>Couple of minor fixes to scoping of variables in </a:t>
            </a:r>
            <a:r>
              <a:rPr lang="en-GB" baseline="0" dirty="0" err="1" smtClean="0"/>
              <a:t>foreach</a:t>
            </a:r>
            <a:r>
              <a:rPr lang="en-GB" baseline="0" dirty="0" smtClean="0"/>
              <a:t> loops, and order of evaluation of named and positional parameters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76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27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1D12-D30C-45A3-848A-8526505C2D3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78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D49E-09A6-4A1A-9BA7-0B197CB94E6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7F0A-4C88-4EFC-8647-9D1B7A32D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15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D49E-09A6-4A1A-9BA7-0B197CB94E6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7F0A-4C88-4EFC-8647-9D1B7A32D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6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D49E-09A6-4A1A-9BA7-0B197CB94E6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7F0A-4C88-4EFC-8647-9D1B7A32D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4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D49E-09A6-4A1A-9BA7-0B197CB94E6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7F0A-4C88-4EFC-8647-9D1B7A32D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19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D49E-09A6-4A1A-9BA7-0B197CB94E6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7F0A-4C88-4EFC-8647-9D1B7A32D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D49E-09A6-4A1A-9BA7-0B197CB94E6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7F0A-4C88-4EFC-8647-9D1B7A32D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52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D49E-09A6-4A1A-9BA7-0B197CB94E6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7F0A-4C88-4EFC-8647-9D1B7A32D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77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D49E-09A6-4A1A-9BA7-0B197CB94E6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7F0A-4C88-4EFC-8647-9D1B7A32D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39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D49E-09A6-4A1A-9BA7-0B197CB94E6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7F0A-4C88-4EFC-8647-9D1B7A32D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D49E-09A6-4A1A-9BA7-0B197CB94E6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7F0A-4C88-4EFC-8647-9D1B7A32D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40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D49E-09A6-4A1A-9BA7-0B197CB94E6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7F0A-4C88-4EFC-8647-9D1B7A32D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07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5D49E-09A6-4A1A-9BA7-0B197CB94E6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97F0A-4C88-4EFC-8647-9D1B7A32D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1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Meeting C# 6.0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Matt Ellis</a:t>
            </a:r>
          </a:p>
          <a:p>
            <a:r>
              <a:rPr lang="en-GB" dirty="0" smtClean="0"/>
              <a:t>JetBrains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2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Roslyn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GB" dirty="0" smtClean="0"/>
              <a:t>“.NET Compiler Platform”</a:t>
            </a:r>
          </a:p>
          <a:p>
            <a:pPr marL="57150" indent="0">
              <a:buNone/>
            </a:pPr>
            <a:r>
              <a:rPr lang="en-GB" dirty="0" smtClean="0"/>
              <a:t>Compiler rewrite</a:t>
            </a:r>
          </a:p>
          <a:p>
            <a:pPr marL="57150" indent="0">
              <a:buNone/>
            </a:pPr>
            <a:r>
              <a:rPr lang="en-GB" dirty="0" smtClean="0"/>
              <a:t>Decade old codebase</a:t>
            </a:r>
          </a:p>
          <a:p>
            <a:pPr marL="57150" indent="0">
              <a:buNone/>
            </a:pPr>
            <a:r>
              <a:rPr lang="en-GB" dirty="0" smtClean="0"/>
              <a:t>C# vs C++</a:t>
            </a:r>
          </a:p>
          <a:p>
            <a:pPr marL="57150" indent="0">
              <a:buNone/>
            </a:pPr>
            <a:r>
              <a:rPr lang="en-GB" dirty="0" smtClean="0"/>
              <a:t>Ease of adding new features</a:t>
            </a:r>
          </a:p>
          <a:p>
            <a:pPr marL="57150" indent="0">
              <a:buNone/>
            </a:pPr>
            <a:r>
              <a:rPr lang="en-GB" dirty="0"/>
              <a:t>Open Source</a:t>
            </a:r>
          </a:p>
          <a:p>
            <a:pPr marL="57150" indent="0">
              <a:buNone/>
            </a:pPr>
            <a:r>
              <a:rPr lang="en-GB" dirty="0" smtClean="0"/>
              <a:t>Compiler as a service</a:t>
            </a:r>
          </a:p>
        </p:txBody>
      </p:sp>
    </p:spTree>
    <p:extLst>
      <p:ext uri="{BB962C8B-B14F-4D97-AF65-F5344CB8AC3E}">
        <p14:creationId xmlns:p14="http://schemas.microsoft.com/office/powerpoint/2010/main" val="36361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000" dirty="0" smtClean="0"/>
              <a:t>Parser and semantic model available </a:t>
            </a:r>
            <a:r>
              <a:rPr lang="en-GB" sz="3000" b="1" dirty="0" smtClean="0"/>
              <a:t>across</a:t>
            </a:r>
            <a:r>
              <a:rPr lang="en-GB" sz="3000" dirty="0" smtClean="0"/>
              <a:t> the IDE</a:t>
            </a:r>
          </a:p>
          <a:p>
            <a:pPr marL="0" indent="0">
              <a:buNone/>
            </a:pPr>
            <a:r>
              <a:rPr lang="en-GB" sz="3000" b="1" dirty="0" smtClean="0"/>
              <a:t>Abstract Syntax Tree </a:t>
            </a:r>
            <a:r>
              <a:rPr lang="en-GB" sz="3000" dirty="0" smtClean="0"/>
              <a:t>based analysis, navigation and  refactoring</a:t>
            </a:r>
            <a:endParaRPr lang="en-GB" sz="3000" dirty="0"/>
          </a:p>
        </p:txBody>
      </p:sp>
      <p:sp>
        <p:nvSpPr>
          <p:cNvPr id="4" name="AutoShape 2" descr="http://www.google.com/url?sa=i&amp;source=images&amp;cd=&amp;docid=ISkoXUKF_mW0lM&amp;tbnid=wAZugOWxObtzjM:&amp;ved=0CAUQjBw4YQ&amp;url=http%3A%2F%2Ftaeguk.co.uk%2Fwp-content%2Fuploads%2F2014%2F06%2FRemove-Usings-Action_thumb.png&amp;ei=0LwxVIu-AYvkaqbzgfAG&amp;psig=AFQjCNHckW8P50wRx3VZ_QB8I1L7KqBp9g&amp;ust=1412632144099025"/>
          <p:cNvSpPr>
            <a:spLocks noChangeAspect="1" noChangeArrowheads="1"/>
          </p:cNvSpPr>
          <p:nvPr/>
        </p:nvSpPr>
        <p:spPr bwMode="auto">
          <a:xfrm>
            <a:off x="63500" y="-136525"/>
            <a:ext cx="4762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http://www.google.com/url?sa=i&amp;source=images&amp;cd=&amp;docid=ISkoXUKF_mW0lM&amp;tbnid=wAZugOWxObtzjM:&amp;ved=0CAUQjBw4YQ&amp;url=http%3A%2F%2Ftaeguk.co.uk%2Fwp-content%2Fuploads%2F2014%2F06%2FRemove-Usings-Action_thumb.png&amp;ei=0LwxVIu-AYvkaqbzgfAG&amp;psig=AFQjCNHckW8P50wRx3VZ_QB8I1L7KqBp9g&amp;ust=1412632144099025"/>
          <p:cNvSpPr>
            <a:spLocks noChangeAspect="1" noChangeArrowheads="1"/>
          </p:cNvSpPr>
          <p:nvPr/>
        </p:nvSpPr>
        <p:spPr bwMode="auto">
          <a:xfrm>
            <a:off x="215900" y="15875"/>
            <a:ext cx="4762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http://www.google.com/url?sa=i&amp;source=images&amp;cd=&amp;docid=ISkoXUKF_mW0lM&amp;tbnid=wAZugOWxObtzjM:&amp;ved=0CAUQjBw4YQ&amp;url=http%3A%2F%2Ftaeguk.co.uk%2Fwp-content%2Fuploads%2F2014%2F06%2FRemove-Usings-Action_thumb.png&amp;ei=0LwxVIu-AYvkaqbzgfAG&amp;psig=AFQjCNHckW8P50wRx3VZ_QB8I1L7KqBp9g&amp;ust=1412632144099025"/>
          <p:cNvSpPr>
            <a:spLocks noChangeAspect="1" noChangeArrowheads="1"/>
          </p:cNvSpPr>
          <p:nvPr/>
        </p:nvSpPr>
        <p:spPr bwMode="auto">
          <a:xfrm>
            <a:off x="368300" y="168275"/>
            <a:ext cx="4762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75" y="3696582"/>
            <a:ext cx="4648849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ScriptCS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C# based REPL and scripting</a:t>
            </a:r>
          </a:p>
          <a:p>
            <a:pPr marL="0" indent="0">
              <a:buNone/>
            </a:pPr>
            <a:r>
              <a:rPr lang="en-GB" dirty="0" smtClean="0"/>
              <a:t>Script packs and NuGet references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24" y="3361168"/>
            <a:ext cx="5420481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 </a:t>
            </a:r>
            <a:r>
              <a:rPr lang="en-GB" dirty="0" err="1" smtClean="0"/>
              <a:t>vNext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b="1" dirty="0" smtClean="0"/>
              <a:t>Compiler pipeline </a:t>
            </a:r>
            <a:r>
              <a:rPr lang="en-GB" dirty="0" smtClean="0"/>
              <a:t>based on Roslyn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 smtClean="0"/>
              <a:t>Compiles to </a:t>
            </a:r>
            <a:r>
              <a:rPr lang="en-GB" b="1" dirty="0" smtClean="0"/>
              <a:t>in-memory</a:t>
            </a:r>
            <a:r>
              <a:rPr lang="en-GB" dirty="0" smtClean="0"/>
              <a:t> assemblies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 smtClean="0"/>
              <a:t>Edit file + refresh browser = compiled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 smtClean="0"/>
              <a:t>No need to recompile whole project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b="1" dirty="0" smtClean="0"/>
              <a:t>“Assembly neutral” </a:t>
            </a:r>
            <a:r>
              <a:rPr lang="en-GB" dirty="0" smtClean="0"/>
              <a:t>interfaces </a:t>
            </a:r>
            <a:r>
              <a:rPr lang="en-GB" sz="2000" dirty="0" smtClean="0"/>
              <a:t>(*cough*hack*cough*)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4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Assembly neutral interfaces?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48531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800" dirty="0" smtClean="0"/>
              <a:t>CLR types defined by </a:t>
            </a:r>
            <a:r>
              <a:rPr lang="en-GB" sz="2800" b="1" dirty="0" smtClean="0"/>
              <a:t>assembly qualified name</a:t>
            </a:r>
          </a:p>
          <a:p>
            <a:pPr marL="0" indent="0">
              <a:buNone/>
            </a:pPr>
            <a:r>
              <a:rPr lang="en-GB" sz="2800" b="1" dirty="0" smtClean="0"/>
              <a:t>Requires</a:t>
            </a:r>
            <a:r>
              <a:rPr lang="en-GB" sz="2800" dirty="0" smtClean="0"/>
              <a:t> binary references for shared contracts</a:t>
            </a:r>
            <a:endParaRPr lang="en-GB" sz="2800" b="1" dirty="0" smtClean="0"/>
          </a:p>
          <a:p>
            <a:pPr marL="0" indent="0">
              <a:buNone/>
            </a:pPr>
            <a:r>
              <a:rPr lang="en-GB" sz="2800" dirty="0" smtClean="0"/>
              <a:t>E.g</a:t>
            </a:r>
            <a:r>
              <a:rPr lang="en-GB" sz="2800" dirty="0"/>
              <a:t>.: use </a:t>
            </a:r>
            <a:r>
              <a:rPr lang="en-GB" sz="2800" b="1" dirty="0"/>
              <a:t>same logger </a:t>
            </a:r>
            <a:r>
              <a:rPr lang="en-GB" sz="2800" dirty="0"/>
              <a:t>across application + 3</a:t>
            </a:r>
            <a:r>
              <a:rPr lang="en-GB" sz="2800" baseline="30000" dirty="0"/>
              <a:t>rd</a:t>
            </a:r>
            <a:r>
              <a:rPr lang="en-GB" sz="2800" dirty="0"/>
              <a:t> party framework</a:t>
            </a:r>
          </a:p>
          <a:p>
            <a:pPr marL="0" indent="0">
              <a:buNone/>
            </a:pPr>
            <a:r>
              <a:rPr lang="en-GB" sz="2800" dirty="0"/>
              <a:t>Must share </a:t>
            </a:r>
            <a:r>
              <a:rPr lang="en-GB" sz="2800" b="1" dirty="0"/>
              <a:t>contract</a:t>
            </a:r>
            <a:r>
              <a:rPr lang="en-GB" sz="2800" dirty="0"/>
              <a:t> (assembly), or provide </a:t>
            </a:r>
            <a:r>
              <a:rPr lang="en-GB" sz="2800" b="1" dirty="0"/>
              <a:t>adapters</a:t>
            </a:r>
          </a:p>
          <a:p>
            <a:pPr marL="0" indent="0">
              <a:buNone/>
            </a:pPr>
            <a:endParaRPr lang="en-GB" sz="2800" b="1" dirty="0" smtClean="0"/>
          </a:p>
          <a:p>
            <a:pPr marL="0" indent="0">
              <a:buNone/>
            </a:pPr>
            <a:r>
              <a:rPr lang="en-GB" sz="2800" b="1" dirty="0" smtClean="0"/>
              <a:t>Fakes </a:t>
            </a:r>
            <a:r>
              <a:rPr lang="en-GB" sz="2800" dirty="0" smtClean="0"/>
              <a:t>duck typing/structural equivalence</a:t>
            </a:r>
          </a:p>
          <a:p>
            <a:pPr marL="0" indent="0">
              <a:buNone/>
            </a:pPr>
            <a:r>
              <a:rPr lang="en-GB" sz="2800" dirty="0" smtClean="0"/>
              <a:t>Common contracts defined in </a:t>
            </a:r>
            <a:r>
              <a:rPr lang="en-GB" sz="2800" b="1" dirty="0" smtClean="0"/>
              <a:t>source</a:t>
            </a:r>
          </a:p>
          <a:p>
            <a:pPr marL="0" indent="0">
              <a:buNone/>
            </a:pPr>
            <a:r>
              <a:rPr lang="en-GB" sz="2800" dirty="0" smtClean="0"/>
              <a:t>Defined in </a:t>
            </a:r>
            <a:r>
              <a:rPr lang="en-GB" sz="2800" b="1" i="1" dirty="0" smtClean="0"/>
              <a:t>all </a:t>
            </a:r>
            <a:r>
              <a:rPr lang="en-GB" sz="2800" dirty="0" smtClean="0"/>
              <a:t>referrers</a:t>
            </a:r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How to work around assembly qualified name?</a:t>
            </a:r>
          </a:p>
        </p:txBody>
      </p:sp>
    </p:spTree>
    <p:extLst>
      <p:ext uri="{BB962C8B-B14F-4D97-AF65-F5344CB8AC3E}">
        <p14:creationId xmlns:p14="http://schemas.microsoft.com/office/powerpoint/2010/main" val="293576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Compiled to CommonLogging.ILogger.dll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CommonLogging</a:t>
            </a:r>
            <a:endParaRPr lang="en-GB" sz="20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[</a:t>
            </a:r>
            <a:r>
              <a:rPr lang="en-GB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AssemblyNeutral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endParaRPr lang="en-GB" sz="20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ILogger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void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Log(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sz="2000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sz="3400" b="1" dirty="0" smtClean="0"/>
              <a:t>Finds and removes </a:t>
            </a:r>
            <a:r>
              <a:rPr lang="en-GB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AssemblyNeutral</a:t>
            </a:r>
            <a:r>
              <a:rPr lang="en-GB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3400" dirty="0" smtClean="0"/>
              <a:t> types</a:t>
            </a:r>
          </a:p>
          <a:p>
            <a:pPr marL="0" indent="0">
              <a:buNone/>
            </a:pPr>
            <a:r>
              <a:rPr lang="en-GB" sz="3400" dirty="0" smtClean="0"/>
              <a:t>Compile a </a:t>
            </a:r>
            <a:r>
              <a:rPr lang="en-GB" sz="3400" b="1" dirty="0" smtClean="0"/>
              <a:t>new assembly </a:t>
            </a:r>
            <a:r>
              <a:rPr lang="en-GB" sz="3400" dirty="0" smtClean="0"/>
              <a:t>for each type</a:t>
            </a:r>
          </a:p>
          <a:p>
            <a:pPr marL="0" indent="0">
              <a:buNone/>
            </a:pPr>
            <a:r>
              <a:rPr lang="en-GB" sz="3400" b="1" dirty="0" smtClean="0"/>
              <a:t>Predictable </a:t>
            </a:r>
            <a:r>
              <a:rPr lang="en-GB" sz="3400" dirty="0" smtClean="0"/>
              <a:t>assembly qualified name</a:t>
            </a:r>
          </a:p>
          <a:p>
            <a:pPr marL="0" indent="0">
              <a:buNone/>
            </a:pPr>
            <a:r>
              <a:rPr lang="en-GB" sz="3400" dirty="0" smtClean="0"/>
              <a:t>Original assembly </a:t>
            </a:r>
            <a:r>
              <a:rPr lang="en-GB" sz="3400" b="1" dirty="0" smtClean="0"/>
              <a:t>references the types </a:t>
            </a:r>
            <a:r>
              <a:rPr lang="en-GB" sz="3400" dirty="0" smtClean="0"/>
              <a:t>in new assemblies</a:t>
            </a:r>
          </a:p>
          <a:p>
            <a:pPr marL="0" indent="0">
              <a:buNone/>
            </a:pPr>
            <a:r>
              <a:rPr lang="en-GB" sz="3400" dirty="0" smtClean="0"/>
              <a:t>New assemblies saved as </a:t>
            </a:r>
            <a:r>
              <a:rPr lang="en-GB" sz="3400" b="1" dirty="0" smtClean="0"/>
              <a:t>embedded resources </a:t>
            </a:r>
            <a:r>
              <a:rPr lang="en-GB" sz="3400" dirty="0" smtClean="0"/>
              <a:t>in original assembly</a:t>
            </a:r>
          </a:p>
          <a:p>
            <a:pPr marL="0" indent="0">
              <a:buNone/>
            </a:pPr>
            <a:r>
              <a:rPr lang="en-GB" sz="3400" dirty="0" smtClean="0"/>
              <a:t>Multiple assemblies defining same types generate </a:t>
            </a:r>
            <a:r>
              <a:rPr lang="en-GB" sz="3400" b="1" dirty="0" smtClean="0"/>
              <a:t>same assemblies</a:t>
            </a:r>
          </a:p>
          <a:p>
            <a:pPr marL="0" indent="0">
              <a:buNone/>
            </a:pPr>
            <a:endParaRPr lang="en-GB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008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1400"/>
              </a:spcBef>
              <a:buNone/>
            </a:pPr>
            <a:r>
              <a:rPr lang="en-GB" dirty="0" smtClean="0"/>
              <a:t>Application tries to </a:t>
            </a:r>
            <a:r>
              <a:rPr lang="en-GB" b="1" dirty="0" smtClean="0"/>
              <a:t>resolve</a:t>
            </a:r>
            <a:r>
              <a:rPr lang="en-GB" dirty="0" smtClean="0"/>
              <a:t> neutral assembly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GB" dirty="0" smtClean="0"/>
              <a:t>ASP </a:t>
            </a:r>
            <a:r>
              <a:rPr lang="en-GB" dirty="0" err="1" smtClean="0"/>
              <a:t>vNext</a:t>
            </a:r>
            <a:r>
              <a:rPr lang="en-GB" dirty="0" smtClean="0"/>
              <a:t> looks up assembly in </a:t>
            </a:r>
            <a:r>
              <a:rPr lang="en-GB" b="1" dirty="0" smtClean="0"/>
              <a:t>resources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GB" dirty="0" smtClean="0"/>
              <a:t>Looks at </a:t>
            </a:r>
            <a:r>
              <a:rPr lang="en-GB" b="1" dirty="0" smtClean="0"/>
              <a:t>all </a:t>
            </a:r>
            <a:r>
              <a:rPr lang="en-GB" dirty="0" smtClean="0"/>
              <a:t>assemblies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GB" dirty="0" smtClean="0"/>
              <a:t>Uses </a:t>
            </a:r>
            <a:r>
              <a:rPr lang="en-GB" b="1" dirty="0" smtClean="0"/>
              <a:t>first match </a:t>
            </a:r>
            <a:r>
              <a:rPr lang="en-GB" dirty="0" smtClean="0"/>
              <a:t>it finds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GB" dirty="0" smtClean="0"/>
              <a:t>If multiple assemblies define same type, same </a:t>
            </a:r>
            <a:r>
              <a:rPr lang="en-GB" dirty="0" err="1" smtClean="0"/>
              <a:t>dll</a:t>
            </a:r>
            <a:r>
              <a:rPr lang="en-GB" dirty="0" smtClean="0"/>
              <a:t> is generated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GB" dirty="0" smtClean="0"/>
              <a:t>Types with same namespace and name “Just Work”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60848"/>
            <a:ext cx="3833841" cy="351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6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Features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66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C# 6.0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/>
              <a:t>Disabled</a:t>
            </a:r>
            <a:r>
              <a:rPr lang="en-GB" dirty="0" smtClean="0"/>
              <a:t> by default</a:t>
            </a:r>
          </a:p>
          <a:p>
            <a:pPr marL="0" indent="0">
              <a:buNone/>
            </a:pPr>
            <a:r>
              <a:rPr lang="en-GB" dirty="0" smtClean="0"/>
              <a:t>Create a new project</a:t>
            </a:r>
          </a:p>
          <a:p>
            <a:pPr marL="0" indent="0">
              <a:buNone/>
            </a:pPr>
            <a:r>
              <a:rPr lang="en-GB" dirty="0" smtClean="0"/>
              <a:t>Unload the project file</a:t>
            </a:r>
          </a:p>
          <a:p>
            <a:pPr marL="0" indent="0">
              <a:buNone/>
            </a:pPr>
            <a:r>
              <a:rPr lang="en-GB" dirty="0" smtClean="0"/>
              <a:t>Edit the .</a:t>
            </a:r>
            <a:r>
              <a:rPr lang="en-GB" dirty="0" err="1" smtClean="0"/>
              <a:t>csproj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Add the following to the first </a:t>
            </a:r>
            <a:r>
              <a:rPr lang="en-GB" dirty="0" err="1" smtClean="0"/>
              <a:t>PropertyGroup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2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LangVersion</a:t>
            </a:r>
            <a:r>
              <a:rPr lang="en-GB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xperimental</a:t>
            </a:r>
            <a:r>
              <a:rPr lang="en-GB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GB" sz="2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LangVersion</a:t>
            </a:r>
            <a:r>
              <a:rPr lang="en-GB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pPr marL="0" indent="0" algn="ctr">
              <a:buNone/>
            </a:pPr>
            <a:endParaRPr lang="en-GB" sz="28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2000" dirty="0" smtClean="0"/>
              <a:t>(case </a:t>
            </a:r>
            <a:r>
              <a:rPr lang="en-GB" sz="2000" dirty="0"/>
              <a:t>sensitive!)</a:t>
            </a:r>
          </a:p>
        </p:txBody>
      </p:sp>
    </p:spTree>
    <p:extLst>
      <p:ext uri="{BB962C8B-B14F-4D97-AF65-F5344CB8AC3E}">
        <p14:creationId xmlns:p14="http://schemas.microsoft.com/office/powerpoint/2010/main" val="330305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Primary constructors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Constructor declaration at </a:t>
            </a:r>
            <a:r>
              <a:rPr lang="en-GB" b="1" dirty="0" smtClean="0"/>
              <a:t>class </a:t>
            </a:r>
            <a:r>
              <a:rPr lang="en-GB" dirty="0" smtClean="0"/>
              <a:t>level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name)</a:t>
            </a:r>
            <a:endParaRPr lang="en-GB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_name = name;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GB" sz="1600" dirty="0" smtClean="0"/>
              <a:t>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Person2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name,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age)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_name = name;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Person2(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name,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birthday)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: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(name, (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.UtcNow.Year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birthday.Year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en-GB" sz="1600" dirty="0"/>
              <a:t> 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AutoShape 2" descr="http://www.google.com/url?sa=i&amp;source=images&amp;cd=&amp;docid=VqNNJBKBBakNrM&amp;tbnid=0zUTiK80YJMOGM:&amp;ved=0CAUQjBw&amp;url=http%3A%2F%2Fak4.picdn.net%2Fshutterstock%2Fvideos%2F6803257%2Fpreview%2Fstock-footage-red-rubber-stamp-animation-of-the-word-denied-with-white-background-black-background-and-alpha.jpg&amp;ei=QsExVMqSI47tapyvgbgI&amp;psig=AFQjCNH7rVKoOGg74UcLvRnnPGHsWjpdgg&amp;ust=1412633282699532"/>
          <p:cNvSpPr>
            <a:spLocks noChangeAspect="1" noChangeArrowheads="1"/>
          </p:cNvSpPr>
          <p:nvPr/>
        </p:nvSpPr>
        <p:spPr bwMode="auto">
          <a:xfrm>
            <a:off x="63500" y="-136525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603861"/>
            <a:ext cx="4317460" cy="14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Back story</a:t>
            </a:r>
          </a:p>
          <a:p>
            <a:pPr marL="0" indent="0">
              <a:buNone/>
            </a:pPr>
            <a:r>
              <a:rPr lang="en-GB" dirty="0" smtClean="0"/>
              <a:t>Roslyn</a:t>
            </a:r>
          </a:p>
          <a:p>
            <a:pPr marL="0" indent="0">
              <a:buNone/>
            </a:pPr>
            <a:r>
              <a:rPr lang="en-GB" dirty="0" smtClean="0"/>
              <a:t>Language 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85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Primary constructor body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Primary constructor doesn’t allow validation</a:t>
            </a:r>
          </a:p>
          <a:p>
            <a:pPr marL="0" indent="0">
              <a:buNone/>
            </a:pPr>
            <a:r>
              <a:rPr lang="en-GB" dirty="0" smtClean="0"/>
              <a:t>“Anonymous” code block</a:t>
            </a:r>
          </a:p>
          <a:p>
            <a:pPr marL="0" indent="0">
              <a:buNone/>
            </a:pPr>
            <a:r>
              <a:rPr lang="en-GB" dirty="0" smtClean="0"/>
              <a:t>Executes after member initialisers + base </a:t>
            </a:r>
            <a:r>
              <a:rPr lang="en-GB" dirty="0" err="1" smtClean="0"/>
              <a:t>ctors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Why?! Because primary constructor MUST be called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name, </a:t>
            </a:r>
            <a:r>
              <a:rPr lang="en-GB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age)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 </a:t>
            </a: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Yes, really. Not a mistake!</a:t>
            </a: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(age &lt; 18)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ArgumentException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"Invalid age"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"age"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603861"/>
            <a:ext cx="4317460" cy="14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3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Declaration expressions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Declare variables as part of an expression</a:t>
            </a:r>
          </a:p>
          <a:p>
            <a:pPr marL="0" indent="0">
              <a:buNone/>
            </a:pPr>
            <a:r>
              <a:rPr lang="en-GB" dirty="0" smtClean="0"/>
              <a:t>Easier to use </a:t>
            </a:r>
            <a:r>
              <a:rPr lang="en-GB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GB" dirty="0" smtClean="0"/>
              <a:t> and </a:t>
            </a:r>
            <a:r>
              <a:rPr lang="en-GB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GB" sz="2800" dirty="0" smtClean="0"/>
              <a:t> </a:t>
            </a:r>
            <a:r>
              <a:rPr lang="en-GB" dirty="0" smtClean="0"/>
              <a:t>parameters</a:t>
            </a:r>
          </a:p>
          <a:p>
            <a:pPr marL="0" indent="0">
              <a:buNone/>
            </a:pPr>
            <a:r>
              <a:rPr lang="en-GB" dirty="0" smtClean="0"/>
              <a:t>Type </a:t>
            </a:r>
            <a:r>
              <a:rPr lang="en-GB" b="1" dirty="0" smtClean="0"/>
              <a:t>inference</a:t>
            </a:r>
            <a:r>
              <a:rPr lang="en-GB" dirty="0" smtClean="0"/>
              <a:t>, where possible</a:t>
            </a:r>
          </a:p>
          <a:p>
            <a:pPr marL="0" indent="0">
              <a:buNone/>
            </a:pPr>
            <a:r>
              <a:rPr lang="en-GB" dirty="0" smtClean="0"/>
              <a:t>Scoped to </a:t>
            </a:r>
            <a:r>
              <a:rPr lang="en-GB" b="1" dirty="0" smtClean="0"/>
              <a:t>containing statement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</a:t>
            </a:r>
            <a:r>
              <a:rPr lang="en-GB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= x </a:t>
            </a: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DerivedType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!= </a:t>
            </a: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t.DerivedMethod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d.TryGetValue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"test"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(v);</a:t>
            </a:r>
          </a:p>
          <a:p>
            <a:pPr marL="0" indent="0">
              <a:buNone/>
            </a:pP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603861"/>
            <a:ext cx="4317460" cy="14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9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Declaration expressions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No “spill out” passed current statement! *</a:t>
            </a:r>
          </a:p>
          <a:p>
            <a:pPr marL="0" indent="0">
              <a:buNone/>
            </a:pPr>
            <a:endParaRPr lang="en-GB" sz="1900" dirty="0"/>
          </a:p>
          <a:p>
            <a:pPr marL="0" indent="0">
              <a:buNone/>
            </a:pPr>
            <a:r>
              <a:rPr lang="en-GB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d.TryGetValue</a:t>
            </a:r>
            <a:r>
              <a:rPr lang="en-GB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1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"test"</a:t>
            </a:r>
            <a:r>
              <a:rPr lang="en-GB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sz="1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GB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GB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v);</a:t>
            </a:r>
          </a:p>
          <a:p>
            <a:pPr marL="0" indent="0">
              <a:buNone/>
            </a:pPr>
            <a:r>
              <a:rPr lang="en-GB" sz="1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GB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GB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(v);</a:t>
            </a:r>
            <a:r>
              <a:rPr lang="en-GB" sz="1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// INVALID!</a:t>
            </a:r>
            <a:endParaRPr lang="en-GB" sz="1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GB" sz="1900" dirty="0" smtClean="0"/>
          </a:p>
          <a:p>
            <a:pPr marL="0" indent="0">
              <a:buNone/>
            </a:pPr>
            <a:r>
              <a:rPr lang="en-GB" dirty="0" smtClean="0"/>
              <a:t>Not in scope for else block! *</a:t>
            </a:r>
            <a:endParaRPr lang="en-GB" dirty="0"/>
          </a:p>
          <a:p>
            <a:pPr marL="0" indent="0">
              <a:buNone/>
            </a:pPr>
            <a:endParaRPr lang="en-GB" sz="16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2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GB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GB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d.TryGetValue</a:t>
            </a:r>
            <a:r>
              <a:rPr lang="en-GB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2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"test"</a:t>
            </a:r>
            <a:r>
              <a:rPr lang="en-GB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sz="2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GB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GB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v))</a:t>
            </a:r>
          </a:p>
          <a:p>
            <a:pPr marL="0" indent="0">
              <a:buNone/>
            </a:pPr>
            <a:r>
              <a:rPr lang="en-GB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 is in scope</a:t>
            </a:r>
          </a:p>
          <a:p>
            <a:pPr marL="0" indent="0">
              <a:buNone/>
            </a:pPr>
            <a:r>
              <a:rPr lang="en-GB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GB" sz="2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 if</a:t>
            </a:r>
            <a:r>
              <a:rPr lang="en-GB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(…) </a:t>
            </a:r>
            <a:r>
              <a:rPr lang="en-GB" sz="2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nested if!</a:t>
            </a:r>
            <a:endParaRPr lang="en-GB" sz="2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 is NOT in scope</a:t>
            </a:r>
          </a:p>
          <a:p>
            <a:pPr marL="0" indent="0">
              <a:buNone/>
            </a:pPr>
            <a:r>
              <a:rPr lang="en-GB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GB" sz="2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 is NOT in scope</a:t>
            </a:r>
          </a:p>
          <a:p>
            <a:pPr marL="0" indent="0">
              <a:buNone/>
            </a:pPr>
            <a:endParaRPr lang="en-GB" sz="18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buNone/>
            </a:pPr>
            <a:r>
              <a:rPr lang="en-GB" sz="1800" dirty="0">
                <a:solidFill>
                  <a:prstClr val="black"/>
                </a:solidFill>
              </a:rPr>
              <a:t>* (not implemented in CTP3</a:t>
            </a:r>
            <a:r>
              <a:rPr lang="en-GB" sz="1800" dirty="0" smtClean="0">
                <a:solidFill>
                  <a:prstClr val="black"/>
                </a:solidFill>
              </a:rPr>
              <a:t>)</a:t>
            </a:r>
            <a:endParaRPr lang="en-GB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2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withdrawn?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Surprising – features were marked “</a:t>
            </a:r>
            <a:r>
              <a:rPr lang="en-GB" b="1" dirty="0" smtClean="0"/>
              <a:t>Done</a:t>
            </a:r>
            <a:r>
              <a:rPr lang="en-GB" dirty="0" smtClean="0"/>
              <a:t>”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“Large amounts of </a:t>
            </a:r>
            <a:r>
              <a:rPr lang="en-GB" b="1" dirty="0" smtClean="0"/>
              <a:t>downstream</a:t>
            </a:r>
            <a:r>
              <a:rPr lang="en-GB" dirty="0" smtClean="0"/>
              <a:t> work still remaining” – IDE features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Thinking about the future – </a:t>
            </a:r>
            <a:r>
              <a:rPr lang="en-GB" b="1" dirty="0" smtClean="0"/>
              <a:t>pattern matching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600" dirty="0" smtClean="0"/>
              <a:t>Primary constructors =&gt; </a:t>
            </a:r>
            <a:r>
              <a:rPr lang="en-GB" sz="2600" b="1" dirty="0" smtClean="0"/>
              <a:t>record class</a:t>
            </a:r>
          </a:p>
          <a:p>
            <a:pPr marL="0" indent="0">
              <a:buNone/>
            </a:pPr>
            <a:r>
              <a:rPr lang="en-GB" sz="2600" dirty="0" smtClean="0"/>
              <a:t>Declaration expressions =&gt; </a:t>
            </a:r>
            <a:r>
              <a:rPr lang="en-GB" sz="2600" b="1" dirty="0" smtClean="0"/>
              <a:t>pattern matching </a:t>
            </a:r>
            <a:r>
              <a:rPr lang="en-GB" sz="2600" dirty="0" smtClean="0"/>
              <a:t>and </a:t>
            </a:r>
            <a:r>
              <a:rPr lang="en-GB" sz="2600" b="1" dirty="0" smtClean="0"/>
              <a:t>deconstruction</a:t>
            </a:r>
            <a:endParaRPr lang="en-GB" sz="2600" b="1" dirty="0"/>
          </a:p>
        </p:txBody>
      </p:sp>
    </p:spTree>
    <p:extLst>
      <p:ext uri="{BB962C8B-B14F-4D97-AF65-F5344CB8AC3E}">
        <p14:creationId xmlns:p14="http://schemas.microsoft.com/office/powerpoint/2010/main" val="10918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Initialisation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New scope, helps with primary constructors</a:t>
            </a:r>
          </a:p>
          <a:p>
            <a:pPr marL="0" indent="0">
              <a:buNone/>
            </a:pPr>
            <a:r>
              <a:rPr lang="en-GB" dirty="0" smtClean="0"/>
              <a:t>Describes scope of class parameters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Primary constructor body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Base parameters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Member initialiser expressions</a:t>
            </a:r>
          </a:p>
          <a:p>
            <a:pPr marL="0" indent="0">
              <a:buNone/>
            </a:pPr>
            <a:r>
              <a:rPr lang="en-GB" dirty="0" smtClean="0"/>
              <a:t>Same name allowed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name, </a:t>
            </a:r>
            <a:r>
              <a:rPr lang="en-GB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age)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= name;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8736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property initialisation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/>
              <a:t>No need for constructor or backing field</a:t>
            </a:r>
          </a:p>
          <a:p>
            <a:pPr marL="0" indent="0">
              <a:buNone/>
            </a:pPr>
            <a:r>
              <a:rPr lang="en-GB" sz="2400" dirty="0" smtClean="0"/>
              <a:t>Proper </a:t>
            </a:r>
            <a:r>
              <a:rPr lang="en-GB" sz="2400" b="1" dirty="0" smtClean="0"/>
              <a:t>readonly</a:t>
            </a:r>
            <a:r>
              <a:rPr lang="en-GB" sz="2400" dirty="0" smtClean="0"/>
              <a:t> </a:t>
            </a:r>
            <a:r>
              <a:rPr lang="en-GB" sz="2400" dirty="0" smtClean="0"/>
              <a:t>(immutable) auto </a:t>
            </a:r>
            <a:r>
              <a:rPr lang="en-GB" sz="2400" dirty="0" smtClean="0"/>
              <a:t>properties – getter only</a:t>
            </a:r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endParaRPr lang="en-GB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Address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Address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Address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name)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Assignment to getter only </a:t>
            </a:r>
            <a:r>
              <a:rPr lang="en-GB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properties (not in CTP4)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Name = name;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48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 initialisers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Nicer syntax than previous collection initialisers</a:t>
            </a:r>
          </a:p>
          <a:p>
            <a:pPr marL="0" indent="0">
              <a:buNone/>
            </a:pPr>
            <a:r>
              <a:rPr lang="en-GB" dirty="0" smtClean="0"/>
              <a:t>Calls </a:t>
            </a:r>
            <a:r>
              <a:rPr lang="en-GB" b="1" dirty="0" smtClean="0"/>
              <a:t>indexer</a:t>
            </a:r>
            <a:r>
              <a:rPr lang="en-GB" dirty="0" smtClean="0"/>
              <a:t> rather than Add method</a:t>
            </a:r>
          </a:p>
          <a:p>
            <a:pPr marL="0" indent="0">
              <a:buNone/>
            </a:pPr>
            <a:r>
              <a:rPr lang="en-GB" dirty="0" smtClean="0"/>
              <a:t>Extends object initialiser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</a:t>
            </a: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Dictionary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[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"doodad"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42,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[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"widget"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64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24856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static members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Use </a:t>
            </a:r>
            <a:r>
              <a:rPr lang="en-GB" b="1" dirty="0" smtClean="0"/>
              <a:t>static members </a:t>
            </a:r>
            <a:r>
              <a:rPr lang="en-GB" dirty="0" smtClean="0"/>
              <a:t>without qualification</a:t>
            </a:r>
          </a:p>
          <a:p>
            <a:pPr marL="0" indent="0">
              <a:buNone/>
            </a:pPr>
            <a:r>
              <a:rPr lang="en-GB" dirty="0" smtClean="0"/>
              <a:t>Applies to methods, properties, fields, events, etc.</a:t>
            </a:r>
          </a:p>
          <a:p>
            <a:pPr marL="0" indent="0">
              <a:buNone/>
            </a:pPr>
            <a:r>
              <a:rPr lang="en-GB" dirty="0" smtClean="0"/>
              <a:t>Does </a:t>
            </a:r>
            <a:r>
              <a:rPr lang="en-GB" b="1" dirty="0" smtClean="0"/>
              <a:t>not </a:t>
            </a:r>
            <a:r>
              <a:rPr lang="en-GB" dirty="0" smtClean="0"/>
              <a:t>apply to extension methods</a:t>
            </a:r>
          </a:p>
          <a:p>
            <a:pPr marL="0" indent="0">
              <a:buNone/>
            </a:pPr>
            <a:r>
              <a:rPr lang="en-GB" dirty="0" smtClean="0"/>
              <a:t>Local declarations resolved </a:t>
            </a:r>
            <a:r>
              <a:rPr lang="en-GB" b="1" dirty="0" smtClean="0"/>
              <a:t>first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</a:t>
            </a:r>
            <a:r>
              <a:rPr lang="en-GB" sz="2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Math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GB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3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Sphere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radius)</a:t>
            </a:r>
          </a:p>
          <a:p>
            <a:pPr marL="0" indent="0">
              <a:buNone/>
            </a:pP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GB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radius = radius;</a:t>
            </a:r>
          </a:p>
          <a:p>
            <a:pPr marL="0" indent="0">
              <a:buNone/>
            </a:pP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GB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Volume</a:t>
            </a:r>
          </a:p>
          <a:p>
            <a:pPr marL="0" indent="0">
              <a:buNone/>
            </a:pP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GB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GB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(3/4)*PI*Pow(radius, 3); }</a:t>
            </a:r>
          </a:p>
          <a:p>
            <a:pPr marL="0" indent="0">
              <a:buNone/>
            </a:pP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63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nameof</a:t>
            </a:r>
            <a:r>
              <a:rPr lang="en-GB" dirty="0" smtClean="0"/>
              <a:t>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Returns short name of symbol</a:t>
            </a:r>
          </a:p>
          <a:p>
            <a:pPr marL="0" indent="0">
              <a:buNone/>
            </a:pPr>
            <a:r>
              <a:rPr lang="en-GB" b="1" dirty="0" smtClean="0"/>
              <a:t>Any </a:t>
            </a:r>
            <a:r>
              <a:rPr lang="en-GB" dirty="0" smtClean="0"/>
              <a:t>symbol – class, class member, namespace, type parameters, variables, etc.</a:t>
            </a:r>
          </a:p>
          <a:p>
            <a:pPr marL="0" indent="0">
              <a:buNone/>
            </a:pPr>
            <a:r>
              <a:rPr lang="en-GB" dirty="0" smtClean="0"/>
              <a:t>Ambiguities are </a:t>
            </a:r>
            <a:r>
              <a:rPr lang="en-GB" b="1" dirty="0" smtClean="0"/>
              <a:t>not</a:t>
            </a:r>
            <a:r>
              <a:rPr lang="en-GB" dirty="0" smtClean="0"/>
              <a:t> an error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</a:t>
            </a:r>
            <a:r>
              <a:rPr lang="en-GB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value)</a:t>
            </a:r>
          </a:p>
          <a:p>
            <a:pPr marL="0" indent="0">
              <a:buNone/>
            </a:pPr>
            <a:r>
              <a:rPr lang="en-GB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GB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(value == </a:t>
            </a:r>
            <a:r>
              <a:rPr lang="en-GB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GB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GB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GB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GB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ArgumentNullException</a:t>
            </a:r>
            <a:r>
              <a:rPr lang="en-GB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nameof</a:t>
            </a:r>
            <a:r>
              <a:rPr lang="en-GB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(value));</a:t>
            </a:r>
          </a:p>
          <a:p>
            <a:pPr marL="0" indent="0">
              <a:buNone/>
            </a:pPr>
            <a:r>
              <a:rPr lang="en-GB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1594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Expression bodied members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GB" sz="2800" dirty="0" smtClean="0"/>
              <a:t>Replaces </a:t>
            </a:r>
            <a:r>
              <a:rPr lang="en-GB" sz="2800" b="1" dirty="0" smtClean="0"/>
              <a:t>single line </a:t>
            </a:r>
            <a:r>
              <a:rPr lang="en-GB" sz="2800" dirty="0" smtClean="0"/>
              <a:t>methods, properties, indexers, operators, etc.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2800" dirty="0" smtClean="0"/>
              <a:t>Familiar lambda arrow syntax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2800" dirty="0" smtClean="0"/>
              <a:t>Properties </a:t>
            </a:r>
            <a:r>
              <a:rPr lang="en-GB" sz="2800" dirty="0" smtClean="0"/>
              <a:t>are created as </a:t>
            </a:r>
            <a:r>
              <a:rPr lang="en-GB" sz="2800" b="1" dirty="0" smtClean="0"/>
              <a:t>getter only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2800" dirty="0" smtClean="0"/>
              <a:t>Can only be </a:t>
            </a:r>
            <a:r>
              <a:rPr lang="en-GB" sz="2800" b="1" dirty="0" smtClean="0"/>
              <a:t>single</a:t>
            </a:r>
            <a:r>
              <a:rPr lang="en-GB" sz="2800" dirty="0" smtClean="0"/>
              <a:t> expression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FullName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903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1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Null propagation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0"/>
              </a:spcBef>
              <a:buNone/>
            </a:pPr>
            <a:r>
              <a:rPr lang="en-GB" b="1" dirty="0" smtClean="0"/>
              <a:t>Conditional access</a:t>
            </a:r>
            <a:r>
              <a:rPr lang="en-GB" dirty="0" smtClean="0"/>
              <a:t> operator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dirty="0" smtClean="0"/>
              <a:t>Returns </a:t>
            </a:r>
            <a:r>
              <a:rPr lang="en-GB" b="1" dirty="0" smtClean="0"/>
              <a:t>null</a:t>
            </a:r>
            <a:r>
              <a:rPr lang="en-GB" dirty="0" smtClean="0"/>
              <a:t> if qualifier is null, else </a:t>
            </a:r>
            <a:r>
              <a:rPr lang="en-GB" b="1" dirty="0" smtClean="0"/>
              <a:t>evaluates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dirty="0" smtClean="0"/>
              <a:t>Short circuiting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dirty="0" smtClean="0"/>
              <a:t>Conditional method invocation, indexer access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dirty="0" smtClean="0"/>
              <a:t>Left hand side evaluated </a:t>
            </a:r>
            <a:r>
              <a:rPr lang="en-GB" b="1" dirty="0" smtClean="0"/>
              <a:t>only once </a:t>
            </a:r>
            <a:r>
              <a:rPr lang="en-GB" dirty="0" smtClean="0"/>
              <a:t>– thread safe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length = </a:t>
            </a:r>
            <a:r>
              <a:rPr lang="en-GB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customers?.Length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GB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length2 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customers?.</a:t>
            </a:r>
            <a:r>
              <a:rPr lang="en-GB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Length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?? 0;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801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Await in catch/finally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Implementation detail</a:t>
            </a:r>
          </a:p>
          <a:p>
            <a:pPr marL="0" indent="0">
              <a:buNone/>
            </a:pPr>
            <a:r>
              <a:rPr lang="en-GB" dirty="0" smtClean="0"/>
              <a:t>Previously “impossible”</a:t>
            </a:r>
          </a:p>
          <a:p>
            <a:pPr marL="0" indent="0">
              <a:buNone/>
            </a:pPr>
            <a:r>
              <a:rPr lang="en-GB" dirty="0" smtClean="0"/>
              <a:t>IL cannot branch into or out of catch/finally</a:t>
            </a:r>
          </a:p>
          <a:p>
            <a:pPr marL="0" indent="0">
              <a:buNone/>
            </a:pPr>
            <a:r>
              <a:rPr lang="en-GB" dirty="0" smtClean="0"/>
              <a:t>Uses </a:t>
            </a:r>
            <a:r>
              <a:rPr lang="en-GB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ExceptionDispatchInfo</a:t>
            </a:r>
            <a:r>
              <a:rPr lang="en-GB" dirty="0" smtClean="0"/>
              <a:t> to save exception state and </a:t>
            </a:r>
            <a:r>
              <a:rPr lang="en-GB" dirty="0" err="1" smtClean="0"/>
              <a:t>rethrow</a:t>
            </a:r>
            <a:r>
              <a:rPr lang="en-GB" dirty="0" smtClean="0"/>
              <a:t> if necessary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71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filters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400" dirty="0" smtClean="0"/>
              <a:t>Existing CLR feature</a:t>
            </a:r>
          </a:p>
          <a:p>
            <a:pPr marL="0" indent="0">
              <a:buNone/>
            </a:pPr>
            <a:r>
              <a:rPr lang="en-GB" sz="3400" dirty="0" smtClean="0"/>
              <a:t>Only run catch block if exception handler returns true</a:t>
            </a:r>
          </a:p>
          <a:p>
            <a:pPr marL="0" indent="0">
              <a:buNone/>
            </a:pPr>
            <a:r>
              <a:rPr lang="en-GB" sz="3400" dirty="0" smtClean="0"/>
              <a:t>Replaces </a:t>
            </a:r>
            <a:r>
              <a:rPr lang="en-GB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() throw;</a:t>
            </a:r>
            <a:r>
              <a:rPr lang="en-GB" sz="3400" dirty="0" smtClean="0"/>
              <a:t> pattern</a:t>
            </a:r>
          </a:p>
          <a:p>
            <a:pPr marL="0" indent="0">
              <a:buNone/>
            </a:pPr>
            <a:r>
              <a:rPr lang="en-GB" sz="3400" dirty="0" smtClean="0"/>
              <a:t>Expected “abuse” – logging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GB" sz="23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e) </a:t>
            </a:r>
            <a:r>
              <a:rPr lang="en-GB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(Log(e))</a:t>
            </a:r>
          </a:p>
          <a:p>
            <a:pPr marL="0" indent="0">
              <a:buNone/>
            </a:pP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2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// ...</a:t>
            </a:r>
            <a:endParaRPr lang="en-GB" sz="23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GB" sz="23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Log(</a:t>
            </a:r>
            <a:r>
              <a:rPr lang="en-GB" sz="23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exception)</a:t>
            </a:r>
          </a:p>
          <a:p>
            <a:pPr marL="0" indent="0">
              <a:buNone/>
            </a:pP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2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Debug</a:t>
            </a:r>
            <a:r>
              <a:rPr lang="en-GB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(exception);</a:t>
            </a:r>
          </a:p>
          <a:p>
            <a:pPr marL="0" indent="0">
              <a:buNone/>
            </a:pPr>
            <a:r>
              <a:rPr lang="en-GB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848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interpolation (planned)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“My </a:t>
            </a:r>
            <a:r>
              <a:rPr lang="en-GB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name is </a:t>
            </a:r>
            <a:r>
              <a:rPr lang="en-GB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\{</a:t>
            </a:r>
            <a:r>
              <a:rPr lang="en-GB" sz="2400" dirty="0" smtClean="0">
                <a:highlight>
                  <a:srgbClr val="FFFFFF"/>
                </a:highlight>
                <a:latin typeface="Consolas"/>
              </a:rPr>
              <a:t>name</a:t>
            </a:r>
            <a:r>
              <a:rPr lang="en-GB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} and I’m </a:t>
            </a:r>
            <a:r>
              <a:rPr lang="en-GB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\{</a:t>
            </a:r>
            <a:r>
              <a:rPr lang="en-GB" sz="2400" dirty="0" err="1" smtClean="0">
                <a:highlight>
                  <a:srgbClr val="FFFFFF"/>
                </a:highlight>
                <a:latin typeface="Consolas"/>
              </a:rPr>
              <a:t>person.Age</a:t>
            </a:r>
            <a:r>
              <a:rPr lang="en-GB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} years </a:t>
            </a:r>
            <a:r>
              <a:rPr lang="en-GB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old"</a:t>
            </a:r>
            <a:endParaRPr lang="en-GB" sz="2400" dirty="0">
              <a:solidFill>
                <a:srgbClr val="A31515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/>
              <a:t>Interesting planning notes:</a:t>
            </a:r>
          </a:p>
          <a:p>
            <a:r>
              <a:rPr lang="en-GB" dirty="0" smtClean="0"/>
              <a:t>Wrapper around </a:t>
            </a:r>
            <a:r>
              <a:rPr lang="en-GB" dirty="0" err="1" smtClean="0"/>
              <a:t>string.Format</a:t>
            </a:r>
            <a:r>
              <a:rPr lang="en-GB" dirty="0" smtClean="0"/>
              <a:t>? String concatenation?</a:t>
            </a:r>
          </a:p>
          <a:p>
            <a:r>
              <a:rPr lang="en-GB" dirty="0" smtClean="0"/>
              <a:t>What culture? Current, invariant, specified?</a:t>
            </a:r>
          </a:p>
          <a:p>
            <a:r>
              <a:rPr lang="en-GB" dirty="0" smtClean="0"/>
              <a:t>What about formatting, e.g. hex numbers?</a:t>
            </a:r>
          </a:p>
          <a:p>
            <a:r>
              <a:rPr lang="en-GB" dirty="0" smtClean="0"/>
              <a:t>Formatting/encoding for HTML, XML, SQL?</a:t>
            </a:r>
          </a:p>
          <a:p>
            <a:r>
              <a:rPr lang="en-GB" dirty="0" smtClean="0"/>
              <a:t>Stored strings, e.g. </a:t>
            </a:r>
            <a:r>
              <a:rPr lang="en-GB" dirty="0" err="1" smtClean="0"/>
              <a:t>resx</a:t>
            </a:r>
            <a:r>
              <a:rPr lang="en-GB" dirty="0" smtClean="0"/>
              <a:t>? Library feature?</a:t>
            </a:r>
          </a:p>
          <a:p>
            <a:r>
              <a:rPr lang="en-GB" dirty="0" smtClean="0"/>
              <a:t>Arbitrary expressions?</a:t>
            </a:r>
          </a:p>
          <a:p>
            <a:r>
              <a:rPr lang="en-GB" dirty="0" smtClean="0"/>
              <a:t>Guarantees about number and order of evaluations?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4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Field targets on auto properties (maybe)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Target the </a:t>
            </a:r>
            <a:r>
              <a:rPr lang="en-GB" b="1" dirty="0" smtClean="0"/>
              <a:t>backing field</a:t>
            </a:r>
            <a:r>
              <a:rPr lang="en-GB" dirty="0" smtClean="0"/>
              <a:t> of an auto property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field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GB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NonSerialized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{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400" dirty="0" smtClean="0"/>
              <a:t>Similar to targeting field of event</a:t>
            </a:r>
          </a:p>
          <a:p>
            <a:pPr marL="0" indent="0">
              <a:buNone/>
            </a:pPr>
            <a:r>
              <a:rPr lang="en-GB" sz="2400" dirty="0" smtClean="0"/>
              <a:t>(e.g. prevent serialisation of subscribed event handlers)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field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NonSerialized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event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EventHandler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MyEvent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61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IEnumerable</a:t>
            </a:r>
            <a:r>
              <a:rPr lang="en-GB" dirty="0" smtClean="0"/>
              <a:t> </a:t>
            </a:r>
            <a:r>
              <a:rPr lang="en-GB" dirty="0" err="1" smtClean="0"/>
              <a:t>params</a:t>
            </a:r>
            <a:r>
              <a:rPr lang="en-GB" dirty="0" smtClean="0"/>
              <a:t> (maybe)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 smtClean="0"/>
              <a:t>Params</a:t>
            </a:r>
            <a:r>
              <a:rPr lang="en-GB" dirty="0" smtClean="0"/>
              <a:t> methods can take any sequence, not just an </a:t>
            </a:r>
            <a:r>
              <a:rPr lang="en-GB" dirty="0" smtClean="0"/>
              <a:t>array</a:t>
            </a:r>
          </a:p>
          <a:p>
            <a:pPr marL="0" indent="0">
              <a:buNone/>
            </a:pPr>
            <a:r>
              <a:rPr lang="en-GB" dirty="0" smtClean="0"/>
              <a:t>No need to call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GB" dirty="0"/>
              <a:t> </a:t>
            </a:r>
            <a:r>
              <a:rPr lang="en-GB" dirty="0" smtClean="0"/>
              <a:t>any more</a:t>
            </a:r>
            <a:endParaRPr lang="en-GB" dirty="0" smtClean="0"/>
          </a:p>
          <a:p>
            <a:pPr marL="0" indent="0">
              <a:buNone/>
            </a:pPr>
            <a:endParaRPr lang="en-GB" sz="28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Do(</a:t>
            </a:r>
            <a:r>
              <a:rPr lang="en-GB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params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customers)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// ...</a:t>
            </a:r>
            <a:endParaRPr lang="en-GB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Do(</a:t>
            </a:r>
            <a:r>
              <a:rPr lang="en-GB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"Smith"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"Jones"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Do(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</a:t>
            </a:r>
            <a:r>
              <a:rPr lang="en-GB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"Smith"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"Jones"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});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Do(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{ </a:t>
            </a:r>
            <a:r>
              <a:rPr lang="en-GB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"Smith"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"Jones"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});</a:t>
            </a:r>
            <a:endParaRPr lang="en-GB" sz="16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Roslyn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Complete rewrite</a:t>
            </a:r>
          </a:p>
          <a:p>
            <a:pPr marL="0" indent="0">
              <a:buNone/>
            </a:pPr>
            <a:r>
              <a:rPr lang="en-GB" dirty="0"/>
              <a:t>Easier to </a:t>
            </a:r>
            <a:r>
              <a:rPr lang="en-GB" dirty="0" smtClean="0"/>
              <a:t>maintain</a:t>
            </a:r>
          </a:p>
          <a:p>
            <a:pPr marL="0" indent="0">
              <a:buNone/>
            </a:pPr>
            <a:r>
              <a:rPr lang="en-GB" dirty="0" smtClean="0"/>
              <a:t>Open Source</a:t>
            </a:r>
          </a:p>
          <a:p>
            <a:pPr marL="360363" indent="-360363">
              <a:buNone/>
            </a:pPr>
            <a:r>
              <a:rPr lang="en-GB" dirty="0" smtClean="0"/>
              <a:t>Compiler as a service</a:t>
            </a:r>
            <a:br>
              <a:rPr lang="en-GB" dirty="0" smtClean="0"/>
            </a:br>
            <a:r>
              <a:rPr lang="en-GB" dirty="0" smtClean="0"/>
              <a:t>IDE features, scripting, hosting compilers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mtClean="0"/>
              <a:t>Language features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Auto property </a:t>
            </a:r>
            <a:r>
              <a:rPr lang="en-GB" dirty="0" smtClean="0"/>
              <a:t>initialisers</a:t>
            </a:r>
          </a:p>
          <a:p>
            <a:pPr marL="0" indent="0">
              <a:buNone/>
            </a:pPr>
            <a:r>
              <a:rPr lang="en-GB" dirty="0" smtClean="0"/>
              <a:t>Getter only auto properties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Index initialisers</a:t>
            </a:r>
          </a:p>
          <a:p>
            <a:pPr marL="0" indent="0">
              <a:buNone/>
            </a:pPr>
            <a:r>
              <a:rPr lang="en-GB" dirty="0"/>
              <a:t>Using static members</a:t>
            </a:r>
          </a:p>
          <a:p>
            <a:pPr marL="0" indent="0">
              <a:buNone/>
            </a:pPr>
            <a:r>
              <a:rPr lang="en-GB" dirty="0"/>
              <a:t>Null propagation</a:t>
            </a:r>
          </a:p>
          <a:p>
            <a:pPr marL="0" indent="0">
              <a:buNone/>
            </a:pPr>
            <a:r>
              <a:rPr lang="en-GB" dirty="0"/>
              <a:t>Expression bodied members</a:t>
            </a:r>
          </a:p>
          <a:p>
            <a:pPr marL="0" indent="0">
              <a:buNone/>
            </a:pPr>
            <a:r>
              <a:rPr lang="en-GB" dirty="0" err="1"/>
              <a:t>IEnumerable</a:t>
            </a:r>
            <a:r>
              <a:rPr lang="en-GB" dirty="0"/>
              <a:t> </a:t>
            </a:r>
            <a:r>
              <a:rPr lang="en-GB" dirty="0" err="1"/>
              <a:t>params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nameof</a:t>
            </a:r>
            <a:r>
              <a:rPr lang="en-GB" dirty="0"/>
              <a:t> </a:t>
            </a:r>
            <a:r>
              <a:rPr lang="en-GB" dirty="0" smtClean="0"/>
              <a:t>operator</a:t>
            </a:r>
            <a:endParaRPr lang="en-GB" sz="1100" dirty="0"/>
          </a:p>
          <a:p>
            <a:pPr marL="0" indent="0">
              <a:buNone/>
            </a:pPr>
            <a:r>
              <a:rPr lang="en-GB" dirty="0"/>
              <a:t>Await in catch/finally</a:t>
            </a:r>
          </a:p>
          <a:p>
            <a:pPr marL="0" indent="0">
              <a:buNone/>
            </a:pPr>
            <a:r>
              <a:rPr lang="en-GB" dirty="0"/>
              <a:t>Exception filters</a:t>
            </a:r>
          </a:p>
        </p:txBody>
      </p:sp>
    </p:spTree>
    <p:extLst>
      <p:ext uri="{BB962C8B-B14F-4D97-AF65-F5344CB8AC3E}">
        <p14:creationId xmlns:p14="http://schemas.microsoft.com/office/powerpoint/2010/main" val="40418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C# 2.0 (2005)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Generics</a:t>
            </a:r>
          </a:p>
          <a:p>
            <a:pPr marL="0" indent="0">
              <a:buNone/>
            </a:pPr>
            <a:r>
              <a:rPr lang="en-GB" dirty="0" err="1" smtClean="0"/>
              <a:t>Nullable</a:t>
            </a:r>
            <a:r>
              <a:rPr lang="en-GB" dirty="0" smtClean="0"/>
              <a:t> types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Iterators</a:t>
            </a:r>
          </a:p>
          <a:p>
            <a:pPr marL="0" indent="0">
              <a:buNone/>
            </a:pPr>
            <a:r>
              <a:rPr lang="en-GB" dirty="0" smtClean="0"/>
              <a:t>Partial types</a:t>
            </a:r>
          </a:p>
          <a:p>
            <a:pPr marL="0" indent="0">
              <a:buNone/>
            </a:pPr>
            <a:r>
              <a:rPr lang="en-GB" dirty="0" smtClean="0"/>
              <a:t>Anonymous methods</a:t>
            </a:r>
          </a:p>
          <a:p>
            <a:pPr marL="0" indent="0">
              <a:buNone/>
            </a:pPr>
            <a:r>
              <a:rPr lang="en-GB" dirty="0" smtClean="0"/>
              <a:t>Getter/setter accessibility</a:t>
            </a:r>
          </a:p>
          <a:p>
            <a:pPr marL="0" indent="0">
              <a:buNone/>
            </a:pPr>
            <a:r>
              <a:rPr lang="en-GB" dirty="0" smtClean="0"/>
              <a:t>Static classes</a:t>
            </a:r>
            <a:endParaRPr lang="en-GB" dirty="0"/>
          </a:p>
        </p:txBody>
      </p:sp>
      <p:sp>
        <p:nvSpPr>
          <p:cNvPr id="6" name="Right Brace 5"/>
          <p:cNvSpPr/>
          <p:nvPr/>
        </p:nvSpPr>
        <p:spPr>
          <a:xfrm>
            <a:off x="3707904" y="1685328"/>
            <a:ext cx="288032" cy="1008112"/>
          </a:xfrm>
          <a:prstGeom prst="rightBrace">
            <a:avLst>
              <a:gd name="adj1" fmla="val 48555"/>
              <a:gd name="adj2" fmla="val 50000"/>
            </a:avLst>
          </a:prstGeom>
          <a:ln w="41275" cap="sq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067944" y="1896996"/>
            <a:ext cx="3112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New CLR features</a:t>
            </a:r>
            <a:endParaRPr lang="en-GB" sz="3200" dirty="0"/>
          </a:p>
        </p:txBody>
      </p:sp>
      <p:sp>
        <p:nvSpPr>
          <p:cNvPr id="9" name="Right Brace 8"/>
          <p:cNvSpPr/>
          <p:nvPr/>
        </p:nvSpPr>
        <p:spPr>
          <a:xfrm>
            <a:off x="5004048" y="3140968"/>
            <a:ext cx="428056" cy="2808312"/>
          </a:xfrm>
          <a:prstGeom prst="rightBrace">
            <a:avLst>
              <a:gd name="adj1" fmla="val 48555"/>
              <a:gd name="adj2" fmla="val 50000"/>
            </a:avLst>
          </a:prstGeom>
          <a:ln w="41275" cap="sq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582471" y="4252736"/>
            <a:ext cx="3233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Language features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21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C# 3.0 (2007)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dirty="0"/>
              <a:t>Anonymous types</a:t>
            </a:r>
          </a:p>
          <a:p>
            <a:pPr marL="0" indent="0">
              <a:buNone/>
            </a:pPr>
            <a:r>
              <a:rPr lang="en-GB" sz="2600" dirty="0" smtClean="0"/>
              <a:t>Implicit typing (“</a:t>
            </a:r>
            <a:r>
              <a:rPr lang="en-GB" sz="2600" dirty="0" err="1" smtClean="0"/>
              <a:t>var</a:t>
            </a:r>
            <a:r>
              <a:rPr lang="en-GB" sz="2600" dirty="0" smtClean="0"/>
              <a:t>”)</a:t>
            </a:r>
          </a:p>
          <a:p>
            <a:pPr marL="0" indent="0">
              <a:buNone/>
            </a:pPr>
            <a:r>
              <a:rPr lang="en-GB" sz="2600" dirty="0" smtClean="0"/>
              <a:t>Extension methods</a:t>
            </a:r>
          </a:p>
          <a:p>
            <a:pPr marL="0" indent="0">
              <a:buNone/>
            </a:pPr>
            <a:r>
              <a:rPr lang="en-GB" sz="2600" dirty="0" smtClean="0"/>
              <a:t>Lambda expressions</a:t>
            </a:r>
          </a:p>
          <a:p>
            <a:pPr marL="0" indent="0">
              <a:buNone/>
            </a:pPr>
            <a:r>
              <a:rPr lang="en-GB" sz="2600" dirty="0" smtClean="0"/>
              <a:t>Query expressions</a:t>
            </a:r>
          </a:p>
          <a:p>
            <a:pPr marL="0" indent="0">
              <a:buNone/>
            </a:pPr>
            <a:r>
              <a:rPr lang="en-GB" sz="2600" dirty="0" smtClean="0"/>
              <a:t>Expression trees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2600" dirty="0" smtClean="0"/>
              <a:t>Auto properties</a:t>
            </a:r>
          </a:p>
          <a:p>
            <a:pPr marL="0" indent="0">
              <a:buNone/>
            </a:pPr>
            <a:r>
              <a:rPr lang="en-GB" sz="2600" dirty="0" smtClean="0"/>
              <a:t>Object and collection initialisers</a:t>
            </a:r>
          </a:p>
          <a:p>
            <a:pPr marL="0" indent="0">
              <a:buNone/>
            </a:pPr>
            <a:r>
              <a:rPr lang="en-GB" sz="2600" dirty="0" smtClean="0"/>
              <a:t>Partial methods</a:t>
            </a:r>
            <a:endParaRPr lang="en-GB" sz="2600" dirty="0"/>
          </a:p>
        </p:txBody>
      </p:sp>
      <p:sp>
        <p:nvSpPr>
          <p:cNvPr id="6" name="Right Brace 5"/>
          <p:cNvSpPr/>
          <p:nvPr/>
        </p:nvSpPr>
        <p:spPr>
          <a:xfrm>
            <a:off x="4353617" y="1556792"/>
            <a:ext cx="428056" cy="2911968"/>
          </a:xfrm>
          <a:prstGeom prst="rightBrace">
            <a:avLst>
              <a:gd name="adj1" fmla="val 48555"/>
              <a:gd name="adj2" fmla="val 50000"/>
            </a:avLst>
          </a:prstGeom>
          <a:ln w="41275" cap="sq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933129" y="2766554"/>
            <a:ext cx="8467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 smtClean="0"/>
              <a:t>LINQ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8843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C# 4.0 (2010)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5516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Dynamic</a:t>
            </a:r>
          </a:p>
          <a:p>
            <a:pPr marL="0" indent="0">
              <a:buNone/>
            </a:pPr>
            <a:r>
              <a:rPr lang="en-GB" dirty="0" smtClean="0"/>
              <a:t>Named and optional</a:t>
            </a:r>
            <a:br>
              <a:rPr lang="en-GB" dirty="0" smtClean="0"/>
            </a:br>
            <a:r>
              <a:rPr lang="en-GB" dirty="0" smtClean="0"/>
              <a:t>parameters</a:t>
            </a:r>
          </a:p>
          <a:p>
            <a:pPr marL="0" indent="0">
              <a:buNone/>
            </a:pPr>
            <a:r>
              <a:rPr lang="en-GB" dirty="0" smtClean="0"/>
              <a:t>Embedded </a:t>
            </a:r>
            <a:r>
              <a:rPr lang="en-GB" dirty="0" err="1" smtClean="0"/>
              <a:t>interop</a:t>
            </a:r>
            <a:r>
              <a:rPr lang="en-GB" dirty="0" smtClean="0"/>
              <a:t> types</a:t>
            </a:r>
          </a:p>
          <a:p>
            <a:pPr marL="0" indent="0">
              <a:buNone/>
            </a:pP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dirty="0" smtClean="0"/>
              <a:t>Co- and contra-variance for generics</a:t>
            </a:r>
            <a:endParaRPr lang="en-GB" dirty="0"/>
          </a:p>
        </p:txBody>
      </p:sp>
      <p:sp>
        <p:nvSpPr>
          <p:cNvPr id="4" name="Right Brace 3"/>
          <p:cNvSpPr/>
          <p:nvPr/>
        </p:nvSpPr>
        <p:spPr>
          <a:xfrm>
            <a:off x="5017989" y="1556792"/>
            <a:ext cx="428056" cy="2304256"/>
          </a:xfrm>
          <a:prstGeom prst="rightBrace">
            <a:avLst>
              <a:gd name="adj1" fmla="val 48555"/>
              <a:gd name="adj2" fmla="val 50000"/>
            </a:avLst>
          </a:prstGeom>
          <a:ln w="41275" cap="sq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597501" y="2462698"/>
            <a:ext cx="19265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 smtClean="0"/>
              <a:t>COM </a:t>
            </a:r>
            <a:r>
              <a:rPr lang="en-GB" sz="2600" dirty="0" err="1" smtClean="0"/>
              <a:t>interop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41485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C# 5.0 (2012)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 smtClean="0"/>
              <a:t>Async</a:t>
            </a:r>
            <a:r>
              <a:rPr lang="en-GB" dirty="0" smtClean="0"/>
              <a:t>/await</a:t>
            </a:r>
          </a:p>
          <a:p>
            <a:pPr marL="0" indent="0">
              <a:buNone/>
            </a:pPr>
            <a:r>
              <a:rPr lang="en-GB" dirty="0" smtClean="0"/>
              <a:t>Caller Info attributes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DownloadText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url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webClient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WebClient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webClient.DownloadStringTaskAsync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url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005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C# 6.0 (2014 </a:t>
            </a:r>
            <a:r>
              <a:rPr lang="en-GB" dirty="0" err="1" smtClean="0"/>
              <a:t>ish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smtClean="0"/>
              <a:t>Roslyn</a:t>
            </a:r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2000" dirty="0" smtClean="0"/>
              <a:t>Auto property initialisers</a:t>
            </a:r>
          </a:p>
          <a:p>
            <a:pPr marL="0" indent="0">
              <a:buNone/>
            </a:pPr>
            <a:r>
              <a:rPr lang="en-GB" sz="2000" dirty="0" smtClean="0"/>
              <a:t>Index initialisers</a:t>
            </a:r>
          </a:p>
          <a:p>
            <a:pPr marL="0" indent="0">
              <a:buNone/>
            </a:pPr>
            <a:r>
              <a:rPr lang="en-GB" sz="2000" dirty="0" smtClean="0"/>
              <a:t>Using static members</a:t>
            </a:r>
          </a:p>
          <a:p>
            <a:pPr marL="0" indent="0">
              <a:buNone/>
            </a:pPr>
            <a:r>
              <a:rPr lang="en-GB" sz="2000" dirty="0" smtClean="0"/>
              <a:t>Null propagation</a:t>
            </a:r>
          </a:p>
          <a:p>
            <a:pPr marL="0" indent="0">
              <a:buNone/>
            </a:pPr>
            <a:r>
              <a:rPr lang="en-GB" sz="2000" dirty="0" smtClean="0"/>
              <a:t>Expression bodied members</a:t>
            </a:r>
          </a:p>
          <a:p>
            <a:pPr marL="0" indent="0">
              <a:buNone/>
            </a:pPr>
            <a:r>
              <a:rPr lang="en-GB" sz="2000" dirty="0" err="1" smtClean="0"/>
              <a:t>IEnumerable</a:t>
            </a:r>
            <a:r>
              <a:rPr lang="en-GB" sz="2000" dirty="0" smtClean="0"/>
              <a:t> </a:t>
            </a:r>
            <a:r>
              <a:rPr lang="en-GB" sz="2000" dirty="0" err="1" smtClean="0"/>
              <a:t>params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dirty="0" err="1" smtClean="0"/>
              <a:t>nameof</a:t>
            </a:r>
            <a:r>
              <a:rPr lang="en-GB" sz="2000" dirty="0" smtClean="0"/>
              <a:t> operator</a:t>
            </a:r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2000" dirty="0" smtClean="0"/>
              <a:t>Await in catch/finally</a:t>
            </a:r>
          </a:p>
          <a:p>
            <a:pPr marL="0" indent="0">
              <a:buNone/>
            </a:pPr>
            <a:r>
              <a:rPr lang="en-GB" sz="2000" dirty="0" smtClean="0"/>
              <a:t>Exception filters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644008" y="2204864"/>
            <a:ext cx="428056" cy="2520280"/>
          </a:xfrm>
          <a:prstGeom prst="rightBrace">
            <a:avLst>
              <a:gd name="adj1" fmla="val 48555"/>
              <a:gd name="adj2" fmla="val 50000"/>
            </a:avLst>
          </a:prstGeom>
          <a:ln w="41275" cap="sq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223519" y="3218782"/>
            <a:ext cx="15670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 smtClean="0"/>
              <a:t>Ceremony</a:t>
            </a:r>
            <a:endParaRPr lang="en-GB" sz="2600" dirty="0"/>
          </a:p>
        </p:txBody>
      </p:sp>
      <p:sp>
        <p:nvSpPr>
          <p:cNvPr id="6" name="Right Brace 5"/>
          <p:cNvSpPr/>
          <p:nvPr/>
        </p:nvSpPr>
        <p:spPr>
          <a:xfrm>
            <a:off x="3652288" y="1556792"/>
            <a:ext cx="216024" cy="447528"/>
          </a:xfrm>
          <a:prstGeom prst="rightBrace">
            <a:avLst>
              <a:gd name="adj1" fmla="val 48555"/>
              <a:gd name="adj2" fmla="val 50000"/>
            </a:avLst>
          </a:prstGeom>
          <a:ln w="41275" cap="sq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978529" y="1534334"/>
            <a:ext cx="21776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 smtClean="0"/>
              <a:t>New compiler!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4414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Roslyn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1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8814</TotalTime>
  <Words>2379</Words>
  <Application>Microsoft Office PowerPoint</Application>
  <PresentationFormat>On-screen Show (4:3)</PresentationFormat>
  <Paragraphs>474</Paragraphs>
  <Slides>36</Slides>
  <Notes>33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Meeting C# 6.0</vt:lpstr>
      <vt:lpstr>PowerPoint Presentation</vt:lpstr>
      <vt:lpstr>History</vt:lpstr>
      <vt:lpstr>C# 2.0 (2005)</vt:lpstr>
      <vt:lpstr>C# 3.0 (2007)</vt:lpstr>
      <vt:lpstr>C# 4.0 (2010)</vt:lpstr>
      <vt:lpstr>C# 5.0 (2012)</vt:lpstr>
      <vt:lpstr>C# 6.0 (2014 ish)</vt:lpstr>
      <vt:lpstr>Roslyn</vt:lpstr>
      <vt:lpstr>Roslyn</vt:lpstr>
      <vt:lpstr>IDE features</vt:lpstr>
      <vt:lpstr>ScriptCS</vt:lpstr>
      <vt:lpstr>ASP vNext</vt:lpstr>
      <vt:lpstr>Assembly neutral interfaces?</vt:lpstr>
      <vt:lpstr>Compile time</vt:lpstr>
      <vt:lpstr>Run time</vt:lpstr>
      <vt:lpstr>Language Features</vt:lpstr>
      <vt:lpstr>Using C# 6.0</vt:lpstr>
      <vt:lpstr>Primary constructors</vt:lpstr>
      <vt:lpstr>Primary constructor body</vt:lpstr>
      <vt:lpstr>Declaration expressions</vt:lpstr>
      <vt:lpstr>Declaration expressions</vt:lpstr>
      <vt:lpstr>Why withdrawn?</vt:lpstr>
      <vt:lpstr>Initialisation scope</vt:lpstr>
      <vt:lpstr>Auto property initialisation</vt:lpstr>
      <vt:lpstr>Index initialisers</vt:lpstr>
      <vt:lpstr>Using static members</vt:lpstr>
      <vt:lpstr>nameof operator</vt:lpstr>
      <vt:lpstr>Expression bodied members</vt:lpstr>
      <vt:lpstr>Null propagation</vt:lpstr>
      <vt:lpstr>Await in catch/finally</vt:lpstr>
      <vt:lpstr>Exception filters</vt:lpstr>
      <vt:lpstr>String interpolation (planned)</vt:lpstr>
      <vt:lpstr>Field targets on auto properties (maybe)</vt:lpstr>
      <vt:lpstr>IEnumerable params (maybe)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Ellis</dc:creator>
  <cp:lastModifiedBy>Matt Ellis</cp:lastModifiedBy>
  <cp:revision>95</cp:revision>
  <cp:lastPrinted>2014-10-07T08:40:12Z</cp:lastPrinted>
  <dcterms:created xsi:type="dcterms:W3CDTF">2014-09-30T13:37:59Z</dcterms:created>
  <dcterms:modified xsi:type="dcterms:W3CDTF">2014-10-17T22:41:58Z</dcterms:modified>
</cp:coreProperties>
</file>