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84" r:id="rId3"/>
    <p:sldId id="385" r:id="rId4"/>
    <p:sldId id="386" r:id="rId5"/>
    <p:sldId id="387" r:id="rId6"/>
    <p:sldId id="394" r:id="rId7"/>
    <p:sldId id="388" r:id="rId8"/>
    <p:sldId id="389" r:id="rId9"/>
    <p:sldId id="390" r:id="rId10"/>
    <p:sldId id="391" r:id="rId11"/>
    <p:sldId id="392" r:id="rId12"/>
    <p:sldId id="393" r:id="rId13"/>
    <p:sldId id="395" r:id="rId14"/>
    <p:sldId id="398" r:id="rId15"/>
    <p:sldId id="399" r:id="rId16"/>
    <p:sldId id="400" r:id="rId17"/>
    <p:sldId id="259" r:id="rId18"/>
  </p:sldIdLst>
  <p:sldSz cx="12192000" cy="6858000"/>
  <p:notesSz cx="6797675" cy="99282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B2D"/>
    <a:srgbClr val="179448"/>
    <a:srgbClr val="62C5D9"/>
    <a:srgbClr val="777777"/>
    <a:srgbClr val="66FF33"/>
    <a:srgbClr val="95BD0D"/>
    <a:srgbClr val="A2C529"/>
    <a:srgbClr val="8CC540"/>
    <a:srgbClr val="379A24"/>
    <a:srgbClr val="E4F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33" autoAdjust="0"/>
  </p:normalViewPr>
  <p:slideViewPr>
    <p:cSldViewPr snapToGrid="0">
      <p:cViewPr varScale="1">
        <p:scale>
          <a:sx n="89" d="100"/>
          <a:sy n="89" d="100"/>
        </p:scale>
        <p:origin x="418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F2901-15D6-4547-B017-4ED8904D4252}" type="datetimeFigureOut">
              <a:rPr lang="fr-FR" smtClean="0"/>
              <a:t>10/01/2020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CA983-0551-4126-9081-76024D2041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673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1DC3D-05F2-41D8-A350-5BC6982E5224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FA4E0-36BE-4B65-9405-5B605983555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49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FA4E0-36BE-4B65-9405-5B605983555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564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Interfacing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ngsi-ld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FA4E0-36BE-4B65-9405-5B605983555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893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Here</a:t>
            </a:r>
            <a:r>
              <a:rPr lang="fr-FR" dirty="0" smtClean="0"/>
              <a:t> the</a:t>
            </a:r>
            <a:r>
              <a:rPr lang="fr-FR" baseline="0" dirty="0" smtClean="0"/>
              <a:t> NGSI LD data model </a:t>
            </a:r>
          </a:p>
          <a:p>
            <a:endParaRPr lang="fr-FR" baseline="0" dirty="0" smtClean="0"/>
          </a:p>
          <a:p>
            <a:r>
              <a:rPr lang="fr-FR" baseline="0" dirty="0" smtClean="0"/>
              <a:t>The </a:t>
            </a:r>
            <a:r>
              <a:rPr lang="fr-FR" baseline="0" dirty="0" err="1" smtClean="0"/>
              <a:t>fisr</a:t>
            </a:r>
            <a:r>
              <a:rPr lang="fr-FR" baseline="0" dirty="0" smtClean="0"/>
              <a:t> layer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an extension of the </a:t>
            </a:r>
            <a:r>
              <a:rPr lang="fr-FR" baseline="0" dirty="0" err="1" smtClean="0"/>
              <a:t>rdf</a:t>
            </a:r>
            <a:r>
              <a:rPr lang="fr-FR" baseline="0" dirty="0" smtClean="0"/>
              <a:t> model ressources are </a:t>
            </a:r>
            <a:r>
              <a:rPr lang="fr-FR" baseline="0" dirty="0" err="1" smtClean="0"/>
              <a:t>extended</a:t>
            </a:r>
            <a:r>
              <a:rPr lang="fr-FR" baseline="0" dirty="0" smtClean="0"/>
              <a:t> o </a:t>
            </a:r>
            <a:r>
              <a:rPr lang="fr-FR" baseline="0" dirty="0" err="1" smtClean="0"/>
              <a:t>entities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relatioship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property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rdf-properties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extendded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hasobject</a:t>
            </a:r>
            <a:r>
              <a:rPr lang="fr-FR" baseline="0" dirty="0" smtClean="0"/>
              <a:t> and has value </a:t>
            </a:r>
          </a:p>
          <a:p>
            <a:endParaRPr lang="fr-FR" baseline="0" dirty="0" smtClean="0"/>
          </a:p>
          <a:p>
            <a:r>
              <a:rPr lang="fr-FR" baseline="0" dirty="0" err="1" smtClean="0"/>
              <a:t>Then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layer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alson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extended</a:t>
            </a:r>
            <a:r>
              <a:rPr lang="fr-FR" baseline="0" dirty="0" smtClean="0"/>
              <a:t> to a cross </a:t>
            </a:r>
            <a:r>
              <a:rPr lang="fr-FR" baseline="0" dirty="0" err="1" smtClean="0"/>
              <a:t>domain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ontology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covering</a:t>
            </a:r>
            <a:r>
              <a:rPr lang="fr-FR" baseline="0" dirty="0" smtClean="0"/>
              <a:t> multiple </a:t>
            </a:r>
            <a:r>
              <a:rPr lang="fr-FR" baseline="0" dirty="0" err="1" smtClean="0"/>
              <a:t>contexts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such</a:t>
            </a:r>
            <a:r>
              <a:rPr lang="fr-FR" baseline="0" dirty="0" smtClean="0"/>
              <a:t> as : </a:t>
            </a:r>
            <a:r>
              <a:rPr lang="fr-FR" baseline="0" dirty="0" err="1" smtClean="0"/>
              <a:t>mobility</a:t>
            </a:r>
            <a:r>
              <a:rPr lang="fr-FR" baseline="0" dirty="0" smtClean="0"/>
              <a:t>, location, temporal description </a:t>
            </a:r>
            <a:r>
              <a:rPr lang="fr-FR" baseline="0" dirty="0" err="1" smtClean="0"/>
              <a:t>propety</a:t>
            </a:r>
            <a:r>
              <a:rPr lang="fr-FR" baseline="0" dirty="0" smtClean="0"/>
              <a:t> types</a:t>
            </a:r>
          </a:p>
          <a:p>
            <a:endParaRPr lang="fr-FR" baseline="0" dirty="0" smtClean="0"/>
          </a:p>
          <a:p>
            <a:endParaRPr lang="fr-FR" baseline="0" dirty="0" smtClean="0"/>
          </a:p>
          <a:p>
            <a:r>
              <a:rPr lang="fr-FR" baseline="0" dirty="0" err="1" smtClean="0"/>
              <a:t>Now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have to model the aquaculture </a:t>
            </a:r>
            <a:r>
              <a:rPr lang="fr-FR" baseline="0" dirty="0" err="1" smtClean="0"/>
              <a:t>domain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based</a:t>
            </a:r>
            <a:r>
              <a:rPr lang="fr-FR" baseline="0" dirty="0" smtClean="0"/>
              <a:t> the NGSI-LD data model in </a:t>
            </a:r>
            <a:r>
              <a:rPr lang="fr-FR" baseline="0" dirty="0" err="1" smtClean="0"/>
              <a:t>order</a:t>
            </a:r>
            <a:r>
              <a:rPr lang="fr-FR" baseline="0" dirty="0" smtClean="0"/>
              <a:t> to exploit </a:t>
            </a:r>
            <a:r>
              <a:rPr lang="fr-FR" baseline="0" dirty="0" err="1" smtClean="0"/>
              <a:t>then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ngsi</a:t>
            </a:r>
            <a:r>
              <a:rPr lang="fr-FR" baseline="0" dirty="0" smtClean="0"/>
              <a:t>-LD api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FA4E0-36BE-4B65-9405-5B605983555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90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FA4E0-36BE-4B65-9405-5B605983555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244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FA4E0-36BE-4B65-9405-5B605983555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120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FA4E0-36BE-4B65-9405-5B605983555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96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4108"/>
            <a:ext cx="12192000" cy="385762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034971" y="1877646"/>
            <a:ext cx="7430830" cy="590931"/>
          </a:xfrm>
        </p:spPr>
        <p:txBody>
          <a:bodyPr wrap="square" anchor="b">
            <a:spAutoFit/>
          </a:bodyPr>
          <a:lstStyle>
            <a:lvl1pPr algn="l">
              <a:defRPr sz="3600" b="1" spc="100" baseline="0">
                <a:solidFill>
                  <a:srgbClr val="96BD0D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4034971" y="2468577"/>
            <a:ext cx="7430830" cy="480131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Auteur</a:t>
            </a:r>
            <a:endParaRPr lang="en-GB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4034971" y="295674"/>
            <a:ext cx="55178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baseline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Make your global </a:t>
            </a:r>
          </a:p>
          <a:p>
            <a:r>
              <a:rPr lang="en-US" sz="4000" b="1" cap="all" baseline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market easy</a:t>
            </a:r>
            <a:endParaRPr lang="en-GB" sz="4000" b="1" cap="all" baseline="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23" y="477852"/>
            <a:ext cx="1990725" cy="1990725"/>
          </a:xfrm>
          <a:prstGeom prst="rect">
            <a:avLst/>
          </a:prstGeom>
        </p:spPr>
      </p:pic>
      <p:sp>
        <p:nvSpPr>
          <p:cNvPr id="4" name="ZoneTexte 3"/>
          <p:cNvSpPr txBox="1"/>
          <p:nvPr userDrawn="1"/>
        </p:nvSpPr>
        <p:spPr>
          <a:xfrm>
            <a:off x="693435" y="2551676"/>
            <a:ext cx="240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www.eglobalmark.com</a:t>
            </a:r>
          </a:p>
        </p:txBody>
      </p:sp>
    </p:spTree>
    <p:extLst>
      <p:ext uri="{BB962C8B-B14F-4D97-AF65-F5344CB8AC3E}">
        <p14:creationId xmlns:p14="http://schemas.microsoft.com/office/powerpoint/2010/main" val="295134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spc="10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 spc="10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 spc="1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400" spc="1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400" spc="1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400" spc="1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fr-FR"/>
              <a:t>Accelerating IoT Adoption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GB" dirty="0">
                <a:solidFill>
                  <a:schemeClr val="bg1"/>
                </a:solidFill>
                <a:ea typeface="Lato Light" panose="020F0502020204030203" pitchFamily="34" charset="0"/>
              </a:rPr>
              <a:t>Page </a:t>
            </a:r>
            <a:fld id="{85A8BB31-FD7F-4B0B-814E-B4CDD614D09A}" type="slidenum">
              <a:rPr lang="en-GB" b="1" smtClean="0">
                <a:solidFill>
                  <a:schemeClr val="bg1"/>
                </a:solidFill>
                <a:ea typeface="Lato Black" panose="020F0502020204030203" pitchFamily="34" charset="0"/>
              </a:rPr>
              <a:pPr/>
              <a:t>‹N°›</a:t>
            </a:fld>
            <a:endParaRPr lang="en-GB" b="1" dirty="0">
              <a:solidFill>
                <a:schemeClr val="bg1"/>
              </a:solidFill>
              <a:ea typeface="Lato Black" panose="020F0502020204030203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838200" y="1016000"/>
            <a:ext cx="9942285" cy="493713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96BD0D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 b="0">
                <a:latin typeface="+mj-lt"/>
              </a:defRPr>
            </a:lvl2pPr>
            <a:lvl3pPr>
              <a:defRPr sz="2400" b="0">
                <a:latin typeface="+mj-lt"/>
              </a:defRPr>
            </a:lvl3pPr>
            <a:lvl4pPr>
              <a:defRPr sz="2400" b="0">
                <a:latin typeface="+mj-lt"/>
              </a:defRPr>
            </a:lvl4pPr>
            <a:lvl5pPr>
              <a:defRPr sz="2400" b="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3544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spc="10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fr-FR"/>
              <a:t>Accelerating IoT Adoption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GB" dirty="0">
                <a:solidFill>
                  <a:schemeClr val="bg1"/>
                </a:solidFill>
                <a:ea typeface="Lato Light" panose="020F0502020204030203" pitchFamily="34" charset="0"/>
              </a:rPr>
              <a:t>Page </a:t>
            </a:r>
            <a:fld id="{85A8BB31-FD7F-4B0B-814E-B4CDD614D09A}" type="slidenum">
              <a:rPr lang="en-GB" b="1" smtClean="0">
                <a:solidFill>
                  <a:schemeClr val="bg1"/>
                </a:solidFill>
                <a:ea typeface="Lato Black" panose="020F0502020204030203" pitchFamily="34" charset="0"/>
              </a:rPr>
              <a:pPr/>
              <a:t>‹N°›</a:t>
            </a:fld>
            <a:endParaRPr lang="en-GB" b="1" dirty="0">
              <a:solidFill>
                <a:schemeClr val="bg1"/>
              </a:solidFill>
              <a:ea typeface="Lato Black" panose="020F0502020204030203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838200" y="1016000"/>
            <a:ext cx="9942285" cy="493713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96BD0D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 b="0">
                <a:latin typeface="+mj-lt"/>
              </a:defRPr>
            </a:lvl2pPr>
            <a:lvl3pPr>
              <a:defRPr sz="2400" b="0">
                <a:latin typeface="+mj-lt"/>
              </a:defRPr>
            </a:lvl3pPr>
            <a:lvl4pPr>
              <a:defRPr sz="2400" b="0">
                <a:latin typeface="+mj-lt"/>
              </a:defRPr>
            </a:lvl4pPr>
            <a:lvl5pPr>
              <a:defRPr sz="2400" b="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5927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spc="10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fr-FR"/>
              <a:t>Accelerating IoT Adoption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GB" dirty="0">
                <a:solidFill>
                  <a:schemeClr val="bg1"/>
                </a:solidFill>
                <a:ea typeface="Lato Light" panose="020F0502020204030203" pitchFamily="34" charset="0"/>
              </a:rPr>
              <a:t>Page </a:t>
            </a:r>
            <a:fld id="{85A8BB31-FD7F-4B0B-814E-B4CDD614D09A}" type="slidenum">
              <a:rPr lang="en-GB" b="1" smtClean="0">
                <a:solidFill>
                  <a:schemeClr val="bg1"/>
                </a:solidFill>
                <a:ea typeface="Lato Black" panose="020F0502020204030203" pitchFamily="34" charset="0"/>
              </a:rPr>
              <a:pPr/>
              <a:t>‹N°›</a:t>
            </a:fld>
            <a:endParaRPr lang="en-GB" b="1" dirty="0">
              <a:solidFill>
                <a:schemeClr val="bg1"/>
              </a:solidFill>
              <a:ea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53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b="0" baseline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87350" indent="0">
              <a:buNone/>
              <a:defRPr/>
            </a:lvl2pPr>
            <a:lvl3pPr marL="1033463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Zone de </a:t>
            </a:r>
            <a:r>
              <a:rPr lang="en-GB" dirty="0" err="1"/>
              <a:t>texte</a:t>
            </a:r>
            <a:r>
              <a:rPr lang="en-GB" dirty="0"/>
              <a:t> long…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fr-FR"/>
              <a:t>Accelerating IoT Adoption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GB">
                <a:solidFill>
                  <a:schemeClr val="bg1"/>
                </a:solidFill>
                <a:ea typeface="Lato Light" panose="020F0502020204030203" pitchFamily="34" charset="0"/>
              </a:rPr>
              <a:t>Page </a:t>
            </a:r>
            <a:fld id="{85A8BB31-FD7F-4B0B-814E-B4CDD614D09A}" type="slidenum">
              <a:rPr lang="en-GB" b="1" smtClean="0">
                <a:solidFill>
                  <a:schemeClr val="bg1"/>
                </a:solidFill>
                <a:ea typeface="Lato Black" panose="020F0502020204030203" pitchFamily="34" charset="0"/>
              </a:rPr>
              <a:pPr/>
              <a:t>‹N°›</a:t>
            </a:fld>
            <a:endParaRPr lang="en-GB" b="1" dirty="0">
              <a:solidFill>
                <a:schemeClr val="bg1"/>
              </a:solidFill>
              <a:ea typeface="Lato Black" panose="020F0502020204030203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838200" y="1016000"/>
            <a:ext cx="9942285" cy="493713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96BD0D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 b="0">
                <a:latin typeface="+mj-lt"/>
              </a:defRPr>
            </a:lvl2pPr>
            <a:lvl3pPr>
              <a:defRPr sz="2400" b="0">
                <a:latin typeface="+mj-lt"/>
              </a:defRPr>
            </a:lvl3pPr>
            <a:lvl4pPr>
              <a:defRPr sz="2400" b="0">
                <a:latin typeface="+mj-lt"/>
              </a:defRPr>
            </a:lvl4pPr>
            <a:lvl5pPr>
              <a:defRPr sz="2400" b="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8035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 spc="100" baseline="0">
                <a:solidFill>
                  <a:srgbClr val="96BD0D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fr-FR"/>
              <a:t>Accelerating IoT Adoption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GB">
                <a:solidFill>
                  <a:schemeClr val="bg1"/>
                </a:solidFill>
                <a:ea typeface="Lato Light" panose="020F0502020204030203" pitchFamily="34" charset="0"/>
              </a:rPr>
              <a:t>Page </a:t>
            </a:r>
            <a:fld id="{85A8BB31-FD7F-4B0B-814E-B4CDD614D09A}" type="slidenum">
              <a:rPr lang="en-GB" b="1" smtClean="0">
                <a:solidFill>
                  <a:schemeClr val="bg1"/>
                </a:solidFill>
                <a:ea typeface="Lato Black" panose="020F0502020204030203" pitchFamily="34" charset="0"/>
              </a:rPr>
              <a:pPr/>
              <a:t>‹N°›</a:t>
            </a:fld>
            <a:endParaRPr lang="en-GB" b="1" dirty="0">
              <a:solidFill>
                <a:schemeClr val="bg1"/>
              </a:solidFill>
              <a:ea typeface="Lato Black" panose="020F0502020204030203" pitchFamily="34" charset="0"/>
            </a:endParaRP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838200" y="1016000"/>
            <a:ext cx="9942285" cy="0"/>
          </a:xfrm>
          <a:prstGeom prst="line">
            <a:avLst/>
          </a:prstGeom>
          <a:ln w="19050">
            <a:solidFill>
              <a:srgbClr val="96B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37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9525"/>
            <a:ext cx="12192000" cy="30384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681038"/>
            <a:ext cx="10515600" cy="585561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fr-FR"/>
              <a:t>Modifiez le style du titre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454377"/>
            <a:ext cx="10515600" cy="2058080"/>
          </a:xfrm>
        </p:spPr>
        <p:txBody>
          <a:bodyPr/>
          <a:lstStyle>
            <a:lvl1pPr marL="342900" indent="-342900">
              <a:buFontTx/>
              <a:buBlip>
                <a:blip r:embed="rId3"/>
              </a:buBlip>
              <a:defRPr sz="2400">
                <a:solidFill>
                  <a:srgbClr val="96BD0D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38200" y="6432550"/>
            <a:ext cx="7315200" cy="365125"/>
          </a:xfrm>
        </p:spPr>
        <p:txBody>
          <a:bodyPr/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fr-FR"/>
              <a:t>Accelerating IoT Adoption</a:t>
            </a:r>
            <a:endParaRPr lang="en-GB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599" y="6432550"/>
            <a:ext cx="3015343" cy="365125"/>
          </a:xfrm>
        </p:spPr>
        <p:txBody>
          <a:bodyPr/>
          <a:lstStyle>
            <a:lvl1pPr>
              <a:defRPr sz="2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GB">
                <a:solidFill>
                  <a:schemeClr val="bg1"/>
                </a:solidFill>
                <a:ea typeface="Lato Light" panose="020F0502020204030203" pitchFamily="34" charset="0"/>
              </a:rPr>
              <a:t>Page </a:t>
            </a:r>
            <a:fld id="{85A8BB31-FD7F-4B0B-814E-B4CDD614D09A}" type="slidenum">
              <a:rPr lang="en-GB" b="1" smtClean="0">
                <a:solidFill>
                  <a:schemeClr val="bg1"/>
                </a:solidFill>
                <a:ea typeface="Lato Black" panose="020F0502020204030203" pitchFamily="34" charset="0"/>
              </a:rPr>
              <a:pPr/>
              <a:t>‹N°›</a:t>
            </a:fld>
            <a:endParaRPr lang="en-GB" b="1" dirty="0">
              <a:solidFill>
                <a:schemeClr val="bg1"/>
              </a:solidFill>
              <a:ea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62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 userDrawn="1"/>
        </p:nvSpPr>
        <p:spPr>
          <a:xfrm>
            <a:off x="4034971" y="295674"/>
            <a:ext cx="32489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cap="all" baseline="0" dirty="0">
                <a:latin typeface="Calibri" panose="020F0502020204030204" pitchFamily="34" charset="0"/>
                <a:ea typeface="Lato" panose="020F0502020204030203" pitchFamily="34" charset="0"/>
                <a:cs typeface="Calibri" panose="020F0502020204030204" pitchFamily="34" charset="0"/>
              </a:rPr>
              <a:t>Thank You</a:t>
            </a:r>
            <a:endParaRPr lang="en-GB" sz="4800" b="1" cap="all" baseline="0" dirty="0">
              <a:latin typeface="Calibri" panose="020F0502020204030204" pitchFamily="34" charset="0"/>
              <a:ea typeface="Lato" panose="020F0502020204030203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639" y="477215"/>
            <a:ext cx="1991362" cy="1991362"/>
          </a:xfrm>
          <a:prstGeom prst="rect">
            <a:avLst/>
          </a:prstGeom>
        </p:spPr>
      </p:pic>
      <p:sp>
        <p:nvSpPr>
          <p:cNvPr id="5" name="Espace réservé pour une image  4"/>
          <p:cNvSpPr>
            <a:spLocks noGrp="1"/>
          </p:cNvSpPr>
          <p:nvPr>
            <p:ph type="pic" sz="quarter" idx="10" hasCustomPrompt="1"/>
          </p:nvPr>
        </p:nvSpPr>
        <p:spPr>
          <a:xfrm>
            <a:off x="4035425" y="1131888"/>
            <a:ext cx="1572039" cy="1863947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GB" dirty="0"/>
              <a:t>Speaker picture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>
            <a:off x="5892799" y="1146176"/>
            <a:ext cx="5007429" cy="498668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96BD0D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fr-FR" dirty="0" err="1"/>
              <a:t>Prenom</a:t>
            </a:r>
            <a:r>
              <a:rPr lang="fr-FR" dirty="0"/>
              <a:t> NOM</a:t>
            </a:r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2" hasCustomPrompt="1"/>
          </p:nvPr>
        </p:nvSpPr>
        <p:spPr>
          <a:xfrm>
            <a:off x="5892799" y="1671218"/>
            <a:ext cx="5007429" cy="49866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1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6336040" y="2283910"/>
            <a:ext cx="4564188" cy="37034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fr-FR" dirty="0" err="1"/>
              <a:t>Telephone</a:t>
            </a:r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5892799" y="228391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96BD0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Tel:</a:t>
            </a:r>
          </a:p>
        </p:txBody>
      </p:sp>
      <p:sp>
        <p:nvSpPr>
          <p:cNvPr id="15" name="ZoneTexte 14"/>
          <p:cNvSpPr txBox="1"/>
          <p:nvPr userDrawn="1"/>
        </p:nvSpPr>
        <p:spPr>
          <a:xfrm>
            <a:off x="5892799" y="2626503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96BD0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E.mail</a:t>
            </a:r>
            <a:r>
              <a:rPr lang="en-GB" dirty="0">
                <a:solidFill>
                  <a:srgbClr val="96BD0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</p:txBody>
      </p:sp>
      <p:sp>
        <p:nvSpPr>
          <p:cNvPr id="16" name="Espace réservé du texte 7"/>
          <p:cNvSpPr>
            <a:spLocks noGrp="1"/>
          </p:cNvSpPr>
          <p:nvPr>
            <p:ph type="body" sz="quarter" idx="14" hasCustomPrompt="1"/>
          </p:nvPr>
        </p:nvSpPr>
        <p:spPr>
          <a:xfrm>
            <a:off x="6543188" y="2625495"/>
            <a:ext cx="4357040" cy="37034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fr-FR" dirty="0" err="1"/>
              <a:t>E.mail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09859"/>
            <a:ext cx="12192000" cy="3857625"/>
          </a:xfrm>
          <a:prstGeom prst="rect">
            <a:avLst/>
          </a:prstGeom>
        </p:spPr>
      </p:pic>
      <p:sp>
        <p:nvSpPr>
          <p:cNvPr id="17" name="ZoneTexte 16"/>
          <p:cNvSpPr txBox="1"/>
          <p:nvPr userDrawn="1"/>
        </p:nvSpPr>
        <p:spPr>
          <a:xfrm>
            <a:off x="693435" y="2551676"/>
            <a:ext cx="240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www.eglobalmark.com</a:t>
            </a:r>
          </a:p>
        </p:txBody>
      </p:sp>
    </p:spTree>
    <p:extLst>
      <p:ext uri="{BB962C8B-B14F-4D97-AF65-F5344CB8AC3E}">
        <p14:creationId xmlns:p14="http://schemas.microsoft.com/office/powerpoint/2010/main" val="354761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0" descr="page-N°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78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eglobalmark\eglobalmark activities\com eglobalmark\LogoToutesVersions\LogoToutesVersions\Logo-eGM-quadri-fond-transparent_petit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98718" y="5661029"/>
            <a:ext cx="1293282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61637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415925"/>
            <a:ext cx="9942285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838200" y="64325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fr-FR"/>
              <a:t>Accelerating IoT Adoption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599" y="6432550"/>
            <a:ext cx="30153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Page </a:t>
            </a:r>
            <a:fld id="{85A8BB31-FD7F-4B0B-814E-B4CDD614D09A}" type="slidenum">
              <a:rPr lang="en-GB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/>
              <a:t>‹N°›</a:t>
            </a:fld>
            <a:endParaRPr lang="en-GB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838200" y="1016000"/>
            <a:ext cx="9942285" cy="0"/>
          </a:xfrm>
          <a:prstGeom prst="line">
            <a:avLst/>
          </a:prstGeom>
          <a:ln w="19050">
            <a:solidFill>
              <a:srgbClr val="96B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2225"/>
            <a:ext cx="12192000" cy="48577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785" y="144462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5" r:id="rId4"/>
    <p:sldLayoutId id="2147483660" r:id="rId5"/>
    <p:sldLayoutId id="2147483661" r:id="rId6"/>
    <p:sldLayoutId id="2147483651" r:id="rId7"/>
    <p:sldLayoutId id="2147483662" r:id="rId8"/>
    <p:sldLayoutId id="2147483663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 cap="small" baseline="0">
          <a:solidFill>
            <a:schemeClr val="tx1"/>
          </a:solidFill>
          <a:latin typeface="+mj-lt"/>
          <a:ea typeface="Adobe Fan Heiti Std B" panose="020B0700000000000000" pitchFamily="34" charset="-128"/>
          <a:cs typeface="Lato" panose="020F0502020204030203" pitchFamily="34" charset="0"/>
        </a:defRPr>
      </a:lvl1pPr>
    </p:titleStyle>
    <p:bodyStyle>
      <a:lvl1pPr marL="0" indent="20638" algn="l" defTabSz="914400" rtl="0" eaLnBrk="1" latinLnBrk="0" hangingPunct="1">
        <a:lnSpc>
          <a:spcPct val="90000"/>
        </a:lnSpc>
        <a:spcBef>
          <a:spcPts val="1800"/>
        </a:spcBef>
        <a:spcAft>
          <a:spcPts val="1200"/>
        </a:spcAft>
        <a:buClr>
          <a:schemeClr val="bg1"/>
        </a:buClr>
        <a:buSzPct val="50000"/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900113" indent="-188913" algn="l" defTabSz="914400" rtl="0" eaLnBrk="1" latinLnBrk="0" hangingPunct="1">
        <a:lnSpc>
          <a:spcPct val="100000"/>
        </a:lnSpc>
        <a:spcBef>
          <a:spcPts val="500"/>
        </a:spcBef>
        <a:buClr>
          <a:srgbClr val="96BD0D"/>
        </a:buClr>
        <a:buSzPct val="75000"/>
        <a:buFontTx/>
        <a:buBlip>
          <a:blip r:embed="rId13"/>
        </a:buBlip>
        <a:tabLst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228600" algn="l" defTabSz="914400" rtl="0" eaLnBrk="1" latinLnBrk="0" hangingPunct="1">
        <a:lnSpc>
          <a:spcPct val="100000"/>
        </a:lnSpc>
        <a:spcBef>
          <a:spcPts val="500"/>
        </a:spcBef>
        <a:buFont typeface="Lato Light" panose="020F0502020204030203" pitchFamily="34" charset="0"/>
        <a:buChar char="˃"/>
        <a:defRPr sz="1800" kern="1200">
          <a:solidFill>
            <a:srgbClr val="96BD0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uri.etsi.org/ngsi-ld/v1/ngsi-ld-core-context.jsonld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034971" y="1583090"/>
            <a:ext cx="8157029" cy="535531"/>
          </a:xfrm>
        </p:spPr>
        <p:txBody>
          <a:bodyPr/>
          <a:lstStyle/>
          <a:p>
            <a:r>
              <a:rPr lang="en-US" sz="3200" dirty="0" smtClean="0"/>
              <a:t>EGM NGSI-LD API GUIDE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10663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Aquac.jsonld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Accelerating IoT Adoption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chemeClr val="bg1"/>
                </a:solidFill>
                <a:ea typeface="Lato Light" panose="020F0502020204030203" pitchFamily="34" charset="0"/>
              </a:rPr>
              <a:t>Page </a:t>
            </a:r>
            <a:fld id="{85A8BB31-FD7F-4B0B-814E-B4CDD614D09A}" type="slidenum">
              <a:rPr lang="en-GB" b="1" smtClean="0">
                <a:solidFill>
                  <a:schemeClr val="bg1"/>
                </a:solidFill>
                <a:ea typeface="Lato Black" panose="020F0502020204030203" pitchFamily="34" charset="0"/>
              </a:rPr>
              <a:pPr/>
              <a:t>10</a:t>
            </a:fld>
            <a:endParaRPr lang="en-GB" b="1" dirty="0">
              <a:solidFill>
                <a:schemeClr val="bg1"/>
              </a:solidFill>
              <a:ea typeface="Lato Black" panose="020F0502020204030203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214" y="1151259"/>
            <a:ext cx="8221511" cy="51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Aquac</a:t>
            </a:r>
            <a:r>
              <a:rPr lang="fr-FR" dirty="0" smtClean="0"/>
              <a:t> Data Model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Accelerating IoT Adoption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chemeClr val="bg1"/>
                </a:solidFill>
                <a:ea typeface="Lato Light" panose="020F0502020204030203" pitchFamily="34" charset="0"/>
              </a:rPr>
              <a:t>Page </a:t>
            </a:r>
            <a:fld id="{85A8BB31-FD7F-4B0B-814E-B4CDD614D09A}" type="slidenum">
              <a:rPr lang="en-GB" b="1" smtClean="0">
                <a:solidFill>
                  <a:schemeClr val="bg1"/>
                </a:solidFill>
                <a:ea typeface="Lato Black" panose="020F0502020204030203" pitchFamily="34" charset="0"/>
              </a:rPr>
              <a:pPr/>
              <a:t>11</a:t>
            </a:fld>
            <a:endParaRPr lang="en-GB" b="1" dirty="0">
              <a:solidFill>
                <a:schemeClr val="bg1"/>
              </a:solidFill>
              <a:ea typeface="Lato Black" panose="020F0502020204030203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6496"/>
            <a:ext cx="12192000" cy="504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9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Sensor</a:t>
            </a:r>
            <a:r>
              <a:rPr lang="fr-FR" dirty="0" smtClean="0"/>
              <a:t> &amp; Observation </a:t>
            </a:r>
            <a:r>
              <a:rPr lang="fr-FR" dirty="0" err="1" smtClean="0"/>
              <a:t>Payloads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Accelerating IoT Adoption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chemeClr val="bg1"/>
                </a:solidFill>
                <a:ea typeface="Lato Light" panose="020F0502020204030203" pitchFamily="34" charset="0"/>
              </a:rPr>
              <a:t>Page </a:t>
            </a:r>
            <a:fld id="{85A8BB31-FD7F-4B0B-814E-B4CDD614D09A}" type="slidenum">
              <a:rPr lang="en-GB" b="1" smtClean="0">
                <a:solidFill>
                  <a:schemeClr val="bg1"/>
                </a:solidFill>
                <a:ea typeface="Lato Black" panose="020F0502020204030203" pitchFamily="34" charset="0"/>
              </a:rPr>
              <a:pPr/>
              <a:t>12</a:t>
            </a:fld>
            <a:endParaRPr lang="en-GB" b="1" dirty="0">
              <a:solidFill>
                <a:schemeClr val="bg1"/>
              </a:solidFill>
              <a:ea typeface="Lato Black" panose="020F050202020403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260" y="1739116"/>
            <a:ext cx="4689748" cy="3485570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fr-FR" sz="1050" dirty="0">
                <a:solidFill>
                  <a:srgbClr val="000000"/>
                </a:solidFill>
                <a:latin typeface="SFMono-Medium"/>
              </a:rPr>
              <a:t>{</a:t>
            </a:r>
          </a:p>
          <a:p>
            <a:r>
              <a:rPr lang="fr-FR" sz="1050" dirty="0">
                <a:solidFill>
                  <a:srgbClr val="000000"/>
                </a:solidFill>
                <a:latin typeface="SFMono-Medium"/>
              </a:rPr>
              <a:t>   </a:t>
            </a:r>
            <a:r>
              <a:rPr lang="fr-FR" sz="1050" dirty="0">
                <a:solidFill>
                  <a:srgbClr val="A31515"/>
                </a:solidFill>
                <a:latin typeface="SFMono-Medium"/>
              </a:rPr>
              <a:t>"id</a:t>
            </a:r>
            <a:r>
              <a:rPr lang="fr-FR" sz="1050" dirty="0">
                <a:solidFill>
                  <a:srgbClr val="0451A5"/>
                </a:solidFill>
                <a:latin typeface="SFMono-Medium"/>
              </a:rPr>
              <a:t>":"urn:ngsi-ld:FishContainment:0012",</a:t>
            </a:r>
          </a:p>
          <a:p>
            <a:r>
              <a:rPr lang="fr-FR" sz="1050" dirty="0">
                <a:solidFill>
                  <a:srgbClr val="000000"/>
                </a:solidFill>
                <a:latin typeface="SFMono-Medium"/>
              </a:rPr>
              <a:t>   </a:t>
            </a:r>
            <a:r>
              <a:rPr lang="fr-FR" sz="1050" dirty="0">
                <a:solidFill>
                  <a:srgbClr val="A31515"/>
                </a:solidFill>
                <a:latin typeface="SFMono-Medium"/>
              </a:rPr>
              <a:t>"type":"</a:t>
            </a:r>
            <a:r>
              <a:rPr lang="fr-FR" sz="1050" dirty="0" err="1">
                <a:solidFill>
                  <a:srgbClr val="0451A5"/>
                </a:solidFill>
                <a:latin typeface="SFMono-Medium"/>
              </a:rPr>
              <a:t>FishContainment</a:t>
            </a:r>
            <a:r>
              <a:rPr lang="fr-FR" sz="1050" dirty="0">
                <a:solidFill>
                  <a:srgbClr val="000000"/>
                </a:solidFill>
                <a:latin typeface="SFMono-Medium"/>
              </a:rPr>
              <a:t>",</a:t>
            </a:r>
          </a:p>
          <a:p>
            <a:r>
              <a:rPr lang="fr-FR" sz="1050" dirty="0">
                <a:solidFill>
                  <a:srgbClr val="000000"/>
                </a:solidFill>
                <a:latin typeface="SFMono-Medium"/>
              </a:rPr>
              <a:t>   </a:t>
            </a:r>
            <a:r>
              <a:rPr lang="fr-FR" sz="1050" dirty="0">
                <a:solidFill>
                  <a:srgbClr val="A31515"/>
                </a:solidFill>
                <a:latin typeface="SFMono-Medium"/>
              </a:rPr>
              <a:t>"</a:t>
            </a:r>
            <a:r>
              <a:rPr lang="fr-FR" sz="1050" dirty="0" err="1">
                <a:solidFill>
                  <a:srgbClr val="A31515"/>
                </a:solidFill>
                <a:latin typeface="SFMono-Medium"/>
              </a:rPr>
              <a:t>depth</a:t>
            </a:r>
            <a:r>
              <a:rPr lang="fr-FR" sz="1050" dirty="0">
                <a:solidFill>
                  <a:srgbClr val="A31515"/>
                </a:solidFill>
                <a:latin typeface="SFMono-Medium"/>
              </a:rPr>
              <a:t>"</a:t>
            </a:r>
            <a:r>
              <a:rPr lang="fr-FR" sz="1050" dirty="0">
                <a:solidFill>
                  <a:srgbClr val="000000"/>
                </a:solidFill>
                <a:latin typeface="SFMono-Medium"/>
              </a:rPr>
              <a:t>:{</a:t>
            </a:r>
          </a:p>
          <a:p>
            <a:r>
              <a:rPr lang="fr-FR" sz="1050" dirty="0">
                <a:solidFill>
                  <a:srgbClr val="000000"/>
                </a:solidFill>
                <a:latin typeface="SFMono-Medium"/>
              </a:rPr>
              <a:t>      </a:t>
            </a:r>
            <a:r>
              <a:rPr lang="fr-FR" sz="1050" dirty="0">
                <a:solidFill>
                  <a:srgbClr val="A31515"/>
                </a:solidFill>
                <a:latin typeface="SFMono-Medium"/>
              </a:rPr>
              <a:t>"type"</a:t>
            </a:r>
            <a:r>
              <a:rPr lang="fr-FR" sz="1050" dirty="0">
                <a:solidFill>
                  <a:srgbClr val="000000"/>
                </a:solidFill>
                <a:latin typeface="SFMono-Medium"/>
              </a:rPr>
              <a:t>:"</a:t>
            </a:r>
            <a:r>
              <a:rPr lang="fr-FR" sz="1050" dirty="0" err="1">
                <a:solidFill>
                  <a:srgbClr val="0451A5"/>
                </a:solidFill>
                <a:latin typeface="SFMono-Medium"/>
              </a:rPr>
              <a:t>Property</a:t>
            </a:r>
            <a:r>
              <a:rPr lang="fr-FR" sz="1050" dirty="0">
                <a:solidFill>
                  <a:srgbClr val="000000"/>
                </a:solidFill>
                <a:latin typeface="SFMono-Medium"/>
              </a:rPr>
              <a:t>",</a:t>
            </a:r>
          </a:p>
          <a:p>
            <a:r>
              <a:rPr lang="fr-FR" sz="1050" dirty="0">
                <a:solidFill>
                  <a:srgbClr val="000000"/>
                </a:solidFill>
                <a:latin typeface="SFMono-Medium"/>
              </a:rPr>
              <a:t>      </a:t>
            </a:r>
            <a:r>
              <a:rPr lang="fr-FR" sz="1050" dirty="0">
                <a:solidFill>
                  <a:srgbClr val="A31515"/>
                </a:solidFill>
                <a:latin typeface="SFMono-Medium"/>
              </a:rPr>
              <a:t>"value</a:t>
            </a:r>
            <a:r>
              <a:rPr lang="fr-FR" sz="1050" dirty="0" smtClean="0">
                <a:solidFill>
                  <a:srgbClr val="A31515"/>
                </a:solidFill>
                <a:latin typeface="SFMono-Medium"/>
              </a:rPr>
              <a:t>"</a:t>
            </a:r>
            <a:r>
              <a:rPr lang="fr-FR" sz="1050" dirty="0" smtClean="0">
                <a:solidFill>
                  <a:srgbClr val="000000"/>
                </a:solidFill>
                <a:latin typeface="SFMono-Medium"/>
              </a:rPr>
              <a:t>:</a:t>
            </a:r>
            <a:r>
              <a:rPr lang="fr-FR" sz="1050" dirty="0" smtClean="0">
                <a:solidFill>
                  <a:srgbClr val="0451A5"/>
                </a:solidFill>
                <a:latin typeface="SFMono-Medium"/>
              </a:rPr>
              <a:t>100</a:t>
            </a:r>
            <a:r>
              <a:rPr lang="fr-FR" sz="1050" dirty="0" smtClean="0">
                <a:solidFill>
                  <a:srgbClr val="000000"/>
                </a:solidFill>
                <a:latin typeface="SFMono-Medium"/>
              </a:rPr>
              <a:t>,</a:t>
            </a:r>
            <a:endParaRPr lang="fr-FR" sz="1050" dirty="0">
              <a:solidFill>
                <a:srgbClr val="000000"/>
              </a:solidFill>
              <a:latin typeface="SFMono-Medium"/>
            </a:endParaRPr>
          </a:p>
          <a:p>
            <a:r>
              <a:rPr lang="fr-FR" sz="1050" dirty="0">
                <a:solidFill>
                  <a:srgbClr val="000000"/>
                </a:solidFill>
                <a:latin typeface="SFMono-Medium"/>
              </a:rPr>
              <a:t>      </a:t>
            </a:r>
            <a:r>
              <a:rPr lang="fr-FR" sz="1050" dirty="0">
                <a:solidFill>
                  <a:srgbClr val="A31515"/>
                </a:solidFill>
                <a:latin typeface="SFMono-Medium"/>
              </a:rPr>
              <a:t>"</a:t>
            </a:r>
            <a:r>
              <a:rPr lang="fr-FR" sz="1050" dirty="0" err="1">
                <a:solidFill>
                  <a:srgbClr val="A31515"/>
                </a:solidFill>
                <a:latin typeface="SFMono-Medium"/>
              </a:rPr>
              <a:t>unitCode</a:t>
            </a:r>
            <a:r>
              <a:rPr lang="fr-FR" sz="1050" dirty="0">
                <a:solidFill>
                  <a:srgbClr val="A31515"/>
                </a:solidFill>
                <a:latin typeface="SFMono-Medium"/>
              </a:rPr>
              <a:t>"</a:t>
            </a:r>
            <a:r>
              <a:rPr lang="fr-FR" sz="1050" dirty="0">
                <a:solidFill>
                  <a:srgbClr val="000000"/>
                </a:solidFill>
                <a:latin typeface="SFMono-Medium"/>
              </a:rPr>
              <a:t>:</a:t>
            </a:r>
            <a:r>
              <a:rPr lang="fr-FR" sz="1050" dirty="0">
                <a:solidFill>
                  <a:srgbClr val="0451A5"/>
                </a:solidFill>
                <a:latin typeface="SFMono-Medium"/>
              </a:rPr>
              <a:t>"m"</a:t>
            </a:r>
          </a:p>
          <a:p>
            <a:r>
              <a:rPr lang="fr-FR" sz="1050" dirty="0">
                <a:solidFill>
                  <a:srgbClr val="000000"/>
                </a:solidFill>
                <a:latin typeface="SFMono-Medium"/>
              </a:rPr>
              <a:t>   },</a:t>
            </a:r>
          </a:p>
          <a:p>
            <a:endParaRPr lang="fr-FR" sz="1050" dirty="0">
              <a:solidFill>
                <a:srgbClr val="000000"/>
              </a:solidFill>
              <a:latin typeface="SFMono-Medium"/>
            </a:endParaRPr>
          </a:p>
          <a:p>
            <a:r>
              <a:rPr lang="fr-FR" sz="1050" dirty="0">
                <a:solidFill>
                  <a:srgbClr val="000000"/>
                </a:solidFill>
                <a:latin typeface="SFMono-Medium"/>
              </a:rPr>
              <a:t>   </a:t>
            </a:r>
            <a:r>
              <a:rPr lang="fr-FR" sz="1050" dirty="0">
                <a:solidFill>
                  <a:srgbClr val="A31515"/>
                </a:solidFill>
                <a:latin typeface="SFMono-Medium"/>
              </a:rPr>
              <a:t>"createdAt"</a:t>
            </a:r>
            <a:r>
              <a:rPr lang="fr-FR" sz="1050" dirty="0">
                <a:solidFill>
                  <a:srgbClr val="000000"/>
                </a:solidFill>
                <a:latin typeface="SFMono-Medium"/>
              </a:rPr>
              <a:t>:"</a:t>
            </a:r>
            <a:r>
              <a:rPr lang="fr-FR" sz="1050" dirty="0">
                <a:solidFill>
                  <a:srgbClr val="0451A5"/>
                </a:solidFill>
                <a:latin typeface="SFMono-Medium"/>
              </a:rPr>
              <a:t>2018-10-26T21:32:52+02:00</a:t>
            </a:r>
            <a:r>
              <a:rPr lang="fr-FR" sz="1050" dirty="0">
                <a:solidFill>
                  <a:srgbClr val="000000"/>
                </a:solidFill>
                <a:latin typeface="SFMono-Medium"/>
              </a:rPr>
              <a:t>",</a:t>
            </a:r>
          </a:p>
          <a:p>
            <a:r>
              <a:rPr lang="fr-FR" sz="1050" dirty="0">
                <a:solidFill>
                  <a:srgbClr val="000000"/>
                </a:solidFill>
                <a:latin typeface="SFMono-Medium"/>
              </a:rPr>
              <a:t>   </a:t>
            </a:r>
            <a:r>
              <a:rPr lang="fr-FR" sz="1050" dirty="0">
                <a:solidFill>
                  <a:srgbClr val="A31515"/>
                </a:solidFill>
                <a:latin typeface="SFMono-Medium"/>
              </a:rPr>
              <a:t>"</a:t>
            </a:r>
            <a:r>
              <a:rPr lang="fr-FR" sz="1050" dirty="0" err="1">
                <a:solidFill>
                  <a:srgbClr val="A31515"/>
                </a:solidFill>
                <a:latin typeface="SFMono-Medium"/>
              </a:rPr>
              <a:t>operationSpace</a:t>
            </a:r>
            <a:r>
              <a:rPr lang="fr-FR" sz="1050" dirty="0">
                <a:solidFill>
                  <a:srgbClr val="A31515"/>
                </a:solidFill>
                <a:latin typeface="SFMono-Medium"/>
              </a:rPr>
              <a:t>":</a:t>
            </a:r>
            <a:r>
              <a:rPr lang="fr-FR" sz="1050" dirty="0">
                <a:solidFill>
                  <a:srgbClr val="000000"/>
                </a:solidFill>
                <a:latin typeface="SFMono-Medium"/>
              </a:rPr>
              <a:t>{</a:t>
            </a:r>
          </a:p>
          <a:p>
            <a:r>
              <a:rPr lang="fr-FR" sz="1050" dirty="0">
                <a:solidFill>
                  <a:srgbClr val="000000"/>
                </a:solidFill>
                <a:latin typeface="SFMono-Medium"/>
              </a:rPr>
              <a:t>      </a:t>
            </a:r>
            <a:r>
              <a:rPr lang="fr-FR" sz="1050" dirty="0">
                <a:solidFill>
                  <a:srgbClr val="A31515"/>
                </a:solidFill>
                <a:latin typeface="SFMono-Medium"/>
              </a:rPr>
              <a:t>"type"</a:t>
            </a:r>
            <a:r>
              <a:rPr lang="fr-FR" sz="1050" dirty="0">
                <a:solidFill>
                  <a:srgbClr val="000000"/>
                </a:solidFill>
                <a:latin typeface="SFMono-Medium"/>
              </a:rPr>
              <a:t>:"</a:t>
            </a:r>
            <a:r>
              <a:rPr lang="fr-FR" sz="1050" dirty="0" err="1">
                <a:solidFill>
                  <a:srgbClr val="0451A5"/>
                </a:solidFill>
                <a:latin typeface="SFMono-Medium"/>
              </a:rPr>
              <a:t>GeoProperty</a:t>
            </a:r>
            <a:r>
              <a:rPr lang="fr-FR" sz="1050" dirty="0">
                <a:solidFill>
                  <a:srgbClr val="000000"/>
                </a:solidFill>
                <a:latin typeface="SFMono-Medium"/>
              </a:rPr>
              <a:t>",</a:t>
            </a:r>
          </a:p>
          <a:p>
            <a:r>
              <a:rPr lang="fr-FR" sz="1050" dirty="0">
                <a:solidFill>
                  <a:srgbClr val="000000"/>
                </a:solidFill>
                <a:latin typeface="SFMono-Medium"/>
              </a:rPr>
              <a:t>      </a:t>
            </a:r>
            <a:r>
              <a:rPr lang="fr-FR" sz="1050" dirty="0">
                <a:solidFill>
                  <a:srgbClr val="A31515"/>
                </a:solidFill>
                <a:latin typeface="SFMono-Medium"/>
              </a:rPr>
              <a:t>"value"</a:t>
            </a:r>
            <a:r>
              <a:rPr lang="fr-FR" sz="1050" dirty="0">
                <a:solidFill>
                  <a:srgbClr val="000000"/>
                </a:solidFill>
                <a:latin typeface="SFMono-Medium"/>
              </a:rPr>
              <a:t>:{</a:t>
            </a:r>
          </a:p>
          <a:p>
            <a:r>
              <a:rPr lang="fr-FR" sz="1050" dirty="0">
                <a:solidFill>
                  <a:srgbClr val="000000"/>
                </a:solidFill>
                <a:latin typeface="SFMono-Medium"/>
              </a:rPr>
              <a:t>         </a:t>
            </a:r>
            <a:r>
              <a:rPr lang="fr-FR" sz="1050" dirty="0">
                <a:solidFill>
                  <a:srgbClr val="A31515"/>
                </a:solidFill>
                <a:latin typeface="SFMono-Medium"/>
              </a:rPr>
              <a:t>"type"</a:t>
            </a:r>
            <a:r>
              <a:rPr lang="fr-FR" sz="1050" dirty="0">
                <a:solidFill>
                  <a:srgbClr val="000000"/>
                </a:solidFill>
                <a:latin typeface="SFMono-Medium"/>
              </a:rPr>
              <a:t>:"</a:t>
            </a:r>
            <a:r>
              <a:rPr lang="fr-FR" sz="1050" dirty="0" err="1">
                <a:solidFill>
                  <a:srgbClr val="0451A5"/>
                </a:solidFill>
                <a:latin typeface="SFMono-Medium"/>
              </a:rPr>
              <a:t>Polygon</a:t>
            </a:r>
            <a:r>
              <a:rPr lang="fr-FR" sz="1050" dirty="0">
                <a:solidFill>
                  <a:srgbClr val="000000"/>
                </a:solidFill>
                <a:latin typeface="SFMono-Medium"/>
              </a:rPr>
              <a:t>",</a:t>
            </a:r>
          </a:p>
          <a:p>
            <a:r>
              <a:rPr lang="fr-FR" sz="1050" dirty="0">
                <a:solidFill>
                  <a:srgbClr val="000000"/>
                </a:solidFill>
                <a:latin typeface="SFMono-Medium"/>
              </a:rPr>
              <a:t>         </a:t>
            </a:r>
            <a:r>
              <a:rPr lang="fr-FR" sz="1050" dirty="0">
                <a:solidFill>
                  <a:srgbClr val="A31515"/>
                </a:solidFill>
                <a:latin typeface="SFMono-Medium"/>
              </a:rPr>
              <a:t>"</a:t>
            </a:r>
            <a:r>
              <a:rPr lang="fr-FR" sz="1050" dirty="0" err="1">
                <a:solidFill>
                  <a:srgbClr val="A31515"/>
                </a:solidFill>
                <a:latin typeface="SFMono-Medium"/>
              </a:rPr>
              <a:t>coordinates</a:t>
            </a:r>
            <a:r>
              <a:rPr lang="fr-FR" sz="1050" dirty="0">
                <a:solidFill>
                  <a:srgbClr val="A31515"/>
                </a:solidFill>
                <a:latin typeface="SFMono-Medium"/>
              </a:rPr>
              <a:t>"</a:t>
            </a:r>
            <a:r>
              <a:rPr lang="fr-FR" sz="1050" dirty="0">
                <a:solidFill>
                  <a:srgbClr val="000000"/>
                </a:solidFill>
                <a:latin typeface="SFMono-Medium"/>
              </a:rPr>
              <a:t>:[</a:t>
            </a:r>
          </a:p>
          <a:p>
            <a:r>
              <a:rPr lang="fr-FR" sz="1050" dirty="0">
                <a:solidFill>
                  <a:srgbClr val="0451A5"/>
                </a:solidFill>
                <a:latin typeface="SFMono-Medium"/>
              </a:rPr>
              <a:t>            [100.0,0.0],</a:t>
            </a:r>
          </a:p>
          <a:p>
            <a:r>
              <a:rPr lang="fr-FR" sz="1050" dirty="0">
                <a:solidFill>
                  <a:srgbClr val="0451A5"/>
                </a:solidFill>
                <a:latin typeface="SFMono-Medium"/>
              </a:rPr>
              <a:t>            [101.0,0.0],</a:t>
            </a:r>
          </a:p>
          <a:p>
            <a:r>
              <a:rPr lang="fr-FR" sz="1050" dirty="0">
                <a:solidFill>
                  <a:srgbClr val="0451A5"/>
                </a:solidFill>
                <a:latin typeface="SFMono-Medium"/>
              </a:rPr>
              <a:t>            [101.0,1.0],</a:t>
            </a:r>
          </a:p>
          <a:p>
            <a:r>
              <a:rPr lang="fr-FR" sz="1050" dirty="0">
                <a:solidFill>
                  <a:srgbClr val="0451A5"/>
                </a:solidFill>
                <a:latin typeface="SFMono-Medium"/>
              </a:rPr>
              <a:t>            [100.0,1.0],</a:t>
            </a:r>
          </a:p>
          <a:p>
            <a:r>
              <a:rPr lang="fr-FR" sz="1050" dirty="0">
                <a:solidFill>
                  <a:srgbClr val="0451A5"/>
                </a:solidFill>
                <a:latin typeface="SFMono-Medium"/>
              </a:rPr>
              <a:t>            [100.0,0.0]</a:t>
            </a:r>
            <a:r>
              <a:rPr lang="fr-FR" sz="1050" dirty="0" smtClean="0">
                <a:solidFill>
                  <a:srgbClr val="000000"/>
                </a:solidFill>
                <a:latin typeface="SFMono-Medium"/>
              </a:rPr>
              <a:t>	]	}	},</a:t>
            </a:r>
            <a:endParaRPr lang="fr-FR" sz="1050" dirty="0">
              <a:solidFill>
                <a:srgbClr val="000000"/>
              </a:solidFill>
              <a:latin typeface="SFMono-Medium"/>
            </a:endParaRPr>
          </a:p>
          <a:p>
            <a:r>
              <a:rPr lang="fr-FR" sz="1050" dirty="0">
                <a:solidFill>
                  <a:srgbClr val="000000"/>
                </a:solidFill>
                <a:latin typeface="SFMono-Medium"/>
              </a:rPr>
              <a:t>   </a:t>
            </a:r>
            <a:r>
              <a:rPr lang="fr-FR" sz="1050" dirty="0">
                <a:solidFill>
                  <a:srgbClr val="A31515"/>
                </a:solidFill>
                <a:latin typeface="SFMono-Medium"/>
              </a:rPr>
              <a:t>"@</a:t>
            </a:r>
            <a:r>
              <a:rPr lang="fr-FR" sz="1050" dirty="0" err="1">
                <a:solidFill>
                  <a:srgbClr val="A31515"/>
                </a:solidFill>
                <a:latin typeface="SFMono-Medium"/>
              </a:rPr>
              <a:t>context</a:t>
            </a:r>
            <a:r>
              <a:rPr lang="fr-FR" sz="1050" dirty="0" smtClean="0">
                <a:solidFill>
                  <a:srgbClr val="A31515"/>
                </a:solidFill>
                <a:latin typeface="SFMono-Medium"/>
              </a:rPr>
              <a:t>"</a:t>
            </a:r>
            <a:r>
              <a:rPr lang="fr-FR" sz="1050" dirty="0" smtClean="0">
                <a:solidFill>
                  <a:srgbClr val="000000"/>
                </a:solidFill>
                <a:latin typeface="SFMono-Medium"/>
              </a:rPr>
              <a:t>:</a:t>
            </a:r>
            <a:r>
              <a:rPr lang="fr-FR" sz="1050" dirty="0">
                <a:solidFill>
                  <a:srgbClr val="0451A5"/>
                </a:solidFill>
                <a:latin typeface="SFMono-Medium"/>
              </a:rPr>
              <a:t>[,,,]</a:t>
            </a:r>
            <a:r>
              <a:rPr lang="fr-FR" sz="1050" dirty="0" smtClean="0">
                <a:solidFill>
                  <a:srgbClr val="000000"/>
                </a:solidFill>
                <a:latin typeface="SFMono-Medium"/>
              </a:rPr>
              <a:t>		}</a:t>
            </a:r>
            <a:endParaRPr lang="fr-FR" sz="1050" b="0" dirty="0">
              <a:solidFill>
                <a:srgbClr val="000000"/>
              </a:solidFill>
              <a:effectLst/>
              <a:latin typeface="SFMono-Medium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51581" y="1739116"/>
            <a:ext cx="4402319" cy="4778231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fr-FR" sz="1050" dirty="0">
                <a:solidFill>
                  <a:srgbClr val="000000"/>
                </a:solidFill>
                <a:latin typeface="SFMono-Medium"/>
              </a:rPr>
              <a:t>{</a:t>
            </a:r>
          </a:p>
          <a:p>
            <a:r>
              <a:rPr lang="fr-FR" sz="1050" dirty="0">
                <a:solidFill>
                  <a:srgbClr val="A31515"/>
                </a:solidFill>
                <a:latin typeface="SFMono-Medium"/>
              </a:rPr>
              <a:t>	"id"</a:t>
            </a:r>
            <a:r>
              <a:rPr lang="fr-FR" sz="1050" dirty="0">
                <a:solidFill>
                  <a:srgbClr val="000000"/>
                </a:solidFill>
                <a:latin typeface="SFMono-Medium"/>
              </a:rPr>
              <a:t>:</a:t>
            </a:r>
            <a:r>
              <a:rPr lang="fr-FR" sz="1050" dirty="0">
                <a:solidFill>
                  <a:srgbClr val="0451A5"/>
                </a:solidFill>
                <a:latin typeface="SFMono-Medium"/>
              </a:rPr>
              <a:t>"urn:ngsi-ld:Sensor:013YFZ"</a:t>
            </a:r>
            <a:r>
              <a:rPr lang="fr-FR" sz="1050" dirty="0">
                <a:solidFill>
                  <a:srgbClr val="000000"/>
                </a:solidFill>
                <a:latin typeface="SFMono-Medium"/>
              </a:rPr>
              <a:t>,</a:t>
            </a:r>
          </a:p>
          <a:p>
            <a:r>
              <a:rPr lang="fr-FR" sz="1050" dirty="0">
                <a:solidFill>
                  <a:srgbClr val="A31515"/>
                </a:solidFill>
                <a:latin typeface="SFMono-Medium"/>
              </a:rPr>
              <a:t>	"type"</a:t>
            </a:r>
            <a:r>
              <a:rPr lang="fr-FR" sz="1050" dirty="0">
                <a:solidFill>
                  <a:srgbClr val="000000"/>
                </a:solidFill>
                <a:latin typeface="SFMono-Medium"/>
              </a:rPr>
              <a:t>:</a:t>
            </a:r>
            <a:r>
              <a:rPr lang="fr-FR" sz="1050" dirty="0">
                <a:solidFill>
                  <a:srgbClr val="0451A5"/>
                </a:solidFill>
                <a:latin typeface="SFMono-Medium"/>
              </a:rPr>
              <a:t>"</a:t>
            </a:r>
            <a:r>
              <a:rPr lang="fr-FR" sz="1050" dirty="0" err="1">
                <a:solidFill>
                  <a:srgbClr val="0451A5"/>
                </a:solidFill>
                <a:latin typeface="SFMono-Medium"/>
              </a:rPr>
              <a:t>Sensor</a:t>
            </a:r>
            <a:r>
              <a:rPr lang="fr-FR" sz="1050" dirty="0">
                <a:solidFill>
                  <a:srgbClr val="0451A5"/>
                </a:solidFill>
                <a:latin typeface="SFMono-Medium"/>
              </a:rPr>
              <a:t>"</a:t>
            </a:r>
            <a:r>
              <a:rPr lang="fr-FR" sz="1050" dirty="0">
                <a:solidFill>
                  <a:srgbClr val="000000"/>
                </a:solidFill>
                <a:latin typeface="SFMono-Medium"/>
              </a:rPr>
              <a:t>,</a:t>
            </a:r>
          </a:p>
          <a:p>
            <a:r>
              <a:rPr lang="fr-FR" sz="1050" dirty="0">
                <a:solidFill>
                  <a:srgbClr val="A31515"/>
                </a:solidFill>
                <a:latin typeface="SFMono-Medium"/>
              </a:rPr>
              <a:t>	"createdAt"</a:t>
            </a:r>
            <a:r>
              <a:rPr lang="fr-FR" sz="1050" dirty="0">
                <a:solidFill>
                  <a:srgbClr val="000000"/>
                </a:solidFill>
                <a:latin typeface="SFMono-Medium"/>
              </a:rPr>
              <a:t>:</a:t>
            </a:r>
            <a:r>
              <a:rPr lang="fr-FR" sz="1050" dirty="0">
                <a:solidFill>
                  <a:srgbClr val="0451A5"/>
                </a:solidFill>
                <a:latin typeface="SFMono-Medium"/>
              </a:rPr>
              <a:t>"2018-01-01T01:20:00Z"</a:t>
            </a:r>
            <a:r>
              <a:rPr lang="fr-FR" sz="1050" dirty="0">
                <a:solidFill>
                  <a:srgbClr val="000000"/>
                </a:solidFill>
                <a:latin typeface="SFMono-Medium"/>
              </a:rPr>
              <a:t>,</a:t>
            </a:r>
          </a:p>
          <a:p>
            <a:r>
              <a:rPr lang="fr-FR" sz="1050" dirty="0">
                <a:solidFill>
                  <a:srgbClr val="A31515"/>
                </a:solidFill>
                <a:latin typeface="SFMono-Medium"/>
              </a:rPr>
              <a:t>	"modifiedAt"</a:t>
            </a:r>
            <a:r>
              <a:rPr lang="fr-FR" sz="1050" dirty="0">
                <a:solidFill>
                  <a:srgbClr val="000000"/>
                </a:solidFill>
                <a:latin typeface="SFMono-Medium"/>
              </a:rPr>
              <a:t>:</a:t>
            </a:r>
            <a:r>
              <a:rPr lang="fr-FR" sz="1050" dirty="0">
                <a:solidFill>
                  <a:srgbClr val="0451A5"/>
                </a:solidFill>
                <a:latin typeface="SFMono-Medium"/>
              </a:rPr>
              <a:t>"2018-05-04T12:30:00Z"</a:t>
            </a:r>
            <a:r>
              <a:rPr lang="fr-FR" sz="1050" dirty="0">
                <a:solidFill>
                  <a:srgbClr val="000000"/>
                </a:solidFill>
                <a:latin typeface="SFMono-Medium"/>
              </a:rPr>
              <a:t>,</a:t>
            </a:r>
          </a:p>
          <a:p>
            <a:r>
              <a:rPr lang="fr-FR" sz="1050" dirty="0">
                <a:solidFill>
                  <a:srgbClr val="A31515"/>
                </a:solidFill>
                <a:latin typeface="SFMono-Medium"/>
              </a:rPr>
              <a:t>	"monitors"</a:t>
            </a:r>
            <a:r>
              <a:rPr lang="fr-FR" sz="1050" dirty="0">
                <a:solidFill>
                  <a:srgbClr val="000000"/>
                </a:solidFill>
                <a:latin typeface="SFMono-Medium"/>
              </a:rPr>
              <a:t>:{</a:t>
            </a:r>
          </a:p>
          <a:p>
            <a:r>
              <a:rPr lang="fr-FR" sz="1050" dirty="0">
                <a:solidFill>
                  <a:srgbClr val="A31515"/>
                </a:solidFill>
                <a:latin typeface="SFMono-Medium"/>
              </a:rPr>
              <a:t>		"</a:t>
            </a:r>
            <a:r>
              <a:rPr lang="fr-FR" sz="1050" dirty="0" err="1">
                <a:solidFill>
                  <a:srgbClr val="A31515"/>
                </a:solidFill>
                <a:latin typeface="SFMono-Medium"/>
              </a:rPr>
              <a:t>type"</a:t>
            </a:r>
            <a:r>
              <a:rPr lang="fr-FR" sz="1050" dirty="0" err="1">
                <a:solidFill>
                  <a:srgbClr val="000000"/>
                </a:solidFill>
                <a:latin typeface="SFMono-Medium"/>
              </a:rPr>
              <a:t>:</a:t>
            </a:r>
            <a:r>
              <a:rPr lang="fr-FR" sz="1050" dirty="0" err="1">
                <a:solidFill>
                  <a:srgbClr val="0451A5"/>
                </a:solidFill>
                <a:latin typeface="SFMono-Medium"/>
              </a:rPr>
              <a:t>"Relationship</a:t>
            </a:r>
            <a:r>
              <a:rPr lang="fr-FR" sz="1050" dirty="0">
                <a:solidFill>
                  <a:srgbClr val="0451A5"/>
                </a:solidFill>
                <a:latin typeface="SFMono-Medium"/>
              </a:rPr>
              <a:t>"</a:t>
            </a:r>
            <a:r>
              <a:rPr lang="fr-FR" sz="1050" dirty="0">
                <a:solidFill>
                  <a:srgbClr val="000000"/>
                </a:solidFill>
                <a:latin typeface="SFMono-Medium"/>
              </a:rPr>
              <a:t>,</a:t>
            </a:r>
          </a:p>
          <a:p>
            <a:r>
              <a:rPr lang="fr-FR" sz="1050" dirty="0">
                <a:solidFill>
                  <a:srgbClr val="A31515"/>
                </a:solidFill>
                <a:latin typeface="SFMono-Medium"/>
              </a:rPr>
              <a:t>		"object"</a:t>
            </a:r>
            <a:r>
              <a:rPr lang="fr-FR" sz="1050" dirty="0">
                <a:solidFill>
                  <a:srgbClr val="000000"/>
                </a:solidFill>
                <a:latin typeface="SFMono-Medium"/>
              </a:rPr>
              <a:t>:</a:t>
            </a:r>
            <a:r>
              <a:rPr lang="fr-FR" sz="1050" dirty="0">
                <a:solidFill>
                  <a:srgbClr val="0451A5"/>
                </a:solidFill>
                <a:latin typeface="SFMono-Medium"/>
              </a:rPr>
              <a:t>"urn:ngsi-ld:FishContainment:0012"</a:t>
            </a:r>
            <a:r>
              <a:rPr lang="fr-FR" sz="1050" dirty="0">
                <a:solidFill>
                  <a:srgbClr val="000000"/>
                </a:solidFill>
                <a:latin typeface="SFMono-Medium"/>
              </a:rPr>
              <a:t>},</a:t>
            </a:r>
          </a:p>
          <a:p>
            <a:r>
              <a:rPr lang="fr-FR" sz="1050" dirty="0">
                <a:solidFill>
                  <a:srgbClr val="A31515"/>
                </a:solidFill>
                <a:latin typeface="SFMono-Medium"/>
              </a:rPr>
              <a:t>	"</a:t>
            </a:r>
            <a:r>
              <a:rPr lang="fr-FR" sz="1050" dirty="0" err="1">
                <a:solidFill>
                  <a:srgbClr val="A31515"/>
                </a:solidFill>
                <a:latin typeface="SFMono-Medium"/>
              </a:rPr>
              <a:t>brandName</a:t>
            </a:r>
            <a:r>
              <a:rPr lang="fr-FR" sz="1050" dirty="0">
                <a:solidFill>
                  <a:srgbClr val="A31515"/>
                </a:solidFill>
                <a:latin typeface="SFMono-Medium"/>
              </a:rPr>
              <a:t>"</a:t>
            </a:r>
            <a:r>
              <a:rPr lang="fr-FR" sz="1050" dirty="0">
                <a:solidFill>
                  <a:srgbClr val="000000"/>
                </a:solidFill>
                <a:latin typeface="SFMono-Medium"/>
              </a:rPr>
              <a:t>:{</a:t>
            </a:r>
          </a:p>
          <a:p>
            <a:r>
              <a:rPr lang="fr-FR" sz="1050" dirty="0">
                <a:solidFill>
                  <a:srgbClr val="A31515"/>
                </a:solidFill>
                <a:latin typeface="SFMono-Medium"/>
              </a:rPr>
              <a:t>		"type"</a:t>
            </a:r>
            <a:r>
              <a:rPr lang="fr-FR" sz="1050" dirty="0">
                <a:solidFill>
                  <a:srgbClr val="000000"/>
                </a:solidFill>
                <a:latin typeface="SFMono-Medium"/>
              </a:rPr>
              <a:t>:</a:t>
            </a:r>
            <a:r>
              <a:rPr lang="fr-FR" sz="1050" dirty="0">
                <a:solidFill>
                  <a:srgbClr val="0451A5"/>
                </a:solidFill>
                <a:latin typeface="SFMono-Medium"/>
              </a:rPr>
              <a:t>"</a:t>
            </a:r>
            <a:r>
              <a:rPr lang="fr-FR" sz="1050" dirty="0" err="1">
                <a:solidFill>
                  <a:srgbClr val="0451A5"/>
                </a:solidFill>
                <a:latin typeface="SFMono-Medium"/>
              </a:rPr>
              <a:t>Property</a:t>
            </a:r>
            <a:r>
              <a:rPr lang="fr-FR" sz="1050" dirty="0">
                <a:solidFill>
                  <a:srgbClr val="0451A5"/>
                </a:solidFill>
                <a:latin typeface="SFMono-Medium"/>
              </a:rPr>
              <a:t>"</a:t>
            </a:r>
            <a:r>
              <a:rPr lang="fr-FR" sz="1050" dirty="0">
                <a:solidFill>
                  <a:srgbClr val="000000"/>
                </a:solidFill>
                <a:latin typeface="SFMono-Medium"/>
              </a:rPr>
              <a:t>,</a:t>
            </a:r>
          </a:p>
          <a:p>
            <a:r>
              <a:rPr lang="fr-FR" sz="1050" dirty="0">
                <a:solidFill>
                  <a:srgbClr val="A31515"/>
                </a:solidFill>
                <a:latin typeface="SFMono-Medium"/>
              </a:rPr>
              <a:t>		"value"</a:t>
            </a:r>
            <a:r>
              <a:rPr lang="fr-FR" sz="1050" dirty="0">
                <a:solidFill>
                  <a:srgbClr val="000000"/>
                </a:solidFill>
                <a:latin typeface="SFMono-Medium"/>
              </a:rPr>
              <a:t>:</a:t>
            </a:r>
            <a:r>
              <a:rPr lang="fr-FR" sz="1050" dirty="0">
                <a:solidFill>
                  <a:srgbClr val="0451A5"/>
                </a:solidFill>
                <a:latin typeface="SFMono-Medium"/>
              </a:rPr>
              <a:t>"</a:t>
            </a:r>
            <a:r>
              <a:rPr lang="fr-FR" sz="1050" dirty="0" err="1">
                <a:solidFill>
                  <a:srgbClr val="0451A5"/>
                </a:solidFill>
                <a:latin typeface="SFMono-Medium"/>
              </a:rPr>
              <a:t>sony</a:t>
            </a:r>
            <a:r>
              <a:rPr lang="fr-FR" sz="1050" dirty="0">
                <a:solidFill>
                  <a:srgbClr val="0451A5"/>
                </a:solidFill>
                <a:latin typeface="SFMono-Medium"/>
              </a:rPr>
              <a:t>"</a:t>
            </a:r>
            <a:r>
              <a:rPr lang="fr-FR" sz="1050" dirty="0">
                <a:solidFill>
                  <a:srgbClr val="000000"/>
                </a:solidFill>
                <a:latin typeface="SFMono-Medium"/>
              </a:rPr>
              <a:t>},</a:t>
            </a:r>
          </a:p>
          <a:p>
            <a:r>
              <a:rPr lang="fr-FR" sz="1050" dirty="0">
                <a:solidFill>
                  <a:srgbClr val="A31515"/>
                </a:solidFill>
                <a:latin typeface="SFMono-Medium"/>
              </a:rPr>
              <a:t>	"</a:t>
            </a:r>
            <a:r>
              <a:rPr lang="fr-FR" sz="1050" dirty="0" err="1">
                <a:solidFill>
                  <a:srgbClr val="A31515"/>
                </a:solidFill>
                <a:latin typeface="SFMono-Medium"/>
              </a:rPr>
              <a:t>calibrationDate</a:t>
            </a:r>
            <a:r>
              <a:rPr lang="fr-FR" sz="1050" dirty="0">
                <a:solidFill>
                  <a:srgbClr val="A31515"/>
                </a:solidFill>
                <a:latin typeface="SFMono-Medium"/>
              </a:rPr>
              <a:t>"</a:t>
            </a:r>
            <a:r>
              <a:rPr lang="fr-FR" sz="1050" dirty="0">
                <a:solidFill>
                  <a:srgbClr val="000000"/>
                </a:solidFill>
                <a:latin typeface="SFMono-Medium"/>
              </a:rPr>
              <a:t>:{</a:t>
            </a:r>
          </a:p>
          <a:p>
            <a:r>
              <a:rPr lang="fr-FR" sz="1050" dirty="0">
                <a:solidFill>
                  <a:srgbClr val="A31515"/>
                </a:solidFill>
                <a:latin typeface="SFMono-Medium"/>
              </a:rPr>
              <a:t>		"type"</a:t>
            </a:r>
            <a:r>
              <a:rPr lang="fr-FR" sz="1050" dirty="0">
                <a:solidFill>
                  <a:srgbClr val="000000"/>
                </a:solidFill>
                <a:latin typeface="SFMono-Medium"/>
              </a:rPr>
              <a:t>:</a:t>
            </a:r>
            <a:r>
              <a:rPr lang="fr-FR" sz="1050" dirty="0">
                <a:solidFill>
                  <a:srgbClr val="0451A5"/>
                </a:solidFill>
                <a:latin typeface="SFMono-Medium"/>
              </a:rPr>
              <a:t>"</a:t>
            </a:r>
            <a:r>
              <a:rPr lang="fr-FR" sz="1050" dirty="0" err="1">
                <a:solidFill>
                  <a:srgbClr val="0451A5"/>
                </a:solidFill>
                <a:latin typeface="SFMono-Medium"/>
              </a:rPr>
              <a:t>Property</a:t>
            </a:r>
            <a:r>
              <a:rPr lang="fr-FR" sz="1050" dirty="0">
                <a:solidFill>
                  <a:srgbClr val="0451A5"/>
                </a:solidFill>
                <a:latin typeface="SFMono-Medium"/>
              </a:rPr>
              <a:t>"</a:t>
            </a:r>
            <a:r>
              <a:rPr lang="fr-FR" sz="1050" dirty="0">
                <a:solidFill>
                  <a:srgbClr val="000000"/>
                </a:solidFill>
                <a:latin typeface="SFMono-Medium"/>
              </a:rPr>
              <a:t>,</a:t>
            </a:r>
          </a:p>
          <a:p>
            <a:r>
              <a:rPr lang="fr-FR" sz="1050" dirty="0">
                <a:solidFill>
                  <a:srgbClr val="A31515"/>
                </a:solidFill>
                <a:latin typeface="SFMono-Medium"/>
              </a:rPr>
              <a:t>		"value"</a:t>
            </a:r>
            <a:r>
              <a:rPr lang="fr-FR" sz="1050" dirty="0">
                <a:solidFill>
                  <a:srgbClr val="000000"/>
                </a:solidFill>
                <a:latin typeface="SFMono-Medium"/>
              </a:rPr>
              <a:t>:</a:t>
            </a:r>
            <a:r>
              <a:rPr lang="fr-FR" sz="1050" dirty="0">
                <a:solidFill>
                  <a:srgbClr val="0451A5"/>
                </a:solidFill>
                <a:latin typeface="SFMono-Medium"/>
              </a:rPr>
              <a:t>"2018-10-26T21:32:52+02:00"</a:t>
            </a:r>
            <a:r>
              <a:rPr lang="fr-FR" sz="1050" dirty="0">
                <a:solidFill>
                  <a:srgbClr val="000000"/>
                </a:solidFill>
                <a:latin typeface="SFMono-Medium"/>
              </a:rPr>
              <a:t>},</a:t>
            </a:r>
          </a:p>
          <a:p>
            <a:r>
              <a:rPr lang="fr-FR" sz="1050" dirty="0">
                <a:solidFill>
                  <a:srgbClr val="A31515"/>
                </a:solidFill>
                <a:latin typeface="SFMono-Medium"/>
              </a:rPr>
              <a:t>	 "</a:t>
            </a:r>
            <a:r>
              <a:rPr lang="fr-FR" sz="1050" dirty="0" err="1">
                <a:solidFill>
                  <a:srgbClr val="A31515"/>
                </a:solidFill>
                <a:latin typeface="SFMono-Medium"/>
              </a:rPr>
              <a:t>deviceParameter</a:t>
            </a:r>
            <a:r>
              <a:rPr lang="fr-FR" sz="1050" dirty="0">
                <a:solidFill>
                  <a:srgbClr val="A31515"/>
                </a:solidFill>
                <a:latin typeface="SFMono-Medium"/>
              </a:rPr>
              <a:t>"</a:t>
            </a:r>
            <a:r>
              <a:rPr lang="fr-FR" sz="1050" dirty="0">
                <a:solidFill>
                  <a:srgbClr val="000000"/>
                </a:solidFill>
                <a:latin typeface="SFMono-Medium"/>
              </a:rPr>
              <a:t>:{</a:t>
            </a:r>
          </a:p>
          <a:p>
            <a:r>
              <a:rPr lang="fr-FR" sz="1050" dirty="0">
                <a:solidFill>
                  <a:srgbClr val="A31515"/>
                </a:solidFill>
                <a:latin typeface="SFMono-Medium"/>
              </a:rPr>
              <a:t>		"type"</a:t>
            </a:r>
            <a:r>
              <a:rPr lang="fr-FR" sz="1050" dirty="0">
                <a:solidFill>
                  <a:srgbClr val="000000"/>
                </a:solidFill>
                <a:latin typeface="SFMono-Medium"/>
              </a:rPr>
              <a:t>:</a:t>
            </a:r>
            <a:r>
              <a:rPr lang="fr-FR" sz="1050" dirty="0">
                <a:solidFill>
                  <a:srgbClr val="0451A5"/>
                </a:solidFill>
                <a:latin typeface="SFMono-Medium"/>
              </a:rPr>
              <a:t>"</a:t>
            </a:r>
            <a:r>
              <a:rPr lang="fr-FR" sz="1050" dirty="0" err="1">
                <a:solidFill>
                  <a:srgbClr val="0451A5"/>
                </a:solidFill>
                <a:latin typeface="SFMono-Medium"/>
              </a:rPr>
              <a:t>Property</a:t>
            </a:r>
            <a:r>
              <a:rPr lang="fr-FR" sz="1050" dirty="0">
                <a:solidFill>
                  <a:srgbClr val="0451A5"/>
                </a:solidFill>
                <a:latin typeface="SFMono-Medium"/>
              </a:rPr>
              <a:t>"</a:t>
            </a:r>
            <a:r>
              <a:rPr lang="fr-FR" sz="1050" dirty="0">
                <a:solidFill>
                  <a:srgbClr val="000000"/>
                </a:solidFill>
                <a:latin typeface="SFMono-Medium"/>
              </a:rPr>
              <a:t>,</a:t>
            </a:r>
          </a:p>
          <a:p>
            <a:r>
              <a:rPr lang="fr-FR" sz="1050" dirty="0">
                <a:solidFill>
                  <a:srgbClr val="A31515"/>
                </a:solidFill>
                <a:latin typeface="SFMono-Medium"/>
              </a:rPr>
              <a:t>		"</a:t>
            </a:r>
            <a:r>
              <a:rPr lang="fr-FR" sz="1050" dirty="0" err="1">
                <a:solidFill>
                  <a:srgbClr val="A31515"/>
                </a:solidFill>
                <a:latin typeface="SFMono-Medium"/>
              </a:rPr>
              <a:t>value"</a:t>
            </a:r>
            <a:r>
              <a:rPr lang="fr-FR" sz="1050" dirty="0" err="1">
                <a:solidFill>
                  <a:srgbClr val="000000"/>
                </a:solidFill>
                <a:latin typeface="SFMono-Medium"/>
              </a:rPr>
              <a:t>:</a:t>
            </a:r>
            <a:r>
              <a:rPr lang="fr-FR" sz="1050" dirty="0" err="1">
                <a:solidFill>
                  <a:srgbClr val="0451A5"/>
                </a:solidFill>
                <a:latin typeface="SFMono-Medium"/>
              </a:rPr>
              <a:t>"Ph</a:t>
            </a:r>
            <a:r>
              <a:rPr lang="fr-FR" sz="1050" dirty="0">
                <a:solidFill>
                  <a:srgbClr val="0451A5"/>
                </a:solidFill>
                <a:latin typeface="SFMono-Medium"/>
              </a:rPr>
              <a:t>"</a:t>
            </a:r>
            <a:r>
              <a:rPr lang="fr-FR" sz="1050" dirty="0">
                <a:solidFill>
                  <a:srgbClr val="000000"/>
                </a:solidFill>
                <a:latin typeface="SFMono-Medium"/>
              </a:rPr>
              <a:t>},</a:t>
            </a:r>
          </a:p>
          <a:p>
            <a:r>
              <a:rPr lang="fr-FR" sz="1050" dirty="0">
                <a:solidFill>
                  <a:srgbClr val="A31515"/>
                </a:solidFill>
                <a:latin typeface="SFMono-Medium"/>
              </a:rPr>
              <a:t>"@</a:t>
            </a:r>
            <a:r>
              <a:rPr lang="fr-FR" sz="1050" dirty="0" err="1">
                <a:solidFill>
                  <a:srgbClr val="A31515"/>
                </a:solidFill>
                <a:latin typeface="SFMono-Medium"/>
              </a:rPr>
              <a:t>context</a:t>
            </a:r>
            <a:r>
              <a:rPr lang="fr-FR" sz="1050" dirty="0">
                <a:solidFill>
                  <a:srgbClr val="A31515"/>
                </a:solidFill>
                <a:latin typeface="SFMono-Medium"/>
              </a:rPr>
              <a:t>"</a:t>
            </a:r>
            <a:r>
              <a:rPr lang="fr-FR" sz="1050" dirty="0">
                <a:solidFill>
                  <a:srgbClr val="000000"/>
                </a:solidFill>
                <a:latin typeface="SFMono-Medium"/>
              </a:rPr>
              <a:t>: [</a:t>
            </a:r>
          </a:p>
          <a:p>
            <a:r>
              <a:rPr lang="fr-FR" sz="1050" dirty="0">
                <a:solidFill>
                  <a:srgbClr val="A31515"/>
                </a:solidFill>
                <a:latin typeface="SFMono-Medium"/>
              </a:rPr>
              <a:t>"https://gist.githubusercontent.com/</a:t>
            </a:r>
            <a:r>
              <a:rPr lang="fr-FR" sz="1050" dirty="0" err="1">
                <a:solidFill>
                  <a:srgbClr val="A31515"/>
                </a:solidFill>
                <a:latin typeface="SFMono-Medium"/>
              </a:rPr>
              <a:t>bobeal</a:t>
            </a:r>
            <a:r>
              <a:rPr lang="fr-FR" sz="1050" dirty="0">
                <a:solidFill>
                  <a:srgbClr val="A31515"/>
                </a:solidFill>
                <a:latin typeface="SFMono-Medium"/>
              </a:rPr>
              <a:t>/292f6ddf453bf3c427fb7206a2b5638a/</a:t>
            </a:r>
            <a:r>
              <a:rPr lang="fr-FR" sz="1050" dirty="0" err="1">
                <a:solidFill>
                  <a:srgbClr val="A31515"/>
                </a:solidFill>
                <a:latin typeface="SFMono-Medium"/>
              </a:rPr>
              <a:t>raw</a:t>
            </a:r>
            <a:r>
              <a:rPr lang="fr-FR" sz="1050" dirty="0">
                <a:solidFill>
                  <a:srgbClr val="A31515"/>
                </a:solidFill>
                <a:latin typeface="SFMono-Medium"/>
              </a:rPr>
              <a:t>/ae9b947caa0761b22a7c8a4078741d52a1f8c651/</a:t>
            </a:r>
            <a:r>
              <a:rPr lang="fr-FR" sz="1050" dirty="0" err="1">
                <a:solidFill>
                  <a:srgbClr val="A31515"/>
                </a:solidFill>
                <a:latin typeface="SFMono-Medium"/>
              </a:rPr>
              <a:t>aquac.jsonld</a:t>
            </a:r>
            <a:r>
              <a:rPr lang="fr-FR" sz="1050" dirty="0">
                <a:solidFill>
                  <a:srgbClr val="A31515"/>
                </a:solidFill>
                <a:latin typeface="SFMono-Medium"/>
              </a:rPr>
              <a:t>"</a:t>
            </a:r>
            <a:r>
              <a:rPr lang="fr-FR" sz="1050" dirty="0">
                <a:solidFill>
                  <a:srgbClr val="000000"/>
                </a:solidFill>
                <a:latin typeface="SFMono-Medium"/>
              </a:rPr>
              <a:t>,</a:t>
            </a:r>
          </a:p>
          <a:p>
            <a:r>
              <a:rPr lang="fr-FR" sz="1050" dirty="0">
                <a:solidFill>
                  <a:srgbClr val="A31515"/>
                </a:solidFill>
                <a:latin typeface="SFMono-Medium"/>
              </a:rPr>
              <a:t>"https://gist.githubusercontent.com/</a:t>
            </a:r>
            <a:r>
              <a:rPr lang="fr-FR" sz="1050" dirty="0" err="1">
                <a:solidFill>
                  <a:srgbClr val="A31515"/>
                </a:solidFill>
                <a:latin typeface="SFMono-Medium"/>
              </a:rPr>
              <a:t>bobeal</a:t>
            </a:r>
            <a:r>
              <a:rPr lang="fr-FR" sz="1050" dirty="0">
                <a:solidFill>
                  <a:srgbClr val="A31515"/>
                </a:solidFill>
                <a:latin typeface="SFMono-Medium"/>
              </a:rPr>
              <a:t>/4a836c81b837673b12e9db9916b1cd35/</a:t>
            </a:r>
            <a:r>
              <a:rPr lang="fr-FR" sz="1050" dirty="0" err="1">
                <a:solidFill>
                  <a:srgbClr val="A31515"/>
                </a:solidFill>
                <a:latin typeface="SFMono-Medium"/>
              </a:rPr>
              <a:t>raw</a:t>
            </a:r>
            <a:r>
              <a:rPr lang="fr-FR" sz="1050" dirty="0">
                <a:solidFill>
                  <a:srgbClr val="A31515"/>
                </a:solidFill>
                <a:latin typeface="SFMono-Medium"/>
              </a:rPr>
              <a:t>/6c7b234b76f86eb66ece385bc93c3f139f8e8cad/</a:t>
            </a:r>
            <a:r>
              <a:rPr lang="fr-FR" sz="1050" dirty="0" err="1">
                <a:solidFill>
                  <a:srgbClr val="A31515"/>
                </a:solidFill>
                <a:latin typeface="SFMono-Medium"/>
              </a:rPr>
              <a:t>egm.jsonld</a:t>
            </a:r>
            <a:r>
              <a:rPr lang="fr-FR" sz="1050" dirty="0">
                <a:solidFill>
                  <a:srgbClr val="A31515"/>
                </a:solidFill>
                <a:latin typeface="SFMono-Medium"/>
              </a:rPr>
              <a:t>"</a:t>
            </a:r>
            <a:r>
              <a:rPr lang="fr-FR" sz="1050" dirty="0">
                <a:solidFill>
                  <a:srgbClr val="000000"/>
                </a:solidFill>
                <a:latin typeface="SFMono-Medium"/>
              </a:rPr>
              <a:t>,</a:t>
            </a:r>
          </a:p>
          <a:p>
            <a:r>
              <a:rPr lang="fr-FR" sz="1050" dirty="0">
                <a:solidFill>
                  <a:srgbClr val="A31515"/>
                </a:solidFill>
                <a:latin typeface="SFMono-Medium"/>
              </a:rPr>
              <a:t>"http://uri.etsi.org/</a:t>
            </a:r>
            <a:r>
              <a:rPr lang="fr-FR" sz="1050" dirty="0" err="1">
                <a:solidFill>
                  <a:srgbClr val="A31515"/>
                </a:solidFill>
                <a:latin typeface="SFMono-Medium"/>
              </a:rPr>
              <a:t>ngsi-ld</a:t>
            </a:r>
            <a:r>
              <a:rPr lang="fr-FR" sz="1050" dirty="0">
                <a:solidFill>
                  <a:srgbClr val="A31515"/>
                </a:solidFill>
                <a:latin typeface="SFMono-Medium"/>
              </a:rPr>
              <a:t>/v1/</a:t>
            </a:r>
            <a:r>
              <a:rPr lang="fr-FR" sz="1050" dirty="0" err="1">
                <a:solidFill>
                  <a:srgbClr val="A31515"/>
                </a:solidFill>
                <a:latin typeface="SFMono-Medium"/>
              </a:rPr>
              <a:t>ngsi-ld-core-context.jsonld</a:t>
            </a:r>
            <a:r>
              <a:rPr lang="fr-FR" sz="1050" dirty="0">
                <a:solidFill>
                  <a:srgbClr val="A31515"/>
                </a:solidFill>
                <a:latin typeface="SFMono-Medium"/>
              </a:rPr>
              <a:t>"</a:t>
            </a:r>
            <a:r>
              <a:rPr lang="fr-FR" sz="1050" dirty="0">
                <a:solidFill>
                  <a:srgbClr val="000000"/>
                </a:solidFill>
                <a:latin typeface="SFMono-Medium"/>
              </a:rPr>
              <a:t>]</a:t>
            </a:r>
          </a:p>
          <a:p>
            <a:r>
              <a:rPr lang="fr-FR" sz="1050" dirty="0">
                <a:solidFill>
                  <a:srgbClr val="000000"/>
                </a:solidFill>
                <a:latin typeface="SFMono-Medium"/>
              </a:rPr>
              <a:t>}</a:t>
            </a:r>
          </a:p>
          <a:p>
            <a:endParaRPr lang="fr-FR" sz="1050" b="0" dirty="0">
              <a:solidFill>
                <a:srgbClr val="000000"/>
              </a:solidFill>
              <a:effectLst/>
              <a:latin typeface="SFMono-Medium"/>
            </a:endParaRPr>
          </a:p>
        </p:txBody>
      </p:sp>
      <p:sp>
        <p:nvSpPr>
          <p:cNvPr id="12" name="Organigramme : Processus 11"/>
          <p:cNvSpPr/>
          <p:nvPr/>
        </p:nvSpPr>
        <p:spPr>
          <a:xfrm>
            <a:off x="5011940" y="2735259"/>
            <a:ext cx="2367235" cy="65820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GB" sz="1100" dirty="0" smtClean="0"/>
              <a:t>Relationships and properties have to be instantiated. </a:t>
            </a:r>
          </a:p>
          <a:p>
            <a:pPr algn="just"/>
            <a:r>
              <a:rPr lang="en-GB" sz="1100" dirty="0" smtClean="0">
                <a:solidFill>
                  <a:srgbClr val="FF0000"/>
                </a:solidFill>
              </a:rPr>
              <a:t>Only: value, </a:t>
            </a:r>
            <a:r>
              <a:rPr lang="en-GB" sz="1100" dirty="0" err="1">
                <a:solidFill>
                  <a:srgbClr val="FF0000"/>
                </a:solidFill>
              </a:rPr>
              <a:t>u</a:t>
            </a:r>
            <a:r>
              <a:rPr lang="en-GB" sz="1100" dirty="0" err="1" smtClean="0">
                <a:solidFill>
                  <a:srgbClr val="FF0000"/>
                </a:solidFill>
              </a:rPr>
              <a:t>nitCode</a:t>
            </a:r>
            <a:r>
              <a:rPr lang="en-GB" sz="1100" dirty="0" smtClean="0">
                <a:solidFill>
                  <a:srgbClr val="FF0000"/>
                </a:solidFill>
              </a:rPr>
              <a:t>, </a:t>
            </a:r>
            <a:r>
              <a:rPr lang="en-GB" sz="1100" dirty="0" err="1" smtClean="0">
                <a:solidFill>
                  <a:srgbClr val="FF0000"/>
                </a:solidFill>
              </a:rPr>
              <a:t>createdAt</a:t>
            </a:r>
            <a:r>
              <a:rPr lang="en-GB" sz="1100" dirty="0" smtClean="0">
                <a:solidFill>
                  <a:srgbClr val="FF0000"/>
                </a:solidFill>
              </a:rPr>
              <a:t>, </a:t>
            </a:r>
            <a:r>
              <a:rPr lang="en-GB" sz="1100" dirty="0" err="1" smtClean="0">
                <a:solidFill>
                  <a:srgbClr val="FF0000"/>
                </a:solidFill>
              </a:rPr>
              <a:t>observedAt</a:t>
            </a:r>
            <a:r>
              <a:rPr lang="en-GB" sz="1100" dirty="0" smtClean="0">
                <a:solidFill>
                  <a:srgbClr val="FF0000"/>
                </a:solidFill>
              </a:rPr>
              <a:t>, </a:t>
            </a:r>
            <a:r>
              <a:rPr lang="en-GB" sz="1100" dirty="0" err="1" smtClean="0">
                <a:solidFill>
                  <a:srgbClr val="FF0000"/>
                </a:solidFill>
              </a:rPr>
              <a:t>modifiedAt</a:t>
            </a:r>
            <a:endParaRPr lang="en-GB" sz="1100" dirty="0">
              <a:solidFill>
                <a:srgbClr val="FF0000"/>
              </a:solidFill>
            </a:endParaRPr>
          </a:p>
        </p:txBody>
      </p:sp>
      <p:cxnSp>
        <p:nvCxnSpPr>
          <p:cNvPr id="14" name="Connecteur droit avec flèche 13"/>
          <p:cNvCxnSpPr>
            <a:stCxn id="12" idx="1"/>
          </p:cNvCxnSpPr>
          <p:nvPr/>
        </p:nvCxnSpPr>
        <p:spPr>
          <a:xfrm flipH="1" flipV="1">
            <a:off x="3278666" y="2670350"/>
            <a:ext cx="1733274" cy="3940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2" idx="1"/>
          </p:cNvCxnSpPr>
          <p:nvPr/>
        </p:nvCxnSpPr>
        <p:spPr>
          <a:xfrm flipH="1">
            <a:off x="3342166" y="3064362"/>
            <a:ext cx="1669774" cy="5357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2" idx="3"/>
          </p:cNvCxnSpPr>
          <p:nvPr/>
        </p:nvCxnSpPr>
        <p:spPr>
          <a:xfrm flipV="1">
            <a:off x="7379175" y="2859532"/>
            <a:ext cx="1455739" cy="2048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2" idx="3"/>
          </p:cNvCxnSpPr>
          <p:nvPr/>
        </p:nvCxnSpPr>
        <p:spPr>
          <a:xfrm flipV="1">
            <a:off x="7379175" y="2339016"/>
            <a:ext cx="1455739" cy="725346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2" idx="3"/>
          </p:cNvCxnSpPr>
          <p:nvPr/>
        </p:nvCxnSpPr>
        <p:spPr>
          <a:xfrm flipV="1">
            <a:off x="7379175" y="2670350"/>
            <a:ext cx="1502888" cy="394012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e 48"/>
          <p:cNvGrpSpPr/>
          <p:nvPr/>
        </p:nvGrpSpPr>
        <p:grpSpPr>
          <a:xfrm>
            <a:off x="5011940" y="1026500"/>
            <a:ext cx="2453892" cy="905774"/>
            <a:chOff x="5011940" y="1216658"/>
            <a:chExt cx="2453892" cy="905774"/>
          </a:xfrm>
        </p:grpSpPr>
        <p:sp>
          <p:nvSpPr>
            <p:cNvPr id="40" name="Organigramme : Processus 39"/>
            <p:cNvSpPr/>
            <p:nvPr/>
          </p:nvSpPr>
          <p:spPr>
            <a:xfrm>
              <a:off x="5047977" y="1256599"/>
              <a:ext cx="2367235" cy="841818"/>
            </a:xfrm>
            <a:prstGeom prst="flowChartProcess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GB" sz="1100" dirty="0" smtClean="0"/>
                <a:t> </a:t>
              </a:r>
            </a:p>
            <a:p>
              <a:pPr algn="just"/>
              <a:endParaRPr lang="en-GB" sz="1100" dirty="0">
                <a:solidFill>
                  <a:srgbClr val="FF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11940" y="1216658"/>
              <a:ext cx="220765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GB" sz="2000" dirty="0" err="1">
                  <a:solidFill>
                    <a:srgbClr val="FF0000"/>
                  </a:solidFill>
                </a:rPr>
                <a:t>urn:ngsi-ld:type:id</a:t>
              </a:r>
              <a:endParaRPr lang="en-GB" sz="2000" dirty="0">
                <a:solidFill>
                  <a:srgbClr val="FF0000"/>
                </a:solidFill>
              </a:endParaRPr>
            </a:p>
          </p:txBody>
        </p:sp>
        <p:sp>
          <p:nvSpPr>
            <p:cNvPr id="43" name="Accolade ouvrante 42"/>
            <p:cNvSpPr/>
            <p:nvPr/>
          </p:nvSpPr>
          <p:spPr>
            <a:xfrm rot="16200000">
              <a:off x="5587452" y="1062603"/>
              <a:ext cx="249376" cy="120871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Accolade ouvrante 43"/>
            <p:cNvSpPr/>
            <p:nvPr/>
          </p:nvSpPr>
          <p:spPr>
            <a:xfrm rot="16200000">
              <a:off x="6468226" y="1389970"/>
              <a:ext cx="249376" cy="54445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Accolade ouvrante 44"/>
            <p:cNvSpPr/>
            <p:nvPr/>
          </p:nvSpPr>
          <p:spPr>
            <a:xfrm rot="16200000">
              <a:off x="6894602" y="1549163"/>
              <a:ext cx="249376" cy="22034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421034" y="1806815"/>
              <a:ext cx="58221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GB" sz="900" dirty="0">
                  <a:solidFill>
                    <a:srgbClr val="FF0000"/>
                  </a:solidFill>
                </a:rPr>
                <a:t>Fix Part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316499" y="1752954"/>
              <a:ext cx="5486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900" dirty="0" smtClean="0">
                  <a:solidFill>
                    <a:srgbClr val="FF0000"/>
                  </a:solidFill>
                </a:rPr>
                <a:t>Entity Type</a:t>
              </a:r>
              <a:endParaRPr lang="fr-FR" sz="9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831193" y="1753100"/>
              <a:ext cx="63463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900" dirty="0" smtClean="0">
                  <a:solidFill>
                    <a:srgbClr val="FF0000"/>
                  </a:solidFill>
                </a:rPr>
                <a:t>Entity Identifier</a:t>
              </a:r>
              <a:endParaRPr lang="fr-FR" sz="900" dirty="0"/>
            </a:p>
          </p:txBody>
        </p:sp>
      </p:grpSp>
      <p:cxnSp>
        <p:nvCxnSpPr>
          <p:cNvPr id="73" name="Connecteur droit avec flèche 72"/>
          <p:cNvCxnSpPr>
            <a:stCxn id="40" idx="1"/>
          </p:cNvCxnSpPr>
          <p:nvPr/>
        </p:nvCxnSpPr>
        <p:spPr>
          <a:xfrm flipH="1">
            <a:off x="3106054" y="1487350"/>
            <a:ext cx="1941923" cy="5221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>
            <a:stCxn id="40" idx="3"/>
          </p:cNvCxnSpPr>
          <p:nvPr/>
        </p:nvCxnSpPr>
        <p:spPr>
          <a:xfrm>
            <a:off x="7415212" y="1487350"/>
            <a:ext cx="1381178" cy="5385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rganigramme : Processus 78"/>
          <p:cNvSpPr/>
          <p:nvPr/>
        </p:nvSpPr>
        <p:spPr>
          <a:xfrm>
            <a:off x="5098597" y="5116315"/>
            <a:ext cx="2367235" cy="65820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GB" sz="1100" dirty="0" smtClean="0"/>
              <a:t>All Entities types, Relationships and Properties are defined in the @context files</a:t>
            </a:r>
            <a:endParaRPr lang="en-GB" sz="1100" dirty="0">
              <a:solidFill>
                <a:srgbClr val="FF0000"/>
              </a:solidFill>
            </a:endParaRPr>
          </a:p>
        </p:txBody>
      </p:sp>
      <p:cxnSp>
        <p:nvCxnSpPr>
          <p:cNvPr id="80" name="Connecteur droit avec flèche 79"/>
          <p:cNvCxnSpPr>
            <a:stCxn id="79" idx="1"/>
          </p:cNvCxnSpPr>
          <p:nvPr/>
        </p:nvCxnSpPr>
        <p:spPr>
          <a:xfrm flipH="1" flipV="1">
            <a:off x="1800225" y="5116315"/>
            <a:ext cx="3298372" cy="3291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>
            <a:stCxn id="79" idx="3"/>
          </p:cNvCxnSpPr>
          <p:nvPr/>
        </p:nvCxnSpPr>
        <p:spPr>
          <a:xfrm>
            <a:off x="7465832" y="5445418"/>
            <a:ext cx="375290" cy="10765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rganigramme : Processus 28"/>
          <p:cNvSpPr/>
          <p:nvPr/>
        </p:nvSpPr>
        <p:spPr>
          <a:xfrm>
            <a:off x="5011940" y="3813116"/>
            <a:ext cx="2367235" cy="56748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GB" sz="1100" dirty="0" smtClean="0"/>
              <a:t>Date, time should follow the ISO 8601: </a:t>
            </a:r>
            <a:r>
              <a:rPr lang="en-GB" sz="1100" dirty="0" err="1" smtClean="0"/>
              <a:t>observedAt</a:t>
            </a:r>
            <a:r>
              <a:rPr lang="en-GB" sz="1100" dirty="0" smtClean="0"/>
              <a:t>, </a:t>
            </a:r>
            <a:r>
              <a:rPr lang="en-GB" sz="1100" dirty="0" err="1" smtClean="0"/>
              <a:t>modifiedAt</a:t>
            </a:r>
            <a:r>
              <a:rPr lang="en-GB" sz="1100" dirty="0" smtClean="0"/>
              <a:t>, </a:t>
            </a:r>
            <a:r>
              <a:rPr lang="en-GB" sz="1100" dirty="0" err="1" smtClean="0"/>
              <a:t>createdAt</a:t>
            </a:r>
            <a:endParaRPr lang="en-GB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66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Your Payloads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Accelerating IoT Adoption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chemeClr val="bg1"/>
                </a:solidFill>
                <a:ea typeface="Lato Light" panose="020F0502020204030203" pitchFamily="34" charset="0"/>
              </a:rPr>
              <a:t>Page </a:t>
            </a:r>
            <a:fld id="{85A8BB31-FD7F-4B0B-814E-B4CDD614D09A}" type="slidenum">
              <a:rPr lang="en-GB" b="1" smtClean="0">
                <a:solidFill>
                  <a:schemeClr val="bg1"/>
                </a:solidFill>
                <a:ea typeface="Lato Black" panose="020F0502020204030203" pitchFamily="34" charset="0"/>
              </a:rPr>
              <a:pPr/>
              <a:t>13</a:t>
            </a:fld>
            <a:endParaRPr lang="en-GB" b="1" dirty="0">
              <a:solidFill>
                <a:schemeClr val="bg1"/>
              </a:solidFill>
              <a:ea typeface="Lato Black" panose="020F0502020204030203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327830" y="1619250"/>
            <a:ext cx="8963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 smtClean="0"/>
              <a:t>Verify if the entities, relationship and properties defined in contexts files (NGSI-LD core, </a:t>
            </a:r>
            <a:r>
              <a:rPr lang="en-GB" dirty="0" err="1" smtClean="0"/>
              <a:t>aquac.jsonld</a:t>
            </a:r>
            <a:r>
              <a:rPr lang="en-GB" dirty="0" smtClean="0"/>
              <a:t> and </a:t>
            </a:r>
            <a:r>
              <a:rPr lang="en-GB" dirty="0" err="1" smtClean="0"/>
              <a:t>egm,jsonld</a:t>
            </a:r>
            <a:r>
              <a:rPr lang="en-GB" dirty="0" smtClean="0"/>
              <a:t>) are enough for your data:</a:t>
            </a:r>
          </a:p>
          <a:p>
            <a:r>
              <a:rPr lang="en-GB" dirty="0"/>
              <a:t>	</a:t>
            </a:r>
            <a:r>
              <a:rPr lang="en-GB" dirty="0" smtClean="0"/>
              <a:t>- Please Provide Missing Properties and Relationships(</a:t>
            </a:r>
            <a:r>
              <a:rPr lang="en-GB" dirty="0" err="1" smtClean="0"/>
              <a:t>tempereture</a:t>
            </a:r>
            <a:r>
              <a:rPr lang="en-GB" dirty="0" smtClean="0"/>
              <a:t>, </a:t>
            </a:r>
            <a:r>
              <a:rPr lang="en-GB" dirty="0" err="1" smtClean="0"/>
              <a:t>ph</a:t>
            </a:r>
            <a:r>
              <a:rPr lang="en-GB" dirty="0" smtClean="0"/>
              <a:t>…)</a:t>
            </a:r>
          </a:p>
          <a:p>
            <a:r>
              <a:rPr lang="en-GB" dirty="0" smtClean="0"/>
              <a:t>2. Create your Sensor Payloads and locate them [sensor X is in </a:t>
            </a:r>
            <a:r>
              <a:rPr lang="en-GB" dirty="0" err="1" smtClean="0"/>
              <a:t>FishContainement</a:t>
            </a:r>
            <a:r>
              <a:rPr lang="en-GB" dirty="0" smtClean="0"/>
              <a:t>]</a:t>
            </a:r>
          </a:p>
          <a:p>
            <a:r>
              <a:rPr lang="en-GB" dirty="0" smtClean="0"/>
              <a:t>3. Create Other Payloads [</a:t>
            </a:r>
            <a:r>
              <a:rPr lang="en-GB" dirty="0" err="1" smtClean="0"/>
              <a:t>FishContainement</a:t>
            </a:r>
            <a:r>
              <a:rPr lang="en-GB" dirty="0" smtClean="0"/>
              <a:t> following the example]</a:t>
            </a:r>
          </a:p>
          <a:p>
            <a:r>
              <a:rPr lang="en-GB" dirty="0" smtClean="0"/>
              <a:t>4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. Add measures/observations….</a:t>
            </a:r>
          </a:p>
          <a:p>
            <a:endParaRPr lang="en-GB" dirty="0" smtClean="0"/>
          </a:p>
          <a:p>
            <a:r>
              <a:rPr lang="en-GB" dirty="0"/>
              <a:t>	</a:t>
            </a:r>
            <a:endParaRPr lang="en-GB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862" y="3749966"/>
            <a:ext cx="5673408" cy="2488909"/>
          </a:xfrm>
          <a:prstGeom prst="rect">
            <a:avLst/>
          </a:prstGeom>
          <a:ln w="2222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704393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When</a:t>
            </a:r>
            <a:r>
              <a:rPr lang="fr-FR" dirty="0" smtClean="0"/>
              <a:t> First Values are </a:t>
            </a:r>
            <a:r>
              <a:rPr lang="fr-FR" dirty="0" err="1" smtClean="0"/>
              <a:t>Arriving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Sensor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Accelerating IoT Adoption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chemeClr val="bg1"/>
                </a:solidFill>
                <a:ea typeface="Lato Light" panose="020F0502020204030203" pitchFamily="34" charset="0"/>
              </a:rPr>
              <a:t>Page </a:t>
            </a:r>
            <a:fld id="{85A8BB31-FD7F-4B0B-814E-B4CDD614D09A}" type="slidenum">
              <a:rPr lang="en-GB" b="1" smtClean="0">
                <a:solidFill>
                  <a:schemeClr val="bg1"/>
                </a:solidFill>
                <a:ea typeface="Lato Black" panose="020F0502020204030203" pitchFamily="34" charset="0"/>
              </a:rPr>
              <a:pPr/>
              <a:t>14</a:t>
            </a:fld>
            <a:endParaRPr lang="en-GB" b="1" dirty="0">
              <a:solidFill>
                <a:schemeClr val="bg1"/>
              </a:solidFill>
              <a:ea typeface="Lato Black" panose="020F0502020204030203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327830" y="1315312"/>
            <a:ext cx="896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solution is to create a UPDATE Queries on the </a:t>
            </a:r>
            <a:r>
              <a:rPr lang="en-GB" dirty="0" err="1" smtClean="0"/>
              <a:t>FishContainement</a:t>
            </a:r>
            <a:r>
              <a:rPr lang="en-GB" dirty="0" smtClean="0"/>
              <a:t> Entity </a:t>
            </a:r>
          </a:p>
        </p:txBody>
      </p:sp>
      <p:sp>
        <p:nvSpPr>
          <p:cNvPr id="7" name="Rectangle 6"/>
          <p:cNvSpPr/>
          <p:nvPr/>
        </p:nvSpPr>
        <p:spPr>
          <a:xfrm>
            <a:off x="922946" y="1937731"/>
            <a:ext cx="104344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http PATCH http://</a:t>
            </a:r>
            <a:r>
              <a:rPr lang="fr-FR" altLang="fr-FR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localhost:8082/ngsi-ld/v1/entities/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urn:ngsi-ld:FishContainment:0012</a:t>
            </a:r>
            <a:r>
              <a:rPr lang="fr-FR" altLang="fr-FR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/attrs </a:t>
            </a:r>
            <a:r>
              <a:rPr lang="fr-FR" altLang="fr-F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Content-Type:application</a:t>
            </a:r>
            <a:r>
              <a:rPr lang="fr-FR" altLang="fr-F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fr-FR" altLang="fr-F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json</a:t>
            </a:r>
            <a:r>
              <a:rPr lang="fr-FR" altLang="fr-F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&lt; </a:t>
            </a:r>
            <a:r>
              <a:rPr lang="fr-FR" altLang="fr-FR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fr-FR" altLang="fr-FR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fr-FR" altLang="fr-FR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resources</a:t>
            </a:r>
            <a:r>
              <a:rPr lang="fr-FR" altLang="fr-FR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fr-FR" altLang="fr-FR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ngsild</a:t>
            </a:r>
            <a:r>
              <a:rPr lang="fr-FR" altLang="fr-FR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fr-FR" altLang="fr-FR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FishContainment_ADD_NEW-attribute.json</a:t>
            </a:r>
            <a:r>
              <a:rPr lang="fr-FR" altLang="fr-FR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altLang="fr-F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Link</a:t>
            </a:r>
            <a:r>
              <a:rPr lang="fr-FR" altLang="fr-FR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:"&lt;</a:t>
            </a:r>
            <a:r>
              <a:rPr lang="fr-FR" altLang="fr-FR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contexts</a:t>
            </a:r>
            <a:r>
              <a:rPr lang="fr-FR" altLang="fr-FR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altLang="fr-FR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uri</a:t>
            </a:r>
            <a:r>
              <a:rPr lang="fr-FR" altLang="fr-FR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&gt;; </a:t>
            </a:r>
            <a:r>
              <a:rPr lang="fr-FR" altLang="fr-F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rel</a:t>
            </a:r>
            <a:r>
              <a:rPr lang="fr-FR" altLang="fr-F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=http://www.w3.org/ns/json-ld#context; type=application/</a:t>
            </a:r>
            <a:r>
              <a:rPr lang="fr-FR" altLang="fr-F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ld+json</a:t>
            </a:r>
            <a:r>
              <a:rPr lang="fr-FR" altLang="fr-F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 </a:t>
            </a:r>
            <a:endParaRPr lang="fr-FR" altLang="fr-FR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2946" y="3668146"/>
            <a:ext cx="4925404" cy="1277273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000000"/>
                </a:solidFill>
                <a:latin typeface="SFMono-Medium"/>
              </a:rPr>
              <a:t>"</a:t>
            </a:r>
            <a:r>
              <a:rPr lang="fr-FR" sz="1100" dirty="0" err="1">
                <a:solidFill>
                  <a:srgbClr val="A31515"/>
                </a:solidFill>
                <a:latin typeface="SFMono-Medium"/>
              </a:rPr>
              <a:t>fishNumber</a:t>
            </a:r>
            <a:r>
              <a:rPr lang="fr-FR" sz="1100" dirty="0">
                <a:solidFill>
                  <a:srgbClr val="A31515"/>
                </a:solidFill>
                <a:latin typeface="SFMono-Medium"/>
              </a:rPr>
              <a:t>"</a:t>
            </a:r>
            <a:r>
              <a:rPr lang="fr-FR" sz="1100" dirty="0">
                <a:solidFill>
                  <a:srgbClr val="000000"/>
                </a:solidFill>
                <a:latin typeface="SFMono-Medium"/>
              </a:rPr>
              <a:t>:{</a:t>
            </a:r>
          </a:p>
          <a:p>
            <a:r>
              <a:rPr lang="fr-FR" sz="1100" dirty="0">
                <a:solidFill>
                  <a:srgbClr val="000000"/>
                </a:solidFill>
                <a:latin typeface="SFMono-Medium"/>
              </a:rPr>
              <a:t>      	</a:t>
            </a:r>
            <a:r>
              <a:rPr lang="fr-FR" sz="1100" dirty="0">
                <a:solidFill>
                  <a:srgbClr val="A31515"/>
                </a:solidFill>
                <a:latin typeface="SFMono-Medium"/>
              </a:rPr>
              <a:t>"type"</a:t>
            </a:r>
            <a:r>
              <a:rPr lang="fr-FR" sz="1100" dirty="0">
                <a:solidFill>
                  <a:srgbClr val="000000"/>
                </a:solidFill>
                <a:latin typeface="SFMono-Medium"/>
              </a:rPr>
              <a:t>:"</a:t>
            </a:r>
            <a:r>
              <a:rPr lang="fr-FR" sz="1100" dirty="0" err="1">
                <a:solidFill>
                  <a:srgbClr val="000000"/>
                </a:solidFill>
                <a:latin typeface="SFMono-Medium"/>
              </a:rPr>
              <a:t>Property</a:t>
            </a:r>
            <a:r>
              <a:rPr lang="fr-FR" sz="1100" dirty="0">
                <a:solidFill>
                  <a:srgbClr val="000000"/>
                </a:solidFill>
                <a:latin typeface="SFMono-Medium"/>
              </a:rPr>
              <a:t>",</a:t>
            </a:r>
          </a:p>
          <a:p>
            <a:r>
              <a:rPr lang="fr-FR" sz="1100" dirty="0">
                <a:solidFill>
                  <a:srgbClr val="000000"/>
                </a:solidFill>
                <a:latin typeface="SFMono-Medium"/>
              </a:rPr>
              <a:t>      	</a:t>
            </a:r>
            <a:r>
              <a:rPr lang="fr-FR" sz="1100" dirty="0">
                <a:solidFill>
                  <a:srgbClr val="A31515"/>
                </a:solidFill>
                <a:latin typeface="SFMono-Medium"/>
              </a:rPr>
              <a:t>"value</a:t>
            </a:r>
            <a:r>
              <a:rPr lang="fr-FR" sz="1100" dirty="0" smtClean="0">
                <a:solidFill>
                  <a:srgbClr val="A31515"/>
                </a:solidFill>
                <a:latin typeface="SFMono-Medium"/>
              </a:rPr>
              <a:t>"</a:t>
            </a:r>
            <a:r>
              <a:rPr lang="fr-FR" sz="1100" dirty="0" smtClean="0">
                <a:solidFill>
                  <a:srgbClr val="000000"/>
                </a:solidFill>
                <a:latin typeface="SFMono-Medium"/>
              </a:rPr>
              <a:t>:100,</a:t>
            </a:r>
            <a:endParaRPr lang="fr-FR" sz="1100" dirty="0">
              <a:solidFill>
                <a:srgbClr val="000000"/>
              </a:solidFill>
              <a:latin typeface="SFMono-Medium"/>
            </a:endParaRPr>
          </a:p>
          <a:p>
            <a:r>
              <a:rPr lang="fr-FR" sz="1100" dirty="0">
                <a:solidFill>
                  <a:srgbClr val="000000"/>
                </a:solidFill>
                <a:latin typeface="SFMono-Medium"/>
              </a:rPr>
              <a:t>     	 </a:t>
            </a:r>
            <a:r>
              <a:rPr lang="fr-FR" sz="1100" dirty="0">
                <a:solidFill>
                  <a:srgbClr val="A31515"/>
                </a:solidFill>
                <a:latin typeface="SFMono-Medium"/>
              </a:rPr>
              <a:t>"observedAt"</a:t>
            </a:r>
            <a:r>
              <a:rPr lang="fr-FR" sz="1100" dirty="0">
                <a:solidFill>
                  <a:srgbClr val="000000"/>
                </a:solidFill>
                <a:latin typeface="SFMono-Medium"/>
              </a:rPr>
              <a:t>:"2019-10-26T21:32:52+02:00",</a:t>
            </a:r>
          </a:p>
          <a:p>
            <a:r>
              <a:rPr lang="fr-FR" sz="1100" dirty="0">
                <a:solidFill>
                  <a:srgbClr val="000000"/>
                </a:solidFill>
                <a:latin typeface="SFMono-Medium"/>
              </a:rPr>
              <a:t>      	</a:t>
            </a:r>
            <a:r>
              <a:rPr lang="fr-FR" sz="1100" dirty="0">
                <a:solidFill>
                  <a:srgbClr val="A31515"/>
                </a:solidFill>
                <a:latin typeface="SFMono-Medium"/>
              </a:rPr>
              <a:t>"</a:t>
            </a:r>
            <a:r>
              <a:rPr lang="fr-FR" sz="1100" dirty="0" err="1">
                <a:solidFill>
                  <a:srgbClr val="A31515"/>
                </a:solidFill>
                <a:latin typeface="SFMono-Medium"/>
              </a:rPr>
              <a:t>observedBy</a:t>
            </a:r>
            <a:r>
              <a:rPr lang="fr-FR" sz="1100" dirty="0">
                <a:solidFill>
                  <a:srgbClr val="A31515"/>
                </a:solidFill>
                <a:latin typeface="SFMono-Medium"/>
              </a:rPr>
              <a:t>"</a:t>
            </a:r>
            <a:r>
              <a:rPr lang="fr-FR" sz="1100" dirty="0">
                <a:solidFill>
                  <a:srgbClr val="000000"/>
                </a:solidFill>
                <a:latin typeface="SFMono-Medium"/>
              </a:rPr>
              <a:t>:{</a:t>
            </a:r>
          </a:p>
          <a:p>
            <a:r>
              <a:rPr lang="fr-FR" sz="1100" dirty="0">
                <a:solidFill>
                  <a:srgbClr val="000000"/>
                </a:solidFill>
                <a:latin typeface="SFMono-Medium"/>
              </a:rPr>
              <a:t>         		</a:t>
            </a:r>
            <a:r>
              <a:rPr lang="fr-FR" sz="1100" dirty="0">
                <a:solidFill>
                  <a:srgbClr val="A31515"/>
                </a:solidFill>
                <a:latin typeface="SFMono-Medium"/>
              </a:rPr>
              <a:t>"</a:t>
            </a:r>
            <a:r>
              <a:rPr lang="fr-FR" sz="1100" dirty="0" err="1">
                <a:solidFill>
                  <a:srgbClr val="A31515"/>
                </a:solidFill>
                <a:latin typeface="SFMono-Medium"/>
              </a:rPr>
              <a:t>type"</a:t>
            </a:r>
            <a:r>
              <a:rPr lang="fr-FR" sz="1100" dirty="0" err="1">
                <a:solidFill>
                  <a:srgbClr val="000000"/>
                </a:solidFill>
                <a:latin typeface="SFMono-Medium"/>
              </a:rPr>
              <a:t>:"Relationship</a:t>
            </a:r>
            <a:r>
              <a:rPr lang="fr-FR" sz="1100" dirty="0">
                <a:solidFill>
                  <a:srgbClr val="000000"/>
                </a:solidFill>
                <a:latin typeface="SFMono-Medium"/>
              </a:rPr>
              <a:t>",</a:t>
            </a:r>
          </a:p>
          <a:p>
            <a:r>
              <a:rPr lang="fr-FR" sz="1100" dirty="0">
                <a:solidFill>
                  <a:srgbClr val="000000"/>
                </a:solidFill>
                <a:latin typeface="SFMono-Medium"/>
              </a:rPr>
              <a:t>         		</a:t>
            </a:r>
            <a:r>
              <a:rPr lang="fr-FR" sz="1100" dirty="0">
                <a:solidFill>
                  <a:srgbClr val="A31515"/>
                </a:solidFill>
                <a:latin typeface="SFMono-Medium"/>
              </a:rPr>
              <a:t>"object"</a:t>
            </a:r>
            <a:r>
              <a:rPr lang="fr-FR" sz="1100" dirty="0">
                <a:solidFill>
                  <a:srgbClr val="000000"/>
                </a:solidFill>
                <a:latin typeface="SFMono-Medium"/>
              </a:rPr>
              <a:t>:"urn:ngsi-ld:Sensor:013YFZ"}  },</a:t>
            </a:r>
            <a:endParaRPr lang="fr-FR" sz="1100" b="0" dirty="0">
              <a:solidFill>
                <a:srgbClr val="000000"/>
              </a:solidFill>
              <a:effectLst/>
              <a:latin typeface="SFMono-Medium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18821" y="3668146"/>
            <a:ext cx="4925404" cy="1446550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fr-FR" sz="1100" dirty="0" smtClean="0">
                <a:solidFill>
                  <a:srgbClr val="A31515"/>
                </a:solidFill>
                <a:latin typeface="SFMono-Medium"/>
              </a:rPr>
              <a:t>"temperature#1"</a:t>
            </a:r>
            <a:r>
              <a:rPr lang="fr-FR" sz="1100" dirty="0" smtClean="0">
                <a:solidFill>
                  <a:srgbClr val="000000"/>
                </a:solidFill>
                <a:latin typeface="SFMono-Medium"/>
              </a:rPr>
              <a:t>:{</a:t>
            </a:r>
          </a:p>
          <a:p>
            <a:r>
              <a:rPr lang="fr-FR" sz="1100" dirty="0" smtClean="0">
                <a:solidFill>
                  <a:srgbClr val="000000"/>
                </a:solidFill>
                <a:latin typeface="SFMono-Medium"/>
              </a:rPr>
              <a:t>      	</a:t>
            </a:r>
            <a:r>
              <a:rPr lang="fr-FR" sz="1100" dirty="0" smtClean="0">
                <a:solidFill>
                  <a:srgbClr val="A31515"/>
                </a:solidFill>
                <a:latin typeface="SFMono-Medium"/>
              </a:rPr>
              <a:t>"type"</a:t>
            </a:r>
            <a:r>
              <a:rPr lang="fr-FR" sz="1100" dirty="0" smtClean="0">
                <a:solidFill>
                  <a:srgbClr val="000000"/>
                </a:solidFill>
                <a:latin typeface="SFMono-Medium"/>
              </a:rPr>
              <a:t>:"</a:t>
            </a:r>
            <a:r>
              <a:rPr lang="fr-FR" sz="1100" dirty="0" err="1" smtClean="0">
                <a:solidFill>
                  <a:srgbClr val="000000"/>
                </a:solidFill>
                <a:latin typeface="SFMono-Medium"/>
              </a:rPr>
              <a:t>Property</a:t>
            </a:r>
            <a:r>
              <a:rPr lang="fr-FR" sz="1100" dirty="0" smtClean="0">
                <a:solidFill>
                  <a:srgbClr val="000000"/>
                </a:solidFill>
                <a:latin typeface="SFMono-Medium"/>
              </a:rPr>
              <a:t>",</a:t>
            </a:r>
          </a:p>
          <a:p>
            <a:r>
              <a:rPr lang="fr-FR" sz="1100" dirty="0" smtClean="0">
                <a:solidFill>
                  <a:srgbClr val="000000"/>
                </a:solidFill>
                <a:latin typeface="SFMono-Medium"/>
              </a:rPr>
              <a:t>      	</a:t>
            </a:r>
            <a:r>
              <a:rPr lang="fr-FR" sz="1100" dirty="0" smtClean="0">
                <a:solidFill>
                  <a:srgbClr val="A31515"/>
                </a:solidFill>
                <a:latin typeface="SFMono-Medium"/>
              </a:rPr>
              <a:t>"value"</a:t>
            </a:r>
            <a:r>
              <a:rPr lang="fr-FR" sz="1100" dirty="0" smtClean="0">
                <a:solidFill>
                  <a:srgbClr val="000000"/>
                </a:solidFill>
                <a:latin typeface="SFMono-Medium"/>
              </a:rPr>
              <a:t>:22.2,</a:t>
            </a:r>
          </a:p>
          <a:p>
            <a:r>
              <a:rPr lang="fr-FR" sz="1100" dirty="0" smtClean="0">
                <a:solidFill>
                  <a:srgbClr val="000000"/>
                </a:solidFill>
                <a:latin typeface="SFMono-Medium"/>
              </a:rPr>
              <a:t>	"</a:t>
            </a:r>
            <a:r>
              <a:rPr lang="fr-FR" sz="1100" dirty="0" err="1" smtClean="0">
                <a:solidFill>
                  <a:srgbClr val="000000"/>
                </a:solidFill>
                <a:latin typeface="SFMono-Medium"/>
              </a:rPr>
              <a:t>UnitCode</a:t>
            </a:r>
            <a:r>
              <a:rPr lang="fr-FR" sz="1100" dirty="0" smtClean="0">
                <a:solidFill>
                  <a:srgbClr val="000000"/>
                </a:solidFill>
                <a:latin typeface="SFMono-Medium"/>
              </a:rPr>
              <a:t>" : </a:t>
            </a:r>
            <a:r>
              <a:rPr lang="fr-FR" sz="1100" dirty="0">
                <a:solidFill>
                  <a:srgbClr val="000000"/>
                </a:solidFill>
                <a:latin typeface="SFMono-Medium"/>
              </a:rPr>
              <a:t>"UNIT:CEL</a:t>
            </a:r>
            <a:r>
              <a:rPr lang="fr-FR" sz="1100" dirty="0" smtClean="0">
                <a:solidFill>
                  <a:srgbClr val="000000"/>
                </a:solidFill>
                <a:latin typeface="SFMono-Medium"/>
              </a:rPr>
              <a:t>",</a:t>
            </a:r>
          </a:p>
          <a:p>
            <a:r>
              <a:rPr lang="fr-FR" sz="1100" dirty="0" smtClean="0">
                <a:solidFill>
                  <a:srgbClr val="000000"/>
                </a:solidFill>
                <a:latin typeface="SFMono-Medium"/>
              </a:rPr>
              <a:t>     	 </a:t>
            </a:r>
            <a:r>
              <a:rPr lang="fr-FR" sz="1100" dirty="0" smtClean="0">
                <a:solidFill>
                  <a:srgbClr val="A31515"/>
                </a:solidFill>
                <a:latin typeface="SFMono-Medium"/>
              </a:rPr>
              <a:t>"observedAt"</a:t>
            </a:r>
            <a:r>
              <a:rPr lang="fr-FR" sz="1100" dirty="0" smtClean="0">
                <a:solidFill>
                  <a:srgbClr val="000000"/>
                </a:solidFill>
                <a:latin typeface="SFMono-Medium"/>
              </a:rPr>
              <a:t>:"2019-10-26T21:32:52+02:00",</a:t>
            </a:r>
          </a:p>
          <a:p>
            <a:r>
              <a:rPr lang="fr-FR" sz="1100" dirty="0" smtClean="0">
                <a:solidFill>
                  <a:srgbClr val="000000"/>
                </a:solidFill>
                <a:latin typeface="SFMono-Medium"/>
              </a:rPr>
              <a:t>      	</a:t>
            </a:r>
            <a:r>
              <a:rPr lang="fr-FR" sz="1100" dirty="0" smtClean="0">
                <a:solidFill>
                  <a:srgbClr val="A31515"/>
                </a:solidFill>
                <a:latin typeface="SFMono-Medium"/>
              </a:rPr>
              <a:t>"</a:t>
            </a:r>
            <a:r>
              <a:rPr lang="fr-FR" sz="1100" dirty="0" err="1" smtClean="0">
                <a:solidFill>
                  <a:srgbClr val="A31515"/>
                </a:solidFill>
                <a:latin typeface="SFMono-Medium"/>
              </a:rPr>
              <a:t>observedBy</a:t>
            </a:r>
            <a:r>
              <a:rPr lang="fr-FR" sz="1100" dirty="0" smtClean="0">
                <a:solidFill>
                  <a:srgbClr val="A31515"/>
                </a:solidFill>
                <a:latin typeface="SFMono-Medium"/>
              </a:rPr>
              <a:t>"</a:t>
            </a:r>
            <a:r>
              <a:rPr lang="fr-FR" sz="1100" dirty="0" smtClean="0">
                <a:solidFill>
                  <a:srgbClr val="000000"/>
                </a:solidFill>
                <a:latin typeface="SFMono-Medium"/>
              </a:rPr>
              <a:t>:{</a:t>
            </a:r>
          </a:p>
          <a:p>
            <a:r>
              <a:rPr lang="fr-FR" sz="1100" dirty="0" smtClean="0">
                <a:solidFill>
                  <a:srgbClr val="000000"/>
                </a:solidFill>
                <a:latin typeface="SFMono-Medium"/>
              </a:rPr>
              <a:t>         		</a:t>
            </a:r>
            <a:r>
              <a:rPr lang="fr-FR" sz="1100" dirty="0" smtClean="0">
                <a:solidFill>
                  <a:srgbClr val="A31515"/>
                </a:solidFill>
                <a:latin typeface="SFMono-Medium"/>
              </a:rPr>
              <a:t>"</a:t>
            </a:r>
            <a:r>
              <a:rPr lang="fr-FR" sz="1100" dirty="0" err="1" smtClean="0">
                <a:solidFill>
                  <a:srgbClr val="A31515"/>
                </a:solidFill>
                <a:latin typeface="SFMono-Medium"/>
              </a:rPr>
              <a:t>type"</a:t>
            </a:r>
            <a:r>
              <a:rPr lang="fr-FR" sz="1100" dirty="0" err="1" smtClean="0">
                <a:solidFill>
                  <a:srgbClr val="000000"/>
                </a:solidFill>
                <a:latin typeface="SFMono-Medium"/>
              </a:rPr>
              <a:t>:"Relationship</a:t>
            </a:r>
            <a:r>
              <a:rPr lang="fr-FR" sz="1100" dirty="0" smtClean="0">
                <a:solidFill>
                  <a:srgbClr val="000000"/>
                </a:solidFill>
                <a:latin typeface="SFMono-Medium"/>
              </a:rPr>
              <a:t>",</a:t>
            </a:r>
          </a:p>
          <a:p>
            <a:r>
              <a:rPr lang="fr-FR" sz="1100" dirty="0" smtClean="0">
                <a:solidFill>
                  <a:srgbClr val="000000"/>
                </a:solidFill>
                <a:latin typeface="SFMono-Medium"/>
              </a:rPr>
              <a:t>         		</a:t>
            </a:r>
            <a:r>
              <a:rPr lang="fr-FR" sz="1100" dirty="0" smtClean="0">
                <a:solidFill>
                  <a:srgbClr val="A31515"/>
                </a:solidFill>
                <a:latin typeface="SFMono-Medium"/>
              </a:rPr>
              <a:t>"object"</a:t>
            </a:r>
            <a:r>
              <a:rPr lang="fr-FR" sz="1100" dirty="0" smtClean="0">
                <a:solidFill>
                  <a:srgbClr val="000000"/>
                </a:solidFill>
                <a:latin typeface="SFMono-Medium"/>
              </a:rPr>
              <a:t>:"urn:ngsi-ld:Sensor:013YFZ"}  },</a:t>
            </a:r>
            <a:endParaRPr lang="fr-FR" sz="1100" b="0" dirty="0">
              <a:solidFill>
                <a:srgbClr val="000000"/>
              </a:solidFill>
              <a:effectLst/>
              <a:latin typeface="SFMono-Medium"/>
            </a:endParaRPr>
          </a:p>
        </p:txBody>
      </p:sp>
    </p:spTree>
    <p:extLst>
      <p:ext uri="{BB962C8B-B14F-4D97-AF65-F5344CB8AC3E}">
        <p14:creationId xmlns:p14="http://schemas.microsoft.com/office/powerpoint/2010/main" val="260278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Updating</a:t>
            </a:r>
            <a:r>
              <a:rPr lang="fr-FR" dirty="0" smtClean="0"/>
              <a:t> </a:t>
            </a:r>
            <a:r>
              <a:rPr lang="fr-FR" dirty="0" err="1"/>
              <a:t>E</a:t>
            </a:r>
            <a:r>
              <a:rPr lang="fr-FR" dirty="0" err="1" smtClean="0"/>
              <a:t>xisting</a:t>
            </a:r>
            <a:r>
              <a:rPr lang="fr-FR" dirty="0" smtClean="0"/>
              <a:t> Values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Accelerating IoT Adoption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chemeClr val="bg1"/>
                </a:solidFill>
                <a:ea typeface="Lato Light" panose="020F0502020204030203" pitchFamily="34" charset="0"/>
              </a:rPr>
              <a:t>Page </a:t>
            </a:r>
            <a:fld id="{85A8BB31-FD7F-4B0B-814E-B4CDD614D09A}" type="slidenum">
              <a:rPr lang="en-GB" b="1" smtClean="0">
                <a:solidFill>
                  <a:schemeClr val="bg1"/>
                </a:solidFill>
                <a:ea typeface="Lato Black" panose="020F0502020204030203" pitchFamily="34" charset="0"/>
              </a:rPr>
              <a:pPr/>
              <a:t>15</a:t>
            </a:fld>
            <a:endParaRPr lang="en-GB" b="1" dirty="0">
              <a:solidFill>
                <a:schemeClr val="bg1"/>
              </a:solidFill>
              <a:ea typeface="Lato Black" panose="020F050202020403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2946" y="1937731"/>
            <a:ext cx="104344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http PATCH http://</a:t>
            </a:r>
            <a:r>
              <a:rPr lang="fr-FR" altLang="fr-FR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localhost:8082/ngsi-ld/v1/entities/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urn:ngsi-ld:FishContainment:0012</a:t>
            </a:r>
            <a:r>
              <a:rPr lang="fr-FR" altLang="fr-FR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/attrs </a:t>
            </a:r>
            <a:r>
              <a:rPr lang="fr-FR" altLang="fr-F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Content-Type:application</a:t>
            </a:r>
            <a:r>
              <a:rPr lang="fr-FR" altLang="fr-F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fr-FR" altLang="fr-F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json</a:t>
            </a:r>
            <a:r>
              <a:rPr lang="fr-FR" altLang="fr-F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&lt; </a:t>
            </a:r>
            <a:r>
              <a:rPr lang="fr-FR" altLang="fr-F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fr-FR" altLang="fr-F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fr-FR" altLang="fr-F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resources</a:t>
            </a:r>
            <a:r>
              <a:rPr lang="fr-FR" altLang="fr-F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fr-FR" altLang="fr-F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ngsild</a:t>
            </a:r>
            <a:r>
              <a:rPr lang="fr-FR" altLang="fr-F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fr-FR" altLang="fr-F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sensor_update_attribute.json</a:t>
            </a:r>
            <a:r>
              <a:rPr lang="fr-FR" altLang="fr-F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Link:"&lt;http://easyglobalmarket.com/contexts/sosa.jsonld&gt;; </a:t>
            </a:r>
            <a:r>
              <a:rPr lang="fr-FR" altLang="fr-F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rel</a:t>
            </a:r>
            <a:r>
              <a:rPr lang="fr-FR" altLang="fr-F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=http://www.w3.org/ns/json-ld#context; type=application/</a:t>
            </a:r>
            <a:r>
              <a:rPr lang="fr-FR" altLang="fr-F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ld+json</a:t>
            </a:r>
            <a:r>
              <a:rPr lang="fr-FR" altLang="fr-F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" </a:t>
            </a:r>
            <a:endParaRPr lang="fr-FR" altLang="fr-FR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2946" y="3668146"/>
            <a:ext cx="4925404" cy="938719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000000"/>
                </a:solidFill>
                <a:latin typeface="SFMono-Medium"/>
              </a:rPr>
              <a:t>"</a:t>
            </a:r>
            <a:r>
              <a:rPr lang="fr-FR" sz="1100" dirty="0" err="1">
                <a:solidFill>
                  <a:srgbClr val="A31515"/>
                </a:solidFill>
                <a:latin typeface="SFMono-Medium"/>
              </a:rPr>
              <a:t>fishNumber</a:t>
            </a:r>
            <a:r>
              <a:rPr lang="fr-FR" sz="1100" dirty="0">
                <a:solidFill>
                  <a:srgbClr val="A31515"/>
                </a:solidFill>
                <a:latin typeface="SFMono-Medium"/>
              </a:rPr>
              <a:t>"</a:t>
            </a:r>
            <a:r>
              <a:rPr lang="fr-FR" sz="1100" dirty="0">
                <a:solidFill>
                  <a:srgbClr val="000000"/>
                </a:solidFill>
                <a:latin typeface="SFMono-Medium"/>
              </a:rPr>
              <a:t>:{</a:t>
            </a:r>
          </a:p>
          <a:p>
            <a:r>
              <a:rPr lang="fr-FR" sz="1100" dirty="0">
                <a:solidFill>
                  <a:srgbClr val="000000"/>
                </a:solidFill>
                <a:latin typeface="SFMono-Medium"/>
              </a:rPr>
              <a:t>      	</a:t>
            </a:r>
            <a:r>
              <a:rPr lang="fr-FR" sz="1100" dirty="0">
                <a:solidFill>
                  <a:srgbClr val="A31515"/>
                </a:solidFill>
                <a:latin typeface="SFMono-Medium"/>
              </a:rPr>
              <a:t>"type"</a:t>
            </a:r>
            <a:r>
              <a:rPr lang="fr-FR" sz="1100" dirty="0">
                <a:solidFill>
                  <a:srgbClr val="000000"/>
                </a:solidFill>
                <a:latin typeface="SFMono-Medium"/>
              </a:rPr>
              <a:t>:"</a:t>
            </a:r>
            <a:r>
              <a:rPr lang="fr-FR" sz="1100" dirty="0" err="1">
                <a:solidFill>
                  <a:srgbClr val="000000"/>
                </a:solidFill>
                <a:latin typeface="SFMono-Medium"/>
              </a:rPr>
              <a:t>Property</a:t>
            </a:r>
            <a:r>
              <a:rPr lang="fr-FR" sz="1100" dirty="0">
                <a:solidFill>
                  <a:srgbClr val="000000"/>
                </a:solidFill>
                <a:latin typeface="SFMono-Medium"/>
              </a:rPr>
              <a:t>",</a:t>
            </a:r>
          </a:p>
          <a:p>
            <a:r>
              <a:rPr lang="fr-FR" sz="1100" dirty="0">
                <a:solidFill>
                  <a:srgbClr val="000000"/>
                </a:solidFill>
                <a:latin typeface="SFMono-Medium"/>
              </a:rPr>
              <a:t>      	</a:t>
            </a:r>
            <a:r>
              <a:rPr lang="fr-FR" sz="1100" dirty="0">
                <a:solidFill>
                  <a:srgbClr val="A31515"/>
                </a:solidFill>
                <a:latin typeface="SFMono-Medium"/>
              </a:rPr>
              <a:t>"value</a:t>
            </a:r>
            <a:r>
              <a:rPr lang="fr-FR" sz="1100" dirty="0" smtClean="0">
                <a:solidFill>
                  <a:srgbClr val="A31515"/>
                </a:solidFill>
                <a:latin typeface="SFMono-Medium"/>
              </a:rPr>
              <a:t>"</a:t>
            </a:r>
            <a:r>
              <a:rPr lang="fr-FR" sz="1100" dirty="0" smtClean="0">
                <a:solidFill>
                  <a:srgbClr val="000000"/>
                </a:solidFill>
                <a:latin typeface="SFMono-Medium"/>
              </a:rPr>
              <a:t>:250,</a:t>
            </a:r>
            <a:endParaRPr lang="fr-FR" sz="1100" dirty="0">
              <a:solidFill>
                <a:srgbClr val="000000"/>
              </a:solidFill>
              <a:latin typeface="SFMono-Medium"/>
            </a:endParaRPr>
          </a:p>
          <a:p>
            <a:r>
              <a:rPr lang="fr-FR" sz="1100" dirty="0">
                <a:solidFill>
                  <a:srgbClr val="000000"/>
                </a:solidFill>
                <a:latin typeface="SFMono-Medium"/>
              </a:rPr>
              <a:t>     	 </a:t>
            </a:r>
            <a:r>
              <a:rPr lang="fr-FR" sz="1100" dirty="0">
                <a:solidFill>
                  <a:srgbClr val="A31515"/>
                </a:solidFill>
                <a:latin typeface="SFMono-Medium"/>
              </a:rPr>
              <a:t>"observedAt"</a:t>
            </a:r>
            <a:r>
              <a:rPr lang="fr-FR" sz="1100" dirty="0">
                <a:solidFill>
                  <a:srgbClr val="000000"/>
                </a:solidFill>
                <a:latin typeface="SFMono-Medium"/>
              </a:rPr>
              <a:t>:"2019-10-26T21:32:52+02:00",</a:t>
            </a:r>
          </a:p>
          <a:p>
            <a:r>
              <a:rPr lang="fr-FR" sz="1100" dirty="0">
                <a:solidFill>
                  <a:srgbClr val="000000"/>
                </a:solidFill>
                <a:latin typeface="SFMono-Medium"/>
              </a:rPr>
              <a:t>      	</a:t>
            </a:r>
            <a:r>
              <a:rPr lang="fr-FR" sz="1100" dirty="0" smtClean="0">
                <a:solidFill>
                  <a:srgbClr val="000000"/>
                </a:solidFill>
                <a:latin typeface="SFMono-Medium"/>
              </a:rPr>
              <a:t>  </a:t>
            </a:r>
            <a:r>
              <a:rPr lang="fr-FR" sz="1100" dirty="0">
                <a:solidFill>
                  <a:srgbClr val="000000"/>
                </a:solidFill>
                <a:latin typeface="SFMono-Medium"/>
              </a:rPr>
              <a:t>},</a:t>
            </a:r>
            <a:endParaRPr lang="fr-FR" sz="1100" b="0" dirty="0">
              <a:solidFill>
                <a:srgbClr val="000000"/>
              </a:solidFill>
              <a:effectLst/>
              <a:latin typeface="SFMono-Medium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8821" y="3668146"/>
            <a:ext cx="4925404" cy="938719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A31515"/>
                </a:solidFill>
                <a:latin typeface="SFMono-Medium"/>
              </a:rPr>
              <a:t>"</a:t>
            </a:r>
            <a:r>
              <a:rPr lang="fr-FR" sz="1100" dirty="0" err="1" smtClean="0">
                <a:solidFill>
                  <a:srgbClr val="A31515"/>
                </a:solidFill>
                <a:latin typeface="SFMono-Medium"/>
              </a:rPr>
              <a:t>temperature</a:t>
            </a:r>
            <a:r>
              <a:rPr lang="fr-FR" sz="1100" dirty="0" smtClean="0">
                <a:solidFill>
                  <a:srgbClr val="A31515"/>
                </a:solidFill>
                <a:latin typeface="SFMono-Medium"/>
              </a:rPr>
              <a:t>"</a:t>
            </a:r>
            <a:r>
              <a:rPr lang="fr-FR" sz="1100" dirty="0" smtClean="0">
                <a:solidFill>
                  <a:srgbClr val="000000"/>
                </a:solidFill>
                <a:latin typeface="SFMono-Medium"/>
              </a:rPr>
              <a:t>:{</a:t>
            </a:r>
            <a:endParaRPr lang="fr-FR" sz="1100" dirty="0">
              <a:solidFill>
                <a:srgbClr val="000000"/>
              </a:solidFill>
              <a:latin typeface="SFMono-Medium"/>
            </a:endParaRPr>
          </a:p>
          <a:p>
            <a:r>
              <a:rPr lang="fr-FR" sz="1100" dirty="0">
                <a:solidFill>
                  <a:srgbClr val="000000"/>
                </a:solidFill>
                <a:latin typeface="SFMono-Medium"/>
              </a:rPr>
              <a:t>      	</a:t>
            </a:r>
            <a:r>
              <a:rPr lang="fr-FR" sz="1100" dirty="0">
                <a:solidFill>
                  <a:srgbClr val="A31515"/>
                </a:solidFill>
                <a:latin typeface="SFMono-Medium"/>
              </a:rPr>
              <a:t>"type"</a:t>
            </a:r>
            <a:r>
              <a:rPr lang="fr-FR" sz="1100" dirty="0">
                <a:solidFill>
                  <a:srgbClr val="000000"/>
                </a:solidFill>
                <a:latin typeface="SFMono-Medium"/>
              </a:rPr>
              <a:t>:"</a:t>
            </a:r>
            <a:r>
              <a:rPr lang="fr-FR" sz="1100" dirty="0" err="1">
                <a:solidFill>
                  <a:srgbClr val="000000"/>
                </a:solidFill>
                <a:latin typeface="SFMono-Medium"/>
              </a:rPr>
              <a:t>Property</a:t>
            </a:r>
            <a:r>
              <a:rPr lang="fr-FR" sz="1100" dirty="0">
                <a:solidFill>
                  <a:srgbClr val="000000"/>
                </a:solidFill>
                <a:latin typeface="SFMono-Medium"/>
              </a:rPr>
              <a:t>",</a:t>
            </a:r>
          </a:p>
          <a:p>
            <a:r>
              <a:rPr lang="fr-FR" sz="1100" dirty="0">
                <a:solidFill>
                  <a:srgbClr val="000000"/>
                </a:solidFill>
                <a:latin typeface="SFMono-Medium"/>
              </a:rPr>
              <a:t>      	</a:t>
            </a:r>
            <a:r>
              <a:rPr lang="fr-FR" sz="1100" dirty="0">
                <a:solidFill>
                  <a:srgbClr val="A31515"/>
                </a:solidFill>
                <a:latin typeface="SFMono-Medium"/>
              </a:rPr>
              <a:t>"value</a:t>
            </a:r>
            <a:r>
              <a:rPr lang="fr-FR" sz="1100" dirty="0" smtClean="0">
                <a:solidFill>
                  <a:srgbClr val="A31515"/>
                </a:solidFill>
                <a:latin typeface="SFMono-Medium"/>
              </a:rPr>
              <a:t>"</a:t>
            </a:r>
            <a:r>
              <a:rPr lang="fr-FR" sz="1100" dirty="0" smtClean="0">
                <a:solidFill>
                  <a:srgbClr val="000000"/>
                </a:solidFill>
                <a:latin typeface="SFMono-Medium"/>
              </a:rPr>
              <a:t>:20.2,</a:t>
            </a:r>
          </a:p>
          <a:p>
            <a:r>
              <a:rPr lang="fr-FR" sz="1100" dirty="0" smtClean="0">
                <a:solidFill>
                  <a:srgbClr val="000000"/>
                </a:solidFill>
                <a:latin typeface="SFMono-Medium"/>
              </a:rPr>
              <a:t>   </a:t>
            </a:r>
            <a:r>
              <a:rPr lang="fr-FR" sz="1100" dirty="0">
                <a:solidFill>
                  <a:srgbClr val="000000"/>
                </a:solidFill>
                <a:latin typeface="SFMono-Medium"/>
              </a:rPr>
              <a:t>	 </a:t>
            </a:r>
            <a:r>
              <a:rPr lang="fr-FR" sz="1100" dirty="0">
                <a:solidFill>
                  <a:srgbClr val="A31515"/>
                </a:solidFill>
                <a:latin typeface="SFMono-Medium"/>
              </a:rPr>
              <a:t>"observedAt"</a:t>
            </a:r>
            <a:r>
              <a:rPr lang="fr-FR" sz="1100" dirty="0">
                <a:solidFill>
                  <a:srgbClr val="000000"/>
                </a:solidFill>
                <a:latin typeface="SFMono-Medium"/>
              </a:rPr>
              <a:t>:"2019-10-26T21:32:52+02:00",</a:t>
            </a:r>
          </a:p>
          <a:p>
            <a:r>
              <a:rPr lang="fr-FR" sz="1100" dirty="0">
                <a:solidFill>
                  <a:srgbClr val="000000"/>
                </a:solidFill>
                <a:latin typeface="SFMono-Medium"/>
              </a:rPr>
              <a:t>      	</a:t>
            </a:r>
            <a:r>
              <a:rPr lang="fr-FR" sz="1100" dirty="0" smtClean="0">
                <a:solidFill>
                  <a:srgbClr val="000000"/>
                </a:solidFill>
                <a:latin typeface="SFMono-Medium"/>
              </a:rPr>
              <a:t>  </a:t>
            </a:r>
            <a:r>
              <a:rPr lang="fr-FR" sz="1100" dirty="0">
                <a:solidFill>
                  <a:srgbClr val="000000"/>
                </a:solidFill>
                <a:latin typeface="SFMono-Medium"/>
              </a:rPr>
              <a:t>},</a:t>
            </a:r>
            <a:endParaRPr lang="fr-FR" sz="1100" b="0" dirty="0">
              <a:solidFill>
                <a:srgbClr val="000000"/>
              </a:solidFill>
              <a:effectLst/>
              <a:latin typeface="SFMono-Medium"/>
            </a:endParaRPr>
          </a:p>
        </p:txBody>
      </p:sp>
    </p:spTree>
    <p:extLst>
      <p:ext uri="{BB962C8B-B14F-4D97-AF65-F5344CB8AC3E}">
        <p14:creationId xmlns:p14="http://schemas.microsoft.com/office/powerpoint/2010/main" val="225178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Accelerating IoT Adoption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chemeClr val="bg1"/>
                </a:solidFill>
                <a:ea typeface="Lato Light" panose="020F0502020204030203" pitchFamily="34" charset="0"/>
              </a:rPr>
              <a:t>Page </a:t>
            </a:r>
            <a:fld id="{85A8BB31-FD7F-4B0B-814E-B4CDD614D09A}" type="slidenum">
              <a:rPr lang="en-GB" b="1" smtClean="0">
                <a:solidFill>
                  <a:schemeClr val="bg1"/>
                </a:solidFill>
                <a:ea typeface="Lato Black" panose="020F0502020204030203" pitchFamily="34" charset="0"/>
              </a:rPr>
              <a:pPr/>
              <a:t>16</a:t>
            </a:fld>
            <a:endParaRPr lang="en-GB" b="1" dirty="0">
              <a:solidFill>
                <a:schemeClr val="bg1"/>
              </a:solidFill>
              <a:ea typeface="Lato Black" panose="020F050202020403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33789" y="1429147"/>
            <a:ext cx="4925404" cy="347787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A31515"/>
                </a:solidFill>
                <a:latin typeface="SFMono-Medium"/>
              </a:rPr>
              <a:t>"</a:t>
            </a:r>
            <a:r>
              <a:rPr lang="fr-FR" sz="1100" dirty="0" smtClean="0">
                <a:solidFill>
                  <a:srgbClr val="A31515"/>
                </a:solidFill>
                <a:latin typeface="SFMono-Medium"/>
              </a:rPr>
              <a:t>temperature#1"</a:t>
            </a:r>
            <a:r>
              <a:rPr lang="fr-FR" sz="1100" dirty="0" smtClean="0">
                <a:solidFill>
                  <a:srgbClr val="000000"/>
                </a:solidFill>
                <a:latin typeface="SFMono-Medium"/>
              </a:rPr>
              <a:t>:{</a:t>
            </a:r>
            <a:endParaRPr lang="fr-FR" sz="1100" dirty="0">
              <a:solidFill>
                <a:srgbClr val="000000"/>
              </a:solidFill>
              <a:latin typeface="SFMono-Medium"/>
            </a:endParaRPr>
          </a:p>
          <a:p>
            <a:r>
              <a:rPr lang="fr-FR" sz="1100" dirty="0">
                <a:solidFill>
                  <a:srgbClr val="000000"/>
                </a:solidFill>
                <a:latin typeface="SFMono-Medium"/>
              </a:rPr>
              <a:t>      	</a:t>
            </a:r>
            <a:r>
              <a:rPr lang="fr-FR" sz="1100" dirty="0">
                <a:solidFill>
                  <a:srgbClr val="A31515"/>
                </a:solidFill>
                <a:latin typeface="SFMono-Medium"/>
              </a:rPr>
              <a:t>"type"</a:t>
            </a:r>
            <a:r>
              <a:rPr lang="fr-FR" sz="1100" dirty="0">
                <a:solidFill>
                  <a:srgbClr val="000000"/>
                </a:solidFill>
                <a:latin typeface="SFMono-Medium"/>
              </a:rPr>
              <a:t>:"</a:t>
            </a:r>
            <a:r>
              <a:rPr lang="fr-FR" sz="1100" dirty="0" err="1">
                <a:solidFill>
                  <a:srgbClr val="000000"/>
                </a:solidFill>
                <a:latin typeface="SFMono-Medium"/>
              </a:rPr>
              <a:t>Property</a:t>
            </a:r>
            <a:r>
              <a:rPr lang="fr-FR" sz="1100" dirty="0">
                <a:solidFill>
                  <a:srgbClr val="000000"/>
                </a:solidFill>
                <a:latin typeface="SFMono-Medium"/>
              </a:rPr>
              <a:t>",</a:t>
            </a:r>
          </a:p>
          <a:p>
            <a:r>
              <a:rPr lang="fr-FR" sz="1100" dirty="0">
                <a:solidFill>
                  <a:srgbClr val="000000"/>
                </a:solidFill>
                <a:latin typeface="SFMono-Medium"/>
              </a:rPr>
              <a:t>      	</a:t>
            </a:r>
            <a:r>
              <a:rPr lang="fr-FR" sz="1100" dirty="0">
                <a:solidFill>
                  <a:srgbClr val="A31515"/>
                </a:solidFill>
                <a:latin typeface="SFMono-Medium"/>
              </a:rPr>
              <a:t>"value</a:t>
            </a:r>
            <a:r>
              <a:rPr lang="fr-FR" sz="1100" dirty="0" smtClean="0">
                <a:solidFill>
                  <a:srgbClr val="A31515"/>
                </a:solidFill>
                <a:latin typeface="SFMono-Medium"/>
              </a:rPr>
              <a:t>"</a:t>
            </a:r>
            <a:r>
              <a:rPr lang="fr-FR" sz="1100" dirty="0" smtClean="0">
                <a:solidFill>
                  <a:srgbClr val="000000"/>
                </a:solidFill>
                <a:latin typeface="SFMono-Medium"/>
              </a:rPr>
              <a:t>:22.2,</a:t>
            </a:r>
          </a:p>
          <a:p>
            <a:r>
              <a:rPr lang="fr-FR" sz="1100" dirty="0">
                <a:solidFill>
                  <a:srgbClr val="000000"/>
                </a:solidFill>
                <a:latin typeface="SFMono-Medium"/>
              </a:rPr>
              <a:t>	"</a:t>
            </a:r>
            <a:r>
              <a:rPr lang="fr-FR" sz="1100" dirty="0" err="1">
                <a:solidFill>
                  <a:srgbClr val="A31515"/>
                </a:solidFill>
                <a:latin typeface="SFMono-Medium"/>
              </a:rPr>
              <a:t>UnitCode</a:t>
            </a:r>
            <a:r>
              <a:rPr lang="fr-FR" sz="1100" dirty="0">
                <a:solidFill>
                  <a:srgbClr val="000000"/>
                </a:solidFill>
                <a:latin typeface="SFMono-Medium"/>
              </a:rPr>
              <a:t>"</a:t>
            </a:r>
            <a:r>
              <a:rPr lang="fr-FR" sz="1100" dirty="0" smtClean="0">
                <a:solidFill>
                  <a:srgbClr val="000000"/>
                </a:solidFill>
                <a:latin typeface="SFMono-Medium"/>
              </a:rPr>
              <a:t> : </a:t>
            </a:r>
            <a:r>
              <a:rPr lang="fr-FR" sz="1100" dirty="0">
                <a:solidFill>
                  <a:srgbClr val="000000"/>
                </a:solidFill>
                <a:latin typeface="SFMono-Medium"/>
              </a:rPr>
              <a:t>"</a:t>
            </a:r>
            <a:r>
              <a:rPr lang="fr-FR" sz="1100" dirty="0" smtClean="0">
                <a:solidFill>
                  <a:srgbClr val="000000"/>
                </a:solidFill>
                <a:latin typeface="SFMono-Medium"/>
              </a:rPr>
              <a:t>CEL</a:t>
            </a:r>
            <a:r>
              <a:rPr lang="fr-FR" sz="1100" dirty="0">
                <a:solidFill>
                  <a:srgbClr val="000000"/>
                </a:solidFill>
                <a:latin typeface="SFMono-Medium"/>
              </a:rPr>
              <a:t>"</a:t>
            </a:r>
            <a:r>
              <a:rPr lang="fr-FR" sz="1100" dirty="0" smtClean="0">
                <a:solidFill>
                  <a:srgbClr val="000000"/>
                </a:solidFill>
                <a:latin typeface="SFMono-Medium"/>
              </a:rPr>
              <a:t>,</a:t>
            </a:r>
            <a:endParaRPr lang="fr-FR" sz="1100" dirty="0">
              <a:solidFill>
                <a:srgbClr val="000000"/>
              </a:solidFill>
              <a:latin typeface="SFMono-Medium"/>
            </a:endParaRPr>
          </a:p>
          <a:p>
            <a:r>
              <a:rPr lang="fr-FR" sz="1100" dirty="0">
                <a:solidFill>
                  <a:srgbClr val="000000"/>
                </a:solidFill>
                <a:latin typeface="SFMono-Medium"/>
              </a:rPr>
              <a:t>     	 </a:t>
            </a:r>
            <a:r>
              <a:rPr lang="fr-FR" sz="1100" dirty="0">
                <a:solidFill>
                  <a:srgbClr val="A31515"/>
                </a:solidFill>
                <a:latin typeface="SFMono-Medium"/>
              </a:rPr>
              <a:t>"observedAt"</a:t>
            </a:r>
            <a:r>
              <a:rPr lang="fr-FR" sz="1100" dirty="0">
                <a:solidFill>
                  <a:srgbClr val="000000"/>
                </a:solidFill>
                <a:latin typeface="SFMono-Medium"/>
              </a:rPr>
              <a:t>:"2019-10-26T21:32:52+02:00",</a:t>
            </a:r>
          </a:p>
          <a:p>
            <a:r>
              <a:rPr lang="fr-FR" sz="1100" dirty="0">
                <a:solidFill>
                  <a:srgbClr val="000000"/>
                </a:solidFill>
                <a:latin typeface="SFMono-Medium"/>
              </a:rPr>
              <a:t>      	</a:t>
            </a:r>
            <a:r>
              <a:rPr lang="fr-FR" sz="1100" dirty="0">
                <a:solidFill>
                  <a:srgbClr val="A31515"/>
                </a:solidFill>
                <a:latin typeface="SFMono-Medium"/>
              </a:rPr>
              <a:t>"</a:t>
            </a:r>
            <a:r>
              <a:rPr lang="fr-FR" sz="1100" dirty="0" err="1">
                <a:solidFill>
                  <a:srgbClr val="A31515"/>
                </a:solidFill>
                <a:latin typeface="SFMono-Medium"/>
              </a:rPr>
              <a:t>observedBy</a:t>
            </a:r>
            <a:r>
              <a:rPr lang="fr-FR" sz="1100" dirty="0">
                <a:solidFill>
                  <a:srgbClr val="A31515"/>
                </a:solidFill>
                <a:latin typeface="SFMono-Medium"/>
              </a:rPr>
              <a:t>"</a:t>
            </a:r>
            <a:r>
              <a:rPr lang="fr-FR" sz="1100" dirty="0">
                <a:solidFill>
                  <a:srgbClr val="000000"/>
                </a:solidFill>
                <a:latin typeface="SFMono-Medium"/>
              </a:rPr>
              <a:t>:{</a:t>
            </a:r>
          </a:p>
          <a:p>
            <a:r>
              <a:rPr lang="fr-FR" sz="1100" dirty="0">
                <a:solidFill>
                  <a:srgbClr val="000000"/>
                </a:solidFill>
                <a:latin typeface="SFMono-Medium"/>
              </a:rPr>
              <a:t>         		</a:t>
            </a:r>
            <a:r>
              <a:rPr lang="fr-FR" sz="1100" dirty="0">
                <a:solidFill>
                  <a:srgbClr val="A31515"/>
                </a:solidFill>
                <a:latin typeface="SFMono-Medium"/>
              </a:rPr>
              <a:t>"</a:t>
            </a:r>
            <a:r>
              <a:rPr lang="fr-FR" sz="1100" dirty="0" err="1">
                <a:solidFill>
                  <a:srgbClr val="A31515"/>
                </a:solidFill>
                <a:latin typeface="SFMono-Medium"/>
              </a:rPr>
              <a:t>type"</a:t>
            </a:r>
            <a:r>
              <a:rPr lang="fr-FR" sz="1100" dirty="0" err="1">
                <a:solidFill>
                  <a:srgbClr val="000000"/>
                </a:solidFill>
                <a:latin typeface="SFMono-Medium"/>
              </a:rPr>
              <a:t>:"Relationship</a:t>
            </a:r>
            <a:r>
              <a:rPr lang="fr-FR" sz="1100" dirty="0">
                <a:solidFill>
                  <a:srgbClr val="000000"/>
                </a:solidFill>
                <a:latin typeface="SFMono-Medium"/>
              </a:rPr>
              <a:t>",</a:t>
            </a:r>
          </a:p>
          <a:p>
            <a:r>
              <a:rPr lang="fr-FR" sz="1100" dirty="0">
                <a:solidFill>
                  <a:srgbClr val="000000"/>
                </a:solidFill>
                <a:latin typeface="SFMono-Medium"/>
              </a:rPr>
              <a:t>         		</a:t>
            </a:r>
            <a:r>
              <a:rPr lang="fr-FR" sz="1100" dirty="0">
                <a:solidFill>
                  <a:srgbClr val="A31515"/>
                </a:solidFill>
                <a:latin typeface="SFMono-Medium"/>
              </a:rPr>
              <a:t>"object"</a:t>
            </a:r>
            <a:r>
              <a:rPr lang="fr-FR" sz="1100" dirty="0">
                <a:solidFill>
                  <a:srgbClr val="000000"/>
                </a:solidFill>
                <a:latin typeface="SFMono-Medium"/>
              </a:rPr>
              <a:t>:"urn:ngsi-ld:Sensor:013YFZ"}  </a:t>
            </a:r>
            <a:r>
              <a:rPr lang="fr-FR" sz="1100" dirty="0" smtClean="0">
                <a:solidFill>
                  <a:srgbClr val="000000"/>
                </a:solidFill>
                <a:latin typeface="SFMono-Medium"/>
              </a:rPr>
              <a:t>},</a:t>
            </a:r>
          </a:p>
          <a:p>
            <a:endParaRPr lang="fr-FR" sz="1100" b="0" dirty="0">
              <a:solidFill>
                <a:srgbClr val="000000"/>
              </a:solidFill>
              <a:effectLst/>
              <a:latin typeface="SFMono-Medium"/>
            </a:endParaRPr>
          </a:p>
          <a:p>
            <a:endParaRPr lang="fr-FR" sz="1100" dirty="0" smtClean="0">
              <a:solidFill>
                <a:srgbClr val="000000"/>
              </a:solidFill>
              <a:latin typeface="SFMono-Medium"/>
            </a:endParaRPr>
          </a:p>
          <a:p>
            <a:r>
              <a:rPr lang="fr-FR" sz="1100" dirty="0">
                <a:solidFill>
                  <a:srgbClr val="A31515"/>
                </a:solidFill>
                <a:latin typeface="SFMono-Medium"/>
              </a:rPr>
              <a:t>"</a:t>
            </a:r>
            <a:r>
              <a:rPr lang="fr-FR" sz="1100" dirty="0" smtClean="0">
                <a:solidFill>
                  <a:srgbClr val="A31515"/>
                </a:solidFill>
                <a:latin typeface="SFMono-Medium"/>
              </a:rPr>
              <a:t>temperature#2"</a:t>
            </a:r>
            <a:r>
              <a:rPr lang="fr-FR" sz="1100" dirty="0" smtClean="0">
                <a:solidFill>
                  <a:srgbClr val="000000"/>
                </a:solidFill>
                <a:latin typeface="SFMono-Medium"/>
              </a:rPr>
              <a:t>:{</a:t>
            </a:r>
            <a:endParaRPr lang="fr-FR" sz="1100" dirty="0">
              <a:solidFill>
                <a:srgbClr val="000000"/>
              </a:solidFill>
              <a:latin typeface="SFMono-Medium"/>
            </a:endParaRPr>
          </a:p>
          <a:p>
            <a:r>
              <a:rPr lang="fr-FR" sz="1100" dirty="0">
                <a:solidFill>
                  <a:srgbClr val="000000"/>
                </a:solidFill>
                <a:latin typeface="SFMono-Medium"/>
              </a:rPr>
              <a:t>      	</a:t>
            </a:r>
            <a:r>
              <a:rPr lang="fr-FR" sz="1100" dirty="0">
                <a:solidFill>
                  <a:srgbClr val="A31515"/>
                </a:solidFill>
                <a:latin typeface="SFMono-Medium"/>
              </a:rPr>
              <a:t>"type"</a:t>
            </a:r>
            <a:r>
              <a:rPr lang="fr-FR" sz="1100" dirty="0">
                <a:solidFill>
                  <a:srgbClr val="000000"/>
                </a:solidFill>
                <a:latin typeface="SFMono-Medium"/>
              </a:rPr>
              <a:t>:"</a:t>
            </a:r>
            <a:r>
              <a:rPr lang="fr-FR" sz="1100" dirty="0" err="1">
                <a:solidFill>
                  <a:srgbClr val="000000"/>
                </a:solidFill>
                <a:latin typeface="SFMono-Medium"/>
              </a:rPr>
              <a:t>Property</a:t>
            </a:r>
            <a:r>
              <a:rPr lang="fr-FR" sz="1100" dirty="0">
                <a:solidFill>
                  <a:srgbClr val="000000"/>
                </a:solidFill>
                <a:latin typeface="SFMono-Medium"/>
              </a:rPr>
              <a:t>",</a:t>
            </a:r>
          </a:p>
          <a:p>
            <a:r>
              <a:rPr lang="fr-FR" sz="1100" dirty="0">
                <a:solidFill>
                  <a:srgbClr val="000000"/>
                </a:solidFill>
                <a:latin typeface="SFMono-Medium"/>
              </a:rPr>
              <a:t>      	</a:t>
            </a:r>
            <a:r>
              <a:rPr lang="fr-FR" sz="1100" dirty="0">
                <a:solidFill>
                  <a:srgbClr val="A31515"/>
                </a:solidFill>
                <a:latin typeface="SFMono-Medium"/>
              </a:rPr>
              <a:t>"value"</a:t>
            </a:r>
            <a:r>
              <a:rPr lang="fr-FR" sz="1100" dirty="0">
                <a:solidFill>
                  <a:srgbClr val="000000"/>
                </a:solidFill>
                <a:latin typeface="SFMono-Medium"/>
              </a:rPr>
              <a:t>:</a:t>
            </a:r>
            <a:r>
              <a:rPr lang="fr-FR" sz="1100" dirty="0" smtClean="0">
                <a:solidFill>
                  <a:srgbClr val="000000"/>
                </a:solidFill>
                <a:latin typeface="SFMono-Medium"/>
              </a:rPr>
              <a:t>23,</a:t>
            </a:r>
            <a:endParaRPr lang="fr-FR" sz="1100" dirty="0">
              <a:solidFill>
                <a:srgbClr val="000000"/>
              </a:solidFill>
              <a:latin typeface="SFMono-Medium"/>
            </a:endParaRPr>
          </a:p>
          <a:p>
            <a:r>
              <a:rPr lang="fr-FR" sz="1100" dirty="0">
                <a:solidFill>
                  <a:srgbClr val="000000"/>
                </a:solidFill>
                <a:latin typeface="SFMono-Medium"/>
              </a:rPr>
              <a:t>	"</a:t>
            </a:r>
            <a:r>
              <a:rPr lang="fr-FR" sz="1100" dirty="0" err="1">
                <a:solidFill>
                  <a:srgbClr val="A31515"/>
                </a:solidFill>
                <a:latin typeface="SFMono-Medium"/>
              </a:rPr>
              <a:t>UnitCode</a:t>
            </a:r>
            <a:r>
              <a:rPr lang="fr-FR" sz="1100" dirty="0">
                <a:solidFill>
                  <a:srgbClr val="000000"/>
                </a:solidFill>
                <a:latin typeface="SFMono-Medium"/>
              </a:rPr>
              <a:t>" : "CEL",</a:t>
            </a:r>
          </a:p>
          <a:p>
            <a:r>
              <a:rPr lang="fr-FR" sz="1100" dirty="0">
                <a:solidFill>
                  <a:srgbClr val="000000"/>
                </a:solidFill>
                <a:latin typeface="SFMono-Medium"/>
              </a:rPr>
              <a:t>     	 </a:t>
            </a:r>
            <a:r>
              <a:rPr lang="fr-FR" sz="1100" dirty="0">
                <a:solidFill>
                  <a:srgbClr val="A31515"/>
                </a:solidFill>
                <a:latin typeface="SFMono-Medium"/>
              </a:rPr>
              <a:t>"observedAt"</a:t>
            </a:r>
            <a:r>
              <a:rPr lang="fr-FR" sz="1100" dirty="0">
                <a:solidFill>
                  <a:srgbClr val="000000"/>
                </a:solidFill>
                <a:latin typeface="SFMono-Medium"/>
              </a:rPr>
              <a:t>:"2019-10-26T21:32:52+02:00",</a:t>
            </a:r>
          </a:p>
          <a:p>
            <a:r>
              <a:rPr lang="fr-FR" sz="1100" dirty="0">
                <a:solidFill>
                  <a:srgbClr val="000000"/>
                </a:solidFill>
                <a:latin typeface="SFMono-Medium"/>
              </a:rPr>
              <a:t>      	</a:t>
            </a:r>
            <a:r>
              <a:rPr lang="fr-FR" sz="1100" dirty="0">
                <a:solidFill>
                  <a:srgbClr val="A31515"/>
                </a:solidFill>
                <a:latin typeface="SFMono-Medium"/>
              </a:rPr>
              <a:t>"</a:t>
            </a:r>
            <a:r>
              <a:rPr lang="fr-FR" sz="1100" dirty="0" err="1">
                <a:solidFill>
                  <a:srgbClr val="A31515"/>
                </a:solidFill>
                <a:latin typeface="SFMono-Medium"/>
              </a:rPr>
              <a:t>observedBy</a:t>
            </a:r>
            <a:r>
              <a:rPr lang="fr-FR" sz="1100" dirty="0">
                <a:solidFill>
                  <a:srgbClr val="A31515"/>
                </a:solidFill>
                <a:latin typeface="SFMono-Medium"/>
              </a:rPr>
              <a:t>"</a:t>
            </a:r>
            <a:r>
              <a:rPr lang="fr-FR" sz="1100" dirty="0">
                <a:solidFill>
                  <a:srgbClr val="000000"/>
                </a:solidFill>
                <a:latin typeface="SFMono-Medium"/>
              </a:rPr>
              <a:t>:{</a:t>
            </a:r>
          </a:p>
          <a:p>
            <a:r>
              <a:rPr lang="fr-FR" sz="1100" dirty="0">
                <a:solidFill>
                  <a:srgbClr val="000000"/>
                </a:solidFill>
                <a:latin typeface="SFMono-Medium"/>
              </a:rPr>
              <a:t>         		</a:t>
            </a:r>
            <a:r>
              <a:rPr lang="fr-FR" sz="1100" dirty="0">
                <a:solidFill>
                  <a:srgbClr val="A31515"/>
                </a:solidFill>
                <a:latin typeface="SFMono-Medium"/>
              </a:rPr>
              <a:t>"</a:t>
            </a:r>
            <a:r>
              <a:rPr lang="fr-FR" sz="1100" dirty="0" err="1">
                <a:solidFill>
                  <a:srgbClr val="A31515"/>
                </a:solidFill>
                <a:latin typeface="SFMono-Medium"/>
              </a:rPr>
              <a:t>type"</a:t>
            </a:r>
            <a:r>
              <a:rPr lang="fr-FR" sz="1100" dirty="0" err="1">
                <a:solidFill>
                  <a:srgbClr val="000000"/>
                </a:solidFill>
                <a:latin typeface="SFMono-Medium"/>
              </a:rPr>
              <a:t>:"Relationship</a:t>
            </a:r>
            <a:r>
              <a:rPr lang="fr-FR" sz="1100" dirty="0">
                <a:solidFill>
                  <a:srgbClr val="000000"/>
                </a:solidFill>
                <a:latin typeface="SFMono-Medium"/>
              </a:rPr>
              <a:t>",</a:t>
            </a:r>
          </a:p>
          <a:p>
            <a:r>
              <a:rPr lang="fr-FR" sz="1100" dirty="0">
                <a:solidFill>
                  <a:srgbClr val="000000"/>
                </a:solidFill>
                <a:latin typeface="SFMono-Medium"/>
              </a:rPr>
              <a:t>         		</a:t>
            </a:r>
            <a:r>
              <a:rPr lang="fr-FR" sz="1100" dirty="0">
                <a:solidFill>
                  <a:srgbClr val="A31515"/>
                </a:solidFill>
                <a:latin typeface="SFMono-Medium"/>
              </a:rPr>
              <a:t>"object"</a:t>
            </a:r>
            <a:r>
              <a:rPr lang="fr-FR" sz="1100" dirty="0">
                <a:solidFill>
                  <a:srgbClr val="000000"/>
                </a:solidFill>
                <a:latin typeface="SFMono-Medium"/>
              </a:rPr>
              <a:t>:"</a:t>
            </a:r>
            <a:r>
              <a:rPr lang="fr-FR" sz="1100" dirty="0" smtClean="0">
                <a:solidFill>
                  <a:srgbClr val="000000"/>
                </a:solidFill>
                <a:latin typeface="SFMono-Medium"/>
              </a:rPr>
              <a:t>urn:ngsi-ld:Sensor:019"}  </a:t>
            </a:r>
            <a:r>
              <a:rPr lang="fr-FR" sz="1100" dirty="0">
                <a:solidFill>
                  <a:srgbClr val="000000"/>
                </a:solidFill>
                <a:latin typeface="SFMono-Medium"/>
              </a:rPr>
              <a:t>},</a:t>
            </a:r>
          </a:p>
          <a:p>
            <a:endParaRPr lang="fr-FR" sz="1100" b="0" dirty="0">
              <a:solidFill>
                <a:srgbClr val="000000"/>
              </a:solidFill>
              <a:effectLst/>
              <a:latin typeface="SFMono-Medium"/>
            </a:endParaRPr>
          </a:p>
          <a:p>
            <a:endParaRPr lang="fr-FR" sz="1100" b="0" dirty="0">
              <a:solidFill>
                <a:srgbClr val="000000"/>
              </a:solidFill>
              <a:effectLst/>
              <a:latin typeface="SFMono-Medium"/>
            </a:endParaRPr>
          </a:p>
        </p:txBody>
      </p:sp>
    </p:spTree>
    <p:extLst>
      <p:ext uri="{BB962C8B-B14F-4D97-AF65-F5344CB8AC3E}">
        <p14:creationId xmlns:p14="http://schemas.microsoft.com/office/powerpoint/2010/main" val="1164355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5892799" y="1172550"/>
            <a:ext cx="5007429" cy="49866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Ahmed Abid</a:t>
            </a:r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 smtClean="0"/>
              <a:t>Ph.D</a:t>
            </a:r>
            <a:r>
              <a:rPr lang="en-GB" dirty="0" smtClean="0"/>
              <a:t>, Research Engineer </a:t>
            </a:r>
            <a:endParaRPr lang="en-GB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+</a:t>
            </a:r>
            <a:r>
              <a:rPr lang="fr-FR" dirty="0"/>
              <a:t>33 9 82 33 06 72</a:t>
            </a:r>
            <a:endParaRPr lang="en-GB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Ahmed.abid@eglobalmark.com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235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415925"/>
            <a:ext cx="10219267" cy="600075"/>
          </a:xfrm>
        </p:spPr>
        <p:txBody>
          <a:bodyPr/>
          <a:lstStyle/>
          <a:p>
            <a:r>
              <a:rPr lang="fr-FR" dirty="0" err="1" smtClean="0"/>
              <a:t>Work</a:t>
            </a:r>
            <a:r>
              <a:rPr lang="fr-FR" dirty="0" smtClean="0"/>
              <a:t> In Progress: Data </a:t>
            </a:r>
            <a:r>
              <a:rPr lang="fr-FR" dirty="0" err="1" smtClean="0"/>
              <a:t>Interfacing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ngsi-ld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Accelerating IoT Adoption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chemeClr val="bg1"/>
                </a:solidFill>
                <a:ea typeface="Lato Light" panose="020F0502020204030203" pitchFamily="34" charset="0"/>
              </a:rPr>
              <a:t>Page </a:t>
            </a:r>
            <a:fld id="{85A8BB31-FD7F-4B0B-814E-B4CDD614D09A}" type="slidenum">
              <a:rPr lang="en-GB" b="1" smtClean="0">
                <a:solidFill>
                  <a:schemeClr val="bg1"/>
                </a:solidFill>
                <a:ea typeface="Lato Black" panose="020F0502020204030203" pitchFamily="34" charset="0"/>
              </a:rPr>
              <a:pPr/>
              <a:t>2</a:t>
            </a:fld>
            <a:endParaRPr lang="en-GB" b="1" dirty="0">
              <a:solidFill>
                <a:schemeClr val="bg1"/>
              </a:solidFill>
              <a:ea typeface="Lato Black" panose="020F050202020403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203165"/>
            <a:ext cx="1103824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 smtClean="0"/>
              <a:t>Defined by the </a:t>
            </a:r>
            <a:r>
              <a:rPr lang="en-US" sz="2000" dirty="0" smtClean="0"/>
              <a:t>Industry Specification Group for cross-cutting Context Information Management group,</a:t>
            </a:r>
            <a:endParaRPr lang="en-US" altLang="en-US" sz="2000" dirty="0" smtClean="0"/>
          </a:p>
          <a:p>
            <a:r>
              <a:rPr lang="en-US" altLang="en-US" sz="2000" dirty="0" smtClean="0"/>
              <a:t>NGSI-LD is the evolution of the OMA/FIWARE NGSI Context Interfaces,</a:t>
            </a:r>
          </a:p>
          <a:p>
            <a:endParaRPr lang="en-US" altLang="en-US" sz="2000" dirty="0" smtClean="0"/>
          </a:p>
          <a:p>
            <a:r>
              <a:rPr lang="en-US" sz="2000" dirty="0" smtClean="0"/>
              <a:t>NGSI-LD data model and format: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JSON-LD based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Entity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Entities can have properties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Entities can have relationships to other entities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NGSI-LD API: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Standard API for Context Information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Updates on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Register context p</a:t>
            </a:r>
            <a:r>
              <a:rPr lang="en-US" sz="2000" dirty="0" smtClean="0"/>
              <a:t>roviders</a:t>
            </a:r>
            <a:endParaRPr lang="en-US" alt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Query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Subscribe to context information and receive notifications of changes.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522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 smtClean="0"/>
              <a:t>NGSI-LD Data Model</a:t>
            </a:r>
            <a:endParaRPr lang="fr-FR" sz="3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Accelerating IoT Adoption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chemeClr val="bg1"/>
                </a:solidFill>
                <a:ea typeface="Lato Light" panose="020F0502020204030203" pitchFamily="34" charset="0"/>
              </a:rPr>
              <a:t>Page </a:t>
            </a:r>
            <a:fld id="{85A8BB31-FD7F-4B0B-814E-B4CDD614D09A}" type="slidenum">
              <a:rPr lang="en-GB" b="1" smtClean="0">
                <a:solidFill>
                  <a:schemeClr val="bg1"/>
                </a:solidFill>
                <a:ea typeface="Lato Black" panose="020F0502020204030203" pitchFamily="34" charset="0"/>
              </a:rPr>
              <a:pPr/>
              <a:t>3</a:t>
            </a:fld>
            <a:endParaRPr lang="en-GB" b="1" dirty="0">
              <a:solidFill>
                <a:schemeClr val="bg1"/>
              </a:solidFill>
              <a:ea typeface="Lato Black" panose="020F050202020403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359" y="1289730"/>
            <a:ext cx="8999514" cy="44997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0405" y="1105064"/>
            <a:ext cx="11141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080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</a:t>
            </a:r>
            <a:r>
              <a:rPr lang="en-GB" dirty="0" smtClean="0"/>
              <a:t>verview of the EGM API: NGSI-LD Broker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Accelerating IoT Adoption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chemeClr val="bg1"/>
                </a:solidFill>
                <a:ea typeface="Lato Light" panose="020F0502020204030203" pitchFamily="34" charset="0"/>
              </a:rPr>
              <a:t>Page </a:t>
            </a:r>
            <a:fld id="{85A8BB31-FD7F-4B0B-814E-B4CDD614D09A}" type="slidenum">
              <a:rPr lang="en-GB" b="1" smtClean="0">
                <a:solidFill>
                  <a:schemeClr val="bg1"/>
                </a:solidFill>
                <a:ea typeface="Lato Black" panose="020F0502020204030203" pitchFamily="34" charset="0"/>
              </a:rPr>
              <a:pPr/>
              <a:t>4</a:t>
            </a:fld>
            <a:endParaRPr lang="en-GB" b="1" dirty="0">
              <a:solidFill>
                <a:schemeClr val="bg1"/>
              </a:solidFill>
              <a:ea typeface="Lato Black" panose="020F0502020204030203" pitchFamily="34" charset="0"/>
            </a:endParaRPr>
          </a:p>
        </p:txBody>
      </p:sp>
      <p:pic>
        <p:nvPicPr>
          <p:cNvPr id="6" name="Imag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592" y="1082260"/>
            <a:ext cx="5943600" cy="498030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84070" y="2255423"/>
            <a:ext cx="702468" cy="131645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85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Context Registry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Accelerating IoT Adoption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chemeClr val="bg1"/>
                </a:solidFill>
                <a:ea typeface="Lato Light" panose="020F0502020204030203" pitchFamily="34" charset="0"/>
              </a:rPr>
              <a:t>Page </a:t>
            </a:r>
            <a:fld id="{85A8BB31-FD7F-4B0B-814E-B4CDD614D09A}" type="slidenum">
              <a:rPr lang="en-GB" b="1" smtClean="0">
                <a:solidFill>
                  <a:schemeClr val="bg1"/>
                </a:solidFill>
                <a:ea typeface="Lato Black" panose="020F0502020204030203" pitchFamily="34" charset="0"/>
              </a:rPr>
              <a:pPr/>
              <a:t>5</a:t>
            </a:fld>
            <a:endParaRPr lang="en-GB" b="1" dirty="0">
              <a:solidFill>
                <a:schemeClr val="bg1"/>
              </a:solidFill>
              <a:ea typeface="Lato Black" panose="020F0502020204030203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390235" y="1767509"/>
            <a:ext cx="8906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Context Registry is in charge of storing, updating and retrieving the NGSI-LD entities to/from NEO4J database,</a:t>
            </a:r>
            <a:endParaRPr lang="en-GB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361" y="3472361"/>
            <a:ext cx="1400373" cy="137703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70325" y="3751644"/>
            <a:ext cx="2671761" cy="771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Context Registry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7042086" y="3922956"/>
            <a:ext cx="1702594" cy="238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7409115" y="3689729"/>
            <a:ext cx="968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 smtClean="0"/>
              <a:t>Storing Data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7051614" y="4165845"/>
            <a:ext cx="1702594" cy="238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7418643" y="3932618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 smtClean="0"/>
              <a:t>Updating Data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7051614" y="4387002"/>
            <a:ext cx="1702594" cy="238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418643" y="4153775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 smtClean="0"/>
              <a:t>Retrieving Data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966919" y="4900413"/>
            <a:ext cx="13532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NEO4J database</a:t>
            </a:r>
          </a:p>
        </p:txBody>
      </p:sp>
      <p:cxnSp>
        <p:nvCxnSpPr>
          <p:cNvPr id="22" name="Connecteur en angle 21"/>
          <p:cNvCxnSpPr>
            <a:stCxn id="8" idx="0"/>
          </p:cNvCxnSpPr>
          <p:nvPr/>
        </p:nvCxnSpPr>
        <p:spPr>
          <a:xfrm rot="16200000" flipV="1">
            <a:off x="5228178" y="3273616"/>
            <a:ext cx="558388" cy="397668"/>
          </a:xfrm>
          <a:prstGeom prst="bentConnector3">
            <a:avLst>
              <a:gd name="adj1" fmla="val 104586"/>
            </a:avLst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843554" y="2903271"/>
            <a:ext cx="1464982" cy="499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Data Models [@Context]</a:t>
            </a: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2501042" y="3798566"/>
            <a:ext cx="1702594" cy="238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2501042" y="4027604"/>
            <a:ext cx="1702594" cy="238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501042" y="4266838"/>
            <a:ext cx="1702594" cy="238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2501042" y="4479751"/>
            <a:ext cx="1702594" cy="238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3176379" y="3579211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 smtClean="0"/>
              <a:t>GET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3143242" y="3811106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 smtClean="0"/>
              <a:t>POST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3059885" y="4263165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 smtClean="0"/>
              <a:t>DELETE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3065230" y="4024956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 smtClean="0"/>
              <a:t>PATCH</a:t>
            </a:r>
          </a:p>
        </p:txBody>
      </p:sp>
      <p:sp>
        <p:nvSpPr>
          <p:cNvPr id="36" name="Rectangle 35"/>
          <p:cNvSpPr/>
          <p:nvPr/>
        </p:nvSpPr>
        <p:spPr>
          <a:xfrm rot="16200000">
            <a:off x="3900750" y="4053594"/>
            <a:ext cx="772462" cy="166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 smtClean="0"/>
              <a:t>REST APIs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752505" y="3750706"/>
            <a:ext cx="746068" cy="771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31276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 </a:t>
            </a:r>
            <a:r>
              <a:rPr lang="en-GB" dirty="0" smtClean="0"/>
              <a:t>Registry API endpoint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Accelerating IoT Adoption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chemeClr val="bg1"/>
                </a:solidFill>
                <a:ea typeface="Lato Light" panose="020F0502020204030203" pitchFamily="34" charset="0"/>
              </a:rPr>
              <a:t>Page </a:t>
            </a:r>
            <a:fld id="{85A8BB31-FD7F-4B0B-814E-B4CDD614D09A}" type="slidenum">
              <a:rPr lang="en-GB" b="1" smtClean="0">
                <a:solidFill>
                  <a:schemeClr val="bg1"/>
                </a:solidFill>
                <a:ea typeface="Lato Black" panose="020F0502020204030203" pitchFamily="34" charset="0"/>
              </a:rPr>
              <a:pPr/>
              <a:t>6</a:t>
            </a:fld>
            <a:endParaRPr lang="en-GB" b="1" dirty="0">
              <a:solidFill>
                <a:schemeClr val="bg1"/>
              </a:solidFill>
              <a:ea typeface="Lato Black" panose="020F0502020204030203" pitchFamily="34" charset="0"/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246727"/>
              </p:ext>
            </p:extLst>
          </p:nvPr>
        </p:nvGraphicFramePr>
        <p:xfrm>
          <a:off x="1842224" y="1843072"/>
          <a:ext cx="8128000" cy="33375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250804"/>
                <a:gridCol w="587719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Queries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URL</a:t>
                      </a:r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POST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/v2/entities</a:t>
                      </a:r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PATCH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/v2/entities/{</a:t>
                      </a:r>
                      <a:r>
                        <a:rPr lang="en-GB" noProof="0" dirty="0" err="1" smtClean="0"/>
                        <a:t>entityId</a:t>
                      </a:r>
                      <a:r>
                        <a:rPr lang="en-GB" noProof="0" dirty="0" smtClean="0"/>
                        <a:t>}/</a:t>
                      </a:r>
                      <a:r>
                        <a:rPr lang="en-GB" noProof="0" dirty="0" err="1" smtClean="0"/>
                        <a:t>attrs</a:t>
                      </a:r>
                      <a:r>
                        <a:rPr lang="en-GB" noProof="0" dirty="0" smtClean="0"/>
                        <a:t>/</a:t>
                      </a:r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POST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/v2/entities/{</a:t>
                      </a:r>
                      <a:r>
                        <a:rPr lang="en-GB" noProof="0" dirty="0" err="1" smtClean="0"/>
                        <a:t>entityId</a:t>
                      </a:r>
                      <a:r>
                        <a:rPr lang="en-GB" noProof="0" dirty="0" smtClean="0"/>
                        <a:t>}/</a:t>
                      </a:r>
                      <a:r>
                        <a:rPr lang="en-GB" noProof="0" dirty="0" err="1" smtClean="0"/>
                        <a:t>attrs</a:t>
                      </a:r>
                      <a:r>
                        <a:rPr lang="en-GB" noProof="0" dirty="0" smtClean="0"/>
                        <a:t>/ [ONGOING]</a:t>
                      </a:r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PATCH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/v2/entities/{</a:t>
                      </a:r>
                      <a:r>
                        <a:rPr lang="en-GB" noProof="0" dirty="0" err="1" smtClean="0"/>
                        <a:t>entityId</a:t>
                      </a:r>
                      <a:r>
                        <a:rPr lang="en-GB" noProof="0" dirty="0" smtClean="0"/>
                        <a:t>}/</a:t>
                      </a:r>
                      <a:r>
                        <a:rPr lang="en-GB" noProof="0" dirty="0" err="1" smtClean="0"/>
                        <a:t>attrs</a:t>
                      </a:r>
                      <a:r>
                        <a:rPr lang="en-GB" noProof="0" dirty="0" smtClean="0"/>
                        <a:t>/{</a:t>
                      </a:r>
                      <a:r>
                        <a:rPr lang="en-GB" noProof="0" dirty="0" err="1" smtClean="0"/>
                        <a:t>attrId</a:t>
                      </a:r>
                      <a:r>
                        <a:rPr lang="en-GB" noProof="0" dirty="0" smtClean="0"/>
                        <a:t>}</a:t>
                      </a:r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DELETE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/v2/entities/{</a:t>
                      </a:r>
                      <a:r>
                        <a:rPr lang="en-GB" noProof="0" dirty="0" err="1" smtClean="0"/>
                        <a:t>entityId</a:t>
                      </a:r>
                      <a:r>
                        <a:rPr lang="en-GB" noProof="0" dirty="0" smtClean="0"/>
                        <a:t>}/</a:t>
                      </a:r>
                      <a:r>
                        <a:rPr lang="en-GB" noProof="0" dirty="0" err="1" smtClean="0"/>
                        <a:t>attrs</a:t>
                      </a:r>
                      <a:r>
                        <a:rPr lang="en-GB" noProof="0" dirty="0" smtClean="0"/>
                        <a:t>/{</a:t>
                      </a:r>
                      <a:r>
                        <a:rPr lang="en-GB" noProof="0" dirty="0" err="1" smtClean="0"/>
                        <a:t>attrId</a:t>
                      </a:r>
                      <a:r>
                        <a:rPr lang="en-GB" noProof="0" dirty="0" smtClean="0"/>
                        <a:t>} [ONGOING]</a:t>
                      </a:r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DELETE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/v2/entities/{</a:t>
                      </a:r>
                      <a:r>
                        <a:rPr lang="en-GB" noProof="0" dirty="0" err="1" smtClean="0"/>
                        <a:t>entityId</a:t>
                      </a:r>
                      <a:r>
                        <a:rPr lang="en-GB" noProof="0" dirty="0" smtClean="0"/>
                        <a:t>}</a:t>
                      </a:r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GET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/v2/entities</a:t>
                      </a:r>
                      <a:endParaRPr lang="en-GB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GET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 smtClean="0"/>
                        <a:t>/v2/entities/{</a:t>
                      </a:r>
                      <a:r>
                        <a:rPr lang="en-GB" noProof="0" dirty="0" err="1" smtClean="0"/>
                        <a:t>entityId</a:t>
                      </a:r>
                      <a:r>
                        <a:rPr lang="en-GB" noProof="0" dirty="0" smtClean="0"/>
                        <a:t>}</a:t>
                      </a:r>
                      <a:endParaRPr lang="en-GB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25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Models @Context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Accelerating IoT Adoption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chemeClr val="bg1"/>
                </a:solidFill>
                <a:ea typeface="Lato Light" panose="020F0502020204030203" pitchFamily="34" charset="0"/>
              </a:rPr>
              <a:t>Page </a:t>
            </a:r>
            <a:fld id="{85A8BB31-FD7F-4B0B-814E-B4CDD614D09A}" type="slidenum">
              <a:rPr lang="en-GB" b="1" smtClean="0">
                <a:solidFill>
                  <a:schemeClr val="bg1"/>
                </a:solidFill>
                <a:ea typeface="Lato Black" panose="020F0502020204030203" pitchFamily="34" charset="0"/>
              </a:rPr>
              <a:pPr/>
              <a:t>7</a:t>
            </a:fld>
            <a:endParaRPr lang="en-GB" b="1" dirty="0">
              <a:solidFill>
                <a:schemeClr val="bg1"/>
              </a:solidFill>
              <a:ea typeface="Lato Black" panose="020F0502020204030203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181099" y="1528375"/>
            <a:ext cx="1057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Context files are Json-</a:t>
            </a:r>
            <a:r>
              <a:rPr lang="en-GB" dirty="0" err="1" smtClean="0"/>
              <a:t>ld</a:t>
            </a:r>
            <a:r>
              <a:rPr lang="en-GB" dirty="0" smtClean="0"/>
              <a:t> files that define all referenced Entities/Relationships/properties in the Data </a:t>
            </a:r>
            <a:endParaRPr lang="en-GB" dirty="0"/>
          </a:p>
        </p:txBody>
      </p:sp>
      <p:sp>
        <p:nvSpPr>
          <p:cNvPr id="10" name="ZoneTexte 9"/>
          <p:cNvSpPr txBox="1"/>
          <p:nvPr/>
        </p:nvSpPr>
        <p:spPr>
          <a:xfrm>
            <a:off x="3990975" y="5227677"/>
            <a:ext cx="996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  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2800350" y="2274302"/>
            <a:ext cx="87153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br>
              <a:rPr lang="fr-FR" altLang="fr-F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fr-FR" altLang="fr-FR" dirty="0">
                <a:solidFill>
                  <a:srgbClr val="A9B7C6"/>
                </a:solidFill>
                <a:latin typeface="Consolas" panose="020B0609020204030204" pitchFamily="49" charset="0"/>
              </a:rPr>
              <a:t>  </a:t>
            </a:r>
            <a:r>
              <a:rPr lang="fr-FR" altLang="fr-FR" dirty="0">
                <a:solidFill>
                  <a:srgbClr val="9876AA"/>
                </a:solidFill>
                <a:latin typeface="Consolas" panose="020B0609020204030204" pitchFamily="49" charset="0"/>
              </a:rPr>
              <a:t>"</a:t>
            </a:r>
            <a:r>
              <a:rPr lang="fr-FR" altLang="fr-FR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fr-FR" altLang="fr-FR" dirty="0">
                <a:solidFill>
                  <a:srgbClr val="9876AA"/>
                </a:solidFill>
                <a:latin typeface="Consolas" panose="020B0609020204030204" pitchFamily="49" charset="0"/>
              </a:rPr>
              <a:t>"</a:t>
            </a:r>
            <a:r>
              <a:rPr lang="fr-FR" altLang="fr-FR" dirty="0">
                <a:solidFill>
                  <a:srgbClr val="CC7832"/>
                </a:solidFill>
                <a:latin typeface="Consolas" panose="020B0609020204030204" pitchFamily="49" charset="0"/>
              </a:rPr>
              <a:t>:</a:t>
            </a:r>
            <a:r>
              <a:rPr lang="fr-FR" altLang="fr-F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fr-FR" altLang="fr-FR" dirty="0" smtClean="0">
                <a:solidFill>
                  <a:srgbClr val="6A8759"/>
                </a:solidFill>
                <a:latin typeface="Consolas" panose="020B0609020204030204" pitchFamily="49" charset="0"/>
              </a:rPr>
              <a:t>urn:ngsi-ld:Sensor:11"</a:t>
            </a:r>
            <a:r>
              <a:rPr lang="fr-FR" altLang="fr-FR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fr-FR" altLang="fr-FR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fr-FR" altLang="fr-F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lang="fr-FR" altLang="fr-FR" dirty="0">
                <a:solidFill>
                  <a:srgbClr val="9876AA"/>
                </a:solidFill>
                <a:latin typeface="Consolas" panose="020B0609020204030204" pitchFamily="49" charset="0"/>
              </a:rPr>
              <a:t>"</a:t>
            </a:r>
            <a:r>
              <a:rPr lang="fr-FR" altLang="fr-FR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fr-FR" altLang="fr-FR" dirty="0" smtClean="0">
                <a:solidFill>
                  <a:srgbClr val="9876AA"/>
                </a:solidFill>
                <a:latin typeface="Consolas" panose="020B0609020204030204" pitchFamily="49" charset="0"/>
              </a:rPr>
              <a:t>"</a:t>
            </a:r>
            <a:r>
              <a:rPr lang="fr-FR" altLang="fr-FR" dirty="0" smtClean="0">
                <a:solidFill>
                  <a:srgbClr val="CC7832"/>
                </a:solidFill>
                <a:latin typeface="Consolas" panose="020B0609020204030204" pitchFamily="49" charset="0"/>
              </a:rPr>
              <a:t>:</a:t>
            </a:r>
            <a:r>
              <a:rPr lang="fr-FR" altLang="fr-F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fr-FR" altLang="fr-FR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Sensor</a:t>
            </a:r>
            <a:r>
              <a:rPr lang="fr-FR" altLang="fr-FR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fr-FR" altLang="fr-FR" dirty="0" smtClean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r>
              <a:rPr lang="fr-FR" altLang="fr-FR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fr-FR" altLang="fr-F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lang="fr-FR" altLang="fr-FR" dirty="0">
                <a:solidFill>
                  <a:srgbClr val="9876AA"/>
                </a:solidFill>
                <a:latin typeface="Consolas" panose="020B0609020204030204" pitchFamily="49" charset="0"/>
              </a:rPr>
              <a:t>"</a:t>
            </a:r>
            <a:r>
              <a:rPr lang="fr-FR" altLang="fr-F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monitors</a:t>
            </a:r>
            <a:r>
              <a:rPr lang="fr-FR" altLang="fr-FR" dirty="0" smtClean="0">
                <a:solidFill>
                  <a:srgbClr val="9876AA"/>
                </a:solidFill>
                <a:latin typeface="Consolas" panose="020B0609020204030204" pitchFamily="49" charset="0"/>
              </a:rPr>
              <a:t>"</a:t>
            </a:r>
            <a:r>
              <a:rPr lang="fr-FR" altLang="fr-FR" dirty="0" smtClean="0">
                <a:solidFill>
                  <a:srgbClr val="CC7832"/>
                </a:solidFill>
                <a:latin typeface="Consolas" panose="020B0609020204030204" pitchFamily="49" charset="0"/>
              </a:rPr>
              <a:t>:</a:t>
            </a:r>
            <a:r>
              <a:rPr lang="fr-FR" altLang="fr-FR" dirty="0" smtClean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r>
              <a:rPr lang="fr-FR" altLang="fr-FR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fr-FR" altLang="fr-F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fr-FR" altLang="fr-FR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dirty="0">
                <a:solidFill>
                  <a:srgbClr val="9876AA"/>
                </a:solidFill>
                <a:latin typeface="Consolas" panose="020B0609020204030204" pitchFamily="49" charset="0"/>
              </a:rPr>
              <a:t>"</a:t>
            </a:r>
            <a:r>
              <a:rPr lang="fr-FR" alt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fr-FR" altLang="fr-FR" dirty="0" err="1">
                <a:solidFill>
                  <a:srgbClr val="9876AA"/>
                </a:solidFill>
                <a:latin typeface="Consolas" panose="020B0609020204030204" pitchFamily="49" charset="0"/>
              </a:rPr>
              <a:t>"</a:t>
            </a:r>
            <a:r>
              <a:rPr lang="fr-FR" altLang="fr-FR" dirty="0" err="1">
                <a:solidFill>
                  <a:srgbClr val="CC7832"/>
                </a:solidFill>
                <a:latin typeface="Consolas" panose="020B0609020204030204" pitchFamily="49" charset="0"/>
              </a:rPr>
              <a:t>:</a:t>
            </a:r>
            <a:r>
              <a:rPr lang="fr-FR" altLang="fr-FR" dirty="0" err="1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fr-FR" altLang="fr-FR" dirty="0" err="1">
                <a:solidFill>
                  <a:srgbClr val="FF0000"/>
                </a:solidFill>
                <a:latin typeface="Consolas" panose="020B0609020204030204" pitchFamily="49" charset="0"/>
              </a:rPr>
              <a:t>Relationship</a:t>
            </a:r>
            <a:r>
              <a:rPr lang="fr-FR" altLang="fr-F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fr-FR" altLang="fr-FR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fr-FR" altLang="fr-F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dirty="0">
                <a:solidFill>
                  <a:srgbClr val="9876AA"/>
                </a:solidFill>
                <a:latin typeface="Consolas" panose="020B0609020204030204" pitchFamily="49" charset="0"/>
              </a:rPr>
              <a:t>"</a:t>
            </a:r>
            <a:r>
              <a:rPr lang="fr-FR" altLang="fr-FR" dirty="0">
                <a:solidFill>
                  <a:srgbClr val="FF0000"/>
                </a:solidFill>
                <a:latin typeface="Consolas" panose="020B0609020204030204" pitchFamily="49" charset="0"/>
              </a:rPr>
              <a:t>object</a:t>
            </a:r>
            <a:r>
              <a:rPr lang="fr-FR" altLang="fr-FR" dirty="0">
                <a:solidFill>
                  <a:srgbClr val="9876AA"/>
                </a:solidFill>
                <a:latin typeface="Consolas" panose="020B0609020204030204" pitchFamily="49" charset="0"/>
              </a:rPr>
              <a:t>"</a:t>
            </a:r>
            <a:r>
              <a:rPr lang="fr-FR" altLang="fr-FR" dirty="0">
                <a:solidFill>
                  <a:srgbClr val="CC7832"/>
                </a:solidFill>
                <a:latin typeface="Consolas" panose="020B0609020204030204" pitchFamily="49" charset="0"/>
              </a:rPr>
              <a:t>:</a:t>
            </a:r>
            <a:r>
              <a:rPr lang="fr-FR" altLang="fr-F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fr-FR" altLang="fr-FR" dirty="0" smtClean="0">
                <a:solidFill>
                  <a:srgbClr val="6A8759"/>
                </a:solidFill>
                <a:latin typeface="Consolas" panose="020B0609020204030204" pitchFamily="49" charset="0"/>
              </a:rPr>
              <a:t>urn:ngsi-ld:FishContainement:10e2073a01080065</a:t>
            </a:r>
            <a:r>
              <a:rPr lang="fr-FR" altLang="fr-FR" dirty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br>
              <a:rPr lang="fr-FR" altLang="fr-FR" dirty="0">
                <a:solidFill>
                  <a:srgbClr val="6A8759"/>
                </a:solidFill>
                <a:latin typeface="Consolas" panose="020B0609020204030204" pitchFamily="49" charset="0"/>
              </a:rPr>
            </a:br>
            <a:r>
              <a:rPr lang="fr-FR" altLang="fr-FR" dirty="0">
                <a:solidFill>
                  <a:srgbClr val="6A8759"/>
                </a:solidFill>
                <a:latin typeface="Consolas" panose="020B0609020204030204" pitchFamily="49" charset="0"/>
              </a:rPr>
              <a:t>  </a:t>
            </a:r>
            <a:r>
              <a:rPr lang="fr-FR" altLang="fr-FR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r>
              <a:rPr lang="fr-FR" altLang="fr-FR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fr-FR" altLang="fr-F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fr-FR" altLang="fr-FR" dirty="0" smtClean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lang="fr-FR" altLang="fr-FR" dirty="0">
                <a:solidFill>
                  <a:srgbClr val="9876AA"/>
                </a:solidFill>
                <a:latin typeface="Consolas" panose="020B0609020204030204" pitchFamily="49" charset="0"/>
              </a:rPr>
              <a:t>"</a:t>
            </a:r>
            <a:r>
              <a:rPr lang="fr-FR" altLang="fr-F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createdAt</a:t>
            </a:r>
            <a:r>
              <a:rPr lang="fr-FR" altLang="fr-FR" dirty="0" smtClean="0">
                <a:solidFill>
                  <a:srgbClr val="9876AA"/>
                </a:solidFill>
                <a:latin typeface="Consolas" panose="020B0609020204030204" pitchFamily="49" charset="0"/>
              </a:rPr>
              <a:t>"</a:t>
            </a:r>
            <a:r>
              <a:rPr lang="fr-FR" altLang="fr-FR" dirty="0" smtClean="0">
                <a:solidFill>
                  <a:srgbClr val="CC7832"/>
                </a:solidFill>
                <a:latin typeface="Consolas" panose="020B0609020204030204" pitchFamily="49" charset="0"/>
              </a:rPr>
              <a:t>:</a:t>
            </a:r>
            <a:r>
              <a:rPr lang="fr-FR" altLang="fr-FR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</a:t>
            </a:r>
            <a:r>
              <a:rPr lang="fr-FR" altLang="fr-FR" dirty="0">
                <a:solidFill>
                  <a:srgbClr val="6A8759"/>
                </a:solidFill>
                <a:latin typeface="Consolas" panose="020B0609020204030204" pitchFamily="49" charset="0"/>
              </a:rPr>
              <a:t>2019-10-18T07:31:39.77Z"</a:t>
            </a:r>
            <a:r>
              <a:rPr lang="fr-FR" altLang="fr-FR" dirty="0">
                <a:solidFill>
                  <a:srgbClr val="CC7832"/>
                </a:solidFill>
                <a:latin typeface="Consolas" panose="020B0609020204030204" pitchFamily="49" charset="0"/>
              </a:rPr>
              <a:t>,</a:t>
            </a:r>
            <a:br>
              <a:rPr lang="fr-FR" altLang="fr-FR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fr-FR" altLang="fr-FR" dirty="0">
                <a:solidFill>
                  <a:srgbClr val="CC7832"/>
                </a:solidFill>
                <a:latin typeface="Consolas" panose="020B0609020204030204" pitchFamily="49" charset="0"/>
              </a:rPr>
              <a:t>  </a:t>
            </a:r>
            <a:r>
              <a:rPr lang="fr-FR" altLang="fr-FR" dirty="0">
                <a:solidFill>
                  <a:srgbClr val="9876AA"/>
                </a:solidFill>
                <a:latin typeface="Consolas" panose="020B0609020204030204" pitchFamily="49" charset="0"/>
              </a:rPr>
              <a:t>"@</a:t>
            </a:r>
            <a:r>
              <a:rPr lang="fr-FR" altLang="fr-FR" dirty="0" err="1">
                <a:solidFill>
                  <a:srgbClr val="9876AA"/>
                </a:solidFill>
                <a:latin typeface="Consolas" panose="020B0609020204030204" pitchFamily="49" charset="0"/>
              </a:rPr>
              <a:t>context</a:t>
            </a:r>
            <a:r>
              <a:rPr lang="fr-FR" altLang="fr-FR" dirty="0">
                <a:solidFill>
                  <a:srgbClr val="9876AA"/>
                </a:solidFill>
                <a:latin typeface="Consolas" panose="020B0609020204030204" pitchFamily="49" charset="0"/>
              </a:rPr>
              <a:t>"</a:t>
            </a:r>
            <a:r>
              <a:rPr lang="fr-FR" altLang="fr-FR" dirty="0">
                <a:solidFill>
                  <a:srgbClr val="CC7832"/>
                </a:solidFill>
                <a:latin typeface="Consolas" panose="020B0609020204030204" pitchFamily="49" charset="0"/>
              </a:rPr>
              <a:t>:</a:t>
            </a:r>
            <a:r>
              <a:rPr lang="fr-FR" altLang="fr-FR" dirty="0">
                <a:solidFill>
                  <a:srgbClr val="A9B7C6"/>
                </a:solidFill>
                <a:latin typeface="Consolas" panose="020B0609020204030204" pitchFamily="49" charset="0"/>
              </a:rPr>
              <a:t>[</a:t>
            </a:r>
            <a:br>
              <a:rPr lang="fr-FR" altLang="fr-F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fr-FR" altLang="fr-FR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"http</a:t>
            </a:r>
            <a:r>
              <a:rPr lang="fr-FR" altLang="fr-FR" dirty="0">
                <a:solidFill>
                  <a:srgbClr val="6A8759"/>
                </a:solidFill>
                <a:latin typeface="Consolas" panose="020B0609020204030204" pitchFamily="49" charset="0"/>
              </a:rPr>
              <a:t>://</a:t>
            </a:r>
            <a:r>
              <a:rPr lang="fr-FR" altLang="fr-FR" dirty="0" smtClean="0">
                <a:solidFill>
                  <a:srgbClr val="6A8759"/>
                </a:solidFill>
                <a:latin typeface="Consolas" panose="020B0609020204030204" pitchFamily="49" charset="0"/>
              </a:rPr>
              <a:t>uri.etsi.org/</a:t>
            </a:r>
            <a:r>
              <a:rPr lang="fr-FR" altLang="fr-FR" dirty="0" err="1" smtClean="0">
                <a:solidFill>
                  <a:srgbClr val="6A8759"/>
                </a:solidFill>
                <a:latin typeface="Consolas" panose="020B0609020204030204" pitchFamily="49" charset="0"/>
              </a:rPr>
              <a:t>ngsi-ld</a:t>
            </a:r>
            <a:r>
              <a:rPr lang="fr-FR" altLang="fr-FR" dirty="0" smtClean="0">
                <a:solidFill>
                  <a:srgbClr val="6A8759"/>
                </a:solidFill>
                <a:latin typeface="Consolas" panose="020B0609020204030204" pitchFamily="49" charset="0"/>
              </a:rPr>
              <a:t>/v1/</a:t>
            </a:r>
            <a:r>
              <a:rPr lang="fr-FR" altLang="fr-FR" dirty="0" err="1" smtClean="0">
                <a:solidFill>
                  <a:srgbClr val="6A8759"/>
                </a:solidFill>
                <a:latin typeface="Consolas" panose="020B0609020204030204" pitchFamily="49" charset="0"/>
              </a:rPr>
              <a:t>ngsi-ld-core-context.jsonld</a:t>
            </a:r>
            <a:r>
              <a:rPr lang="fr-FR" altLang="fr-FR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   "</a:t>
            </a:r>
            <a:r>
              <a:rPr lang="fr-FR" altLang="fr-FR" dirty="0" err="1" smtClean="0">
                <a:solidFill>
                  <a:srgbClr val="6A8759"/>
                </a:solidFill>
                <a:latin typeface="Consolas" panose="020B0609020204030204" pitchFamily="49" charset="0"/>
              </a:rPr>
              <a:t>URIs</a:t>
            </a:r>
            <a:r>
              <a:rPr lang="fr-FR" altLang="fr-FR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to </a:t>
            </a:r>
            <a:r>
              <a:rPr lang="fr-FR" altLang="fr-FR" dirty="0" err="1" smtClean="0">
                <a:solidFill>
                  <a:srgbClr val="6A8759"/>
                </a:solidFill>
                <a:latin typeface="Consolas" panose="020B0609020204030204" pitchFamily="49" charset="0"/>
              </a:rPr>
              <a:t>other</a:t>
            </a:r>
            <a:r>
              <a:rPr lang="fr-FR" altLang="fr-FR" dirty="0" smtClean="0">
                <a:solidFill>
                  <a:srgbClr val="6A8759"/>
                </a:solidFill>
                <a:latin typeface="Consolas" panose="020B0609020204030204" pitchFamily="49" charset="0"/>
              </a:rPr>
              <a:t> </a:t>
            </a:r>
            <a:r>
              <a:rPr lang="fr-FR" altLang="fr-FR" dirty="0" err="1" smtClean="0">
                <a:solidFill>
                  <a:srgbClr val="6A8759"/>
                </a:solidFill>
                <a:latin typeface="Consolas" panose="020B0609020204030204" pitchFamily="49" charset="0"/>
              </a:rPr>
              <a:t>contexts</a:t>
            </a:r>
            <a:r>
              <a:rPr lang="fr-FR" altLang="fr-FR" dirty="0" smtClean="0">
                <a:solidFill>
                  <a:srgbClr val="6A8759"/>
                </a:solidFill>
                <a:latin typeface="Consolas" panose="020B0609020204030204" pitchFamily="49" charset="0"/>
              </a:rPr>
              <a:t>" </a:t>
            </a:r>
            <a:r>
              <a:rPr lang="fr-FR" altLang="fr-FR" dirty="0">
                <a:solidFill>
                  <a:srgbClr val="6A8759"/>
                </a:solidFill>
                <a:latin typeface="Consolas" panose="020B0609020204030204" pitchFamily="49" charset="0"/>
              </a:rPr>
              <a:t>	</a:t>
            </a:r>
            <a:r>
              <a:rPr lang="fr-FR" altLang="fr-FR" dirty="0" smtClean="0">
                <a:solidFill>
                  <a:srgbClr val="6A8759"/>
                </a:solidFill>
                <a:latin typeface="Consolas" panose="020B0609020204030204" pitchFamily="49" charset="0"/>
              </a:rPr>
              <a:t>	]</a:t>
            </a:r>
            <a:r>
              <a:rPr lang="fr-FR" altLang="fr-FR" dirty="0">
                <a:solidFill>
                  <a:srgbClr val="A9B7C6"/>
                </a:solidFill>
                <a:latin typeface="Consolas" panose="020B0609020204030204" pitchFamily="49" charset="0"/>
              </a:rPr>
              <a:t/>
            </a:r>
            <a:br>
              <a:rPr lang="fr-FR" altLang="fr-FR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fr-FR" altLang="fr-FR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endParaRPr lang="fr-FR" altLang="fr-FR" sz="4000" dirty="0">
              <a:latin typeface="Arial" panose="020B0604020202020204" pitchFamily="34" charset="0"/>
            </a:endParaRPr>
          </a:p>
        </p:txBody>
      </p:sp>
      <p:sp>
        <p:nvSpPr>
          <p:cNvPr id="13" name="Organigramme : Processus 12"/>
          <p:cNvSpPr/>
          <p:nvPr/>
        </p:nvSpPr>
        <p:spPr>
          <a:xfrm>
            <a:off x="356509" y="2876550"/>
            <a:ext cx="1719942" cy="67141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GB" sz="1100" dirty="0" smtClean="0"/>
              <a:t>All these properties/ Relationships  have to be defined in the context files.</a:t>
            </a:r>
            <a:endParaRPr lang="en-GB" sz="1100" dirty="0">
              <a:solidFill>
                <a:srgbClr val="FF0000"/>
              </a:solidFill>
            </a:endParaRPr>
          </a:p>
        </p:txBody>
      </p:sp>
      <p:cxnSp>
        <p:nvCxnSpPr>
          <p:cNvPr id="14" name="Connecteur droit avec flèche 13"/>
          <p:cNvCxnSpPr>
            <a:endCxn id="13" idx="3"/>
          </p:cNvCxnSpPr>
          <p:nvPr/>
        </p:nvCxnSpPr>
        <p:spPr>
          <a:xfrm flipH="1">
            <a:off x="2076451" y="3171368"/>
            <a:ext cx="1095374" cy="408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13" idx="2"/>
          </p:cNvCxnSpPr>
          <p:nvPr/>
        </p:nvCxnSpPr>
        <p:spPr>
          <a:xfrm>
            <a:off x="1216480" y="3547963"/>
            <a:ext cx="1955344" cy="143934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56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err="1"/>
              <a:t>ngsi-ld-core-context.jsonld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Accelerating IoT Adoption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chemeClr val="bg1"/>
                </a:solidFill>
                <a:ea typeface="Lato Light" panose="020F0502020204030203" pitchFamily="34" charset="0"/>
              </a:rPr>
              <a:t>Page </a:t>
            </a:r>
            <a:fld id="{85A8BB31-FD7F-4B0B-814E-B4CDD614D09A}" type="slidenum">
              <a:rPr lang="en-GB" b="1" smtClean="0">
                <a:solidFill>
                  <a:schemeClr val="bg1"/>
                </a:solidFill>
                <a:ea typeface="Lato Black" panose="020F0502020204030203" pitchFamily="34" charset="0"/>
              </a:rPr>
              <a:pPr/>
              <a:t>8</a:t>
            </a:fld>
            <a:endParaRPr lang="en-GB" b="1" dirty="0">
              <a:solidFill>
                <a:schemeClr val="bg1"/>
              </a:solidFill>
              <a:ea typeface="Lato Black" panose="020F050202020403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1295400"/>
            <a:ext cx="83915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Data </a:t>
            </a:r>
            <a:r>
              <a:rPr lang="en-GB" dirty="0"/>
              <a:t>Models @</a:t>
            </a:r>
            <a:r>
              <a:rPr lang="en-GB" dirty="0" smtClean="0"/>
              <a:t>Context: 3 Main files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Accelerating IoT Adoption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smtClean="0">
                <a:solidFill>
                  <a:schemeClr val="bg1"/>
                </a:solidFill>
                <a:ea typeface="Lato Light" panose="020F0502020204030203" pitchFamily="34" charset="0"/>
              </a:rPr>
              <a:t>Page </a:t>
            </a:r>
            <a:fld id="{85A8BB31-FD7F-4B0B-814E-B4CDD614D09A}" type="slidenum">
              <a:rPr lang="en-GB" b="1" smtClean="0">
                <a:solidFill>
                  <a:schemeClr val="bg1"/>
                </a:solidFill>
                <a:ea typeface="Lato Black" panose="020F0502020204030203" pitchFamily="34" charset="0"/>
              </a:rPr>
              <a:pPr/>
              <a:t>9</a:t>
            </a:fld>
            <a:endParaRPr lang="en-GB" b="1" dirty="0">
              <a:solidFill>
                <a:schemeClr val="bg1"/>
              </a:solidFill>
              <a:ea typeface="Lato Black" panose="020F0502020204030203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53191" y="1814125"/>
            <a:ext cx="105727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NGSI-LD @Context</a:t>
            </a:r>
            <a:r>
              <a:rPr lang="en-GB" dirty="0" smtClean="0"/>
              <a:t>: The core data model(Entity, Relationship, Properties)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A31515"/>
                </a:solidFill>
                <a:latin typeface="SFMono-Medium"/>
                <a:hlinkClick r:id="rId2"/>
              </a:rPr>
              <a:t>http://</a:t>
            </a:r>
            <a:r>
              <a:rPr lang="fr-FR" dirty="0" smtClean="0">
                <a:solidFill>
                  <a:srgbClr val="A31515"/>
                </a:solidFill>
                <a:latin typeface="SFMono-Medium"/>
                <a:hlinkClick r:id="rId2"/>
              </a:rPr>
              <a:t>uri.etsi.org/ngsi-ld/v1/ngsi-ld-core-context.jsonld</a:t>
            </a:r>
            <a:r>
              <a:rPr lang="fr-FR" dirty="0" smtClean="0">
                <a:solidFill>
                  <a:srgbClr val="A31515"/>
                </a:solidFill>
                <a:latin typeface="SFMono-Medium"/>
              </a:rPr>
              <a:t> </a:t>
            </a:r>
            <a:endParaRPr lang="en-GB" dirty="0" smtClean="0"/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Cross Domain @Context : </a:t>
            </a:r>
            <a:r>
              <a:rPr lang="en-GB" b="1" dirty="0" err="1" smtClean="0"/>
              <a:t>egm.jsonld</a:t>
            </a:r>
            <a:endParaRPr lang="en-GB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Generic Entities: </a:t>
            </a:r>
            <a:r>
              <a:rPr lang="en-GB" dirty="0" err="1" smtClean="0"/>
              <a:t>Sensors,SmartCamera</a:t>
            </a:r>
            <a:r>
              <a:rPr lang="en-GB" dirty="0" smtClean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Generic Relationships: </a:t>
            </a:r>
            <a:r>
              <a:rPr lang="en-GB" dirty="0" err="1" smtClean="0"/>
              <a:t>observedBy</a:t>
            </a:r>
            <a:r>
              <a:rPr lang="en-GB" dirty="0" smtClean="0"/>
              <a:t>, belongs…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Generic Properties: </a:t>
            </a:r>
            <a:r>
              <a:rPr lang="en-GB" dirty="0" err="1" smtClean="0"/>
              <a:t>depth,calibrationDate</a:t>
            </a:r>
            <a:r>
              <a:rPr lang="en-GB" dirty="0" smtClean="0"/>
              <a:t>….</a:t>
            </a:r>
          </a:p>
          <a:p>
            <a:pPr lvl="1"/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Domain specific @Context: </a:t>
            </a:r>
            <a:r>
              <a:rPr lang="en-GB" b="1" dirty="0" err="1" smtClean="0"/>
              <a:t>aquac.jsonld</a:t>
            </a:r>
            <a:r>
              <a:rPr lang="en-GB" b="1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Specific Entities : </a:t>
            </a:r>
            <a:r>
              <a:rPr lang="en-GB" dirty="0" err="1" smtClean="0"/>
              <a:t>FishContainment</a:t>
            </a:r>
            <a:r>
              <a:rPr lang="en-GB" dirty="0" smtClean="0"/>
              <a:t>, Feeder…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Specific Relationships: </a:t>
            </a:r>
            <a:r>
              <a:rPr lang="en-GB" dirty="0" err="1" smtClean="0"/>
              <a:t>RemovedFrom</a:t>
            </a:r>
            <a:r>
              <a:rPr lang="en-GB" dirty="0" smtClean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Specific Properties: </a:t>
            </a:r>
            <a:r>
              <a:rPr lang="en-GB" dirty="0" err="1" smtClean="0"/>
              <a:t>fishNumber</a:t>
            </a:r>
            <a:r>
              <a:rPr lang="en-GB" dirty="0" smtClean="0"/>
              <a:t>….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3627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GM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GM PPT2016 Wide.potx" id="{0BA7CDF2-7D17-49A3-B120-D0D8EA121CE9}" vid="{AAD2F6DD-9D7E-4520-859B-F94D2329E77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42323</TotalTime>
  <Words>742</Words>
  <Application>Microsoft Office PowerPoint</Application>
  <PresentationFormat>Grand écran</PresentationFormat>
  <Paragraphs>232</Paragraphs>
  <Slides>17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7" baseType="lpstr">
      <vt:lpstr>Adobe Fan Heiti Std B</vt:lpstr>
      <vt:lpstr>Arial</vt:lpstr>
      <vt:lpstr>Calibri</vt:lpstr>
      <vt:lpstr>Calibri Light</vt:lpstr>
      <vt:lpstr>Consolas</vt:lpstr>
      <vt:lpstr>Lato</vt:lpstr>
      <vt:lpstr>Lato Black</vt:lpstr>
      <vt:lpstr>Lato Light</vt:lpstr>
      <vt:lpstr>SFMono-Medium</vt:lpstr>
      <vt:lpstr>Thème Office</vt:lpstr>
      <vt:lpstr>EGM NGSI-LD API GUIDE</vt:lpstr>
      <vt:lpstr>Work In Progress: Data Interfacing with ngsi-ld</vt:lpstr>
      <vt:lpstr>NGSI-LD Data Model</vt:lpstr>
      <vt:lpstr>Overview of the EGM API: NGSI-LD Broker</vt:lpstr>
      <vt:lpstr>Context Registry</vt:lpstr>
      <vt:lpstr>Context Registry API endpoint</vt:lpstr>
      <vt:lpstr>Data Models @Context</vt:lpstr>
      <vt:lpstr>ngsi-ld-core-context.jsonld</vt:lpstr>
      <vt:lpstr>New Data Models @Context: 3 Main files</vt:lpstr>
      <vt:lpstr>Aquac.jsonld</vt:lpstr>
      <vt:lpstr>Aquac Data Model</vt:lpstr>
      <vt:lpstr>Sensor &amp; Observation Payloads</vt:lpstr>
      <vt:lpstr>Your Payloads</vt:lpstr>
      <vt:lpstr>When First Values are Arriving From Sensor </vt:lpstr>
      <vt:lpstr>Updating Existing Values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EGM: your IoT partner</dc:title>
  <dc:creator>franck legall</dc:creator>
  <cp:lastModifiedBy>ahmed abid</cp:lastModifiedBy>
  <cp:revision>381</cp:revision>
  <cp:lastPrinted>2019-05-20T12:50:13Z</cp:lastPrinted>
  <dcterms:created xsi:type="dcterms:W3CDTF">2016-12-14T20:05:00Z</dcterms:created>
  <dcterms:modified xsi:type="dcterms:W3CDTF">2020-01-10T08:40:18Z</dcterms:modified>
</cp:coreProperties>
</file>