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B2F95-573E-4201-96B3-DF7667E9A7E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C5C2D-5F2F-4DC9-AB8D-2832639B7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85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C5C2D-5F2F-4DC9-AB8D-2832639B7CD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53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C2C3-6054-494B-996D-FFEC61E22B2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EDBB-5441-44A5-9E48-065F51D0E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42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C2C3-6054-494B-996D-FFEC61E22B2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EDBB-5441-44A5-9E48-065F51D0E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57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C2C3-6054-494B-996D-FFEC61E22B2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EDBB-5441-44A5-9E48-065F51D0E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68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C2C3-6054-494B-996D-FFEC61E22B2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EDBB-5441-44A5-9E48-065F51D0E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53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C2C3-6054-494B-996D-FFEC61E22B2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EDBB-5441-44A5-9E48-065F51D0E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0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C2C3-6054-494B-996D-FFEC61E22B2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EDBB-5441-44A5-9E48-065F51D0E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33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C2C3-6054-494B-996D-FFEC61E22B2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EDBB-5441-44A5-9E48-065F51D0E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52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C2C3-6054-494B-996D-FFEC61E22B2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EDBB-5441-44A5-9E48-065F51D0E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05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C2C3-6054-494B-996D-FFEC61E22B2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EDBB-5441-44A5-9E48-065F51D0E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53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C2C3-6054-494B-996D-FFEC61E22B2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EDBB-5441-44A5-9E48-065F51D0E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16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C2C3-6054-494B-996D-FFEC61E22B2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EDBB-5441-44A5-9E48-065F51D0E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99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7C2C3-6054-494B-996D-FFEC61E22B2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EEDBB-5441-44A5-9E48-065F51D0E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21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графах. Алгоритм </a:t>
            </a:r>
            <a:r>
              <a:rPr lang="ru-RU" dirty="0" err="1" smtClean="0"/>
              <a:t>Крускала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студент 151 группы </a:t>
            </a:r>
            <a:r>
              <a:rPr lang="ru-RU" dirty="0" err="1" smtClean="0"/>
              <a:t>КНиИТ</a:t>
            </a:r>
            <a:endParaRPr lang="ru-RU" dirty="0" smtClean="0"/>
          </a:p>
          <a:p>
            <a:r>
              <a:rPr lang="ru-RU" dirty="0" smtClean="0"/>
              <a:t>Иванов Александр.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3505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Топологическая сортировка.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/>
              <a:t>Является упорядочиванием вершин </a:t>
            </a:r>
            <a:r>
              <a:rPr lang="ru-RU" dirty="0" err="1"/>
              <a:t>бесконтурного</a:t>
            </a:r>
            <a:r>
              <a:rPr lang="ru-RU" dirty="0"/>
              <a:t> ориентированного графа. Его цель состоит в том, чтобы перенумеровать вершины так, чтобы каждое ребро из вершины с меньшим номером вело в вершину с большим. Иными словами, нужно найти перестановку вершин, которая соответствует порядку, задаваемому всеми ребрами графа.</a:t>
            </a:r>
          </a:p>
        </p:txBody>
      </p:sp>
    </p:spTree>
    <p:extLst>
      <p:ext uri="{BB962C8B-B14F-4D97-AF65-F5344CB8AC3E}">
        <p14:creationId xmlns:p14="http://schemas.microsoft.com/office/powerpoint/2010/main" val="338070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Косарайю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/>
              <a:t>Для того чтобы найти компоненты сильной связности, сначала выполняется поиск в глубину, каждый раз выбирается не посещенная вершина с максимальным номером, который был получен при обратном проходе. Полученные деревья являются сильно связными компонентами.</a:t>
            </a:r>
          </a:p>
        </p:txBody>
      </p:sp>
    </p:spTree>
    <p:extLst>
      <p:ext uri="{BB962C8B-B14F-4D97-AF65-F5344CB8AC3E}">
        <p14:creationId xmlns:p14="http://schemas.microsoft.com/office/powerpoint/2010/main" val="240478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Крускала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r>
              <a:rPr lang="ru-RU" dirty="0"/>
              <a:t>Данный алгоритм был описан </a:t>
            </a:r>
            <a:r>
              <a:rPr lang="ru-RU" dirty="0" err="1"/>
              <a:t>Крускалом</a:t>
            </a:r>
            <a:r>
              <a:rPr lang="ru-RU" dirty="0"/>
              <a:t> (</a:t>
            </a:r>
            <a:r>
              <a:rPr lang="ru-RU" dirty="0" err="1"/>
              <a:t>Kruskal</a:t>
            </a:r>
            <a:r>
              <a:rPr lang="ru-RU" dirty="0"/>
              <a:t>) в 1956 г.</a:t>
            </a:r>
          </a:p>
          <a:p>
            <a:r>
              <a:rPr lang="ru-RU" dirty="0"/>
              <a:t>Алгоритм </a:t>
            </a:r>
            <a:r>
              <a:rPr lang="ru-RU" dirty="0" err="1"/>
              <a:t>Крускала</a:t>
            </a:r>
            <a:r>
              <a:rPr lang="ru-RU" dirty="0"/>
              <a:t> изначально помещает каждую вершину в своё дерево, а затем постепенно объединяет эти деревья, объединяя на каждой итерации два некоторых дерева некоторым ребром. Перед началом выполнения алгоритма, все рёбра сортируются по весу (в порядке </a:t>
            </a:r>
            <a:r>
              <a:rPr lang="ru-RU" dirty="0" err="1"/>
              <a:t>неубывания</a:t>
            </a:r>
            <a:r>
              <a:rPr lang="ru-RU" dirty="0"/>
              <a:t>). Затем начинается процесс объединения: перебираются все рёбра от первого до последнего (в порядке сортировки), и если у текущего ребра его концы принадлежат разным поддеревьям, то эти поддеревья объединяются, а ребро добавляется к ответу. По окончании перебора всех рёбер все вершины окажутся принадлежащими одному поддереву, и ответ найден.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70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алгоритма </a:t>
            </a:r>
            <a:r>
              <a:rPr lang="ru-RU" dirty="0" err="1" smtClean="0"/>
              <a:t>Крускала</a:t>
            </a:r>
            <a:r>
              <a:rPr lang="ru-RU" dirty="0" smtClean="0"/>
              <a:t> на </a:t>
            </a:r>
            <a:r>
              <a:rPr lang="en-US" dirty="0" smtClean="0"/>
              <a:t>C++.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200" dirty="0"/>
              <a:t>Этот код самым непосредственным образом реализует описанный выше алгоритм, и выполняется за </a:t>
            </a:r>
            <a:r>
              <a:rPr lang="en-US" sz="1200" b="1" dirty="0"/>
              <a:t>O (M log N + N</a:t>
            </a:r>
            <a:r>
              <a:rPr lang="en-US" sz="1200" b="1" baseline="30000" dirty="0"/>
              <a:t>2</a:t>
            </a:r>
            <a:r>
              <a:rPr lang="en-US" sz="1200" b="1" dirty="0"/>
              <a:t>)</a:t>
            </a:r>
            <a:r>
              <a:rPr lang="en-US" sz="1200" dirty="0"/>
              <a:t>. </a:t>
            </a:r>
            <a:r>
              <a:rPr lang="ru-RU" sz="1200" dirty="0"/>
              <a:t>Сортировка рёбер потребует </a:t>
            </a:r>
            <a:r>
              <a:rPr lang="en-US" sz="1200" dirty="0"/>
              <a:t>O (M log N) </a:t>
            </a:r>
            <a:r>
              <a:rPr lang="ru-RU" sz="1200" dirty="0"/>
              <a:t>операций. Принадлежность вершины тому или иному поддереву хранится просто с помощью массива </a:t>
            </a:r>
            <a:r>
              <a:rPr lang="en-US" sz="1200" dirty="0" err="1"/>
              <a:t>tree_id</a:t>
            </a:r>
            <a:r>
              <a:rPr lang="en-US" sz="1200" dirty="0"/>
              <a:t> - </a:t>
            </a:r>
            <a:r>
              <a:rPr lang="ru-RU" sz="1200" dirty="0"/>
              <a:t>в нём для каждой вершины хранится номер дерева, которому она принадлежит. Для каждого ребра мы за </a:t>
            </a:r>
            <a:r>
              <a:rPr lang="en-US" sz="1200" dirty="0"/>
              <a:t>O (1) </a:t>
            </a:r>
            <a:r>
              <a:rPr lang="ru-RU" sz="1200" dirty="0"/>
              <a:t>определяем, принадлежат ли его концы разным деревьям. Наконец, объединение двух деревьев осуществляется за </a:t>
            </a:r>
            <a:r>
              <a:rPr lang="en-US" sz="1200" dirty="0"/>
              <a:t>O (N) </a:t>
            </a:r>
            <a:r>
              <a:rPr lang="ru-RU" sz="1200" dirty="0"/>
              <a:t>простым проходом по массиву </a:t>
            </a:r>
            <a:r>
              <a:rPr lang="en-US" sz="1200" dirty="0" err="1"/>
              <a:t>tree_id</a:t>
            </a:r>
            <a:r>
              <a:rPr lang="en-US" sz="1200" dirty="0"/>
              <a:t>. </a:t>
            </a:r>
            <a:r>
              <a:rPr lang="ru-RU" sz="1200" dirty="0"/>
              <a:t>Учитывая, что всего операций объединения будет </a:t>
            </a:r>
            <a:r>
              <a:rPr lang="en-US" sz="1200" dirty="0"/>
              <a:t>N-1, </a:t>
            </a:r>
            <a:r>
              <a:rPr lang="ru-RU" sz="1200" dirty="0"/>
              <a:t>мы и получаем асимптотику </a:t>
            </a:r>
            <a:r>
              <a:rPr lang="en-US" sz="1200" b="1" dirty="0"/>
              <a:t>O (M log N + N</a:t>
            </a:r>
            <a:r>
              <a:rPr lang="en-US" sz="1200" b="1" baseline="30000" dirty="0"/>
              <a:t>2</a:t>
            </a:r>
            <a:r>
              <a:rPr lang="en-US" sz="1200" b="1" dirty="0"/>
              <a:t>)</a:t>
            </a:r>
            <a:r>
              <a:rPr lang="en-US" sz="1200" dirty="0"/>
              <a:t>.</a:t>
            </a:r>
          </a:p>
          <a:p>
            <a:r>
              <a:rPr lang="en-US" sz="1200" dirty="0" err="1" smtClean="0"/>
              <a:t>int</a:t>
            </a:r>
            <a:r>
              <a:rPr lang="en-US" sz="1200" dirty="0" smtClean="0"/>
              <a:t> m; </a:t>
            </a:r>
          </a:p>
          <a:p>
            <a:r>
              <a:rPr lang="en-US" sz="1200" dirty="0" smtClean="0"/>
              <a:t>vector &lt; pair &lt; </a:t>
            </a:r>
            <a:r>
              <a:rPr lang="en-US" sz="1200" dirty="0" err="1" smtClean="0"/>
              <a:t>int</a:t>
            </a:r>
            <a:r>
              <a:rPr lang="en-US" sz="1200" dirty="0" smtClean="0"/>
              <a:t>, pair&lt;</a:t>
            </a:r>
            <a:r>
              <a:rPr lang="en-US" sz="1200" dirty="0" err="1" smtClean="0"/>
              <a:t>int,int</a:t>
            </a:r>
            <a:r>
              <a:rPr lang="en-US" sz="1200" dirty="0" smtClean="0"/>
              <a:t>&gt; &gt; &gt; g (m); // </a:t>
            </a:r>
            <a:r>
              <a:rPr lang="ru-RU" sz="1200" dirty="0" smtClean="0"/>
              <a:t>вес - вершина 1 - вершина 2</a:t>
            </a:r>
            <a:endParaRPr lang="en-US" sz="1200" dirty="0" smtClean="0"/>
          </a:p>
          <a:p>
            <a:r>
              <a:rPr lang="ru-RU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 cost = 0; </a:t>
            </a:r>
          </a:p>
          <a:p>
            <a:r>
              <a:rPr lang="en-US" sz="1200" dirty="0" smtClean="0"/>
              <a:t>vector &lt; pair&lt;</a:t>
            </a:r>
            <a:r>
              <a:rPr lang="en-US" sz="1200" dirty="0" err="1" smtClean="0"/>
              <a:t>int,int</a:t>
            </a:r>
            <a:r>
              <a:rPr lang="en-US" sz="1200" dirty="0" smtClean="0"/>
              <a:t>&gt; &gt; res; </a:t>
            </a:r>
          </a:p>
          <a:p>
            <a:r>
              <a:rPr lang="en-US" sz="1200" dirty="0" smtClean="0"/>
              <a:t>sort (</a:t>
            </a:r>
            <a:r>
              <a:rPr lang="en-US" sz="1200" dirty="0" err="1" smtClean="0"/>
              <a:t>g.begin</a:t>
            </a:r>
            <a:r>
              <a:rPr lang="en-US" sz="1200" dirty="0" smtClean="0"/>
              <a:t>(), </a:t>
            </a:r>
            <a:r>
              <a:rPr lang="en-US" sz="1200" dirty="0" err="1" smtClean="0"/>
              <a:t>g.end</a:t>
            </a:r>
            <a:r>
              <a:rPr lang="en-US" sz="1200" dirty="0" smtClean="0"/>
              <a:t>()); </a:t>
            </a:r>
          </a:p>
          <a:p>
            <a:r>
              <a:rPr lang="en-US" sz="1200" dirty="0" smtClean="0"/>
              <a:t>vector&lt;</a:t>
            </a:r>
            <a:r>
              <a:rPr lang="en-US" sz="1200" dirty="0" err="1" smtClean="0"/>
              <a:t>int</a:t>
            </a:r>
            <a:r>
              <a:rPr lang="en-US" sz="1200" dirty="0" smtClean="0"/>
              <a:t>&gt; </a:t>
            </a:r>
            <a:r>
              <a:rPr lang="en-US" sz="1200" dirty="0" err="1" smtClean="0"/>
              <a:t>tree_id</a:t>
            </a:r>
            <a:r>
              <a:rPr lang="en-US" sz="1200" dirty="0" smtClean="0"/>
              <a:t> (n); </a:t>
            </a:r>
          </a:p>
          <a:p>
            <a:r>
              <a:rPr lang="en-US" sz="1200" dirty="0" smtClean="0"/>
              <a:t>for (</a:t>
            </a:r>
            <a:r>
              <a:rPr lang="en-US" sz="1200" dirty="0" err="1" smtClean="0"/>
              <a:t>int</a:t>
            </a:r>
            <a:r>
              <a:rPr lang="en-US" sz="1200" dirty="0" smtClean="0"/>
              <a:t> i=0; i&lt;n; ++i) </a:t>
            </a:r>
            <a:r>
              <a:rPr lang="en-US" sz="1200" dirty="0" err="1" smtClean="0"/>
              <a:t>tree_id</a:t>
            </a:r>
            <a:r>
              <a:rPr lang="en-US" sz="1200" dirty="0" smtClean="0"/>
              <a:t>[i] = i;</a:t>
            </a:r>
          </a:p>
          <a:p>
            <a:r>
              <a:rPr lang="en-US" sz="1200" dirty="0" smtClean="0"/>
              <a:t> for (</a:t>
            </a:r>
            <a:r>
              <a:rPr lang="en-US" sz="1200" dirty="0" err="1" smtClean="0"/>
              <a:t>int</a:t>
            </a:r>
            <a:r>
              <a:rPr lang="en-US" sz="1200" dirty="0" smtClean="0"/>
              <a:t> i=0; i&lt;m; ++i) {</a:t>
            </a:r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 a = g[i].</a:t>
            </a:r>
            <a:r>
              <a:rPr lang="en-US" sz="1200" dirty="0" err="1" smtClean="0"/>
              <a:t>second.first</a:t>
            </a:r>
            <a:r>
              <a:rPr lang="en-US" sz="1200" dirty="0" smtClean="0"/>
              <a:t>, b = g[i].</a:t>
            </a:r>
            <a:r>
              <a:rPr lang="en-US" sz="1200" dirty="0" err="1" smtClean="0"/>
              <a:t>second.second</a:t>
            </a:r>
            <a:r>
              <a:rPr lang="en-US" sz="1200" dirty="0" smtClean="0"/>
              <a:t>, l = g[i].first; </a:t>
            </a:r>
          </a:p>
          <a:p>
            <a:r>
              <a:rPr lang="en-US" sz="1200" dirty="0" smtClean="0"/>
              <a:t>if (</a:t>
            </a:r>
            <a:r>
              <a:rPr lang="en-US" sz="1200" dirty="0" err="1" smtClean="0"/>
              <a:t>tree_id</a:t>
            </a:r>
            <a:r>
              <a:rPr lang="en-US" sz="1200" dirty="0" smtClean="0"/>
              <a:t>[a] != </a:t>
            </a:r>
            <a:r>
              <a:rPr lang="en-US" sz="1200" dirty="0" err="1" smtClean="0"/>
              <a:t>tree_id</a:t>
            </a:r>
            <a:r>
              <a:rPr lang="en-US" sz="1200" dirty="0" smtClean="0"/>
              <a:t>[b]) { </a:t>
            </a:r>
          </a:p>
          <a:p>
            <a:r>
              <a:rPr lang="en-US" sz="1200" dirty="0" smtClean="0"/>
              <a:t>cost += l; </a:t>
            </a:r>
          </a:p>
          <a:p>
            <a:r>
              <a:rPr lang="en-US" sz="1200" dirty="0" err="1" smtClean="0"/>
              <a:t>res.push_back</a:t>
            </a:r>
            <a:r>
              <a:rPr lang="en-US" sz="1200" dirty="0" smtClean="0"/>
              <a:t> (</a:t>
            </a:r>
            <a:r>
              <a:rPr lang="en-US" sz="1200" dirty="0" err="1" smtClean="0"/>
              <a:t>make_pair</a:t>
            </a:r>
            <a:r>
              <a:rPr lang="en-US" sz="1200" dirty="0" smtClean="0"/>
              <a:t> (a, b)); </a:t>
            </a:r>
          </a:p>
          <a:p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old_id</a:t>
            </a:r>
            <a:r>
              <a:rPr lang="en-US" sz="1200" dirty="0" smtClean="0"/>
              <a:t> = </a:t>
            </a:r>
            <a:r>
              <a:rPr lang="en-US" sz="1200" dirty="0" err="1" smtClean="0"/>
              <a:t>tree_id</a:t>
            </a:r>
            <a:r>
              <a:rPr lang="en-US" sz="1200" dirty="0" smtClean="0"/>
              <a:t>[b], </a:t>
            </a:r>
            <a:r>
              <a:rPr lang="en-US" sz="1200" dirty="0" err="1" smtClean="0"/>
              <a:t>new_id</a:t>
            </a:r>
            <a:r>
              <a:rPr lang="en-US" sz="1200" dirty="0" smtClean="0"/>
              <a:t> = </a:t>
            </a:r>
            <a:r>
              <a:rPr lang="en-US" sz="1200" dirty="0" err="1" smtClean="0"/>
              <a:t>tree_id</a:t>
            </a:r>
            <a:r>
              <a:rPr lang="en-US" sz="1200" dirty="0" smtClean="0"/>
              <a:t>[a];</a:t>
            </a:r>
          </a:p>
          <a:p>
            <a:r>
              <a:rPr lang="en-US" sz="1200" dirty="0" smtClean="0"/>
              <a:t> for (</a:t>
            </a:r>
            <a:r>
              <a:rPr lang="en-US" sz="1200" dirty="0" err="1" smtClean="0"/>
              <a:t>int</a:t>
            </a:r>
            <a:r>
              <a:rPr lang="en-US" sz="1200" dirty="0" smtClean="0"/>
              <a:t> j=0; j&lt;n; ++j)</a:t>
            </a:r>
          </a:p>
          <a:p>
            <a:r>
              <a:rPr lang="en-US" sz="1200" dirty="0" smtClean="0"/>
              <a:t> if (</a:t>
            </a:r>
            <a:r>
              <a:rPr lang="en-US" sz="1200" dirty="0" err="1" smtClean="0"/>
              <a:t>tree_id</a:t>
            </a:r>
            <a:r>
              <a:rPr lang="en-US" sz="1200" dirty="0" smtClean="0"/>
              <a:t>[j] == </a:t>
            </a:r>
            <a:r>
              <a:rPr lang="en-US" sz="1200" dirty="0" err="1" smtClean="0"/>
              <a:t>old_id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tree_id</a:t>
            </a:r>
            <a:r>
              <a:rPr lang="en-US" sz="1200" dirty="0" smtClean="0"/>
              <a:t>[j] = </a:t>
            </a:r>
            <a:r>
              <a:rPr lang="en-US" sz="1200" dirty="0" err="1" smtClean="0"/>
              <a:t>new_id</a:t>
            </a:r>
            <a:r>
              <a:rPr lang="en-US" sz="1200" dirty="0" smtClean="0"/>
              <a:t>; } </a:t>
            </a:r>
          </a:p>
          <a:p>
            <a:r>
              <a:rPr lang="en-US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7828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В данной работе я изучил алгоритмы на графах и реализовал алгоритм </a:t>
            </a:r>
            <a:r>
              <a:rPr lang="ru-RU" dirty="0" err="1" smtClean="0"/>
              <a:t>Крускала</a:t>
            </a:r>
            <a:r>
              <a:rPr lang="ru-RU" dirty="0" smtClean="0"/>
              <a:t> на языке программирования </a:t>
            </a:r>
            <a:r>
              <a:rPr lang="en-US" dirty="0" smtClean="0"/>
              <a:t>C++.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39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476672"/>
            <a:ext cx="7416824" cy="31700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4000" dirty="0" smtClean="0"/>
              <a:t>Цель: Узнать, что из себя представляют графы, рассмотреть алгоритмы на графах, реализовать алгоритм </a:t>
            </a:r>
            <a:r>
              <a:rPr lang="ru-RU" sz="4000" dirty="0" err="1" smtClean="0"/>
              <a:t>Крускала</a:t>
            </a:r>
            <a:r>
              <a:rPr lang="ru-RU" sz="4000" dirty="0" smtClean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854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2400" cy="1362075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Ключевые понятия</a:t>
            </a:r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836712"/>
            <a:ext cx="8171185" cy="136815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ru-RU" dirty="0" smtClean="0"/>
              <a:t>-дерево</a:t>
            </a:r>
          </a:p>
          <a:p>
            <a:r>
              <a:rPr lang="ru-RU" dirty="0" smtClean="0"/>
              <a:t>-</a:t>
            </a:r>
            <a:r>
              <a:rPr lang="ru-RU" dirty="0" smtClean="0"/>
              <a:t>графы</a:t>
            </a:r>
            <a:endParaRPr lang="ru-RU" dirty="0" smtClean="0"/>
          </a:p>
          <a:p>
            <a:r>
              <a:rPr lang="ru-RU" dirty="0" smtClean="0"/>
              <a:t>-</a:t>
            </a:r>
            <a:r>
              <a:rPr lang="ru-RU" dirty="0" smtClean="0"/>
              <a:t>алгоритм </a:t>
            </a:r>
            <a:r>
              <a:rPr lang="ru-RU" dirty="0" err="1" smtClean="0"/>
              <a:t>Крускала</a:t>
            </a:r>
            <a:endParaRPr lang="ru-RU" dirty="0" smtClean="0"/>
          </a:p>
          <a:p>
            <a:r>
              <a:rPr lang="ru-RU" dirty="0" smtClean="0"/>
              <a:t>-поиск в ширину</a:t>
            </a:r>
          </a:p>
          <a:p>
            <a:r>
              <a:rPr lang="ru-RU" dirty="0" smtClean="0"/>
              <a:t>-поиск в глубину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32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граф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Граф – это совокупность двух конечных множеств: множества точек и множества линий, попарно соединяющие некоторые из этих точек.</a:t>
            </a:r>
          </a:p>
          <a:p>
            <a:r>
              <a:rPr lang="ru-RU" dirty="0" smtClean="0"/>
              <a:t>Множество точек – вершины графа.</a:t>
            </a:r>
          </a:p>
          <a:p>
            <a:r>
              <a:rPr lang="ru-RU" dirty="0" smtClean="0"/>
              <a:t>Множества линий, соединяющих вершины графа – рёбра графа.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6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дерево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dirty="0"/>
              <a:t>Дерево</a:t>
            </a:r>
            <a:r>
              <a:rPr lang="ru-RU" dirty="0"/>
              <a:t> — это связный ациклический </a:t>
            </a:r>
            <a:r>
              <a:rPr lang="ru-RU" dirty="0" smtClean="0"/>
              <a:t>граф</a:t>
            </a:r>
            <a:r>
              <a:rPr lang="en-US" dirty="0"/>
              <a:t>.</a:t>
            </a:r>
            <a:r>
              <a:rPr lang="ru-RU" dirty="0"/>
              <a:t> Связность означает наличие маршрута между любой парой вершин, ацикличность — отсутствие циклов. Отсюда, в частности, следует, что число рёбер в дереве на единицу меньше числа вершин, а между любыми парами вершин имеется один и только один путь.</a:t>
            </a:r>
          </a:p>
        </p:txBody>
      </p:sp>
    </p:spTree>
    <p:extLst>
      <p:ext uri="{BB962C8B-B14F-4D97-AF65-F5344CB8AC3E}">
        <p14:creationId xmlns:p14="http://schemas.microsoft.com/office/powerpoint/2010/main" val="363317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sz="1050" dirty="0" smtClean="0"/>
              <a:t>                            </a:t>
            </a:r>
            <a:r>
              <a:rPr lang="ru-RU" sz="1800" dirty="0" smtClean="0"/>
              <a:t>корень</a:t>
            </a:r>
          </a:p>
          <a:p>
            <a:pPr marL="0" indent="0">
              <a:buNone/>
            </a:pPr>
            <a:r>
              <a:rPr lang="ru-RU" sz="1050" dirty="0" smtClean="0"/>
              <a:t>                                                                                                                                                                                                            </a:t>
            </a:r>
            <a:r>
              <a:rPr lang="ru-RU" sz="1800" dirty="0" smtClean="0"/>
              <a:t>предок</a:t>
            </a:r>
            <a:endParaRPr lang="ru-RU" sz="1800" dirty="0"/>
          </a:p>
          <a:p>
            <a:pPr marL="0" indent="0">
              <a:buNone/>
            </a:pPr>
            <a:endParaRPr lang="ru-RU" sz="1050" dirty="0" smtClean="0"/>
          </a:p>
          <a:p>
            <a:pPr marL="0" indent="0">
              <a:buNone/>
            </a:pPr>
            <a:endParaRPr lang="ru-RU" sz="1050" dirty="0"/>
          </a:p>
          <a:p>
            <a:pPr marL="0" indent="0">
              <a:buNone/>
            </a:pPr>
            <a:r>
              <a:rPr lang="ru-RU" sz="1800" dirty="0" smtClean="0"/>
              <a:t>                 ребро                                                               </a:t>
            </a:r>
          </a:p>
          <a:p>
            <a:pPr marL="0" indent="0">
              <a:buNone/>
            </a:pPr>
            <a:r>
              <a:rPr lang="ru-RU" sz="1800" dirty="0" smtClean="0"/>
              <a:t>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                                                                                                                    потомок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                                                                                                                            листья</a:t>
            </a:r>
            <a:endParaRPr lang="ru-RU" sz="18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072846" y="1879601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3635896" y="2501384"/>
            <a:ext cx="432048" cy="279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3923928" y="2501384"/>
            <a:ext cx="144016" cy="711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067944" y="2501384"/>
            <a:ext cx="576064" cy="495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Блок-схема: узел 12"/>
          <p:cNvSpPr/>
          <p:nvPr/>
        </p:nvSpPr>
        <p:spPr>
          <a:xfrm flipH="1">
            <a:off x="3779912" y="3210547"/>
            <a:ext cx="232186" cy="18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" name="Блок-схема: узел 13"/>
          <p:cNvSpPr/>
          <p:nvPr/>
        </p:nvSpPr>
        <p:spPr>
          <a:xfrm>
            <a:off x="3491880" y="2749168"/>
            <a:ext cx="216024" cy="247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5" name="Блок-схема: узел 14"/>
          <p:cNvSpPr/>
          <p:nvPr/>
        </p:nvSpPr>
        <p:spPr>
          <a:xfrm>
            <a:off x="4572000" y="2873060"/>
            <a:ext cx="216024" cy="2679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6" name="Блок-схема: узел 15"/>
          <p:cNvSpPr/>
          <p:nvPr/>
        </p:nvSpPr>
        <p:spPr>
          <a:xfrm>
            <a:off x="4004017" y="2383657"/>
            <a:ext cx="127854" cy="1177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>
            <a:stCxn id="13" idx="5"/>
          </p:cNvCxnSpPr>
          <p:nvPr/>
        </p:nvCxnSpPr>
        <p:spPr>
          <a:xfrm flipH="1">
            <a:off x="3275856" y="3364204"/>
            <a:ext cx="538059" cy="208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3896005" y="3390567"/>
            <a:ext cx="116093" cy="326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4788024" y="3068960"/>
            <a:ext cx="792088" cy="295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5" idx="3"/>
          </p:cNvCxnSpPr>
          <p:nvPr/>
        </p:nvCxnSpPr>
        <p:spPr>
          <a:xfrm>
            <a:off x="4603636" y="3101734"/>
            <a:ext cx="40373" cy="471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Блок-схема: узел 24"/>
          <p:cNvSpPr/>
          <p:nvPr/>
        </p:nvSpPr>
        <p:spPr>
          <a:xfrm>
            <a:off x="3181417" y="3505735"/>
            <a:ext cx="144016" cy="2112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6" name="Блок-схема: узел 25"/>
          <p:cNvSpPr/>
          <p:nvPr/>
        </p:nvSpPr>
        <p:spPr>
          <a:xfrm>
            <a:off x="4004017" y="3717032"/>
            <a:ext cx="12785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8" name="Блок-схема: узел 27"/>
          <p:cNvSpPr/>
          <p:nvPr/>
        </p:nvSpPr>
        <p:spPr>
          <a:xfrm>
            <a:off x="4576527" y="3573016"/>
            <a:ext cx="164202" cy="2712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9" name="Блок-схема: узел 28"/>
          <p:cNvSpPr/>
          <p:nvPr/>
        </p:nvSpPr>
        <p:spPr>
          <a:xfrm>
            <a:off x="5540296" y="3272746"/>
            <a:ext cx="216024" cy="2356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cxnSp>
        <p:nvCxnSpPr>
          <p:cNvPr id="31" name="Прямая соединительная линия 30"/>
          <p:cNvCxnSpPr>
            <a:stCxn id="28" idx="3"/>
          </p:cNvCxnSpPr>
          <p:nvPr/>
        </p:nvCxnSpPr>
        <p:spPr>
          <a:xfrm flipH="1">
            <a:off x="4355976" y="3804538"/>
            <a:ext cx="244598" cy="488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28" idx="5"/>
          </p:cNvCxnSpPr>
          <p:nvPr/>
        </p:nvCxnSpPr>
        <p:spPr>
          <a:xfrm>
            <a:off x="4716682" y="3804538"/>
            <a:ext cx="359374" cy="488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Блок-схема: узел 33"/>
          <p:cNvSpPr/>
          <p:nvPr/>
        </p:nvSpPr>
        <p:spPr>
          <a:xfrm>
            <a:off x="4263355" y="4195347"/>
            <a:ext cx="144016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35" name="Блок-схема: узел 34"/>
          <p:cNvSpPr/>
          <p:nvPr/>
        </p:nvSpPr>
        <p:spPr>
          <a:xfrm>
            <a:off x="4935852" y="4285926"/>
            <a:ext cx="500244" cy="2952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10</a:t>
            </a:r>
            <a:endParaRPr lang="ru-RU" sz="1100" dirty="0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1835696" y="1879601"/>
            <a:ext cx="2160240" cy="6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1568816" y="2501384"/>
            <a:ext cx="2160240" cy="139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15" idx="6"/>
          </p:cNvCxnSpPr>
          <p:nvPr/>
        </p:nvCxnSpPr>
        <p:spPr>
          <a:xfrm flipV="1">
            <a:off x="4788024" y="2190492"/>
            <a:ext cx="1872208" cy="816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28" idx="6"/>
          </p:cNvCxnSpPr>
          <p:nvPr/>
        </p:nvCxnSpPr>
        <p:spPr>
          <a:xfrm>
            <a:off x="4740729" y="3708639"/>
            <a:ext cx="2063519" cy="8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35" idx="6"/>
          </p:cNvCxnSpPr>
          <p:nvPr/>
        </p:nvCxnSpPr>
        <p:spPr>
          <a:xfrm>
            <a:off x="5436096" y="4433527"/>
            <a:ext cx="1584176" cy="14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81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виды графов.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-Ориентированные и неориентированные графы.</a:t>
            </a:r>
          </a:p>
          <a:p>
            <a:pPr marL="0" indent="0">
              <a:buNone/>
            </a:pPr>
            <a:r>
              <a:rPr lang="ru-RU" sz="2400" dirty="0" smtClean="0"/>
              <a:t>-Графы с петлями, смешанные графы, пустые графы, </a:t>
            </a:r>
            <a:r>
              <a:rPr lang="ru-RU" sz="2400" dirty="0" err="1" smtClean="0"/>
              <a:t>мультиграфы</a:t>
            </a:r>
            <a:r>
              <a:rPr lang="ru-RU" sz="2400" dirty="0" smtClean="0"/>
              <a:t>, обыкновенные графы, полные графы.</a:t>
            </a:r>
          </a:p>
          <a:p>
            <a:pPr marL="0" indent="0">
              <a:buNone/>
            </a:pPr>
            <a:r>
              <a:rPr lang="ru-RU" sz="2400" dirty="0" smtClean="0"/>
              <a:t>-Двудольный граф.</a:t>
            </a:r>
          </a:p>
          <a:p>
            <a:pPr marL="0" indent="0">
              <a:buNone/>
            </a:pPr>
            <a:r>
              <a:rPr lang="ru-RU" sz="2400" dirty="0" smtClean="0"/>
              <a:t>-Эйлеров граф.</a:t>
            </a:r>
          </a:p>
          <a:p>
            <a:pPr marL="0" indent="0">
              <a:buNone/>
            </a:pPr>
            <a:r>
              <a:rPr lang="ru-RU" sz="2400" dirty="0" smtClean="0"/>
              <a:t>-Регулярный граф.</a:t>
            </a:r>
          </a:p>
          <a:p>
            <a:pPr marL="0" indent="0">
              <a:buNone/>
            </a:pPr>
            <a:r>
              <a:rPr lang="ru-RU" sz="2400" dirty="0" smtClean="0"/>
              <a:t>-Гамильтонов граф.</a:t>
            </a:r>
          </a:p>
          <a:p>
            <a:pPr marL="0" indent="0">
              <a:buNone/>
            </a:pPr>
            <a:r>
              <a:rPr lang="ru-RU" sz="2400" dirty="0" smtClean="0"/>
              <a:t>-Взвешенный граф.</a:t>
            </a:r>
          </a:p>
          <a:p>
            <a:pPr marL="0" indent="0">
              <a:buNone/>
            </a:pPr>
            <a:r>
              <a:rPr lang="ru-RU" sz="2400" dirty="0" smtClean="0"/>
              <a:t>-Графы-деревья</a:t>
            </a:r>
          </a:p>
          <a:p>
            <a:pPr marL="0" indent="0">
              <a:buNone/>
            </a:pPr>
            <a:endParaRPr lang="ru-RU" sz="1200" dirty="0" smtClean="0"/>
          </a:p>
          <a:p>
            <a:pPr marL="0" indent="0">
              <a:buNone/>
            </a:pPr>
            <a:endParaRPr lang="ru-RU" sz="1200" dirty="0" smtClean="0"/>
          </a:p>
          <a:p>
            <a:pPr marL="0" indent="0">
              <a:buNone/>
            </a:pPr>
            <a:endParaRPr 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val="352225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глубину.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ru-RU" dirty="0"/>
              <a:t>Из названия этого метода обхода графа ясно, что в процессе поиска мы идем «вглубь» графа настолько, насколько возможно. Следуя алгоритму, мы последовательно обойдем все вершины графа, которые доступны из начальной вершины. Если ребро ведет в не пройдённую до этого момента вершину, то алгоритм запускается с нее. В случае если ребер, которые ведут в не рассмотренную вершину, больше нет, то происходит возврат назад.</a:t>
            </a:r>
          </a:p>
        </p:txBody>
      </p:sp>
    </p:spTree>
    <p:extLst>
      <p:ext uri="{BB962C8B-B14F-4D97-AF65-F5344CB8AC3E}">
        <p14:creationId xmlns:p14="http://schemas.microsoft.com/office/powerpoint/2010/main" val="390818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ширину.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/>
              <a:t>Алгоритм позволяет найти кратчайший (содержащий наименьшее число ребер) путь из одной вершины графа до всех остальных вершин. В нем сначала посещаются все вершины, смежные с текущей, а затем их потомки.</a:t>
            </a:r>
          </a:p>
        </p:txBody>
      </p:sp>
    </p:spTree>
    <p:extLst>
      <p:ext uri="{BB962C8B-B14F-4D97-AF65-F5344CB8AC3E}">
        <p14:creationId xmlns:p14="http://schemas.microsoft.com/office/powerpoint/2010/main" val="2130076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536</Words>
  <Application>Microsoft Office PowerPoint</Application>
  <PresentationFormat>Экран (4:3)</PresentationFormat>
  <Paragraphs>80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Алгоритмы на графах. Алгоритм Крускала.</vt:lpstr>
      <vt:lpstr>Презентация PowerPoint</vt:lpstr>
      <vt:lpstr>Ключевые понятия</vt:lpstr>
      <vt:lpstr>Что такое граф?</vt:lpstr>
      <vt:lpstr>Что такое дерево?</vt:lpstr>
      <vt:lpstr>Дерево.</vt:lpstr>
      <vt:lpstr>Основные виды графов. </vt:lpstr>
      <vt:lpstr>Поиск в глубину.</vt:lpstr>
      <vt:lpstr>Поиск в ширину.</vt:lpstr>
      <vt:lpstr>Топологическая сортировка. </vt:lpstr>
      <vt:lpstr>Алгоритм Косарайю.</vt:lpstr>
      <vt:lpstr>Алгоритм Крускала.</vt:lpstr>
      <vt:lpstr>Реализация алгоритма Крускала на C++.</vt:lpstr>
      <vt:lpstr>Вывод.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графах. Алгоритм Крускала.</dc:title>
  <dc:creator>Компьютер</dc:creator>
  <cp:lastModifiedBy>Компьютер</cp:lastModifiedBy>
  <cp:revision>9</cp:revision>
  <dcterms:created xsi:type="dcterms:W3CDTF">2023-04-21T12:20:08Z</dcterms:created>
  <dcterms:modified xsi:type="dcterms:W3CDTF">2023-04-25T18:03:52Z</dcterms:modified>
</cp:coreProperties>
</file>