
<file path=[Content_Types].xml><?xml version="1.0" encoding="utf-8"?>
<Types xmlns="http://schemas.openxmlformats.org/package/2006/content-types">
  <Default Extension="fntdata" ContentType="application/x-fontdata"/>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3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82" r:id="rId25"/>
    <p:sldId id="279" r:id="rId26"/>
    <p:sldId id="280" r:id="rId27"/>
    <p:sldId id="281" r:id="rId28"/>
    <p:sldId id="283" r:id="rId29"/>
  </p:sldIdLst>
  <p:sldSz cx="9144000" cy="6858000" type="screen4x3"/>
  <p:notesSz cx="6858000" cy="9144000"/>
  <p:embeddedFontLst>
    <p:embeddedFont>
      <p:font typeface="Calibri" panose="020F0502020204030204" pitchFamily="34" charset="0"/>
      <p:regular r:id="rId31"/>
      <p:bold r:id="rId32"/>
      <p:italic r:id="rId33"/>
      <p:boldItalic r:id="rId34"/>
    </p:embeddedFont>
    <p:embeddedFont>
      <p:font typeface="Consolas" panose="020B0609020204030204" pitchFamily="49" charset="0"/>
      <p:regular r:id="rId35"/>
      <p:bold r:id="rId36"/>
      <p:italic r:id="rId37"/>
      <p:boldItalic r:id="rId38"/>
    </p:embeddedFont>
    <p:embeddedFont>
      <p:font typeface="Lucida Sans Unicode" panose="020B0602030504020204" pitchFamily="34" charset="0"/>
      <p:regular r:id="rId39"/>
    </p:embeddedFont>
    <p:embeddedFont>
      <p:font typeface="Segoe UI" panose="020B0502040204020203" pitchFamily="34" charset="0"/>
      <p:regular r:id="rId40"/>
      <p:bold r:id="rId41"/>
      <p:italic r:id="rId42"/>
      <p:boldItalic r:id="rId43"/>
    </p:embeddedFont>
    <p:embeddedFont>
      <p:font typeface="Verdana" panose="020B0604030504040204" pitchFamily="34" charset="0"/>
      <p:regular r:id="rId44"/>
      <p:bold r:id="rId45"/>
      <p:italic r:id="rId46"/>
      <p:boldItalic r:id="rId4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6250" autoAdjust="0"/>
    <p:restoredTop sz="90424" autoAdjust="0"/>
  </p:normalViewPr>
  <p:slideViewPr>
    <p:cSldViewPr snapToGrid="0" snapToObjects="1">
      <p:cViewPr varScale="1">
        <p:scale>
          <a:sx n="102" d="100"/>
          <a:sy n="102" d="100"/>
        </p:scale>
        <p:origin x="2160" y="108"/>
      </p:cViewPr>
      <p:guideLst>
        <p:guide orient="horz" pos="2160"/>
        <p:guide pos="2880"/>
      </p:guideLst>
    </p:cSldViewPr>
  </p:slideViewPr>
  <p:notesTextViewPr>
    <p:cViewPr>
      <p:scale>
        <a:sx n="1" d="1"/>
        <a:sy n="1" d="1"/>
      </p:scale>
      <p:origin x="0" y="0"/>
    </p:cViewPr>
  </p:notesTextViewPr>
  <p:notesViewPr>
    <p:cSldViewPr snapToGrid="0" snapToObjects="1">
      <p:cViewPr varScale="1">
        <p:scale>
          <a:sx n="53" d="100"/>
          <a:sy n="53" d="100"/>
        </p:scale>
        <p:origin x="2844" y="6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9.fntdata"/><Relationship Id="rId21" Type="http://schemas.openxmlformats.org/officeDocument/2006/relationships/slide" Target="slides/slide20.xml"/><Relationship Id="rId34" Type="http://schemas.openxmlformats.org/officeDocument/2006/relationships/font" Target="fonts/font4.fntdata"/><Relationship Id="rId42" Type="http://schemas.openxmlformats.org/officeDocument/2006/relationships/font" Target="fonts/font12.fntdata"/><Relationship Id="rId47" Type="http://schemas.openxmlformats.org/officeDocument/2006/relationships/font" Target="fonts/font17.fntdata"/><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2.fntdata"/><Relationship Id="rId37" Type="http://schemas.openxmlformats.org/officeDocument/2006/relationships/font" Target="fonts/font7.fntdata"/><Relationship Id="rId40" Type="http://schemas.openxmlformats.org/officeDocument/2006/relationships/font" Target="fonts/font10.fntdata"/><Relationship Id="rId45" Type="http://schemas.openxmlformats.org/officeDocument/2006/relationships/font" Target="fonts/font1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6.fntdata"/><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fntdata"/><Relationship Id="rId44" Type="http://schemas.openxmlformats.org/officeDocument/2006/relationships/font" Target="fonts/font1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font" Target="fonts/font5.fntdata"/><Relationship Id="rId43" Type="http://schemas.openxmlformats.org/officeDocument/2006/relationships/font" Target="fonts/font13.fntdata"/><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3.fntdata"/><Relationship Id="rId38" Type="http://schemas.openxmlformats.org/officeDocument/2006/relationships/font" Target="fonts/font8.fntdata"/><Relationship Id="rId46" Type="http://schemas.openxmlformats.org/officeDocument/2006/relationships/font" Target="fonts/font16.fntdata"/><Relationship Id="rId20" Type="http://schemas.openxmlformats.org/officeDocument/2006/relationships/slide" Target="slides/slide19.xml"/><Relationship Id="rId41"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6_1">
  <dgm:title val=""/>
  <dgm:desc val=""/>
  <dgm:catLst>
    <dgm:cat type="accent6" pri="11100"/>
  </dgm:catLst>
  <dgm:styleLbl name="node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6">
        <a:shade val="80000"/>
      </a:schemeClr>
    </dgm:linClrLst>
    <dgm:effectClrLst/>
    <dgm:txLinClrLst/>
    <dgm:txFillClrLst/>
    <dgm:txEffectClrLst/>
  </dgm:styleLbl>
  <dgm:styleLbl name="node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f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align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b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dgm:txEffectClrLst/>
  </dgm:styleLbl>
  <dgm:styleLbl name="parChTrans2D2">
    <dgm:fillClrLst meth="repeat">
      <a:schemeClr val="accent6"/>
    </dgm:fillClrLst>
    <dgm:linClrLst meth="repeat">
      <a:schemeClr val="accent6"/>
    </dgm:linClrLst>
    <dgm:effectClrLst/>
    <dgm:txLinClrLst/>
    <dgm:txFillClrLst/>
    <dgm:txEffectClrLst/>
  </dgm:styleLbl>
  <dgm:styleLbl name="parChTrans2D3">
    <dgm:fillClrLst meth="repeat">
      <a:schemeClr val="accent6"/>
    </dgm:fillClrLst>
    <dgm:linClrLst meth="repeat">
      <a:schemeClr val="accent6"/>
    </dgm:linClrLst>
    <dgm:effectClrLst/>
    <dgm:txLinClrLst/>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con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align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trAlignAcc1">
    <dgm:fillClrLst meth="repeat">
      <a:schemeClr val="accent6">
        <a:alpha val="40000"/>
        <a:tint val="40000"/>
      </a:schemeClr>
    </dgm:fillClrLst>
    <dgm:linClrLst meth="repeat">
      <a:schemeClr val="accent6"/>
    </dgm:linClrLst>
    <dgm:effectClrLst/>
    <dgm:txLinClrLst/>
    <dgm:txFillClrLst meth="repeat">
      <a:schemeClr val="dk1"/>
    </dgm:txFillClrLst>
    <dgm:txEffectClrLst/>
  </dgm:styleLbl>
  <dgm:styleLbl name="b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fgAcc0">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2">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3">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4">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7229C3C-5BF4-4B44-9802-5584F1EA4296}" type="doc">
      <dgm:prSet loTypeId="urn:microsoft.com/office/officeart/2005/8/layout/process4" loCatId="process" qsTypeId="urn:microsoft.com/office/officeart/2005/8/quickstyle/simple1" qsCatId="simple" csTypeId="urn:microsoft.com/office/officeart/2005/8/colors/accent2_2" csCatId="accent2" phldr="1"/>
      <dgm:spPr/>
      <dgm:t>
        <a:bodyPr/>
        <a:lstStyle/>
        <a:p>
          <a:endParaRPr lang="en-US"/>
        </a:p>
      </dgm:t>
    </dgm:pt>
    <dgm:pt modelId="{8FECC8E8-97E3-4BBA-8BBF-7684AFAC170C}">
      <dgm:prSet phldrT="[Text]" custT="1"/>
      <dgm:spPr/>
      <dgm:t>
        <a:bodyPr/>
        <a:lstStyle/>
        <a:p>
          <a:r>
            <a:rPr lang="en-US" sz="2800" dirty="0" err="1">
              <a:latin typeface="Segoe UI" panose="020B0502040204020203" pitchFamily="34" charset="0"/>
              <a:cs typeface="Segoe UI" panose="020B0502040204020203" pitchFamily="34" charset="0"/>
            </a:rPr>
            <a:t>ConfigureServices</a:t>
          </a:r>
          <a:endParaRPr lang="en-US" sz="2800" dirty="0">
            <a:latin typeface="Segoe UI" panose="020B0502040204020203" pitchFamily="34" charset="0"/>
            <a:cs typeface="Segoe UI" panose="020B0502040204020203" pitchFamily="34" charset="0"/>
          </a:endParaRPr>
        </a:p>
      </dgm:t>
    </dgm:pt>
    <dgm:pt modelId="{3CD0CF41-D5B3-433A-8616-37F5464FA5CC}" type="parTrans" cxnId="{4A5B300E-9FE2-4330-B82B-A3B2F0755D75}">
      <dgm:prSet/>
      <dgm:spPr/>
      <dgm:t>
        <a:bodyPr/>
        <a:lstStyle/>
        <a:p>
          <a:endParaRPr lang="en-US"/>
        </a:p>
      </dgm:t>
    </dgm:pt>
    <dgm:pt modelId="{433D3184-A5A0-4531-83F5-EDADD44F8277}" type="sibTrans" cxnId="{4A5B300E-9FE2-4330-B82B-A3B2F0755D75}">
      <dgm:prSet/>
      <dgm:spPr/>
      <dgm:t>
        <a:bodyPr/>
        <a:lstStyle/>
        <a:p>
          <a:endParaRPr lang="en-US"/>
        </a:p>
      </dgm:t>
    </dgm:pt>
    <dgm:pt modelId="{8BCE8680-D734-4A94-8E50-0D39362CBF75}">
      <dgm:prSet phldrT="[Text]"/>
      <dgm:spPr/>
      <dgm:t>
        <a:bodyPr/>
        <a:lstStyle/>
        <a:p>
          <a:r>
            <a:rPr lang="en-US" dirty="0">
              <a:latin typeface="Segoe UI" panose="020B0502040204020203" pitchFamily="34" charset="0"/>
              <a:cs typeface="Segoe UI" panose="020B0502040204020203" pitchFamily="34" charset="0"/>
            </a:rPr>
            <a:t>Used to set up all custom service in our application</a:t>
          </a:r>
        </a:p>
      </dgm:t>
    </dgm:pt>
    <dgm:pt modelId="{74ED14BF-4C96-44AF-9086-A38A8B0D4D5C}" type="parTrans" cxnId="{674F9E95-8CAD-4DC4-981D-5250CD4F53AF}">
      <dgm:prSet/>
      <dgm:spPr/>
      <dgm:t>
        <a:bodyPr/>
        <a:lstStyle/>
        <a:p>
          <a:endParaRPr lang="en-US"/>
        </a:p>
      </dgm:t>
    </dgm:pt>
    <dgm:pt modelId="{95909179-A7F5-4247-B259-42F0D269B6AC}" type="sibTrans" cxnId="{674F9E95-8CAD-4DC4-981D-5250CD4F53AF}">
      <dgm:prSet/>
      <dgm:spPr/>
      <dgm:t>
        <a:bodyPr/>
        <a:lstStyle/>
        <a:p>
          <a:endParaRPr lang="en-US"/>
        </a:p>
      </dgm:t>
    </dgm:pt>
    <dgm:pt modelId="{690C2694-0D0B-4202-BEA0-338829D8FD85}">
      <dgm:prSet phldrT="[Text]" custT="1"/>
      <dgm:spPr/>
      <dgm:t>
        <a:bodyPr/>
        <a:lstStyle/>
        <a:p>
          <a:r>
            <a:rPr lang="en-US" sz="2800" dirty="0">
              <a:latin typeface="Segoe UI" panose="020B0502040204020203" pitchFamily="34" charset="0"/>
              <a:cs typeface="Segoe UI" panose="020B0502040204020203" pitchFamily="34" charset="0"/>
            </a:rPr>
            <a:t>Configure</a:t>
          </a:r>
        </a:p>
      </dgm:t>
    </dgm:pt>
    <dgm:pt modelId="{D8D9ADF6-5F4E-4A71-8842-92C4FCEF4212}" type="parTrans" cxnId="{1AF04DB8-59E1-4F04-B687-97D1C71D87A3}">
      <dgm:prSet/>
      <dgm:spPr/>
      <dgm:t>
        <a:bodyPr/>
        <a:lstStyle/>
        <a:p>
          <a:endParaRPr lang="en-US"/>
        </a:p>
      </dgm:t>
    </dgm:pt>
    <dgm:pt modelId="{75703E88-52A7-4E31-BEDE-F44184538E22}" type="sibTrans" cxnId="{1AF04DB8-59E1-4F04-B687-97D1C71D87A3}">
      <dgm:prSet/>
      <dgm:spPr/>
      <dgm:t>
        <a:bodyPr/>
        <a:lstStyle/>
        <a:p>
          <a:endParaRPr lang="en-US"/>
        </a:p>
      </dgm:t>
    </dgm:pt>
    <dgm:pt modelId="{AFC7615B-6394-40E6-A535-82BFF1464054}">
      <dgm:prSet phldrT="[Text]"/>
      <dgm:spPr/>
      <dgm:t>
        <a:bodyPr/>
        <a:lstStyle/>
        <a:p>
          <a:r>
            <a:rPr lang="en-US" dirty="0">
              <a:latin typeface="Segoe UI" panose="020B0502040204020203" pitchFamily="34" charset="0"/>
              <a:cs typeface="Segoe UI" panose="020B0502040204020203" pitchFamily="34" charset="0"/>
            </a:rPr>
            <a:t>Used to set up all middleware used in our application</a:t>
          </a:r>
        </a:p>
      </dgm:t>
    </dgm:pt>
    <dgm:pt modelId="{28350295-0053-4202-BCEA-6E77026619EE}" type="parTrans" cxnId="{3016815A-5065-45BB-94DB-B543028A2D81}">
      <dgm:prSet/>
      <dgm:spPr/>
      <dgm:t>
        <a:bodyPr/>
        <a:lstStyle/>
        <a:p>
          <a:endParaRPr lang="en-US"/>
        </a:p>
      </dgm:t>
    </dgm:pt>
    <dgm:pt modelId="{66C6DE9D-68EC-460E-9F4C-472BC8C0DEBD}" type="sibTrans" cxnId="{3016815A-5065-45BB-94DB-B543028A2D81}">
      <dgm:prSet/>
      <dgm:spPr/>
      <dgm:t>
        <a:bodyPr/>
        <a:lstStyle/>
        <a:p>
          <a:endParaRPr lang="en-US"/>
        </a:p>
      </dgm:t>
    </dgm:pt>
    <dgm:pt modelId="{EC790917-4D24-4957-A929-166F3608A49C}" type="pres">
      <dgm:prSet presAssocID="{17229C3C-5BF4-4B44-9802-5584F1EA4296}" presName="Name0" presStyleCnt="0">
        <dgm:presLayoutVars>
          <dgm:dir/>
          <dgm:animLvl val="lvl"/>
          <dgm:resizeHandles val="exact"/>
        </dgm:presLayoutVars>
      </dgm:prSet>
      <dgm:spPr/>
    </dgm:pt>
    <dgm:pt modelId="{A7828D40-DA0F-439C-BD51-FCAD73F4DC89}" type="pres">
      <dgm:prSet presAssocID="{690C2694-0D0B-4202-BEA0-338829D8FD85}" presName="boxAndChildren" presStyleCnt="0"/>
      <dgm:spPr/>
    </dgm:pt>
    <dgm:pt modelId="{D835A8BB-B6B9-43B7-AF14-73FF7BC51355}" type="pres">
      <dgm:prSet presAssocID="{690C2694-0D0B-4202-BEA0-338829D8FD85}" presName="parentTextBox" presStyleLbl="node1" presStyleIdx="0" presStyleCnt="2"/>
      <dgm:spPr/>
    </dgm:pt>
    <dgm:pt modelId="{CCF185A4-41ED-4740-8304-A4079A68EBCB}" type="pres">
      <dgm:prSet presAssocID="{690C2694-0D0B-4202-BEA0-338829D8FD85}" presName="entireBox" presStyleLbl="node1" presStyleIdx="0" presStyleCnt="2"/>
      <dgm:spPr/>
    </dgm:pt>
    <dgm:pt modelId="{3A8DF2EE-984E-4F0E-9C6E-5148C40DBE95}" type="pres">
      <dgm:prSet presAssocID="{690C2694-0D0B-4202-BEA0-338829D8FD85}" presName="descendantBox" presStyleCnt="0"/>
      <dgm:spPr/>
    </dgm:pt>
    <dgm:pt modelId="{1E4465A0-E072-4D71-99CA-E433B6E5D098}" type="pres">
      <dgm:prSet presAssocID="{AFC7615B-6394-40E6-A535-82BFF1464054}" presName="childTextBox" presStyleLbl="fgAccFollowNode1" presStyleIdx="0" presStyleCnt="2">
        <dgm:presLayoutVars>
          <dgm:bulletEnabled val="1"/>
        </dgm:presLayoutVars>
      </dgm:prSet>
      <dgm:spPr/>
    </dgm:pt>
    <dgm:pt modelId="{5874F67C-4D8D-4F5E-AE0E-3FB7829A8B08}" type="pres">
      <dgm:prSet presAssocID="{433D3184-A5A0-4531-83F5-EDADD44F8277}" presName="sp" presStyleCnt="0"/>
      <dgm:spPr/>
    </dgm:pt>
    <dgm:pt modelId="{D3DB99BA-2630-4D7D-8612-0C5B6221C0AC}" type="pres">
      <dgm:prSet presAssocID="{8FECC8E8-97E3-4BBA-8BBF-7684AFAC170C}" presName="arrowAndChildren" presStyleCnt="0"/>
      <dgm:spPr/>
    </dgm:pt>
    <dgm:pt modelId="{6C9C422E-A74D-4C45-90D7-62A24D085630}" type="pres">
      <dgm:prSet presAssocID="{8FECC8E8-97E3-4BBA-8BBF-7684AFAC170C}" presName="parentTextArrow" presStyleLbl="node1" presStyleIdx="0" presStyleCnt="2"/>
      <dgm:spPr/>
    </dgm:pt>
    <dgm:pt modelId="{8CCCBFB6-720B-4E91-9BCE-DFCB983B6136}" type="pres">
      <dgm:prSet presAssocID="{8FECC8E8-97E3-4BBA-8BBF-7684AFAC170C}" presName="arrow" presStyleLbl="node1" presStyleIdx="1" presStyleCnt="2"/>
      <dgm:spPr/>
    </dgm:pt>
    <dgm:pt modelId="{9B5BD9E9-2C45-46B6-B4A5-ACB9B6ECB8BA}" type="pres">
      <dgm:prSet presAssocID="{8FECC8E8-97E3-4BBA-8BBF-7684AFAC170C}" presName="descendantArrow" presStyleCnt="0"/>
      <dgm:spPr/>
    </dgm:pt>
    <dgm:pt modelId="{C25196A8-F88E-4CC6-BD60-B9EB89576C8A}" type="pres">
      <dgm:prSet presAssocID="{8BCE8680-D734-4A94-8E50-0D39362CBF75}" presName="childTextArrow" presStyleLbl="fgAccFollowNode1" presStyleIdx="1" presStyleCnt="2">
        <dgm:presLayoutVars>
          <dgm:bulletEnabled val="1"/>
        </dgm:presLayoutVars>
      </dgm:prSet>
      <dgm:spPr/>
    </dgm:pt>
  </dgm:ptLst>
  <dgm:cxnLst>
    <dgm:cxn modelId="{4A5B300E-9FE2-4330-B82B-A3B2F0755D75}" srcId="{17229C3C-5BF4-4B44-9802-5584F1EA4296}" destId="{8FECC8E8-97E3-4BBA-8BBF-7684AFAC170C}" srcOrd="0" destOrd="0" parTransId="{3CD0CF41-D5B3-433A-8616-37F5464FA5CC}" sibTransId="{433D3184-A5A0-4531-83F5-EDADD44F8277}"/>
    <dgm:cxn modelId="{E774443D-6C8C-456F-93D4-CE2B0F4A78EA}" type="presOf" srcId="{17229C3C-5BF4-4B44-9802-5584F1EA4296}" destId="{EC790917-4D24-4957-A929-166F3608A49C}" srcOrd="0" destOrd="0" presId="urn:microsoft.com/office/officeart/2005/8/layout/process4"/>
    <dgm:cxn modelId="{637C8F69-DC36-434A-BEBC-20D89CB1460D}" type="presOf" srcId="{690C2694-0D0B-4202-BEA0-338829D8FD85}" destId="{D835A8BB-B6B9-43B7-AF14-73FF7BC51355}" srcOrd="0" destOrd="0" presId="urn:microsoft.com/office/officeart/2005/8/layout/process4"/>
    <dgm:cxn modelId="{EE00044F-8937-46E0-9AFE-1452D7049CE9}" type="presOf" srcId="{690C2694-0D0B-4202-BEA0-338829D8FD85}" destId="{CCF185A4-41ED-4740-8304-A4079A68EBCB}" srcOrd="1" destOrd="0" presId="urn:microsoft.com/office/officeart/2005/8/layout/process4"/>
    <dgm:cxn modelId="{2D1D4353-73EE-4CB9-85AE-5BBAC60F186B}" type="presOf" srcId="{AFC7615B-6394-40E6-A535-82BFF1464054}" destId="{1E4465A0-E072-4D71-99CA-E433B6E5D098}" srcOrd="0" destOrd="0" presId="urn:microsoft.com/office/officeart/2005/8/layout/process4"/>
    <dgm:cxn modelId="{3016815A-5065-45BB-94DB-B543028A2D81}" srcId="{690C2694-0D0B-4202-BEA0-338829D8FD85}" destId="{AFC7615B-6394-40E6-A535-82BFF1464054}" srcOrd="0" destOrd="0" parTransId="{28350295-0053-4202-BCEA-6E77026619EE}" sibTransId="{66C6DE9D-68EC-460E-9F4C-472BC8C0DEBD}"/>
    <dgm:cxn modelId="{674F9E95-8CAD-4DC4-981D-5250CD4F53AF}" srcId="{8FECC8E8-97E3-4BBA-8BBF-7684AFAC170C}" destId="{8BCE8680-D734-4A94-8E50-0D39362CBF75}" srcOrd="0" destOrd="0" parTransId="{74ED14BF-4C96-44AF-9086-A38A8B0D4D5C}" sibTransId="{95909179-A7F5-4247-B259-42F0D269B6AC}"/>
    <dgm:cxn modelId="{1AF04DB8-59E1-4F04-B687-97D1C71D87A3}" srcId="{17229C3C-5BF4-4B44-9802-5584F1EA4296}" destId="{690C2694-0D0B-4202-BEA0-338829D8FD85}" srcOrd="1" destOrd="0" parTransId="{D8D9ADF6-5F4E-4A71-8842-92C4FCEF4212}" sibTransId="{75703E88-52A7-4E31-BEDE-F44184538E22}"/>
    <dgm:cxn modelId="{771A0FCE-2D2C-4CD0-A06E-C34FF15C27C9}" type="presOf" srcId="{8BCE8680-D734-4A94-8E50-0D39362CBF75}" destId="{C25196A8-F88E-4CC6-BD60-B9EB89576C8A}" srcOrd="0" destOrd="0" presId="urn:microsoft.com/office/officeart/2005/8/layout/process4"/>
    <dgm:cxn modelId="{D68E83D2-A0E3-42EC-9B6A-028B4499E218}" type="presOf" srcId="{8FECC8E8-97E3-4BBA-8BBF-7684AFAC170C}" destId="{6C9C422E-A74D-4C45-90D7-62A24D085630}" srcOrd="0" destOrd="0" presId="urn:microsoft.com/office/officeart/2005/8/layout/process4"/>
    <dgm:cxn modelId="{2AE80FEE-F196-4A82-B0A3-EC9274658BF0}" type="presOf" srcId="{8FECC8E8-97E3-4BBA-8BBF-7684AFAC170C}" destId="{8CCCBFB6-720B-4E91-9BCE-DFCB983B6136}" srcOrd="1" destOrd="0" presId="urn:microsoft.com/office/officeart/2005/8/layout/process4"/>
    <dgm:cxn modelId="{B1ABCF03-2577-44FE-8B39-B579E361D77E}" type="presParOf" srcId="{EC790917-4D24-4957-A929-166F3608A49C}" destId="{A7828D40-DA0F-439C-BD51-FCAD73F4DC89}" srcOrd="0" destOrd="0" presId="urn:microsoft.com/office/officeart/2005/8/layout/process4"/>
    <dgm:cxn modelId="{C9F9AB66-BBFF-4FEE-B8A0-35B18E9289C6}" type="presParOf" srcId="{A7828D40-DA0F-439C-BD51-FCAD73F4DC89}" destId="{D835A8BB-B6B9-43B7-AF14-73FF7BC51355}" srcOrd="0" destOrd="0" presId="urn:microsoft.com/office/officeart/2005/8/layout/process4"/>
    <dgm:cxn modelId="{84921287-DA7A-4C22-ACED-10DF6831D471}" type="presParOf" srcId="{A7828D40-DA0F-439C-BD51-FCAD73F4DC89}" destId="{CCF185A4-41ED-4740-8304-A4079A68EBCB}" srcOrd="1" destOrd="0" presId="urn:microsoft.com/office/officeart/2005/8/layout/process4"/>
    <dgm:cxn modelId="{9886A6A5-E2A6-44A5-A513-917310E86B4E}" type="presParOf" srcId="{A7828D40-DA0F-439C-BD51-FCAD73F4DC89}" destId="{3A8DF2EE-984E-4F0E-9C6E-5148C40DBE95}" srcOrd="2" destOrd="0" presId="urn:microsoft.com/office/officeart/2005/8/layout/process4"/>
    <dgm:cxn modelId="{9911F8F7-A0BE-41C9-9342-01DA184FB1B6}" type="presParOf" srcId="{3A8DF2EE-984E-4F0E-9C6E-5148C40DBE95}" destId="{1E4465A0-E072-4D71-99CA-E433B6E5D098}" srcOrd="0" destOrd="0" presId="urn:microsoft.com/office/officeart/2005/8/layout/process4"/>
    <dgm:cxn modelId="{638D5874-0208-4500-A1DB-11ADA6973DD7}" type="presParOf" srcId="{EC790917-4D24-4957-A929-166F3608A49C}" destId="{5874F67C-4D8D-4F5E-AE0E-3FB7829A8B08}" srcOrd="1" destOrd="0" presId="urn:microsoft.com/office/officeart/2005/8/layout/process4"/>
    <dgm:cxn modelId="{0A37B555-A538-4FE3-83F8-66914BACBA36}" type="presParOf" srcId="{EC790917-4D24-4957-A929-166F3608A49C}" destId="{D3DB99BA-2630-4D7D-8612-0C5B6221C0AC}" srcOrd="2" destOrd="0" presId="urn:microsoft.com/office/officeart/2005/8/layout/process4"/>
    <dgm:cxn modelId="{A7BF5B40-9C6B-4247-A67C-80A431E24521}" type="presParOf" srcId="{D3DB99BA-2630-4D7D-8612-0C5B6221C0AC}" destId="{6C9C422E-A74D-4C45-90D7-62A24D085630}" srcOrd="0" destOrd="0" presId="urn:microsoft.com/office/officeart/2005/8/layout/process4"/>
    <dgm:cxn modelId="{3B755DE7-5CC7-4C32-9618-A87422B34BD8}" type="presParOf" srcId="{D3DB99BA-2630-4D7D-8612-0C5B6221C0AC}" destId="{8CCCBFB6-720B-4E91-9BCE-DFCB983B6136}" srcOrd="1" destOrd="0" presId="urn:microsoft.com/office/officeart/2005/8/layout/process4"/>
    <dgm:cxn modelId="{2EB16A87-097A-429A-B7A7-8A04C8D791F2}" type="presParOf" srcId="{D3DB99BA-2630-4D7D-8612-0C5B6221C0AC}" destId="{9B5BD9E9-2C45-46B6-B4A5-ACB9B6ECB8BA}" srcOrd="2" destOrd="0" presId="urn:microsoft.com/office/officeart/2005/8/layout/process4"/>
    <dgm:cxn modelId="{932EA0B9-A8A4-4808-BA61-CE037FD47788}" type="presParOf" srcId="{9B5BD9E9-2C45-46B6-B4A5-ACB9B6ECB8BA}" destId="{C25196A8-F88E-4CC6-BD60-B9EB89576C8A}" srcOrd="0"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8783C51-E576-4BC6-A3DF-CD68432FFA16}" type="doc">
      <dgm:prSet loTypeId="urn:microsoft.com/office/officeart/2005/8/layout/hierarchy1" loCatId="hierarchy" qsTypeId="urn:microsoft.com/office/officeart/2005/8/quickstyle/3d4" qsCatId="3D" csTypeId="urn:microsoft.com/office/officeart/2005/8/colors/accent6_1" csCatId="accent6" phldr="1"/>
      <dgm:spPr/>
      <dgm:t>
        <a:bodyPr/>
        <a:lstStyle/>
        <a:p>
          <a:endParaRPr lang="en-US"/>
        </a:p>
      </dgm:t>
    </dgm:pt>
    <dgm:pt modelId="{A434533A-25D8-4925-A312-39A94BF7013C}">
      <dgm:prSet phldrT="[Text]"/>
      <dgm:spPr/>
      <dgm:t>
        <a:bodyPr/>
        <a:lstStyle/>
        <a:p>
          <a:r>
            <a:rPr lang="en-US" dirty="0">
              <a:latin typeface="Segoe UI" panose="020B0502040204020203" pitchFamily="34" charset="0"/>
              <a:cs typeface="Segoe UI" panose="020B0502040204020203" pitchFamily="34" charset="0"/>
            </a:rPr>
            <a:t>Service</a:t>
          </a:r>
        </a:p>
      </dgm:t>
    </dgm:pt>
    <dgm:pt modelId="{0CD3B9D4-37A8-477F-AD98-5B3AF923C977}" type="parTrans" cxnId="{472F3BA8-7AD8-464D-9BD1-74D5DAFD5B42}">
      <dgm:prSet/>
      <dgm:spPr/>
      <dgm:t>
        <a:bodyPr/>
        <a:lstStyle/>
        <a:p>
          <a:endParaRPr lang="en-US"/>
        </a:p>
      </dgm:t>
    </dgm:pt>
    <dgm:pt modelId="{25F1737D-7C32-48B7-972A-F223A3348194}" type="sibTrans" cxnId="{472F3BA8-7AD8-464D-9BD1-74D5DAFD5B42}">
      <dgm:prSet/>
      <dgm:spPr/>
      <dgm:t>
        <a:bodyPr/>
        <a:lstStyle/>
        <a:p>
          <a:endParaRPr lang="en-US"/>
        </a:p>
      </dgm:t>
    </dgm:pt>
    <dgm:pt modelId="{E84C9569-0383-40F4-8278-DD52A181064E}">
      <dgm:prSet phldrT="[Text]"/>
      <dgm:spPr/>
      <dgm:t>
        <a:bodyPr/>
        <a:lstStyle/>
        <a:p>
          <a:r>
            <a:rPr lang="en-US" dirty="0">
              <a:latin typeface="Segoe UI" panose="020B0502040204020203" pitchFamily="34" charset="0"/>
              <a:cs typeface="Segoe UI" panose="020B0502040204020203" pitchFamily="34" charset="0"/>
            </a:rPr>
            <a:t>Registration in </a:t>
          </a:r>
          <a:r>
            <a:rPr lang="en-US" dirty="0" err="1">
              <a:latin typeface="Segoe UI" panose="020B0502040204020203" pitchFamily="34" charset="0"/>
              <a:cs typeface="Segoe UI" panose="020B0502040204020203" pitchFamily="34" charset="0"/>
            </a:rPr>
            <a:t>ConfigureServices</a:t>
          </a:r>
          <a:r>
            <a:rPr lang="en-US" dirty="0">
              <a:latin typeface="Segoe UI" panose="020B0502040204020203" pitchFamily="34" charset="0"/>
              <a:cs typeface="Segoe UI" panose="020B0502040204020203" pitchFamily="34" charset="0"/>
            </a:rPr>
            <a:t> method</a:t>
          </a:r>
        </a:p>
      </dgm:t>
    </dgm:pt>
    <dgm:pt modelId="{216DA31E-2B7B-40C1-9C2E-FEF6DAFAF666}" type="parTrans" cxnId="{E4CDED12-AF5E-4F5A-BA01-CF1EA4591D9D}">
      <dgm:prSet/>
      <dgm:spPr/>
      <dgm:t>
        <a:bodyPr/>
        <a:lstStyle/>
        <a:p>
          <a:endParaRPr lang="en-US"/>
        </a:p>
      </dgm:t>
    </dgm:pt>
    <dgm:pt modelId="{F50782A9-EB01-4970-B1E9-7B88CA0EAD78}" type="sibTrans" cxnId="{E4CDED12-AF5E-4F5A-BA01-CF1EA4591D9D}">
      <dgm:prSet/>
      <dgm:spPr/>
      <dgm:t>
        <a:bodyPr/>
        <a:lstStyle/>
        <a:p>
          <a:endParaRPr lang="en-US"/>
        </a:p>
      </dgm:t>
    </dgm:pt>
    <dgm:pt modelId="{4AF8D3B6-184B-47D5-AB95-29AA28828982}">
      <dgm:prSet phldrT="[Text]"/>
      <dgm:spPr/>
      <dgm:t>
        <a:bodyPr/>
        <a:lstStyle/>
        <a:p>
          <a:r>
            <a:rPr lang="en-US" dirty="0">
              <a:latin typeface="Segoe UI" panose="020B0502040204020203" pitchFamily="34" charset="0"/>
              <a:cs typeface="Segoe UI" panose="020B0502040204020203" pitchFamily="34" charset="0"/>
            </a:rPr>
            <a:t>Injected into Configure method</a:t>
          </a:r>
        </a:p>
      </dgm:t>
    </dgm:pt>
    <dgm:pt modelId="{FFA60300-5677-4836-9EC8-9A792AFADF3F}" type="parTrans" cxnId="{ABDA6540-3E59-493A-880F-AEB2F47458ED}">
      <dgm:prSet/>
      <dgm:spPr/>
      <dgm:t>
        <a:bodyPr/>
        <a:lstStyle/>
        <a:p>
          <a:endParaRPr lang="en-US"/>
        </a:p>
      </dgm:t>
    </dgm:pt>
    <dgm:pt modelId="{3FD79504-130E-427E-8514-283B9A3FA6C3}" type="sibTrans" cxnId="{ABDA6540-3E59-493A-880F-AEB2F47458ED}">
      <dgm:prSet/>
      <dgm:spPr/>
      <dgm:t>
        <a:bodyPr/>
        <a:lstStyle/>
        <a:p>
          <a:endParaRPr lang="en-US"/>
        </a:p>
      </dgm:t>
    </dgm:pt>
    <dgm:pt modelId="{3495E005-E7E2-4E3C-9895-82B884B9578F}">
      <dgm:prSet phldrT="[Text]"/>
      <dgm:spPr/>
      <dgm:t>
        <a:bodyPr/>
        <a:lstStyle/>
        <a:p>
          <a:r>
            <a:rPr lang="en-US" dirty="0">
              <a:latin typeface="Segoe UI" panose="020B0502040204020203" pitchFamily="34" charset="0"/>
              <a:cs typeface="Segoe UI" panose="020B0502040204020203" pitchFamily="34" charset="0"/>
            </a:rPr>
            <a:t>Injected into controllers</a:t>
          </a:r>
        </a:p>
      </dgm:t>
    </dgm:pt>
    <dgm:pt modelId="{62632D0B-A8B5-43E2-87E8-4C4A493A838D}" type="parTrans" cxnId="{5A1A057B-3907-4305-B14B-0CC1CE6D5D06}">
      <dgm:prSet/>
      <dgm:spPr/>
      <dgm:t>
        <a:bodyPr/>
        <a:lstStyle/>
        <a:p>
          <a:endParaRPr lang="en-US"/>
        </a:p>
      </dgm:t>
    </dgm:pt>
    <dgm:pt modelId="{5E85828E-19F0-4935-8655-50460487EB9F}" type="sibTrans" cxnId="{5A1A057B-3907-4305-B14B-0CC1CE6D5D06}">
      <dgm:prSet/>
      <dgm:spPr/>
      <dgm:t>
        <a:bodyPr/>
        <a:lstStyle/>
        <a:p>
          <a:endParaRPr lang="en-US"/>
        </a:p>
      </dgm:t>
    </dgm:pt>
    <dgm:pt modelId="{A224DAB9-CD30-4307-9092-B642001BBC36}">
      <dgm:prSet/>
      <dgm:spPr/>
      <dgm:t>
        <a:bodyPr/>
        <a:lstStyle/>
        <a:p>
          <a:r>
            <a:rPr lang="en-US" dirty="0">
              <a:latin typeface="Segoe UI" panose="020B0502040204020203" pitchFamily="34" charset="0"/>
              <a:cs typeface="Segoe UI" panose="020B0502040204020203" pitchFamily="34" charset="0"/>
            </a:rPr>
            <a:t>Injected into services</a:t>
          </a:r>
        </a:p>
      </dgm:t>
    </dgm:pt>
    <dgm:pt modelId="{85BB403C-D514-479D-80E9-DEFDB2381FEE}" type="parTrans" cxnId="{8E16A1AF-D709-494B-ABDB-02F41B7B7DE5}">
      <dgm:prSet/>
      <dgm:spPr/>
      <dgm:t>
        <a:bodyPr/>
        <a:lstStyle/>
        <a:p>
          <a:endParaRPr lang="en-US"/>
        </a:p>
      </dgm:t>
    </dgm:pt>
    <dgm:pt modelId="{C251D8C6-1E6D-44BB-B318-7FB8E44F6F0F}" type="sibTrans" cxnId="{8E16A1AF-D709-494B-ABDB-02F41B7B7DE5}">
      <dgm:prSet/>
      <dgm:spPr/>
      <dgm:t>
        <a:bodyPr/>
        <a:lstStyle/>
        <a:p>
          <a:endParaRPr lang="en-US"/>
        </a:p>
      </dgm:t>
    </dgm:pt>
    <dgm:pt modelId="{8044A4E2-5433-44F0-9C7C-F4DA0A198C5D}">
      <dgm:prSet/>
      <dgm:spPr/>
      <dgm:t>
        <a:bodyPr/>
        <a:lstStyle/>
        <a:p>
          <a:r>
            <a:rPr lang="en-US" dirty="0">
              <a:latin typeface="Segoe UI" panose="020B0502040204020203" pitchFamily="34" charset="0"/>
              <a:cs typeface="Segoe UI" panose="020B0502040204020203" pitchFamily="34" charset="0"/>
            </a:rPr>
            <a:t>Injected into views</a:t>
          </a:r>
        </a:p>
      </dgm:t>
    </dgm:pt>
    <dgm:pt modelId="{7200F96E-FFB5-4701-BF80-32DA4BC53D2B}" type="parTrans" cxnId="{4EDC22F7-35A6-4E67-A141-AEF0E3228610}">
      <dgm:prSet/>
      <dgm:spPr/>
      <dgm:t>
        <a:bodyPr/>
        <a:lstStyle/>
        <a:p>
          <a:endParaRPr lang="en-US"/>
        </a:p>
      </dgm:t>
    </dgm:pt>
    <dgm:pt modelId="{07372993-43DE-4E52-8DCB-8C3DF3375674}" type="sibTrans" cxnId="{4EDC22F7-35A6-4E67-A141-AEF0E3228610}">
      <dgm:prSet/>
      <dgm:spPr/>
      <dgm:t>
        <a:bodyPr/>
        <a:lstStyle/>
        <a:p>
          <a:endParaRPr lang="en-US"/>
        </a:p>
      </dgm:t>
    </dgm:pt>
    <dgm:pt modelId="{14395C77-4342-45DF-81DA-C95CDDEC9760}" type="pres">
      <dgm:prSet presAssocID="{18783C51-E576-4BC6-A3DF-CD68432FFA16}" presName="hierChild1" presStyleCnt="0">
        <dgm:presLayoutVars>
          <dgm:chPref val="1"/>
          <dgm:dir/>
          <dgm:animOne val="branch"/>
          <dgm:animLvl val="lvl"/>
          <dgm:resizeHandles/>
        </dgm:presLayoutVars>
      </dgm:prSet>
      <dgm:spPr/>
    </dgm:pt>
    <dgm:pt modelId="{D42AF312-7680-4E2B-BC5E-8B2804F7AD75}" type="pres">
      <dgm:prSet presAssocID="{A434533A-25D8-4925-A312-39A94BF7013C}" presName="hierRoot1" presStyleCnt="0"/>
      <dgm:spPr/>
    </dgm:pt>
    <dgm:pt modelId="{546D0B21-C9D3-4092-863D-7C7D9FF033F8}" type="pres">
      <dgm:prSet presAssocID="{A434533A-25D8-4925-A312-39A94BF7013C}" presName="composite" presStyleCnt="0"/>
      <dgm:spPr/>
    </dgm:pt>
    <dgm:pt modelId="{4FB23C4E-F22E-49F4-A464-6F4F5BDA2BB9}" type="pres">
      <dgm:prSet presAssocID="{A434533A-25D8-4925-A312-39A94BF7013C}" presName="background" presStyleLbl="node0" presStyleIdx="0" presStyleCnt="1"/>
      <dgm:spPr/>
    </dgm:pt>
    <dgm:pt modelId="{A08AB4B8-25DF-443F-9915-6D68B6E5BC13}" type="pres">
      <dgm:prSet presAssocID="{A434533A-25D8-4925-A312-39A94BF7013C}" presName="text" presStyleLbl="fgAcc0" presStyleIdx="0" presStyleCnt="1">
        <dgm:presLayoutVars>
          <dgm:chPref val="3"/>
        </dgm:presLayoutVars>
      </dgm:prSet>
      <dgm:spPr/>
    </dgm:pt>
    <dgm:pt modelId="{2EB5BC27-A6B5-46F1-814D-5C2225252148}" type="pres">
      <dgm:prSet presAssocID="{A434533A-25D8-4925-A312-39A94BF7013C}" presName="hierChild2" presStyleCnt="0"/>
      <dgm:spPr/>
    </dgm:pt>
    <dgm:pt modelId="{37394A51-58A5-43E7-A368-2F8E558AA394}" type="pres">
      <dgm:prSet presAssocID="{216DA31E-2B7B-40C1-9C2E-FEF6DAFAF666}" presName="Name10" presStyleLbl="parChTrans1D2" presStyleIdx="0" presStyleCnt="1"/>
      <dgm:spPr/>
    </dgm:pt>
    <dgm:pt modelId="{A8B114CB-FA86-49B7-9DAB-38E6827D7576}" type="pres">
      <dgm:prSet presAssocID="{E84C9569-0383-40F4-8278-DD52A181064E}" presName="hierRoot2" presStyleCnt="0"/>
      <dgm:spPr/>
    </dgm:pt>
    <dgm:pt modelId="{5260AC71-2F5C-4F0E-9F57-5153A73FFCD2}" type="pres">
      <dgm:prSet presAssocID="{E84C9569-0383-40F4-8278-DD52A181064E}" presName="composite2" presStyleCnt="0"/>
      <dgm:spPr/>
    </dgm:pt>
    <dgm:pt modelId="{185B42E7-49D3-4E94-B247-73C70C7BC05D}" type="pres">
      <dgm:prSet presAssocID="{E84C9569-0383-40F4-8278-DD52A181064E}" presName="background2" presStyleLbl="node2" presStyleIdx="0" presStyleCnt="1"/>
      <dgm:spPr/>
    </dgm:pt>
    <dgm:pt modelId="{2354B87D-22B5-4774-ADDD-707E4F33972E}" type="pres">
      <dgm:prSet presAssocID="{E84C9569-0383-40F4-8278-DD52A181064E}" presName="text2" presStyleLbl="fgAcc2" presStyleIdx="0" presStyleCnt="1">
        <dgm:presLayoutVars>
          <dgm:chPref val="3"/>
        </dgm:presLayoutVars>
      </dgm:prSet>
      <dgm:spPr/>
    </dgm:pt>
    <dgm:pt modelId="{169391F7-8BAD-4169-A546-CCB8302C2317}" type="pres">
      <dgm:prSet presAssocID="{E84C9569-0383-40F4-8278-DD52A181064E}" presName="hierChild3" presStyleCnt="0"/>
      <dgm:spPr/>
    </dgm:pt>
    <dgm:pt modelId="{30F6E0B4-8E94-4644-81D5-37F19D11D9F4}" type="pres">
      <dgm:prSet presAssocID="{FFA60300-5677-4836-9EC8-9A792AFADF3F}" presName="Name17" presStyleLbl="parChTrans1D3" presStyleIdx="0" presStyleCnt="4"/>
      <dgm:spPr/>
    </dgm:pt>
    <dgm:pt modelId="{D117519E-F312-44F6-884C-6823A506C5E2}" type="pres">
      <dgm:prSet presAssocID="{4AF8D3B6-184B-47D5-AB95-29AA28828982}" presName="hierRoot3" presStyleCnt="0"/>
      <dgm:spPr/>
    </dgm:pt>
    <dgm:pt modelId="{09947DB4-52E7-4E89-A239-7F0DE54D7FF0}" type="pres">
      <dgm:prSet presAssocID="{4AF8D3B6-184B-47D5-AB95-29AA28828982}" presName="composite3" presStyleCnt="0"/>
      <dgm:spPr/>
    </dgm:pt>
    <dgm:pt modelId="{F83EDD1B-5BB6-4664-9F4A-DDC1C8D55F6C}" type="pres">
      <dgm:prSet presAssocID="{4AF8D3B6-184B-47D5-AB95-29AA28828982}" presName="background3" presStyleLbl="node3" presStyleIdx="0" presStyleCnt="4"/>
      <dgm:spPr/>
    </dgm:pt>
    <dgm:pt modelId="{C4E91689-0A6B-4FE1-B63F-88952843DD5D}" type="pres">
      <dgm:prSet presAssocID="{4AF8D3B6-184B-47D5-AB95-29AA28828982}" presName="text3" presStyleLbl="fgAcc3" presStyleIdx="0" presStyleCnt="4">
        <dgm:presLayoutVars>
          <dgm:chPref val="3"/>
        </dgm:presLayoutVars>
      </dgm:prSet>
      <dgm:spPr/>
    </dgm:pt>
    <dgm:pt modelId="{C034A512-6C09-479A-BA25-3CC858C36753}" type="pres">
      <dgm:prSet presAssocID="{4AF8D3B6-184B-47D5-AB95-29AA28828982}" presName="hierChild4" presStyleCnt="0"/>
      <dgm:spPr/>
    </dgm:pt>
    <dgm:pt modelId="{21FEC2E7-2BEC-4C25-8401-CA0928F612EE}" type="pres">
      <dgm:prSet presAssocID="{62632D0B-A8B5-43E2-87E8-4C4A493A838D}" presName="Name17" presStyleLbl="parChTrans1D3" presStyleIdx="1" presStyleCnt="4"/>
      <dgm:spPr/>
    </dgm:pt>
    <dgm:pt modelId="{28673778-FE74-481D-86CB-D076B164A986}" type="pres">
      <dgm:prSet presAssocID="{3495E005-E7E2-4E3C-9895-82B884B9578F}" presName="hierRoot3" presStyleCnt="0"/>
      <dgm:spPr/>
    </dgm:pt>
    <dgm:pt modelId="{A043049F-9AC1-43F2-A806-8E7836C48AAE}" type="pres">
      <dgm:prSet presAssocID="{3495E005-E7E2-4E3C-9895-82B884B9578F}" presName="composite3" presStyleCnt="0"/>
      <dgm:spPr/>
    </dgm:pt>
    <dgm:pt modelId="{23C724CC-1378-4879-8EC3-19C8772795F1}" type="pres">
      <dgm:prSet presAssocID="{3495E005-E7E2-4E3C-9895-82B884B9578F}" presName="background3" presStyleLbl="node3" presStyleIdx="1" presStyleCnt="4"/>
      <dgm:spPr/>
    </dgm:pt>
    <dgm:pt modelId="{12EB34DD-5BB7-4AEF-94C6-105FE7A1867F}" type="pres">
      <dgm:prSet presAssocID="{3495E005-E7E2-4E3C-9895-82B884B9578F}" presName="text3" presStyleLbl="fgAcc3" presStyleIdx="1" presStyleCnt="4">
        <dgm:presLayoutVars>
          <dgm:chPref val="3"/>
        </dgm:presLayoutVars>
      </dgm:prSet>
      <dgm:spPr/>
    </dgm:pt>
    <dgm:pt modelId="{81570E6C-400B-492D-A380-27E4EB6A68BA}" type="pres">
      <dgm:prSet presAssocID="{3495E005-E7E2-4E3C-9895-82B884B9578F}" presName="hierChild4" presStyleCnt="0"/>
      <dgm:spPr/>
    </dgm:pt>
    <dgm:pt modelId="{C8FF8B1A-5271-4EB0-ADE2-462CB7707ED7}" type="pres">
      <dgm:prSet presAssocID="{85BB403C-D514-479D-80E9-DEFDB2381FEE}" presName="Name17" presStyleLbl="parChTrans1D3" presStyleIdx="2" presStyleCnt="4"/>
      <dgm:spPr/>
    </dgm:pt>
    <dgm:pt modelId="{22FA1769-D870-4D36-AFE4-2677416C26D2}" type="pres">
      <dgm:prSet presAssocID="{A224DAB9-CD30-4307-9092-B642001BBC36}" presName="hierRoot3" presStyleCnt="0"/>
      <dgm:spPr/>
    </dgm:pt>
    <dgm:pt modelId="{E2B8DA80-B9DA-4893-8A87-9853992B5890}" type="pres">
      <dgm:prSet presAssocID="{A224DAB9-CD30-4307-9092-B642001BBC36}" presName="composite3" presStyleCnt="0"/>
      <dgm:spPr/>
    </dgm:pt>
    <dgm:pt modelId="{1254C56E-3C82-4B87-B5DC-B9AD195DB2C3}" type="pres">
      <dgm:prSet presAssocID="{A224DAB9-CD30-4307-9092-B642001BBC36}" presName="background3" presStyleLbl="node3" presStyleIdx="2" presStyleCnt="4"/>
      <dgm:spPr/>
    </dgm:pt>
    <dgm:pt modelId="{2867B97F-9CE4-4732-B22E-BF930ABCB748}" type="pres">
      <dgm:prSet presAssocID="{A224DAB9-CD30-4307-9092-B642001BBC36}" presName="text3" presStyleLbl="fgAcc3" presStyleIdx="2" presStyleCnt="4">
        <dgm:presLayoutVars>
          <dgm:chPref val="3"/>
        </dgm:presLayoutVars>
      </dgm:prSet>
      <dgm:spPr/>
    </dgm:pt>
    <dgm:pt modelId="{D4942745-FEF8-42EA-BD8D-CBE3964BB4F6}" type="pres">
      <dgm:prSet presAssocID="{A224DAB9-CD30-4307-9092-B642001BBC36}" presName="hierChild4" presStyleCnt="0"/>
      <dgm:spPr/>
    </dgm:pt>
    <dgm:pt modelId="{46550F9F-9E43-4CCB-9E10-E42BBC429CC5}" type="pres">
      <dgm:prSet presAssocID="{7200F96E-FFB5-4701-BF80-32DA4BC53D2B}" presName="Name17" presStyleLbl="parChTrans1D3" presStyleIdx="3" presStyleCnt="4"/>
      <dgm:spPr/>
    </dgm:pt>
    <dgm:pt modelId="{AB6475F2-36A8-4837-870A-C324EB6BAEA6}" type="pres">
      <dgm:prSet presAssocID="{8044A4E2-5433-44F0-9C7C-F4DA0A198C5D}" presName="hierRoot3" presStyleCnt="0"/>
      <dgm:spPr/>
    </dgm:pt>
    <dgm:pt modelId="{3DFA6D0D-3FB4-4697-8EDD-38BE12A57D7F}" type="pres">
      <dgm:prSet presAssocID="{8044A4E2-5433-44F0-9C7C-F4DA0A198C5D}" presName="composite3" presStyleCnt="0"/>
      <dgm:spPr/>
    </dgm:pt>
    <dgm:pt modelId="{B6C49C5F-B0E2-49D2-9ECB-5F31AAE11423}" type="pres">
      <dgm:prSet presAssocID="{8044A4E2-5433-44F0-9C7C-F4DA0A198C5D}" presName="background3" presStyleLbl="node3" presStyleIdx="3" presStyleCnt="4"/>
      <dgm:spPr/>
    </dgm:pt>
    <dgm:pt modelId="{55C9C68C-F64A-4611-95AB-52B7CCE0447A}" type="pres">
      <dgm:prSet presAssocID="{8044A4E2-5433-44F0-9C7C-F4DA0A198C5D}" presName="text3" presStyleLbl="fgAcc3" presStyleIdx="3" presStyleCnt="4">
        <dgm:presLayoutVars>
          <dgm:chPref val="3"/>
        </dgm:presLayoutVars>
      </dgm:prSet>
      <dgm:spPr/>
    </dgm:pt>
    <dgm:pt modelId="{6901FC09-835C-4F49-92B4-57123A737541}" type="pres">
      <dgm:prSet presAssocID="{8044A4E2-5433-44F0-9C7C-F4DA0A198C5D}" presName="hierChild4" presStyleCnt="0"/>
      <dgm:spPr/>
    </dgm:pt>
  </dgm:ptLst>
  <dgm:cxnLst>
    <dgm:cxn modelId="{E4CDED12-AF5E-4F5A-BA01-CF1EA4591D9D}" srcId="{A434533A-25D8-4925-A312-39A94BF7013C}" destId="{E84C9569-0383-40F4-8278-DD52A181064E}" srcOrd="0" destOrd="0" parTransId="{216DA31E-2B7B-40C1-9C2E-FEF6DAFAF666}" sibTransId="{F50782A9-EB01-4970-B1E9-7B88CA0EAD78}"/>
    <dgm:cxn modelId="{1DB11317-4939-4CA1-ACCF-89A6B1085644}" type="presOf" srcId="{7200F96E-FFB5-4701-BF80-32DA4BC53D2B}" destId="{46550F9F-9E43-4CCB-9E10-E42BBC429CC5}" srcOrd="0" destOrd="0" presId="urn:microsoft.com/office/officeart/2005/8/layout/hierarchy1"/>
    <dgm:cxn modelId="{E9F48936-054A-476C-8E85-313AC2831095}" type="presOf" srcId="{85BB403C-D514-479D-80E9-DEFDB2381FEE}" destId="{C8FF8B1A-5271-4EB0-ADE2-462CB7707ED7}" srcOrd="0" destOrd="0" presId="urn:microsoft.com/office/officeart/2005/8/layout/hierarchy1"/>
    <dgm:cxn modelId="{ABDA6540-3E59-493A-880F-AEB2F47458ED}" srcId="{E84C9569-0383-40F4-8278-DD52A181064E}" destId="{4AF8D3B6-184B-47D5-AB95-29AA28828982}" srcOrd="0" destOrd="0" parTransId="{FFA60300-5677-4836-9EC8-9A792AFADF3F}" sibTransId="{3FD79504-130E-427E-8514-283B9A3FA6C3}"/>
    <dgm:cxn modelId="{A5D63269-CFF9-497D-9272-27620EF5C5CF}" type="presOf" srcId="{62632D0B-A8B5-43E2-87E8-4C4A493A838D}" destId="{21FEC2E7-2BEC-4C25-8401-CA0928F612EE}" srcOrd="0" destOrd="0" presId="urn:microsoft.com/office/officeart/2005/8/layout/hierarchy1"/>
    <dgm:cxn modelId="{79D3116A-B384-4CEE-8B6C-8D8D04DCBD04}" type="presOf" srcId="{FFA60300-5677-4836-9EC8-9A792AFADF3F}" destId="{30F6E0B4-8E94-4644-81D5-37F19D11D9F4}" srcOrd="0" destOrd="0" presId="urn:microsoft.com/office/officeart/2005/8/layout/hierarchy1"/>
    <dgm:cxn modelId="{A52C1274-572D-41BB-A221-567A2FDD0668}" type="presOf" srcId="{8044A4E2-5433-44F0-9C7C-F4DA0A198C5D}" destId="{55C9C68C-F64A-4611-95AB-52B7CCE0447A}" srcOrd="0" destOrd="0" presId="urn:microsoft.com/office/officeart/2005/8/layout/hierarchy1"/>
    <dgm:cxn modelId="{5A1A057B-3907-4305-B14B-0CC1CE6D5D06}" srcId="{E84C9569-0383-40F4-8278-DD52A181064E}" destId="{3495E005-E7E2-4E3C-9895-82B884B9578F}" srcOrd="1" destOrd="0" parTransId="{62632D0B-A8B5-43E2-87E8-4C4A493A838D}" sibTransId="{5E85828E-19F0-4935-8655-50460487EB9F}"/>
    <dgm:cxn modelId="{F867377C-D71C-42A9-A639-E2FC9D39E2E3}" type="presOf" srcId="{A434533A-25D8-4925-A312-39A94BF7013C}" destId="{A08AB4B8-25DF-443F-9915-6D68B6E5BC13}" srcOrd="0" destOrd="0" presId="urn:microsoft.com/office/officeart/2005/8/layout/hierarchy1"/>
    <dgm:cxn modelId="{4B62D27E-9AAB-43A1-9B31-3F011E0DE569}" type="presOf" srcId="{18783C51-E576-4BC6-A3DF-CD68432FFA16}" destId="{14395C77-4342-45DF-81DA-C95CDDEC9760}" srcOrd="0" destOrd="0" presId="urn:microsoft.com/office/officeart/2005/8/layout/hierarchy1"/>
    <dgm:cxn modelId="{428AD99B-5C58-4CEF-AC69-74AC034AA5BB}" type="presOf" srcId="{A224DAB9-CD30-4307-9092-B642001BBC36}" destId="{2867B97F-9CE4-4732-B22E-BF930ABCB748}" srcOrd="0" destOrd="0" presId="urn:microsoft.com/office/officeart/2005/8/layout/hierarchy1"/>
    <dgm:cxn modelId="{472F3BA8-7AD8-464D-9BD1-74D5DAFD5B42}" srcId="{18783C51-E576-4BC6-A3DF-CD68432FFA16}" destId="{A434533A-25D8-4925-A312-39A94BF7013C}" srcOrd="0" destOrd="0" parTransId="{0CD3B9D4-37A8-477F-AD98-5B3AF923C977}" sibTransId="{25F1737D-7C32-48B7-972A-F223A3348194}"/>
    <dgm:cxn modelId="{72CCFCAD-782C-4E5E-BF7A-A310C709B595}" type="presOf" srcId="{4AF8D3B6-184B-47D5-AB95-29AA28828982}" destId="{C4E91689-0A6B-4FE1-B63F-88952843DD5D}" srcOrd="0" destOrd="0" presId="urn:microsoft.com/office/officeart/2005/8/layout/hierarchy1"/>
    <dgm:cxn modelId="{8E16A1AF-D709-494B-ABDB-02F41B7B7DE5}" srcId="{E84C9569-0383-40F4-8278-DD52A181064E}" destId="{A224DAB9-CD30-4307-9092-B642001BBC36}" srcOrd="2" destOrd="0" parTransId="{85BB403C-D514-479D-80E9-DEFDB2381FEE}" sibTransId="{C251D8C6-1E6D-44BB-B318-7FB8E44F6F0F}"/>
    <dgm:cxn modelId="{2E2826C0-AD31-471D-BF9F-A3AE99D98DC4}" type="presOf" srcId="{216DA31E-2B7B-40C1-9C2E-FEF6DAFAF666}" destId="{37394A51-58A5-43E7-A368-2F8E558AA394}" srcOrd="0" destOrd="0" presId="urn:microsoft.com/office/officeart/2005/8/layout/hierarchy1"/>
    <dgm:cxn modelId="{70B5B4EF-395E-47DC-A2BC-0D80C8EB3386}" type="presOf" srcId="{E84C9569-0383-40F4-8278-DD52A181064E}" destId="{2354B87D-22B5-4774-ADDD-707E4F33972E}" srcOrd="0" destOrd="0" presId="urn:microsoft.com/office/officeart/2005/8/layout/hierarchy1"/>
    <dgm:cxn modelId="{4EDC22F7-35A6-4E67-A141-AEF0E3228610}" srcId="{E84C9569-0383-40F4-8278-DD52A181064E}" destId="{8044A4E2-5433-44F0-9C7C-F4DA0A198C5D}" srcOrd="3" destOrd="0" parTransId="{7200F96E-FFB5-4701-BF80-32DA4BC53D2B}" sibTransId="{07372993-43DE-4E52-8DCB-8C3DF3375674}"/>
    <dgm:cxn modelId="{24497AFE-D81A-4E9F-94B8-B4C96B9E3A7C}" type="presOf" srcId="{3495E005-E7E2-4E3C-9895-82B884B9578F}" destId="{12EB34DD-5BB7-4AEF-94C6-105FE7A1867F}" srcOrd="0" destOrd="0" presId="urn:microsoft.com/office/officeart/2005/8/layout/hierarchy1"/>
    <dgm:cxn modelId="{1E13109B-4D8B-4699-8BC0-850422EABA39}" type="presParOf" srcId="{14395C77-4342-45DF-81DA-C95CDDEC9760}" destId="{D42AF312-7680-4E2B-BC5E-8B2804F7AD75}" srcOrd="0" destOrd="0" presId="urn:microsoft.com/office/officeart/2005/8/layout/hierarchy1"/>
    <dgm:cxn modelId="{8AE25BFF-C56E-4CB3-ABF9-20EFA44C922C}" type="presParOf" srcId="{D42AF312-7680-4E2B-BC5E-8B2804F7AD75}" destId="{546D0B21-C9D3-4092-863D-7C7D9FF033F8}" srcOrd="0" destOrd="0" presId="urn:microsoft.com/office/officeart/2005/8/layout/hierarchy1"/>
    <dgm:cxn modelId="{66E8330B-3180-4110-8F3F-E9C4B30F3D32}" type="presParOf" srcId="{546D0B21-C9D3-4092-863D-7C7D9FF033F8}" destId="{4FB23C4E-F22E-49F4-A464-6F4F5BDA2BB9}" srcOrd="0" destOrd="0" presId="urn:microsoft.com/office/officeart/2005/8/layout/hierarchy1"/>
    <dgm:cxn modelId="{C1D07E0D-3292-4082-A811-EB36AC11D0E5}" type="presParOf" srcId="{546D0B21-C9D3-4092-863D-7C7D9FF033F8}" destId="{A08AB4B8-25DF-443F-9915-6D68B6E5BC13}" srcOrd="1" destOrd="0" presId="urn:microsoft.com/office/officeart/2005/8/layout/hierarchy1"/>
    <dgm:cxn modelId="{C5BCCB5A-A36A-4174-AC96-CB735C161B7A}" type="presParOf" srcId="{D42AF312-7680-4E2B-BC5E-8B2804F7AD75}" destId="{2EB5BC27-A6B5-46F1-814D-5C2225252148}" srcOrd="1" destOrd="0" presId="urn:microsoft.com/office/officeart/2005/8/layout/hierarchy1"/>
    <dgm:cxn modelId="{9982EC6C-1687-42A3-A8B4-D1BDE8E22D2E}" type="presParOf" srcId="{2EB5BC27-A6B5-46F1-814D-5C2225252148}" destId="{37394A51-58A5-43E7-A368-2F8E558AA394}" srcOrd="0" destOrd="0" presId="urn:microsoft.com/office/officeart/2005/8/layout/hierarchy1"/>
    <dgm:cxn modelId="{01EA83C2-49DC-4747-8736-74B2C8A4A148}" type="presParOf" srcId="{2EB5BC27-A6B5-46F1-814D-5C2225252148}" destId="{A8B114CB-FA86-49B7-9DAB-38E6827D7576}" srcOrd="1" destOrd="0" presId="urn:microsoft.com/office/officeart/2005/8/layout/hierarchy1"/>
    <dgm:cxn modelId="{0780D495-02E1-41CD-B5E2-9AA9E3E534F2}" type="presParOf" srcId="{A8B114CB-FA86-49B7-9DAB-38E6827D7576}" destId="{5260AC71-2F5C-4F0E-9F57-5153A73FFCD2}" srcOrd="0" destOrd="0" presId="urn:microsoft.com/office/officeart/2005/8/layout/hierarchy1"/>
    <dgm:cxn modelId="{76CF4C9F-DB04-469C-9EDB-33A794C70047}" type="presParOf" srcId="{5260AC71-2F5C-4F0E-9F57-5153A73FFCD2}" destId="{185B42E7-49D3-4E94-B247-73C70C7BC05D}" srcOrd="0" destOrd="0" presId="urn:microsoft.com/office/officeart/2005/8/layout/hierarchy1"/>
    <dgm:cxn modelId="{F31A93BE-312A-46D4-87E5-6B9785DD15FA}" type="presParOf" srcId="{5260AC71-2F5C-4F0E-9F57-5153A73FFCD2}" destId="{2354B87D-22B5-4774-ADDD-707E4F33972E}" srcOrd="1" destOrd="0" presId="urn:microsoft.com/office/officeart/2005/8/layout/hierarchy1"/>
    <dgm:cxn modelId="{0444C9A9-6E40-4D70-822B-9A27968DCBA7}" type="presParOf" srcId="{A8B114CB-FA86-49B7-9DAB-38E6827D7576}" destId="{169391F7-8BAD-4169-A546-CCB8302C2317}" srcOrd="1" destOrd="0" presId="urn:microsoft.com/office/officeart/2005/8/layout/hierarchy1"/>
    <dgm:cxn modelId="{5FC77225-8884-4443-AA54-791B45116803}" type="presParOf" srcId="{169391F7-8BAD-4169-A546-CCB8302C2317}" destId="{30F6E0B4-8E94-4644-81D5-37F19D11D9F4}" srcOrd="0" destOrd="0" presId="urn:microsoft.com/office/officeart/2005/8/layout/hierarchy1"/>
    <dgm:cxn modelId="{5CDF4C98-5052-4928-B378-2BC4A4E2589C}" type="presParOf" srcId="{169391F7-8BAD-4169-A546-CCB8302C2317}" destId="{D117519E-F312-44F6-884C-6823A506C5E2}" srcOrd="1" destOrd="0" presId="urn:microsoft.com/office/officeart/2005/8/layout/hierarchy1"/>
    <dgm:cxn modelId="{279AA298-FC3E-4B1A-BF50-6A011EF6A915}" type="presParOf" srcId="{D117519E-F312-44F6-884C-6823A506C5E2}" destId="{09947DB4-52E7-4E89-A239-7F0DE54D7FF0}" srcOrd="0" destOrd="0" presId="urn:microsoft.com/office/officeart/2005/8/layout/hierarchy1"/>
    <dgm:cxn modelId="{9DC68776-90B3-4B43-A609-2F2D2D7EF850}" type="presParOf" srcId="{09947DB4-52E7-4E89-A239-7F0DE54D7FF0}" destId="{F83EDD1B-5BB6-4664-9F4A-DDC1C8D55F6C}" srcOrd="0" destOrd="0" presId="urn:microsoft.com/office/officeart/2005/8/layout/hierarchy1"/>
    <dgm:cxn modelId="{05B6CD6A-9FB8-4591-9972-5579CBFE021B}" type="presParOf" srcId="{09947DB4-52E7-4E89-A239-7F0DE54D7FF0}" destId="{C4E91689-0A6B-4FE1-B63F-88952843DD5D}" srcOrd="1" destOrd="0" presId="urn:microsoft.com/office/officeart/2005/8/layout/hierarchy1"/>
    <dgm:cxn modelId="{019DBA28-E062-4C30-82BC-D7D9CB764912}" type="presParOf" srcId="{D117519E-F312-44F6-884C-6823A506C5E2}" destId="{C034A512-6C09-479A-BA25-3CC858C36753}" srcOrd="1" destOrd="0" presId="urn:microsoft.com/office/officeart/2005/8/layout/hierarchy1"/>
    <dgm:cxn modelId="{B3F3B4CC-B607-4EA7-9694-C3ADCA715E38}" type="presParOf" srcId="{169391F7-8BAD-4169-A546-CCB8302C2317}" destId="{21FEC2E7-2BEC-4C25-8401-CA0928F612EE}" srcOrd="2" destOrd="0" presId="urn:microsoft.com/office/officeart/2005/8/layout/hierarchy1"/>
    <dgm:cxn modelId="{D005AB5D-C78B-43ED-B268-764A4C711D89}" type="presParOf" srcId="{169391F7-8BAD-4169-A546-CCB8302C2317}" destId="{28673778-FE74-481D-86CB-D076B164A986}" srcOrd="3" destOrd="0" presId="urn:microsoft.com/office/officeart/2005/8/layout/hierarchy1"/>
    <dgm:cxn modelId="{4345F2A0-1B38-40E6-B860-C3BC7B772FAE}" type="presParOf" srcId="{28673778-FE74-481D-86CB-D076B164A986}" destId="{A043049F-9AC1-43F2-A806-8E7836C48AAE}" srcOrd="0" destOrd="0" presId="urn:microsoft.com/office/officeart/2005/8/layout/hierarchy1"/>
    <dgm:cxn modelId="{B07874F8-EA07-4940-8CC5-3A53355E2515}" type="presParOf" srcId="{A043049F-9AC1-43F2-A806-8E7836C48AAE}" destId="{23C724CC-1378-4879-8EC3-19C8772795F1}" srcOrd="0" destOrd="0" presId="urn:microsoft.com/office/officeart/2005/8/layout/hierarchy1"/>
    <dgm:cxn modelId="{4F729FEE-D4F0-4003-A021-D8A64FEC804B}" type="presParOf" srcId="{A043049F-9AC1-43F2-A806-8E7836C48AAE}" destId="{12EB34DD-5BB7-4AEF-94C6-105FE7A1867F}" srcOrd="1" destOrd="0" presId="urn:microsoft.com/office/officeart/2005/8/layout/hierarchy1"/>
    <dgm:cxn modelId="{8A47C587-26AA-47BA-9797-5F9CDF249C01}" type="presParOf" srcId="{28673778-FE74-481D-86CB-D076B164A986}" destId="{81570E6C-400B-492D-A380-27E4EB6A68BA}" srcOrd="1" destOrd="0" presId="urn:microsoft.com/office/officeart/2005/8/layout/hierarchy1"/>
    <dgm:cxn modelId="{4DD4D021-657A-4FAE-A82C-1EF799A676DC}" type="presParOf" srcId="{169391F7-8BAD-4169-A546-CCB8302C2317}" destId="{C8FF8B1A-5271-4EB0-ADE2-462CB7707ED7}" srcOrd="4" destOrd="0" presId="urn:microsoft.com/office/officeart/2005/8/layout/hierarchy1"/>
    <dgm:cxn modelId="{4EA43A56-F042-4148-90FD-285AFF55768F}" type="presParOf" srcId="{169391F7-8BAD-4169-A546-CCB8302C2317}" destId="{22FA1769-D870-4D36-AFE4-2677416C26D2}" srcOrd="5" destOrd="0" presId="urn:microsoft.com/office/officeart/2005/8/layout/hierarchy1"/>
    <dgm:cxn modelId="{4B09195C-BF96-4F62-B207-03827EE4417C}" type="presParOf" srcId="{22FA1769-D870-4D36-AFE4-2677416C26D2}" destId="{E2B8DA80-B9DA-4893-8A87-9853992B5890}" srcOrd="0" destOrd="0" presId="urn:microsoft.com/office/officeart/2005/8/layout/hierarchy1"/>
    <dgm:cxn modelId="{9D4F0B9D-711E-4036-ACA6-01DA5FDF8A2B}" type="presParOf" srcId="{E2B8DA80-B9DA-4893-8A87-9853992B5890}" destId="{1254C56E-3C82-4B87-B5DC-B9AD195DB2C3}" srcOrd="0" destOrd="0" presId="urn:microsoft.com/office/officeart/2005/8/layout/hierarchy1"/>
    <dgm:cxn modelId="{0F14B58C-962B-497E-A6A9-E9D206E85E08}" type="presParOf" srcId="{E2B8DA80-B9DA-4893-8A87-9853992B5890}" destId="{2867B97F-9CE4-4732-B22E-BF930ABCB748}" srcOrd="1" destOrd="0" presId="urn:microsoft.com/office/officeart/2005/8/layout/hierarchy1"/>
    <dgm:cxn modelId="{C961CA89-0F85-4342-BCE2-3EEAC019DEC5}" type="presParOf" srcId="{22FA1769-D870-4D36-AFE4-2677416C26D2}" destId="{D4942745-FEF8-42EA-BD8D-CBE3964BB4F6}" srcOrd="1" destOrd="0" presId="urn:microsoft.com/office/officeart/2005/8/layout/hierarchy1"/>
    <dgm:cxn modelId="{92BB0FA7-6997-4F0F-A8FE-4E91155AD41B}" type="presParOf" srcId="{169391F7-8BAD-4169-A546-CCB8302C2317}" destId="{46550F9F-9E43-4CCB-9E10-E42BBC429CC5}" srcOrd="6" destOrd="0" presId="urn:microsoft.com/office/officeart/2005/8/layout/hierarchy1"/>
    <dgm:cxn modelId="{A3C6B6B0-C39D-4329-882E-A4AEEFEB3760}" type="presParOf" srcId="{169391F7-8BAD-4169-A546-CCB8302C2317}" destId="{AB6475F2-36A8-4837-870A-C324EB6BAEA6}" srcOrd="7" destOrd="0" presId="urn:microsoft.com/office/officeart/2005/8/layout/hierarchy1"/>
    <dgm:cxn modelId="{8692812C-3E8E-4F26-B081-4DA40A5398AE}" type="presParOf" srcId="{AB6475F2-36A8-4837-870A-C324EB6BAEA6}" destId="{3DFA6D0D-3FB4-4697-8EDD-38BE12A57D7F}" srcOrd="0" destOrd="0" presId="urn:microsoft.com/office/officeart/2005/8/layout/hierarchy1"/>
    <dgm:cxn modelId="{5227F1E7-B1C9-4D13-B765-FB6780685B48}" type="presParOf" srcId="{3DFA6D0D-3FB4-4697-8EDD-38BE12A57D7F}" destId="{B6C49C5F-B0E2-49D2-9ECB-5F31AAE11423}" srcOrd="0" destOrd="0" presId="urn:microsoft.com/office/officeart/2005/8/layout/hierarchy1"/>
    <dgm:cxn modelId="{FF385A9F-EA7A-48C0-B344-610DD9800CD7}" type="presParOf" srcId="{3DFA6D0D-3FB4-4697-8EDD-38BE12A57D7F}" destId="{55C9C68C-F64A-4611-95AB-52B7CCE0447A}" srcOrd="1" destOrd="0" presId="urn:microsoft.com/office/officeart/2005/8/layout/hierarchy1"/>
    <dgm:cxn modelId="{1D4FD368-6B6C-4600-86AB-3A1FC86B0655}" type="presParOf" srcId="{AB6475F2-36A8-4837-870A-C324EB6BAEA6}" destId="{6901FC09-835C-4F49-92B4-57123A737541}"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F185A4-41ED-4740-8304-A4079A68EBCB}">
      <dsp:nvSpPr>
        <dsp:cNvPr id="0" name=""/>
        <dsp:cNvSpPr/>
      </dsp:nvSpPr>
      <dsp:spPr>
        <a:xfrm>
          <a:off x="0" y="3107248"/>
          <a:ext cx="8118475" cy="2038691"/>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99136" rIns="199136" bIns="199136" numCol="1" spcCol="1270" anchor="ctr" anchorCtr="0">
          <a:noAutofit/>
        </a:bodyPr>
        <a:lstStyle/>
        <a:p>
          <a:pPr marL="0" lvl="0" indent="0" algn="ctr" defTabSz="1244600">
            <a:lnSpc>
              <a:spcPct val="90000"/>
            </a:lnSpc>
            <a:spcBef>
              <a:spcPct val="0"/>
            </a:spcBef>
            <a:spcAft>
              <a:spcPct val="35000"/>
            </a:spcAft>
            <a:buNone/>
          </a:pPr>
          <a:r>
            <a:rPr lang="en-US" sz="2800" kern="1200" dirty="0">
              <a:latin typeface="Segoe UI" panose="020B0502040204020203" pitchFamily="34" charset="0"/>
              <a:cs typeface="Segoe UI" panose="020B0502040204020203" pitchFamily="34" charset="0"/>
            </a:rPr>
            <a:t>Configure</a:t>
          </a:r>
        </a:p>
      </dsp:txBody>
      <dsp:txXfrm>
        <a:off x="0" y="3107248"/>
        <a:ext cx="8118475" cy="1100893"/>
      </dsp:txXfrm>
    </dsp:sp>
    <dsp:sp modelId="{1E4465A0-E072-4D71-99CA-E433B6E5D098}">
      <dsp:nvSpPr>
        <dsp:cNvPr id="0" name=""/>
        <dsp:cNvSpPr/>
      </dsp:nvSpPr>
      <dsp:spPr>
        <a:xfrm>
          <a:off x="0" y="4167368"/>
          <a:ext cx="8118475" cy="937798"/>
        </a:xfrm>
        <a:prstGeom prst="rect">
          <a:avLst/>
        </a:prstGeom>
        <a:solidFill>
          <a:schemeClr val="accent2">
            <a:alpha val="90000"/>
            <a:tint val="40000"/>
            <a:hueOff val="0"/>
            <a:satOff val="0"/>
            <a:lumOff val="0"/>
            <a:alphaOff val="0"/>
          </a:schemeClr>
        </a:solidFill>
        <a:ln w="25400"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35560" rIns="199136" bIns="35560" numCol="1" spcCol="1270" anchor="ctr" anchorCtr="0">
          <a:noAutofit/>
        </a:bodyPr>
        <a:lstStyle/>
        <a:p>
          <a:pPr marL="0" lvl="0" indent="0" algn="ctr" defTabSz="1244600">
            <a:lnSpc>
              <a:spcPct val="90000"/>
            </a:lnSpc>
            <a:spcBef>
              <a:spcPct val="0"/>
            </a:spcBef>
            <a:spcAft>
              <a:spcPct val="35000"/>
            </a:spcAft>
            <a:buNone/>
          </a:pPr>
          <a:r>
            <a:rPr lang="en-US" sz="2800" kern="1200" dirty="0">
              <a:latin typeface="Segoe UI" panose="020B0502040204020203" pitchFamily="34" charset="0"/>
              <a:cs typeface="Segoe UI" panose="020B0502040204020203" pitchFamily="34" charset="0"/>
            </a:rPr>
            <a:t>Used to set up all middleware used in our application</a:t>
          </a:r>
        </a:p>
      </dsp:txBody>
      <dsp:txXfrm>
        <a:off x="0" y="4167368"/>
        <a:ext cx="8118475" cy="937798"/>
      </dsp:txXfrm>
    </dsp:sp>
    <dsp:sp modelId="{8CCCBFB6-720B-4E91-9BCE-DFCB983B6136}">
      <dsp:nvSpPr>
        <dsp:cNvPr id="0" name=""/>
        <dsp:cNvSpPr/>
      </dsp:nvSpPr>
      <dsp:spPr>
        <a:xfrm rot="10800000">
          <a:off x="0" y="2321"/>
          <a:ext cx="8118475" cy="3135507"/>
        </a:xfrm>
        <a:prstGeom prst="upArrowCallou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99136" rIns="199136" bIns="199136" numCol="1" spcCol="1270" anchor="ctr" anchorCtr="0">
          <a:noAutofit/>
        </a:bodyPr>
        <a:lstStyle/>
        <a:p>
          <a:pPr marL="0" lvl="0" indent="0" algn="ctr" defTabSz="1244600">
            <a:lnSpc>
              <a:spcPct val="90000"/>
            </a:lnSpc>
            <a:spcBef>
              <a:spcPct val="0"/>
            </a:spcBef>
            <a:spcAft>
              <a:spcPct val="35000"/>
            </a:spcAft>
            <a:buNone/>
          </a:pPr>
          <a:r>
            <a:rPr lang="en-US" sz="2800" kern="1200" dirty="0" err="1">
              <a:latin typeface="Segoe UI" panose="020B0502040204020203" pitchFamily="34" charset="0"/>
              <a:cs typeface="Segoe UI" panose="020B0502040204020203" pitchFamily="34" charset="0"/>
            </a:rPr>
            <a:t>ConfigureServices</a:t>
          </a:r>
          <a:endParaRPr lang="en-US" sz="2800" kern="1200" dirty="0">
            <a:latin typeface="Segoe UI" panose="020B0502040204020203" pitchFamily="34" charset="0"/>
            <a:cs typeface="Segoe UI" panose="020B0502040204020203" pitchFamily="34" charset="0"/>
          </a:endParaRPr>
        </a:p>
      </dsp:txBody>
      <dsp:txXfrm rot="-10800000">
        <a:off x="0" y="2321"/>
        <a:ext cx="8118475" cy="1100563"/>
      </dsp:txXfrm>
    </dsp:sp>
    <dsp:sp modelId="{C25196A8-F88E-4CC6-BD60-B9EB89576C8A}">
      <dsp:nvSpPr>
        <dsp:cNvPr id="0" name=""/>
        <dsp:cNvSpPr/>
      </dsp:nvSpPr>
      <dsp:spPr>
        <a:xfrm>
          <a:off x="0" y="1102884"/>
          <a:ext cx="8118475" cy="937516"/>
        </a:xfrm>
        <a:prstGeom prst="rect">
          <a:avLst/>
        </a:prstGeom>
        <a:solidFill>
          <a:schemeClr val="accent2">
            <a:alpha val="90000"/>
            <a:tint val="40000"/>
            <a:hueOff val="0"/>
            <a:satOff val="0"/>
            <a:lumOff val="0"/>
            <a:alphaOff val="0"/>
          </a:schemeClr>
        </a:solidFill>
        <a:ln w="25400"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35560" rIns="199136" bIns="35560" numCol="1" spcCol="1270" anchor="ctr" anchorCtr="0">
          <a:noAutofit/>
        </a:bodyPr>
        <a:lstStyle/>
        <a:p>
          <a:pPr marL="0" lvl="0" indent="0" algn="ctr" defTabSz="1244600">
            <a:lnSpc>
              <a:spcPct val="90000"/>
            </a:lnSpc>
            <a:spcBef>
              <a:spcPct val="0"/>
            </a:spcBef>
            <a:spcAft>
              <a:spcPct val="35000"/>
            </a:spcAft>
            <a:buNone/>
          </a:pPr>
          <a:r>
            <a:rPr lang="en-US" sz="2800" kern="1200" dirty="0">
              <a:latin typeface="Segoe UI" panose="020B0502040204020203" pitchFamily="34" charset="0"/>
              <a:cs typeface="Segoe UI" panose="020B0502040204020203" pitchFamily="34" charset="0"/>
            </a:rPr>
            <a:t>Used to set up all custom service in our application</a:t>
          </a:r>
        </a:p>
      </dsp:txBody>
      <dsp:txXfrm>
        <a:off x="0" y="1102884"/>
        <a:ext cx="8118475" cy="93751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6550F9F-9E43-4CCB-9E10-E42BBC429CC5}">
      <dsp:nvSpPr>
        <dsp:cNvPr id="0" name=""/>
        <dsp:cNvSpPr/>
      </dsp:nvSpPr>
      <dsp:spPr>
        <a:xfrm>
          <a:off x="4271574" y="3396682"/>
          <a:ext cx="3354224" cy="532101"/>
        </a:xfrm>
        <a:custGeom>
          <a:avLst/>
          <a:gdLst/>
          <a:ahLst/>
          <a:cxnLst/>
          <a:rect l="0" t="0" r="0" b="0"/>
          <a:pathLst>
            <a:path>
              <a:moveTo>
                <a:pt x="0" y="0"/>
              </a:moveTo>
              <a:lnTo>
                <a:pt x="0" y="362611"/>
              </a:lnTo>
              <a:lnTo>
                <a:pt x="3354224" y="362611"/>
              </a:lnTo>
              <a:lnTo>
                <a:pt x="3354224" y="532101"/>
              </a:lnTo>
            </a:path>
          </a:pathLst>
        </a:custGeom>
        <a:noFill/>
        <a:ln w="25400" cap="flat" cmpd="sng" algn="ctr">
          <a:solidFill>
            <a:schemeClr val="accent6">
              <a:shade val="80000"/>
              <a:hueOff val="0"/>
              <a:satOff val="0"/>
              <a:lumOff val="0"/>
              <a:alphaOff val="0"/>
            </a:schemeClr>
          </a:solidFill>
          <a:prstDash val="solid"/>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C8FF8B1A-5271-4EB0-ADE2-462CB7707ED7}">
      <dsp:nvSpPr>
        <dsp:cNvPr id="0" name=""/>
        <dsp:cNvSpPr/>
      </dsp:nvSpPr>
      <dsp:spPr>
        <a:xfrm>
          <a:off x="4271574" y="3396682"/>
          <a:ext cx="1118074" cy="532101"/>
        </a:xfrm>
        <a:custGeom>
          <a:avLst/>
          <a:gdLst/>
          <a:ahLst/>
          <a:cxnLst/>
          <a:rect l="0" t="0" r="0" b="0"/>
          <a:pathLst>
            <a:path>
              <a:moveTo>
                <a:pt x="0" y="0"/>
              </a:moveTo>
              <a:lnTo>
                <a:pt x="0" y="362611"/>
              </a:lnTo>
              <a:lnTo>
                <a:pt x="1118074" y="362611"/>
              </a:lnTo>
              <a:lnTo>
                <a:pt x="1118074" y="532101"/>
              </a:lnTo>
            </a:path>
          </a:pathLst>
        </a:custGeom>
        <a:noFill/>
        <a:ln w="25400" cap="flat" cmpd="sng" algn="ctr">
          <a:solidFill>
            <a:schemeClr val="accent6">
              <a:shade val="80000"/>
              <a:hueOff val="0"/>
              <a:satOff val="0"/>
              <a:lumOff val="0"/>
              <a:alphaOff val="0"/>
            </a:schemeClr>
          </a:solidFill>
          <a:prstDash val="solid"/>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21FEC2E7-2BEC-4C25-8401-CA0928F612EE}">
      <dsp:nvSpPr>
        <dsp:cNvPr id="0" name=""/>
        <dsp:cNvSpPr/>
      </dsp:nvSpPr>
      <dsp:spPr>
        <a:xfrm>
          <a:off x="3153500" y="3396682"/>
          <a:ext cx="1118074" cy="532101"/>
        </a:xfrm>
        <a:custGeom>
          <a:avLst/>
          <a:gdLst/>
          <a:ahLst/>
          <a:cxnLst/>
          <a:rect l="0" t="0" r="0" b="0"/>
          <a:pathLst>
            <a:path>
              <a:moveTo>
                <a:pt x="1118074" y="0"/>
              </a:moveTo>
              <a:lnTo>
                <a:pt x="1118074" y="362611"/>
              </a:lnTo>
              <a:lnTo>
                <a:pt x="0" y="362611"/>
              </a:lnTo>
              <a:lnTo>
                <a:pt x="0" y="532101"/>
              </a:lnTo>
            </a:path>
          </a:pathLst>
        </a:custGeom>
        <a:noFill/>
        <a:ln w="25400" cap="flat" cmpd="sng" algn="ctr">
          <a:solidFill>
            <a:schemeClr val="accent6">
              <a:shade val="80000"/>
              <a:hueOff val="0"/>
              <a:satOff val="0"/>
              <a:lumOff val="0"/>
              <a:alphaOff val="0"/>
            </a:schemeClr>
          </a:solidFill>
          <a:prstDash val="solid"/>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30F6E0B4-8E94-4644-81D5-37F19D11D9F4}">
      <dsp:nvSpPr>
        <dsp:cNvPr id="0" name=""/>
        <dsp:cNvSpPr/>
      </dsp:nvSpPr>
      <dsp:spPr>
        <a:xfrm>
          <a:off x="917350" y="3396682"/>
          <a:ext cx="3354224" cy="532101"/>
        </a:xfrm>
        <a:custGeom>
          <a:avLst/>
          <a:gdLst/>
          <a:ahLst/>
          <a:cxnLst/>
          <a:rect l="0" t="0" r="0" b="0"/>
          <a:pathLst>
            <a:path>
              <a:moveTo>
                <a:pt x="3354224" y="0"/>
              </a:moveTo>
              <a:lnTo>
                <a:pt x="3354224" y="362611"/>
              </a:lnTo>
              <a:lnTo>
                <a:pt x="0" y="362611"/>
              </a:lnTo>
              <a:lnTo>
                <a:pt x="0" y="532101"/>
              </a:lnTo>
            </a:path>
          </a:pathLst>
        </a:custGeom>
        <a:noFill/>
        <a:ln w="25400" cap="flat" cmpd="sng" algn="ctr">
          <a:solidFill>
            <a:schemeClr val="accent6">
              <a:shade val="80000"/>
              <a:hueOff val="0"/>
              <a:satOff val="0"/>
              <a:lumOff val="0"/>
              <a:alphaOff val="0"/>
            </a:schemeClr>
          </a:solidFill>
          <a:prstDash val="solid"/>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37394A51-58A5-43E7-A368-2F8E558AA394}">
      <dsp:nvSpPr>
        <dsp:cNvPr id="0" name=""/>
        <dsp:cNvSpPr/>
      </dsp:nvSpPr>
      <dsp:spPr>
        <a:xfrm>
          <a:off x="4225854" y="1702799"/>
          <a:ext cx="91440" cy="532101"/>
        </a:xfrm>
        <a:custGeom>
          <a:avLst/>
          <a:gdLst/>
          <a:ahLst/>
          <a:cxnLst/>
          <a:rect l="0" t="0" r="0" b="0"/>
          <a:pathLst>
            <a:path>
              <a:moveTo>
                <a:pt x="45720" y="0"/>
              </a:moveTo>
              <a:lnTo>
                <a:pt x="45720" y="532101"/>
              </a:lnTo>
            </a:path>
          </a:pathLst>
        </a:custGeom>
        <a:noFill/>
        <a:ln w="25400" cap="flat" cmpd="sng" algn="ctr">
          <a:solidFill>
            <a:schemeClr val="accent6">
              <a:shade val="60000"/>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sp>
    <dsp:sp modelId="{4FB23C4E-F22E-49F4-A464-6F4F5BDA2BB9}">
      <dsp:nvSpPr>
        <dsp:cNvPr id="0" name=""/>
        <dsp:cNvSpPr/>
      </dsp:nvSpPr>
      <dsp:spPr>
        <a:xfrm>
          <a:off x="3356786" y="541018"/>
          <a:ext cx="1829576" cy="1161781"/>
        </a:xfrm>
        <a:prstGeom prst="roundRect">
          <a:avLst>
            <a:gd name="adj" fmla="val 10000"/>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 modelId="{A08AB4B8-25DF-443F-9915-6D68B6E5BC13}">
      <dsp:nvSpPr>
        <dsp:cNvPr id="0" name=""/>
        <dsp:cNvSpPr/>
      </dsp:nvSpPr>
      <dsp:spPr>
        <a:xfrm>
          <a:off x="3560072" y="734140"/>
          <a:ext cx="1829576" cy="1161781"/>
        </a:xfrm>
        <a:prstGeom prst="roundRect">
          <a:avLst>
            <a:gd name="adj" fmla="val 10000"/>
          </a:avLst>
        </a:prstGeom>
        <a:solidFill>
          <a:schemeClr val="accent6">
            <a:alpha val="90000"/>
            <a:tint val="40000"/>
            <a:hueOff val="0"/>
            <a:satOff val="0"/>
            <a:lumOff val="0"/>
            <a:alphaOff val="0"/>
          </a:schemeClr>
        </a:solidFill>
        <a:ln w="9525" cap="flat" cmpd="sng" algn="ctr">
          <a:solidFill>
            <a:schemeClr val="accent6">
              <a:hueOff val="0"/>
              <a:satOff val="0"/>
              <a:lumOff val="0"/>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Segoe UI" panose="020B0502040204020203" pitchFamily="34" charset="0"/>
              <a:cs typeface="Segoe UI" panose="020B0502040204020203" pitchFamily="34" charset="0"/>
            </a:rPr>
            <a:t>Service</a:t>
          </a:r>
        </a:p>
      </dsp:txBody>
      <dsp:txXfrm>
        <a:off x="3594099" y="768167"/>
        <a:ext cx="1761522" cy="1093727"/>
      </dsp:txXfrm>
    </dsp:sp>
    <dsp:sp modelId="{185B42E7-49D3-4E94-B247-73C70C7BC05D}">
      <dsp:nvSpPr>
        <dsp:cNvPr id="0" name=""/>
        <dsp:cNvSpPr/>
      </dsp:nvSpPr>
      <dsp:spPr>
        <a:xfrm>
          <a:off x="3356786" y="2234901"/>
          <a:ext cx="1829576" cy="1161781"/>
        </a:xfrm>
        <a:prstGeom prst="roundRect">
          <a:avLst>
            <a:gd name="adj" fmla="val 10000"/>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 modelId="{2354B87D-22B5-4774-ADDD-707E4F33972E}">
      <dsp:nvSpPr>
        <dsp:cNvPr id="0" name=""/>
        <dsp:cNvSpPr/>
      </dsp:nvSpPr>
      <dsp:spPr>
        <a:xfrm>
          <a:off x="3560072" y="2428023"/>
          <a:ext cx="1829576" cy="1161781"/>
        </a:xfrm>
        <a:prstGeom prst="roundRect">
          <a:avLst>
            <a:gd name="adj" fmla="val 10000"/>
          </a:avLst>
        </a:prstGeom>
        <a:solidFill>
          <a:schemeClr val="accent6">
            <a:alpha val="90000"/>
            <a:tint val="40000"/>
            <a:hueOff val="0"/>
            <a:satOff val="0"/>
            <a:lumOff val="0"/>
            <a:alphaOff val="0"/>
          </a:schemeClr>
        </a:solidFill>
        <a:ln w="9525" cap="flat" cmpd="sng" algn="ctr">
          <a:solidFill>
            <a:schemeClr val="accent6">
              <a:hueOff val="0"/>
              <a:satOff val="0"/>
              <a:lumOff val="0"/>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Segoe UI" panose="020B0502040204020203" pitchFamily="34" charset="0"/>
              <a:cs typeface="Segoe UI" panose="020B0502040204020203" pitchFamily="34" charset="0"/>
            </a:rPr>
            <a:t>Registration in </a:t>
          </a:r>
          <a:r>
            <a:rPr lang="en-US" sz="1600" kern="1200" dirty="0" err="1">
              <a:latin typeface="Segoe UI" panose="020B0502040204020203" pitchFamily="34" charset="0"/>
              <a:cs typeface="Segoe UI" panose="020B0502040204020203" pitchFamily="34" charset="0"/>
            </a:rPr>
            <a:t>ConfigureServices</a:t>
          </a:r>
          <a:r>
            <a:rPr lang="en-US" sz="1600" kern="1200" dirty="0">
              <a:latin typeface="Segoe UI" panose="020B0502040204020203" pitchFamily="34" charset="0"/>
              <a:cs typeface="Segoe UI" panose="020B0502040204020203" pitchFamily="34" charset="0"/>
            </a:rPr>
            <a:t> method</a:t>
          </a:r>
        </a:p>
      </dsp:txBody>
      <dsp:txXfrm>
        <a:off x="3594099" y="2462050"/>
        <a:ext cx="1761522" cy="1093727"/>
      </dsp:txXfrm>
    </dsp:sp>
    <dsp:sp modelId="{F83EDD1B-5BB6-4664-9F4A-DDC1C8D55F6C}">
      <dsp:nvSpPr>
        <dsp:cNvPr id="0" name=""/>
        <dsp:cNvSpPr/>
      </dsp:nvSpPr>
      <dsp:spPr>
        <a:xfrm>
          <a:off x="2562" y="3928784"/>
          <a:ext cx="1829576" cy="1161781"/>
        </a:xfrm>
        <a:prstGeom prst="roundRect">
          <a:avLst>
            <a:gd name="adj" fmla="val 10000"/>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 modelId="{C4E91689-0A6B-4FE1-B63F-88952843DD5D}">
      <dsp:nvSpPr>
        <dsp:cNvPr id="0" name=""/>
        <dsp:cNvSpPr/>
      </dsp:nvSpPr>
      <dsp:spPr>
        <a:xfrm>
          <a:off x="205848" y="4121906"/>
          <a:ext cx="1829576" cy="1161781"/>
        </a:xfrm>
        <a:prstGeom prst="roundRect">
          <a:avLst>
            <a:gd name="adj" fmla="val 10000"/>
          </a:avLst>
        </a:prstGeom>
        <a:solidFill>
          <a:schemeClr val="accent6">
            <a:alpha val="90000"/>
            <a:tint val="40000"/>
            <a:hueOff val="0"/>
            <a:satOff val="0"/>
            <a:lumOff val="0"/>
            <a:alphaOff val="0"/>
          </a:schemeClr>
        </a:solidFill>
        <a:ln w="9525" cap="flat" cmpd="sng" algn="ctr">
          <a:solidFill>
            <a:schemeClr val="accent6">
              <a:hueOff val="0"/>
              <a:satOff val="0"/>
              <a:lumOff val="0"/>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Segoe UI" panose="020B0502040204020203" pitchFamily="34" charset="0"/>
              <a:cs typeface="Segoe UI" panose="020B0502040204020203" pitchFamily="34" charset="0"/>
            </a:rPr>
            <a:t>Injected into Configure method</a:t>
          </a:r>
        </a:p>
      </dsp:txBody>
      <dsp:txXfrm>
        <a:off x="239875" y="4155933"/>
        <a:ext cx="1761522" cy="1093727"/>
      </dsp:txXfrm>
    </dsp:sp>
    <dsp:sp modelId="{23C724CC-1378-4879-8EC3-19C8772795F1}">
      <dsp:nvSpPr>
        <dsp:cNvPr id="0" name=""/>
        <dsp:cNvSpPr/>
      </dsp:nvSpPr>
      <dsp:spPr>
        <a:xfrm>
          <a:off x="2238711" y="3928784"/>
          <a:ext cx="1829576" cy="1161781"/>
        </a:xfrm>
        <a:prstGeom prst="roundRect">
          <a:avLst>
            <a:gd name="adj" fmla="val 10000"/>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 modelId="{12EB34DD-5BB7-4AEF-94C6-105FE7A1867F}">
      <dsp:nvSpPr>
        <dsp:cNvPr id="0" name=""/>
        <dsp:cNvSpPr/>
      </dsp:nvSpPr>
      <dsp:spPr>
        <a:xfrm>
          <a:off x="2441998" y="4121906"/>
          <a:ext cx="1829576" cy="1161781"/>
        </a:xfrm>
        <a:prstGeom prst="roundRect">
          <a:avLst>
            <a:gd name="adj" fmla="val 10000"/>
          </a:avLst>
        </a:prstGeom>
        <a:solidFill>
          <a:schemeClr val="accent6">
            <a:alpha val="90000"/>
            <a:tint val="40000"/>
            <a:hueOff val="0"/>
            <a:satOff val="0"/>
            <a:lumOff val="0"/>
            <a:alphaOff val="0"/>
          </a:schemeClr>
        </a:solidFill>
        <a:ln w="9525" cap="flat" cmpd="sng" algn="ctr">
          <a:solidFill>
            <a:schemeClr val="accent6">
              <a:hueOff val="0"/>
              <a:satOff val="0"/>
              <a:lumOff val="0"/>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Segoe UI" panose="020B0502040204020203" pitchFamily="34" charset="0"/>
              <a:cs typeface="Segoe UI" panose="020B0502040204020203" pitchFamily="34" charset="0"/>
            </a:rPr>
            <a:t>Injected into controllers</a:t>
          </a:r>
        </a:p>
      </dsp:txBody>
      <dsp:txXfrm>
        <a:off x="2476025" y="4155933"/>
        <a:ext cx="1761522" cy="1093727"/>
      </dsp:txXfrm>
    </dsp:sp>
    <dsp:sp modelId="{1254C56E-3C82-4B87-B5DC-B9AD195DB2C3}">
      <dsp:nvSpPr>
        <dsp:cNvPr id="0" name=""/>
        <dsp:cNvSpPr/>
      </dsp:nvSpPr>
      <dsp:spPr>
        <a:xfrm>
          <a:off x="4474861" y="3928784"/>
          <a:ext cx="1829576" cy="1161781"/>
        </a:xfrm>
        <a:prstGeom prst="roundRect">
          <a:avLst>
            <a:gd name="adj" fmla="val 10000"/>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 modelId="{2867B97F-9CE4-4732-B22E-BF930ABCB748}">
      <dsp:nvSpPr>
        <dsp:cNvPr id="0" name=""/>
        <dsp:cNvSpPr/>
      </dsp:nvSpPr>
      <dsp:spPr>
        <a:xfrm>
          <a:off x="4678147" y="4121906"/>
          <a:ext cx="1829576" cy="1161781"/>
        </a:xfrm>
        <a:prstGeom prst="roundRect">
          <a:avLst>
            <a:gd name="adj" fmla="val 10000"/>
          </a:avLst>
        </a:prstGeom>
        <a:solidFill>
          <a:schemeClr val="accent6">
            <a:alpha val="90000"/>
            <a:tint val="40000"/>
            <a:hueOff val="0"/>
            <a:satOff val="0"/>
            <a:lumOff val="0"/>
            <a:alphaOff val="0"/>
          </a:schemeClr>
        </a:solidFill>
        <a:ln w="9525" cap="flat" cmpd="sng" algn="ctr">
          <a:solidFill>
            <a:schemeClr val="accent6">
              <a:hueOff val="0"/>
              <a:satOff val="0"/>
              <a:lumOff val="0"/>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Segoe UI" panose="020B0502040204020203" pitchFamily="34" charset="0"/>
              <a:cs typeface="Segoe UI" panose="020B0502040204020203" pitchFamily="34" charset="0"/>
            </a:rPr>
            <a:t>Injected into services</a:t>
          </a:r>
        </a:p>
      </dsp:txBody>
      <dsp:txXfrm>
        <a:off x="4712174" y="4155933"/>
        <a:ext cx="1761522" cy="1093727"/>
      </dsp:txXfrm>
    </dsp:sp>
    <dsp:sp modelId="{B6C49C5F-B0E2-49D2-9ECB-5F31AAE11423}">
      <dsp:nvSpPr>
        <dsp:cNvPr id="0" name=""/>
        <dsp:cNvSpPr/>
      </dsp:nvSpPr>
      <dsp:spPr>
        <a:xfrm>
          <a:off x="6711010" y="3928784"/>
          <a:ext cx="1829576" cy="1161781"/>
        </a:xfrm>
        <a:prstGeom prst="roundRect">
          <a:avLst>
            <a:gd name="adj" fmla="val 10000"/>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 modelId="{55C9C68C-F64A-4611-95AB-52B7CCE0447A}">
      <dsp:nvSpPr>
        <dsp:cNvPr id="0" name=""/>
        <dsp:cNvSpPr/>
      </dsp:nvSpPr>
      <dsp:spPr>
        <a:xfrm>
          <a:off x="6914296" y="4121906"/>
          <a:ext cx="1829576" cy="1161781"/>
        </a:xfrm>
        <a:prstGeom prst="roundRect">
          <a:avLst>
            <a:gd name="adj" fmla="val 10000"/>
          </a:avLst>
        </a:prstGeom>
        <a:solidFill>
          <a:schemeClr val="accent6">
            <a:alpha val="90000"/>
            <a:tint val="40000"/>
            <a:hueOff val="0"/>
            <a:satOff val="0"/>
            <a:lumOff val="0"/>
            <a:alphaOff val="0"/>
          </a:schemeClr>
        </a:solidFill>
        <a:ln w="9525" cap="flat" cmpd="sng" algn="ctr">
          <a:solidFill>
            <a:schemeClr val="accent6">
              <a:hueOff val="0"/>
              <a:satOff val="0"/>
              <a:lumOff val="0"/>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Segoe UI" panose="020B0502040204020203" pitchFamily="34" charset="0"/>
              <a:cs typeface="Segoe UI" panose="020B0502040204020203" pitchFamily="34" charset="0"/>
            </a:rPr>
            <a:t>Injected into views</a:t>
          </a:r>
        </a:p>
      </dsp:txBody>
      <dsp:txXfrm>
        <a:off x="6948323" y="4155933"/>
        <a:ext cx="1761522" cy="1093727"/>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484AD41-7237-4420-966D-AA6ACF9C5581}" type="datetimeFigureOut">
              <a:rPr lang="en-US" smtClean="0"/>
              <a:t>2/19/2019</a:t>
            </a:fld>
            <a:endParaRPr lang="en-US"/>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388BF0C-9CCE-41F6-BB56-4E36DAF7C3BA}" type="slidenum">
              <a:rPr lang="en-US" smtClean="0"/>
              <a:t>‹#›</a:t>
            </a:fld>
            <a:endParaRPr lang="en-US"/>
          </a:p>
        </p:txBody>
      </p:sp>
    </p:spTree>
    <p:extLst>
      <p:ext uri="{BB962C8B-B14F-4D97-AF65-F5344CB8AC3E}">
        <p14:creationId xmlns:p14="http://schemas.microsoft.com/office/powerpoint/2010/main" val="31074124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github.com/MicrosoftLearning/20486D-DevelopingASPNETMVCWebApplications/blob/master/Instructions/20486D_MOD03_DEMO.md#demonstration-how-to-create-custom-middleware"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github.com/MicrosoftLearning/20486D-DevelopingASPNETMVCWebApplications/blob/master/Instructions/20486D_MOD03_DEMO.md#demonstration-how-to-work-with-static-files"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github.com/MicrosoftLearning/20486D-DevelopingASPNETMVCWebApplications/blob/master/Instructions/20486D_MOD03_DEMO.md#demonstration-how-to-use-dependency-injection"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github.com/MicrosoftLearning/20486D-DevelopingASPNETMVCWebApplications/blob/master/Instructions/20486D_MOD03_LAB_MANUAL.md" TargetMode="External"/><Relationship Id="rId2" Type="http://schemas.openxmlformats.org/officeDocument/2006/relationships/slide" Target="../slides/slide23.xml"/><Relationship Id="rId1" Type="http://schemas.openxmlformats.org/officeDocument/2006/relationships/notesMaster" Target="../notesMasters/notesMaster1.xml"/><Relationship Id="rId4" Type="http://schemas.openxmlformats.org/officeDocument/2006/relationships/hyperlink" Target="https://github.com/MicrosoftLearning/20486D-DevelopingASPNETMVCWebApplications/blob/master/Instructions/20486D_MOD03_LAK.md" TargetMode="Externa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s://github.com/MicrosoftLearning/20486D-DevelopingASPNETMVCWebApplications/blob/master/Instructions/20486D_MOD03_LAB_MANUAL.md" TargetMode="External"/><Relationship Id="rId2" Type="http://schemas.openxmlformats.org/officeDocument/2006/relationships/slide" Target="../slides/slide25.xml"/><Relationship Id="rId1" Type="http://schemas.openxmlformats.org/officeDocument/2006/relationships/notesMaster" Target="../notesMasters/notesMaster1.xml"/><Relationship Id="rId4" Type="http://schemas.openxmlformats.org/officeDocument/2006/relationships/hyperlink" Target="https://github.com/MicrosoftLearning/20486D-DevelopingASPNETMVCWebApplications/blob/master/Instructions/20486D_MOD03_LAK.md" TargetMode="Externa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a:latin typeface="Arial"/>
                <a:ea typeface="Calibri"/>
                <a:cs typeface="Times New Roman"/>
              </a:rPr>
              <a:t>This module will mostly cover topics relating to ASP.NET Core in general, rather than specifically ASP.NET Core MVC. Towards the end of the module, you will show how these topics directly relate with ASP.NET Core MVC, by interacting with a controller. To students familiar with older versions of MVC, this part of the course behaves particularly differently, so be sure to point out differences as you cover the materials. </a:t>
            </a:r>
          </a:p>
        </p:txBody>
      </p:sp>
      <p:sp>
        <p:nvSpPr>
          <p:cNvPr id="4" name="Slide Number Placeholder 3"/>
          <p:cNvSpPr>
            <a:spLocks noGrp="1"/>
          </p:cNvSpPr>
          <p:nvPr>
            <p:ph type="sldNum" sz="quarter" idx="10"/>
          </p:nvPr>
        </p:nvSpPr>
        <p:spPr/>
        <p:txBody>
          <a:bodyPr/>
          <a:lstStyle/>
          <a:p>
            <a:fld id="{4388BF0C-9CCE-41F6-BB56-4E36DAF7C3BA}" type="slidenum">
              <a:rPr lang="en-US" smtClean="0"/>
              <a:t>1</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03: Configure Middleware and Services in ASP.NET Core</a:t>
            </a:r>
          </a:p>
        </p:txBody>
      </p:sp>
    </p:spTree>
    <p:extLst>
      <p:ext uri="{BB962C8B-B14F-4D97-AF65-F5344CB8AC3E}">
        <p14:creationId xmlns:p14="http://schemas.microsoft.com/office/powerpoint/2010/main" val="24708060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Point out that </a:t>
            </a:r>
            <a:r>
              <a:rPr lang="en-US" sz="1000" b="1" dirty="0">
                <a:latin typeface="Arial"/>
                <a:ea typeface="Calibri"/>
                <a:cs typeface="Times New Roman"/>
              </a:rPr>
              <a:t>Map</a:t>
            </a:r>
            <a:r>
              <a:rPr lang="en-US" sz="1000" dirty="0">
                <a:latin typeface="Arial"/>
                <a:ea typeface="Calibri"/>
                <a:cs typeface="Times New Roman"/>
              </a:rPr>
              <a:t> isn’t used as much as the other types of middleware but can be situationally useful. It should be important to point that on its own </a:t>
            </a:r>
            <a:r>
              <a:rPr lang="en-US" sz="1000" b="1" dirty="0">
                <a:latin typeface="Arial"/>
                <a:ea typeface="Calibri"/>
                <a:cs typeface="Times New Roman"/>
              </a:rPr>
              <a:t>Map</a:t>
            </a:r>
            <a:r>
              <a:rPr lang="en-US" sz="1000" dirty="0">
                <a:latin typeface="Arial"/>
                <a:ea typeface="Calibri"/>
                <a:cs typeface="Times New Roman"/>
              </a:rPr>
              <a:t> doesn’t do anything, and that the </a:t>
            </a:r>
            <a:r>
              <a:rPr lang="en-US" sz="1000" b="1" dirty="0">
                <a:latin typeface="Arial"/>
                <a:ea typeface="Calibri"/>
                <a:cs typeface="Times New Roman"/>
              </a:rPr>
              <a:t>Use</a:t>
            </a:r>
            <a:r>
              <a:rPr lang="en-US" sz="1000" dirty="0">
                <a:latin typeface="Arial"/>
                <a:ea typeface="Calibri"/>
                <a:cs typeface="Times New Roman"/>
              </a:rPr>
              <a:t> and </a:t>
            </a:r>
            <a:r>
              <a:rPr lang="en-US" sz="1000" b="1" dirty="0">
                <a:latin typeface="Arial"/>
                <a:ea typeface="Calibri"/>
                <a:cs typeface="Times New Roman"/>
              </a:rPr>
              <a:t>Run</a:t>
            </a:r>
            <a:r>
              <a:rPr lang="en-US" sz="1000" dirty="0">
                <a:latin typeface="Arial"/>
                <a:ea typeface="Calibri"/>
                <a:cs typeface="Times New Roman"/>
              </a:rPr>
              <a:t> middleware will need to be added to the pipeline it creates.</a:t>
            </a:r>
          </a:p>
        </p:txBody>
      </p:sp>
      <p:sp>
        <p:nvSpPr>
          <p:cNvPr id="4" name="Slide Number Placeholder 3"/>
          <p:cNvSpPr>
            <a:spLocks noGrp="1"/>
          </p:cNvSpPr>
          <p:nvPr>
            <p:ph type="sldNum" sz="quarter" idx="10"/>
          </p:nvPr>
        </p:nvSpPr>
        <p:spPr/>
        <p:txBody>
          <a:bodyPr/>
          <a:lstStyle/>
          <a:p>
            <a:fld id="{4388BF0C-9CCE-41F6-BB56-4E36DAF7C3BA}" type="slidenum">
              <a:rPr lang="en-US" smtClean="0"/>
              <a:t>10</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03: Configure Middleware and Services in ASP.NET Core</a:t>
            </a:r>
          </a:p>
        </p:txBody>
      </p:sp>
    </p:spTree>
    <p:extLst>
      <p:ext uri="{BB962C8B-B14F-4D97-AF65-F5344CB8AC3E}">
        <p14:creationId xmlns:p14="http://schemas.microsoft.com/office/powerpoint/2010/main" val="20506506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Times New Roman"/>
              </a:rPr>
              <a:t>In some conditions, middleware may end up not performing any actions and immediately calling </a:t>
            </a:r>
            <a:r>
              <a:rPr lang="en-US" sz="1000" dirty="0" err="1">
                <a:latin typeface="Arial"/>
                <a:ea typeface="Calibri"/>
                <a:cs typeface="Times New Roman"/>
              </a:rPr>
              <a:t>next.Invoke</a:t>
            </a:r>
            <a:r>
              <a:rPr lang="en-US" sz="1000" dirty="0">
                <a:latin typeface="Arial"/>
                <a:ea typeface="Calibri"/>
                <a:cs typeface="Times New Roman"/>
              </a:rPr>
              <a:t>. An example for this is the </a:t>
            </a:r>
            <a:r>
              <a:rPr lang="en-US" sz="1000" dirty="0" err="1">
                <a:latin typeface="Arial"/>
                <a:ea typeface="Calibri"/>
                <a:cs typeface="Times New Roman"/>
              </a:rPr>
              <a:t>UseStaticFiles</a:t>
            </a:r>
            <a:r>
              <a:rPr lang="en-US" sz="1000" dirty="0">
                <a:latin typeface="Arial"/>
                <a:ea typeface="Calibri"/>
                <a:cs typeface="Times New Roman"/>
              </a:rPr>
              <a:t> middleware, which is covered in Topic 4, “Working with Static Files”. There are no examples for this in this demo.</a:t>
            </a:r>
          </a:p>
          <a:p>
            <a:pPr>
              <a:lnSpc>
                <a:spcPct val="115000"/>
              </a:lnSpc>
              <a:spcAft>
                <a:spcPts val="1000"/>
              </a:spcAft>
            </a:pPr>
            <a:r>
              <a:rPr lang="en-US" sz="1000" b="1" dirty="0">
                <a:latin typeface="Arial"/>
                <a:ea typeface="Calibri"/>
                <a:cs typeface="Times New Roman"/>
              </a:rPr>
              <a:t>Demonstration Steps</a:t>
            </a:r>
          </a:p>
          <a:p>
            <a:pPr>
              <a:lnSpc>
                <a:spcPct val="115000"/>
              </a:lnSpc>
              <a:spcAft>
                <a:spcPts val="1000"/>
              </a:spcAft>
            </a:pPr>
            <a:r>
              <a:rPr lang="en-US" sz="1000" dirty="0">
                <a:latin typeface="Arial"/>
                <a:ea typeface="Calibri"/>
                <a:cs typeface="Times New Roman"/>
              </a:rPr>
              <a:t>You will find the steps in the section “Demonstration: How to Create Custom Middleware“ on the following page: </a:t>
            </a:r>
            <a:r>
              <a:rPr lang="en-US" sz="1000" u="sng" dirty="0">
                <a:solidFill>
                  <a:srgbClr val="0563C1"/>
                </a:solidFill>
                <a:latin typeface="Arial"/>
                <a:ea typeface="Calibri"/>
                <a:cs typeface="Segoe UI"/>
                <a:hlinkClick r:id="rId3"/>
              </a:rPr>
              <a:t>https://github.com/MicrosoftLearning/20486D-DevelopingASPNETMVCWebApplications/blob/master/Instructions/20486D_MOD03_DEMO.md#demonstration-how-to-create-custom-middleware</a:t>
            </a:r>
            <a:r>
              <a:rPr lang="en-US" sz="1000" u="sng" dirty="0">
                <a:solidFill>
                  <a:srgbClr val="0563C1"/>
                </a:solidFill>
                <a:latin typeface="Arial"/>
                <a:ea typeface="Calibri"/>
                <a:cs typeface="Times New Roman"/>
                <a:hlinkClick r:id="rId3"/>
              </a:rPr>
              <a:t>.</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4388BF0C-9CCE-41F6-BB56-4E36DAF7C3BA}" type="slidenum">
              <a:rPr lang="en-US" smtClean="0"/>
              <a:t>11</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03: Configure Middleware and Services in ASP.NET Core</a:t>
            </a:r>
          </a:p>
        </p:txBody>
      </p:sp>
    </p:spTree>
    <p:extLst>
      <p:ext uri="{BB962C8B-B14F-4D97-AF65-F5344CB8AC3E}">
        <p14:creationId xmlns:p14="http://schemas.microsoft.com/office/powerpoint/2010/main" val="22626120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Times New Roman"/>
              </a:rPr>
              <a:t>Point out that static files are files that should be sent to the client as they are. These should not be files that could grant knowledge of the application structure on the server side.</a:t>
            </a:r>
          </a:p>
        </p:txBody>
      </p:sp>
      <p:sp>
        <p:nvSpPr>
          <p:cNvPr id="4" name="Slide Number Placeholder 3"/>
          <p:cNvSpPr>
            <a:spLocks noGrp="1"/>
          </p:cNvSpPr>
          <p:nvPr>
            <p:ph type="sldNum" sz="quarter" idx="10"/>
          </p:nvPr>
        </p:nvSpPr>
        <p:spPr/>
        <p:txBody>
          <a:bodyPr/>
          <a:lstStyle/>
          <a:p>
            <a:fld id="{4388BF0C-9CCE-41F6-BB56-4E36DAF7C3BA}" type="slidenum">
              <a:rPr lang="en-US" smtClean="0"/>
              <a:t>12</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03: Configure Middleware and Services in ASP.NET Core</a:t>
            </a:r>
          </a:p>
        </p:txBody>
      </p:sp>
    </p:spTree>
    <p:extLst>
      <p:ext uri="{BB962C8B-B14F-4D97-AF65-F5344CB8AC3E}">
        <p14:creationId xmlns:p14="http://schemas.microsoft.com/office/powerpoint/2010/main" val="17109065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Note that many other files can be supported by default for serving to the client, and it is possible to toggle a setting allowing non-standard file types. However, that should be handled cautiously.</a:t>
            </a:r>
          </a:p>
        </p:txBody>
      </p:sp>
      <p:sp>
        <p:nvSpPr>
          <p:cNvPr id="4" name="Slide Number Placeholder 3"/>
          <p:cNvSpPr>
            <a:spLocks noGrp="1"/>
          </p:cNvSpPr>
          <p:nvPr>
            <p:ph type="sldNum" sz="quarter" idx="10"/>
          </p:nvPr>
        </p:nvSpPr>
        <p:spPr/>
        <p:txBody>
          <a:bodyPr/>
          <a:lstStyle/>
          <a:p>
            <a:fld id="{4388BF0C-9CCE-41F6-BB56-4E36DAF7C3BA}" type="slidenum">
              <a:rPr lang="en-US" smtClean="0"/>
              <a:t>13</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03: Configure Middleware and Services in ASP.NET Core</a:t>
            </a:r>
          </a:p>
        </p:txBody>
      </p:sp>
    </p:spTree>
    <p:extLst>
      <p:ext uri="{BB962C8B-B14F-4D97-AF65-F5344CB8AC3E}">
        <p14:creationId xmlns:p14="http://schemas.microsoft.com/office/powerpoint/2010/main" val="20024366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b="1" dirty="0">
                <a:latin typeface="Arial"/>
                <a:ea typeface="Calibri"/>
                <a:cs typeface="Times New Roman"/>
              </a:rPr>
              <a:t>Demonstration Steps</a:t>
            </a:r>
          </a:p>
          <a:p>
            <a:pPr>
              <a:lnSpc>
                <a:spcPct val="115000"/>
              </a:lnSpc>
            </a:pPr>
            <a:r>
              <a:rPr lang="en-US" sz="1000" dirty="0">
                <a:latin typeface="Arial"/>
                <a:ea typeface="Calibri"/>
                <a:cs typeface="Times New Roman"/>
              </a:rPr>
              <a:t>You will find the steps in the section “Demonstration: How to Work with Static Files“ on the following page: </a:t>
            </a:r>
            <a:r>
              <a:rPr lang="en-US" sz="1000" u="sng" dirty="0">
                <a:solidFill>
                  <a:srgbClr val="0563C1"/>
                </a:solidFill>
                <a:latin typeface="Arial"/>
                <a:ea typeface="Calibri"/>
                <a:cs typeface="Segoe UI"/>
                <a:hlinkClick r:id="rId3"/>
              </a:rPr>
              <a:t>https://github.com/MicrosoftLearning/20486D-DevelopingASPNETMVCWebApplications/blob/master/Instructions/20486D_MOD03_DEMO.md#demonstration-how-to-work-with-static-files</a:t>
            </a:r>
            <a:r>
              <a:rPr lang="en-US" sz="1000" u="sng" dirty="0">
                <a:solidFill>
                  <a:srgbClr val="0563C1"/>
                </a:solidFill>
                <a:latin typeface="Arial"/>
                <a:ea typeface="Calibri"/>
                <a:cs typeface="Times New Roman"/>
                <a:hlinkClick r:id="rId3"/>
              </a:rPr>
              <a:t>.</a:t>
            </a:r>
            <a:r>
              <a:rPr lang="en-US" sz="1000" dirty="0">
                <a:effectLst/>
                <a:latin typeface="Arial"/>
                <a:ea typeface="Calibri"/>
                <a:cs typeface="Times New Roman"/>
              </a:rPr>
              <a:t> </a:t>
            </a:r>
            <a:endParaRPr lang="en-US" sz="1000" dirty="0">
              <a:latin typeface="Arial"/>
            </a:endParaRPr>
          </a:p>
        </p:txBody>
      </p:sp>
      <p:sp>
        <p:nvSpPr>
          <p:cNvPr id="4" name="Slide Number Placeholder 3"/>
          <p:cNvSpPr>
            <a:spLocks noGrp="1"/>
          </p:cNvSpPr>
          <p:nvPr>
            <p:ph type="sldNum" sz="quarter" idx="10"/>
          </p:nvPr>
        </p:nvSpPr>
        <p:spPr/>
        <p:txBody>
          <a:bodyPr/>
          <a:lstStyle/>
          <a:p>
            <a:fld id="{4388BF0C-9CCE-41F6-BB56-4E36DAF7C3BA}" type="slidenum">
              <a:rPr lang="en-US" smtClean="0"/>
              <a:t>14</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03: Configure Middleware and Services in ASP.NET Core</a:t>
            </a:r>
          </a:p>
        </p:txBody>
      </p:sp>
    </p:spTree>
    <p:extLst>
      <p:ext uri="{BB962C8B-B14F-4D97-AF65-F5344CB8AC3E}">
        <p14:creationId xmlns:p14="http://schemas.microsoft.com/office/powerpoint/2010/main" val="23770077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Times New Roman"/>
              </a:rPr>
              <a:t>Be sure to explain the benefits of using services over creating new instances manually, in every place where a dependency is needed. Particularly, bring up the case of dependency chains of services with chains of reliance upon other dependencies. Also, mention that unlike middleware, the order of declaring services does not matter as services are instantiated according to requirement.</a:t>
            </a:r>
          </a:p>
        </p:txBody>
      </p:sp>
      <p:sp>
        <p:nvSpPr>
          <p:cNvPr id="4" name="Slide Number Placeholder 3"/>
          <p:cNvSpPr>
            <a:spLocks noGrp="1"/>
          </p:cNvSpPr>
          <p:nvPr>
            <p:ph type="sldNum" sz="quarter" idx="10"/>
          </p:nvPr>
        </p:nvSpPr>
        <p:spPr/>
        <p:txBody>
          <a:bodyPr/>
          <a:lstStyle/>
          <a:p>
            <a:fld id="{4388BF0C-9CCE-41F6-BB56-4E36DAF7C3BA}" type="slidenum">
              <a:rPr lang="en-US" smtClean="0"/>
              <a:t>15</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03: Configure Middleware and Services in ASP.NET Core</a:t>
            </a:r>
          </a:p>
        </p:txBody>
      </p:sp>
    </p:spTree>
    <p:extLst>
      <p:ext uri="{BB962C8B-B14F-4D97-AF65-F5344CB8AC3E}">
        <p14:creationId xmlns:p14="http://schemas.microsoft.com/office/powerpoint/2010/main" val="33819133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Note that while it won’t be covered in this course, there are additional possibilities for Dependency Injection containers that can be used.</a:t>
            </a:r>
          </a:p>
        </p:txBody>
      </p:sp>
      <p:sp>
        <p:nvSpPr>
          <p:cNvPr id="4" name="Slide Number Placeholder 3"/>
          <p:cNvSpPr>
            <a:spLocks noGrp="1"/>
          </p:cNvSpPr>
          <p:nvPr>
            <p:ph type="sldNum" sz="quarter" idx="10"/>
          </p:nvPr>
        </p:nvSpPr>
        <p:spPr/>
        <p:txBody>
          <a:bodyPr/>
          <a:lstStyle/>
          <a:p>
            <a:fld id="{4388BF0C-9CCE-41F6-BB56-4E36DAF7C3BA}" type="slidenum">
              <a:rPr lang="en-US" smtClean="0"/>
              <a:t>16</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03: Configure Middleware and Services in ASP.NET Core</a:t>
            </a:r>
          </a:p>
        </p:txBody>
      </p:sp>
    </p:spTree>
    <p:extLst>
      <p:ext uri="{BB962C8B-B14F-4D97-AF65-F5344CB8AC3E}">
        <p14:creationId xmlns:p14="http://schemas.microsoft.com/office/powerpoint/2010/main" val="29069338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Point out that before ASP.NET Core, services had to be instantiated wherever the need to use them arose, and they had to be instantiated manually. This very frequently leads to overly convoluted code, which is hard to manage, and a single change in a service could cause issues with every one of its dependencies.</a:t>
            </a:r>
          </a:p>
        </p:txBody>
      </p:sp>
      <p:sp>
        <p:nvSpPr>
          <p:cNvPr id="4" name="Slide Number Placeholder 3"/>
          <p:cNvSpPr>
            <a:spLocks noGrp="1"/>
          </p:cNvSpPr>
          <p:nvPr>
            <p:ph type="sldNum" sz="quarter" idx="10"/>
          </p:nvPr>
        </p:nvSpPr>
        <p:spPr/>
        <p:txBody>
          <a:bodyPr/>
          <a:lstStyle/>
          <a:p>
            <a:fld id="{4388BF0C-9CCE-41F6-BB56-4E36DAF7C3BA}" type="slidenum">
              <a:rPr lang="en-US" smtClean="0"/>
              <a:t>17</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03: Configure Middleware and Services in ASP.NET Core</a:t>
            </a:r>
          </a:p>
        </p:txBody>
      </p:sp>
    </p:spTree>
    <p:extLst>
      <p:ext uri="{BB962C8B-B14F-4D97-AF65-F5344CB8AC3E}">
        <p14:creationId xmlns:p14="http://schemas.microsoft.com/office/powerpoint/2010/main" val="10379464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Remind the students that injecting services aren’t limited only to the </a:t>
            </a:r>
            <a:r>
              <a:rPr lang="en-US" sz="1000" b="1">
                <a:latin typeface="Arial"/>
                <a:ea typeface="Calibri"/>
                <a:cs typeface="Times New Roman"/>
              </a:rPr>
              <a:t>Configure</a:t>
            </a:r>
            <a:r>
              <a:rPr lang="en-US" sz="1000">
                <a:latin typeface="Arial"/>
                <a:ea typeface="Calibri"/>
                <a:cs typeface="Times New Roman"/>
              </a:rPr>
              <a:t> method and that it is a powerful tool at our disposal.</a:t>
            </a:r>
          </a:p>
        </p:txBody>
      </p:sp>
      <p:sp>
        <p:nvSpPr>
          <p:cNvPr id="4" name="Slide Number Placeholder 3"/>
          <p:cNvSpPr>
            <a:spLocks noGrp="1"/>
          </p:cNvSpPr>
          <p:nvPr>
            <p:ph type="sldNum" sz="quarter" idx="10"/>
          </p:nvPr>
        </p:nvSpPr>
        <p:spPr/>
        <p:txBody>
          <a:bodyPr/>
          <a:lstStyle/>
          <a:p>
            <a:fld id="{4388BF0C-9CCE-41F6-BB56-4E36DAF7C3BA}" type="slidenum">
              <a:rPr lang="en-US" smtClean="0"/>
              <a:t>18</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03: Configure Middleware and Services in ASP.NET Core</a:t>
            </a:r>
          </a:p>
        </p:txBody>
      </p:sp>
    </p:spTree>
    <p:extLst>
      <p:ext uri="{BB962C8B-B14F-4D97-AF65-F5344CB8AC3E}">
        <p14:creationId xmlns:p14="http://schemas.microsoft.com/office/powerpoint/2010/main" val="11017121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spcAft>
                <a:spcPts val="1000"/>
              </a:spcAft>
            </a:pPr>
            <a:r>
              <a:rPr lang="en-US" sz="1000" dirty="0">
                <a:effectLst/>
                <a:latin typeface="Arial"/>
                <a:ea typeface="Arial Unicode MS"/>
                <a:cs typeface="Arial"/>
              </a:rPr>
              <a:t>Note that the </a:t>
            </a:r>
            <a:r>
              <a:rPr lang="en-US" sz="1000" b="1" dirty="0">
                <a:effectLst/>
                <a:latin typeface="Arial"/>
                <a:ea typeface="Arial Unicode MS"/>
                <a:cs typeface="Arial"/>
              </a:rPr>
              <a:t>Configure</a:t>
            </a:r>
            <a:r>
              <a:rPr lang="en-US" sz="1000" dirty="0">
                <a:effectLst/>
                <a:latin typeface="Arial"/>
                <a:ea typeface="Arial Unicode MS"/>
                <a:cs typeface="Arial"/>
              </a:rPr>
              <a:t> method runs once during the application lifetime. Due to that, all services will always be injected into the </a:t>
            </a:r>
            <a:r>
              <a:rPr lang="en-US" sz="1000" b="1" dirty="0">
                <a:effectLst/>
                <a:latin typeface="Arial"/>
                <a:ea typeface="Arial Unicode MS"/>
                <a:cs typeface="Arial"/>
              </a:rPr>
              <a:t>Configure</a:t>
            </a:r>
            <a:r>
              <a:rPr lang="en-US" sz="1000" dirty="0">
                <a:effectLst/>
                <a:latin typeface="Arial"/>
                <a:ea typeface="Arial Unicode MS"/>
                <a:cs typeface="Arial"/>
              </a:rPr>
              <a:t> method only once. The injection will always occur during startup. </a:t>
            </a:r>
            <a:r>
              <a:rPr lang="en-US" sz="1000" dirty="0">
                <a:solidFill>
                  <a:srgbClr val="B3B3B3"/>
                </a:solidFill>
                <a:effectLst/>
                <a:latin typeface="Arial"/>
                <a:ea typeface="Times New Roman"/>
                <a:cs typeface="Times New Roman"/>
              </a:rPr>
              <a:t> </a:t>
            </a:r>
            <a:endParaRPr lang="en-US" sz="1000" dirty="0">
              <a:effectLst/>
              <a:latin typeface="Arial"/>
              <a:ea typeface="Times New Roman"/>
              <a:cs typeface="Times New Roman"/>
            </a:endParaRPr>
          </a:p>
          <a:p>
            <a:pPr>
              <a:lnSpc>
                <a:spcPct val="115000"/>
              </a:lnSpc>
              <a:spcAft>
                <a:spcPts val="1000"/>
              </a:spcAft>
            </a:pPr>
            <a:r>
              <a:rPr lang="en-US" sz="1000" b="1" dirty="0">
                <a:latin typeface="Arial"/>
                <a:ea typeface="Calibri"/>
                <a:cs typeface="Times New Roman"/>
              </a:rPr>
              <a:t>Demonstration Steps</a:t>
            </a:r>
          </a:p>
          <a:p>
            <a:pPr>
              <a:lnSpc>
                <a:spcPct val="115000"/>
              </a:lnSpc>
              <a:spcAft>
                <a:spcPts val="1000"/>
              </a:spcAft>
            </a:pPr>
            <a:r>
              <a:rPr lang="en-US" sz="1000" dirty="0">
                <a:latin typeface="Arial"/>
                <a:ea typeface="Calibri"/>
                <a:cs typeface="Times New Roman"/>
              </a:rPr>
              <a:t>You will find the steps in the section “Demonstration: </a:t>
            </a:r>
            <a:r>
              <a:rPr lang="en-US" sz="1000" dirty="0">
                <a:solidFill>
                  <a:srgbClr val="000000"/>
                </a:solidFill>
                <a:latin typeface="Arial"/>
                <a:ea typeface="Calibri"/>
                <a:cs typeface="Times New Roman"/>
              </a:rPr>
              <a:t>How to Use Dependency Injection</a:t>
            </a:r>
            <a:r>
              <a:rPr lang="en-US" sz="1000" dirty="0">
                <a:latin typeface="Arial"/>
                <a:ea typeface="Calibri"/>
                <a:cs typeface="Times New Roman"/>
              </a:rPr>
              <a:t>“ on the following page: </a:t>
            </a:r>
            <a:r>
              <a:rPr lang="en-US" sz="1000" u="sng" dirty="0">
                <a:solidFill>
                  <a:srgbClr val="0563C1"/>
                </a:solidFill>
                <a:latin typeface="Arial"/>
                <a:ea typeface="Calibri"/>
                <a:cs typeface="Segoe UI"/>
                <a:hlinkClick r:id="rId3"/>
              </a:rPr>
              <a:t>https://github.com/MicrosoftLearning/20486D-DevelopingASPNETMVCWebApplications/blob/master/Instructions/20486D_MOD03_DEMO.md#demonstration-how-to-use-dependency-injection</a:t>
            </a:r>
            <a:r>
              <a:rPr lang="en-US" sz="1000" u="sng" dirty="0">
                <a:solidFill>
                  <a:srgbClr val="0563C1"/>
                </a:solidFill>
                <a:latin typeface="Arial"/>
                <a:ea typeface="Calibri"/>
                <a:cs typeface="Times New Roman"/>
                <a:hlinkClick r:id="rId3"/>
              </a:rPr>
              <a:t>.</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4388BF0C-9CCE-41F6-BB56-4E36DAF7C3BA}" type="slidenum">
              <a:rPr lang="en-US" smtClean="0"/>
              <a:t>19</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03: Configure Middleware and Services in ASP.NET Core</a:t>
            </a:r>
          </a:p>
        </p:txBody>
      </p:sp>
    </p:spTree>
    <p:extLst>
      <p:ext uri="{BB962C8B-B14F-4D97-AF65-F5344CB8AC3E}">
        <p14:creationId xmlns:p14="http://schemas.microsoft.com/office/powerpoint/2010/main" val="20944265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The first lesson introduces middleware. After completing the first lesson, </a:t>
            </a:r>
            <a:r>
              <a:rPr lang="en-US" sz="1000" dirty="0">
                <a:latin typeface="Arial"/>
                <a:ea typeface="Calibri"/>
                <a:cs typeface="Arial"/>
              </a:rPr>
              <a:t>students should understand how to use existing middleware, and be able to create their own middleware. Students should be made aware that even adding the support for Model-View-Controller (MVC) is handled by adding middleware. </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Arial"/>
              </a:rPr>
              <a:t>The second lesson introduces services and Dependency Injection. At the end of this lesson, the students should be able to create new services, assign an appropriate lifetime, and know how to inject them into both startup and MVC controllers. </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4388BF0C-9CCE-41F6-BB56-4E36DAF7C3BA}" type="slidenum">
              <a:rPr lang="en-US" smtClean="0"/>
              <a:t>2</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03: Configure Middleware and Services in ASP.NET Core</a:t>
            </a:r>
          </a:p>
        </p:txBody>
      </p:sp>
    </p:spTree>
    <p:extLst>
      <p:ext uri="{BB962C8B-B14F-4D97-AF65-F5344CB8AC3E}">
        <p14:creationId xmlns:p14="http://schemas.microsoft.com/office/powerpoint/2010/main" val="10330184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Mention that by injecting services into the controller it helps make the code more easily testable, removing direct dependencies and opening the way for creating mock data.</a:t>
            </a:r>
          </a:p>
        </p:txBody>
      </p:sp>
      <p:sp>
        <p:nvSpPr>
          <p:cNvPr id="4" name="Slide Number Placeholder 3"/>
          <p:cNvSpPr>
            <a:spLocks noGrp="1"/>
          </p:cNvSpPr>
          <p:nvPr>
            <p:ph type="sldNum" sz="quarter" idx="10"/>
          </p:nvPr>
        </p:nvSpPr>
        <p:spPr/>
        <p:txBody>
          <a:bodyPr/>
          <a:lstStyle/>
          <a:p>
            <a:fld id="{4388BF0C-9CCE-41F6-BB56-4E36DAF7C3BA}" type="slidenum">
              <a:rPr lang="en-US" smtClean="0"/>
              <a:t>20</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03: Configure Middleware and Services in ASP.NET Core</a:t>
            </a:r>
          </a:p>
        </p:txBody>
      </p:sp>
    </p:spTree>
    <p:extLst>
      <p:ext uri="{BB962C8B-B14F-4D97-AF65-F5344CB8AC3E}">
        <p14:creationId xmlns:p14="http://schemas.microsoft.com/office/powerpoint/2010/main" val="184169874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Point out that the service is injected inside of the constructor function for the controller.</a:t>
            </a:r>
          </a:p>
        </p:txBody>
      </p:sp>
      <p:sp>
        <p:nvSpPr>
          <p:cNvPr id="4" name="Slide Number Placeholder 3"/>
          <p:cNvSpPr>
            <a:spLocks noGrp="1"/>
          </p:cNvSpPr>
          <p:nvPr>
            <p:ph type="sldNum" sz="quarter" idx="10"/>
          </p:nvPr>
        </p:nvSpPr>
        <p:spPr/>
        <p:txBody>
          <a:bodyPr/>
          <a:lstStyle/>
          <a:p>
            <a:fld id="{4388BF0C-9CCE-41F6-BB56-4E36DAF7C3BA}" type="slidenum">
              <a:rPr lang="en-US" smtClean="0"/>
              <a:t>21</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03: Configure Middleware and Services in ASP.NET Core</a:t>
            </a:r>
          </a:p>
        </p:txBody>
      </p:sp>
    </p:spTree>
    <p:extLst>
      <p:ext uri="{BB962C8B-B14F-4D97-AF65-F5344CB8AC3E}">
        <p14:creationId xmlns:p14="http://schemas.microsoft.com/office/powerpoint/2010/main" val="191149781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Make sure to emphasize that </a:t>
            </a:r>
            <a:r>
              <a:rPr lang="en-US" sz="1000" b="1">
                <a:latin typeface="Arial"/>
                <a:ea typeface="Calibri"/>
                <a:cs typeface="Times New Roman"/>
              </a:rPr>
              <a:t>AddSingleton</a:t>
            </a:r>
            <a:r>
              <a:rPr lang="en-US" sz="1000">
                <a:latin typeface="Arial"/>
                <a:ea typeface="Calibri"/>
                <a:cs typeface="Times New Roman"/>
              </a:rPr>
              <a:t> is entirely intended to be used for when application-wide data integrity is required, while </a:t>
            </a:r>
            <a:r>
              <a:rPr lang="en-US" sz="1000" b="1">
                <a:latin typeface="Arial"/>
                <a:ea typeface="Calibri"/>
                <a:cs typeface="Times New Roman"/>
              </a:rPr>
              <a:t>AddScoped</a:t>
            </a:r>
            <a:r>
              <a:rPr lang="en-US" sz="1000">
                <a:latin typeface="Arial"/>
                <a:ea typeface="Calibri"/>
                <a:cs typeface="Times New Roman"/>
              </a:rPr>
              <a:t> services should be used for handling data for a specific request. </a:t>
            </a:r>
            <a:r>
              <a:rPr lang="en-US" sz="1000" b="1">
                <a:latin typeface="Arial"/>
                <a:ea typeface="Calibri"/>
                <a:cs typeface="Times New Roman"/>
              </a:rPr>
              <a:t>AddTransient</a:t>
            </a:r>
            <a:r>
              <a:rPr lang="en-US" sz="1000">
                <a:latin typeface="Arial"/>
                <a:ea typeface="Calibri"/>
                <a:cs typeface="Times New Roman"/>
              </a:rPr>
              <a:t> should never be used to store data.</a:t>
            </a:r>
          </a:p>
        </p:txBody>
      </p:sp>
      <p:sp>
        <p:nvSpPr>
          <p:cNvPr id="4" name="Slide Number Placeholder 3"/>
          <p:cNvSpPr>
            <a:spLocks noGrp="1"/>
          </p:cNvSpPr>
          <p:nvPr>
            <p:ph type="sldNum" sz="quarter" idx="10"/>
          </p:nvPr>
        </p:nvSpPr>
        <p:spPr/>
        <p:txBody>
          <a:bodyPr/>
          <a:lstStyle/>
          <a:p>
            <a:fld id="{4388BF0C-9CCE-41F6-BB56-4E36DAF7C3BA}" type="slidenum">
              <a:rPr lang="en-US" smtClean="0"/>
              <a:t>22</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03: Configure Middleware and Services in ASP.NET Core</a:t>
            </a:r>
          </a:p>
        </p:txBody>
      </p:sp>
    </p:spTree>
    <p:extLst>
      <p:ext uri="{BB962C8B-B14F-4D97-AF65-F5344CB8AC3E}">
        <p14:creationId xmlns:p14="http://schemas.microsoft.com/office/powerpoint/2010/main" val="89439314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In this lab the students will learn how to send data from an HTML form to a middleware, save the data in a service, and output the data by using a controller and Dependency Injection.</a:t>
            </a:r>
          </a:p>
          <a:p>
            <a:pPr>
              <a:lnSpc>
                <a:spcPct val="115000"/>
              </a:lnSpc>
              <a:spcAft>
                <a:spcPts val="1000"/>
              </a:spcAft>
            </a:pPr>
            <a:r>
              <a:rPr lang="en-US" sz="1000" dirty="0">
                <a:solidFill>
                  <a:srgbClr val="000000"/>
                </a:solidFill>
                <a:latin typeface="Arial"/>
                <a:ea typeface="Calibri"/>
                <a:cs typeface="Times New Roman"/>
              </a:rPr>
              <a:t>You will find the high-level steps on the following page: </a:t>
            </a:r>
            <a:r>
              <a:rPr lang="en-US" sz="1000" u="sng" dirty="0">
                <a:solidFill>
                  <a:srgbClr val="0563C1"/>
                </a:solidFill>
                <a:latin typeface="Arial"/>
                <a:ea typeface="Calibri"/>
                <a:cs typeface="Segoe UI"/>
                <a:hlinkClick r:id="rId3"/>
              </a:rPr>
              <a:t>https://github.com/MicrosoftLearning/20486D-DevelopingASPNETMVCWebApplications/blob/master/Instructions/20486D_MOD03_LAB_MANUAL.md</a:t>
            </a:r>
            <a:r>
              <a:rPr lang="en-US" sz="1000" u="sng" dirty="0">
                <a:solidFill>
                  <a:srgbClr val="0563C1"/>
                </a:solidFill>
                <a:latin typeface="Arial"/>
                <a:ea typeface="Calibri"/>
                <a:cs typeface="Times New Roman"/>
                <a:hlinkClick r:id="rId3"/>
              </a:rPr>
              <a:t>.</a:t>
            </a:r>
            <a:r>
              <a:rPr lang="en-US" sz="1000" dirty="0">
                <a:solidFill>
                  <a:srgbClr val="000000"/>
                </a:solidFill>
                <a:latin typeface="Arial"/>
                <a:ea typeface="Calibri"/>
                <a:cs typeface="Times New Roman"/>
              </a:rPr>
              <a:t> </a:t>
            </a:r>
            <a:endParaRPr lang="en-US" sz="1000" dirty="0">
              <a:latin typeface="Arial"/>
              <a:ea typeface="Calibri"/>
              <a:cs typeface="Times New Roman"/>
            </a:endParaRPr>
          </a:p>
          <a:p>
            <a:pPr>
              <a:lnSpc>
                <a:spcPct val="115000"/>
              </a:lnSpc>
              <a:spcAft>
                <a:spcPts val="1000"/>
              </a:spcAft>
            </a:pPr>
            <a:r>
              <a:rPr lang="en-US" sz="1000" dirty="0">
                <a:solidFill>
                  <a:srgbClr val="000000"/>
                </a:solidFill>
                <a:latin typeface="Arial"/>
                <a:ea typeface="Calibri"/>
                <a:cs typeface="Times New Roman"/>
              </a:rPr>
              <a:t>You will find the detailed steps on the following page: </a:t>
            </a:r>
            <a:r>
              <a:rPr lang="en-US" sz="1000" u="sng" dirty="0">
                <a:solidFill>
                  <a:srgbClr val="0563C1"/>
                </a:solidFill>
                <a:latin typeface="Arial"/>
                <a:ea typeface="Calibri"/>
                <a:cs typeface="Segoe UI"/>
                <a:hlinkClick r:id="rId4"/>
              </a:rPr>
              <a:t>https://github.com/MicrosoftLearning/20486D-DevelopingASPNETMVCWebApplications/blob/master/Instructions/20486D_MOD03_LAK.md</a:t>
            </a:r>
            <a:r>
              <a:rPr lang="en-US" sz="1000" u="sng" dirty="0">
                <a:solidFill>
                  <a:srgbClr val="0563C1"/>
                </a:solidFill>
                <a:latin typeface="Arial"/>
                <a:ea typeface="Calibri"/>
                <a:cs typeface="Times New Roman"/>
                <a:hlinkClick r:id="rId4"/>
              </a:rPr>
              <a:t>.</a:t>
            </a:r>
            <a:r>
              <a:rPr lang="en-US" sz="1000" dirty="0">
                <a:solidFill>
                  <a:srgbClr val="000000"/>
                </a:solidFill>
                <a:latin typeface="Arial"/>
                <a:ea typeface="Calibri"/>
                <a:cs typeface="Times New Roman"/>
              </a:rPr>
              <a:t> </a:t>
            </a:r>
            <a:endParaRPr lang="en-US" sz="1000" dirty="0">
              <a:latin typeface="Arial"/>
              <a:ea typeface="Calibri"/>
              <a:cs typeface="Times New Roman"/>
            </a:endParaRPr>
          </a:p>
          <a:p>
            <a:pPr>
              <a:lnSpc>
                <a:spcPct val="115000"/>
              </a:lnSpc>
              <a:spcAft>
                <a:spcPts val="1000"/>
              </a:spcAft>
            </a:pPr>
            <a:r>
              <a:rPr lang="en-US" sz="1000" b="1" dirty="0">
                <a:latin typeface="Arial"/>
                <a:ea typeface="Arial Unicode MS"/>
                <a:cs typeface="Arial"/>
              </a:rPr>
              <a:t>Exercise 1: Working with Static Files</a:t>
            </a:r>
            <a:endParaRPr lang="en-US" sz="1000" b="1" dirty="0">
              <a:latin typeface="Arial"/>
              <a:ea typeface="Calibri"/>
              <a:cs typeface="Times New Roman"/>
            </a:endParaRPr>
          </a:p>
          <a:p>
            <a:pPr>
              <a:lnSpc>
                <a:spcPct val="115000"/>
              </a:lnSpc>
              <a:spcAft>
                <a:spcPts val="1000"/>
              </a:spcAft>
            </a:pPr>
            <a:r>
              <a:rPr lang="en-US" sz="1000" dirty="0">
                <a:latin typeface="Arial"/>
                <a:ea typeface="Calibri"/>
                <a:cs typeface="Times New Roman"/>
              </a:rPr>
              <a:t>To create the poll, the application needs a styled HTML page. The HTML page must post the poll results to the server. To transfer the results to the server you will use an HTML form.</a:t>
            </a:r>
          </a:p>
          <a:p>
            <a:pPr>
              <a:lnSpc>
                <a:spcPct val="115000"/>
              </a:lnSpc>
              <a:spcAft>
                <a:spcPts val="1000"/>
              </a:spcAft>
            </a:pPr>
            <a:r>
              <a:rPr lang="en-US" sz="1000" dirty="0">
                <a:latin typeface="Arial"/>
                <a:ea typeface="Calibri"/>
                <a:cs typeface="Times New Roman"/>
              </a:rPr>
              <a:t>The main tasks for this exercise are the following: </a:t>
            </a: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Times New Roman"/>
              </a:rPr>
              <a:t>Create a new project by using the ASP.NET Core Empty project template</a:t>
            </a: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Times New Roman"/>
              </a:rPr>
              <a:t>Run the application</a:t>
            </a: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Times New Roman"/>
              </a:rPr>
              <a:t>Add an HTML file to the </a:t>
            </a:r>
            <a:r>
              <a:rPr lang="en-US" sz="1000" b="1" dirty="0" err="1">
                <a:effectLst/>
                <a:latin typeface="Arial"/>
                <a:ea typeface="Times New Roman"/>
                <a:cs typeface="Times New Roman"/>
              </a:rPr>
              <a:t>wwwroot</a:t>
            </a:r>
            <a:r>
              <a:rPr lang="en-US" sz="1000" dirty="0">
                <a:effectLst/>
                <a:latin typeface="Arial"/>
                <a:ea typeface="Times New Roman"/>
                <a:cs typeface="Times New Roman"/>
              </a:rPr>
              <a:t> folder</a:t>
            </a: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Times New Roman"/>
              </a:rPr>
              <a:t>Run the application - the content of the HTML file is not displayed</a:t>
            </a: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Times New Roman"/>
              </a:rPr>
              <a:t>Enable working with static files</a:t>
            </a: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Times New Roman"/>
              </a:rPr>
              <a:t>Run the application - the content of the HTML file is displayed</a:t>
            </a: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Times New Roman"/>
              </a:rPr>
              <a:t>Add an HTML file outside of the </a:t>
            </a:r>
            <a:r>
              <a:rPr lang="en-US" sz="1000" b="1" dirty="0" err="1">
                <a:effectLst/>
                <a:latin typeface="Arial"/>
                <a:ea typeface="Times New Roman"/>
                <a:cs typeface="Times New Roman"/>
              </a:rPr>
              <a:t>wwwroot</a:t>
            </a:r>
            <a:r>
              <a:rPr lang="en-US" sz="1000" dirty="0">
                <a:effectLst/>
                <a:latin typeface="Arial"/>
                <a:ea typeface="Times New Roman"/>
                <a:cs typeface="Times New Roman"/>
              </a:rPr>
              <a:t> folder</a:t>
            </a: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Times New Roman"/>
              </a:rPr>
              <a:t>Run the application - the content of the HTML file outside the </a:t>
            </a:r>
            <a:r>
              <a:rPr lang="en-US" sz="1000" b="1" dirty="0" err="1">
                <a:effectLst/>
                <a:latin typeface="Arial"/>
                <a:ea typeface="Times New Roman"/>
                <a:cs typeface="Times New Roman"/>
              </a:rPr>
              <a:t>wwwroot</a:t>
            </a:r>
            <a:r>
              <a:rPr lang="en-US" sz="1000" dirty="0">
                <a:effectLst/>
                <a:latin typeface="Arial"/>
                <a:ea typeface="Times New Roman"/>
                <a:cs typeface="Times New Roman"/>
              </a:rPr>
              <a:t> folder is not displayed</a:t>
            </a:r>
          </a:p>
          <a:p>
            <a:pPr>
              <a:lnSpc>
                <a:spcPct val="115000"/>
              </a:lnSpc>
              <a:spcAft>
                <a:spcPts val="1000"/>
              </a:spcAft>
            </a:pPr>
            <a:r>
              <a:rPr lang="en-US" sz="1000" b="1" dirty="0">
                <a:latin typeface="Arial"/>
                <a:ea typeface="Arial Unicode MS"/>
                <a:cs typeface="Arial"/>
              </a:rPr>
              <a:t>Exercise 2: Creating Custom Middleware</a:t>
            </a:r>
            <a:endParaRPr lang="en-US" sz="1000" b="1" dirty="0">
              <a:latin typeface="Arial"/>
              <a:ea typeface="Calibri"/>
              <a:cs typeface="Times New Roman"/>
            </a:endParaRPr>
          </a:p>
          <a:p>
            <a:pPr>
              <a:lnSpc>
                <a:spcPct val="115000"/>
              </a:lnSpc>
              <a:spcAft>
                <a:spcPts val="1000"/>
              </a:spcAft>
            </a:pPr>
            <a:r>
              <a:rPr lang="en-US" sz="1000" dirty="0">
                <a:latin typeface="Arial"/>
                <a:ea typeface="Calibri"/>
                <a:cs typeface="Times New Roman"/>
              </a:rPr>
              <a:t>The server needs to handle the client’s request. You have been asked to find which ball game was chosen by the user. To do this, you will create a middleware.</a:t>
            </a:r>
          </a:p>
          <a:p>
            <a:pPr>
              <a:lnSpc>
                <a:spcPct val="115000"/>
              </a:lnSpc>
              <a:spcAft>
                <a:spcPts val="1000"/>
              </a:spcAft>
            </a:pPr>
            <a:endParaRPr lang="en-US"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4388BF0C-9CCE-41F6-BB56-4E36DAF7C3BA}" type="slidenum">
              <a:rPr lang="en-US" smtClean="0"/>
              <a:t>23</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03: Configure Middleware and Services in ASP.NET Core</a:t>
            </a: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US" sz="1000">
                <a:latin typeface="Arial"/>
              </a:rPr>
              <a:t>(More notes on the next slide)</a:t>
            </a:r>
          </a:p>
        </p:txBody>
      </p:sp>
    </p:spTree>
    <p:extLst>
      <p:ext uri="{BB962C8B-B14F-4D97-AF65-F5344CB8AC3E}">
        <p14:creationId xmlns:p14="http://schemas.microsoft.com/office/powerpoint/2010/main" val="73424785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lvl="0">
              <a:lnSpc>
                <a:spcPct val="115000"/>
              </a:lnSpc>
              <a:spcAft>
                <a:spcPts val="1000"/>
              </a:spcAft>
            </a:pPr>
            <a:r>
              <a:rPr lang="en-US" sz="1000" dirty="0">
                <a:solidFill>
                  <a:prstClr val="black"/>
                </a:solidFill>
                <a:latin typeface="Arial"/>
                <a:ea typeface="Calibri"/>
                <a:cs typeface="Times New Roman"/>
              </a:rPr>
              <a:t>The main tasks for this exercise are the follows: </a:t>
            </a: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Times New Roman"/>
              </a:rPr>
              <a:t>Create a middleware</a:t>
            </a: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Times New Roman"/>
              </a:rPr>
              <a:t>Run the application</a:t>
            </a: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Times New Roman"/>
              </a:rPr>
              <a:t>Change the order of the middleware</a:t>
            </a:r>
          </a:p>
          <a:p>
            <a:pPr lvl="0">
              <a:lnSpc>
                <a:spcPct val="115000"/>
              </a:lnSpc>
              <a:spcAft>
                <a:spcPts val="1000"/>
              </a:spcAft>
            </a:pPr>
            <a:r>
              <a:rPr lang="en-US" sz="1000" b="1" dirty="0">
                <a:solidFill>
                  <a:prstClr val="black"/>
                </a:solidFill>
                <a:latin typeface="Arial"/>
                <a:ea typeface="Arial Unicode MS"/>
                <a:cs typeface="Arial"/>
              </a:rPr>
              <a:t>Exercise 3: Using Dependency Injection</a:t>
            </a:r>
            <a:endParaRPr lang="en-US" sz="1000" b="1" dirty="0">
              <a:solidFill>
                <a:prstClr val="black"/>
              </a:solidFill>
              <a:latin typeface="Arial"/>
              <a:ea typeface="Calibri"/>
              <a:cs typeface="Times New Roman"/>
            </a:endParaRPr>
          </a:p>
          <a:p>
            <a:pPr lvl="0">
              <a:lnSpc>
                <a:spcPct val="115000"/>
              </a:lnSpc>
              <a:spcAft>
                <a:spcPts val="1000"/>
              </a:spcAft>
            </a:pPr>
            <a:r>
              <a:rPr lang="en-US" sz="1000" dirty="0">
                <a:solidFill>
                  <a:prstClr val="black"/>
                </a:solidFill>
                <a:latin typeface="Arial"/>
                <a:ea typeface="Calibri"/>
                <a:cs typeface="Times New Roman"/>
              </a:rPr>
              <a:t>You will need to aggregate the votes and store them for future use. You will use services to manage and preserve the data.</a:t>
            </a:r>
          </a:p>
          <a:p>
            <a:pPr lvl="0">
              <a:lnSpc>
                <a:spcPct val="115000"/>
              </a:lnSpc>
              <a:spcAft>
                <a:spcPts val="1000"/>
              </a:spcAft>
            </a:pPr>
            <a:r>
              <a:rPr lang="en-US" sz="1000" dirty="0">
                <a:solidFill>
                  <a:prstClr val="black"/>
                </a:solidFill>
                <a:latin typeface="Arial"/>
                <a:ea typeface="Calibri"/>
                <a:cs typeface="Times New Roman"/>
              </a:rPr>
              <a:t>The main tasks for this exercise are as follows: </a:t>
            </a: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Times New Roman"/>
              </a:rPr>
              <a:t>Define an interface for a service</a:t>
            </a: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Times New Roman"/>
              </a:rPr>
              <a:t>Define an implementation for the service</a:t>
            </a: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Times New Roman"/>
              </a:rPr>
              <a:t>Use dependency injection</a:t>
            </a: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Times New Roman"/>
              </a:rPr>
              <a:t>Run the application</a:t>
            </a:r>
          </a:p>
          <a:p>
            <a:pPr lvl="0">
              <a:lnSpc>
                <a:spcPct val="115000"/>
              </a:lnSpc>
              <a:spcAft>
                <a:spcPts val="995"/>
              </a:spcAft>
            </a:pPr>
            <a:r>
              <a:rPr lang="en-US" sz="1000" b="1" dirty="0">
                <a:solidFill>
                  <a:prstClr val="black"/>
                </a:solidFill>
                <a:latin typeface="Arial"/>
                <a:ea typeface="Calibri"/>
                <a:cs typeface="Times New Roman"/>
              </a:rPr>
              <a:t>Exercise 4: </a:t>
            </a:r>
            <a:r>
              <a:rPr lang="en-US" sz="1000" b="1" dirty="0">
                <a:solidFill>
                  <a:srgbClr val="000000"/>
                </a:solidFill>
                <a:latin typeface="Arial"/>
                <a:ea typeface="Arial Unicode MS"/>
                <a:cs typeface="Arial"/>
              </a:rPr>
              <a:t>Injecting a Service to a Controller</a:t>
            </a:r>
            <a:endParaRPr lang="en-US" sz="1000" b="1" dirty="0">
              <a:solidFill>
                <a:prstClr val="black"/>
              </a:solidFill>
              <a:latin typeface="Arial"/>
              <a:ea typeface="Calibri"/>
              <a:cs typeface="Times New Roman"/>
            </a:endParaRPr>
          </a:p>
          <a:p>
            <a:pPr lvl="0">
              <a:lnSpc>
                <a:spcPct val="115000"/>
              </a:lnSpc>
              <a:spcAft>
                <a:spcPts val="1000"/>
              </a:spcAft>
            </a:pPr>
            <a:r>
              <a:rPr lang="en-US" sz="1000" dirty="0">
                <a:solidFill>
                  <a:prstClr val="black"/>
                </a:solidFill>
                <a:latin typeface="Arial"/>
                <a:ea typeface="Calibri"/>
                <a:cs typeface="Times New Roman"/>
              </a:rPr>
              <a:t>In this exercise, you will create an ASP.NET Core MVC controller to display the poll results. </a:t>
            </a:r>
          </a:p>
          <a:p>
            <a:pPr lvl="0">
              <a:lnSpc>
                <a:spcPct val="115000"/>
              </a:lnSpc>
              <a:spcAft>
                <a:spcPts val="1000"/>
              </a:spcAft>
            </a:pPr>
            <a:r>
              <a:rPr lang="en-US" sz="1000" dirty="0">
                <a:solidFill>
                  <a:prstClr val="black"/>
                </a:solidFill>
                <a:latin typeface="Arial"/>
                <a:ea typeface="Calibri"/>
                <a:cs typeface="Times New Roman"/>
              </a:rPr>
              <a:t>The main tasks for this exercise are the following: </a:t>
            </a:r>
          </a:p>
          <a:p>
            <a:pPr marL="342900" lvl="0" indent="-342900">
              <a:lnSpc>
                <a:spcPct val="115000"/>
              </a:lnSpc>
              <a:spcAft>
                <a:spcPts val="995"/>
              </a:spcAft>
              <a:buFont typeface="+mj-lt"/>
              <a:buAutoNum type="arabicPeriod"/>
            </a:pPr>
            <a:r>
              <a:rPr lang="en-US" sz="1000" dirty="0">
                <a:solidFill>
                  <a:prstClr val="black"/>
                </a:solidFill>
                <a:latin typeface="Arial"/>
                <a:ea typeface="Arial Unicode MS"/>
                <a:cs typeface="Arial"/>
              </a:rPr>
              <a:t>Enable working with MVC</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prstClr val="black"/>
                </a:solidFill>
                <a:latin typeface="Arial"/>
                <a:ea typeface="Arial Unicode MS"/>
                <a:cs typeface="Arial"/>
              </a:rPr>
              <a:t>Add a controller</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prstClr val="black"/>
                </a:solidFill>
                <a:latin typeface="Arial"/>
                <a:ea typeface="Arial Unicode MS"/>
                <a:cs typeface="Arial"/>
              </a:rPr>
              <a:t>Run the application</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prstClr val="black"/>
                </a:solidFill>
                <a:latin typeface="Arial"/>
                <a:ea typeface="Arial Unicode MS"/>
                <a:cs typeface="Arial"/>
              </a:rPr>
              <a:t>Use dependency injection in a controller</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prstClr val="black"/>
                </a:solidFill>
                <a:latin typeface="Arial"/>
                <a:ea typeface="Arial Unicode MS"/>
                <a:cs typeface="Arial"/>
              </a:rPr>
              <a:t>Run the application</a:t>
            </a:r>
            <a:endParaRPr lang="en-US" dirty="0"/>
          </a:p>
        </p:txBody>
      </p:sp>
      <p:sp>
        <p:nvSpPr>
          <p:cNvPr id="4" name="Slide Number Placeholder 3"/>
          <p:cNvSpPr>
            <a:spLocks noGrp="1"/>
          </p:cNvSpPr>
          <p:nvPr>
            <p:ph type="sldNum" sz="quarter" idx="10"/>
          </p:nvPr>
        </p:nvSpPr>
        <p:spPr/>
        <p:txBody>
          <a:bodyPr/>
          <a:lstStyle/>
          <a:p>
            <a:fld id="{4388BF0C-9CCE-41F6-BB56-4E36DAF7C3BA}" type="slidenum">
              <a:rPr lang="en-US" smtClean="0"/>
              <a:t>24</a:t>
            </a:fld>
            <a:endParaRPr lang="en-US"/>
          </a:p>
        </p:txBody>
      </p:sp>
      <p:sp>
        <p:nvSpPr>
          <p:cNvPr id="5" name="TextBox 4"/>
          <p:cNvSpPr txBox="1"/>
          <p:nvPr/>
        </p:nvSpPr>
        <p:spPr>
          <a:xfrm>
            <a:off x="0" y="8890000"/>
            <a:ext cx="1871025" cy="246221"/>
          </a:xfrm>
          <a:prstGeom prst="rect">
            <a:avLst/>
          </a:prstGeom>
          <a:noFill/>
        </p:spPr>
        <p:txBody>
          <a:bodyPr vert="horz" wrap="none" rtlCol="0">
            <a:spAutoFit/>
          </a:bodyPr>
          <a:lstStyle/>
          <a:p>
            <a:r>
              <a:rPr lang="en-US" sz="1000">
                <a:latin typeface="Arial"/>
              </a:rPr>
              <a:t>(More notes on the next slide)</a:t>
            </a:r>
          </a:p>
        </p:txBody>
      </p:sp>
      <p:sp>
        <p:nvSpPr>
          <p:cNvPr id="6" name="Rectangle 5"/>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03: Configure Middleware and Services in ASP.NET Core</a:t>
            </a:r>
          </a:p>
        </p:txBody>
      </p:sp>
    </p:spTree>
    <p:extLst>
      <p:ext uri="{BB962C8B-B14F-4D97-AF65-F5344CB8AC3E}">
        <p14:creationId xmlns:p14="http://schemas.microsoft.com/office/powerpoint/2010/main" val="26987699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Times New Roman"/>
              </a:rPr>
              <a:t>In this lab the students will learn how to send data from an HTML form to a middleware, save the data in a service, and output the data by using a controller and Dependency Injection.</a:t>
            </a:r>
          </a:p>
          <a:p>
            <a:pPr>
              <a:lnSpc>
                <a:spcPct val="115000"/>
              </a:lnSpc>
              <a:spcAft>
                <a:spcPts val="1000"/>
              </a:spcAft>
            </a:pPr>
            <a:r>
              <a:rPr lang="en-US" sz="1000" dirty="0">
                <a:latin typeface="Arial"/>
                <a:ea typeface="Calibri"/>
                <a:cs typeface="Times New Roman"/>
              </a:rPr>
              <a:t>You will find the high-level steps on the following page: </a:t>
            </a:r>
            <a:r>
              <a:rPr lang="en-US" sz="1000" dirty="0">
                <a:latin typeface="Arial"/>
                <a:ea typeface="Calibri"/>
                <a:cs typeface="Times New Roman"/>
                <a:hlinkClick r:id="rId3"/>
              </a:rPr>
              <a:t>https://github.com/MicrosoftLearning/20486D-DevelopingASPNETMVCWebApplications/blob/master/Instructions/20486D_MOD03_LAB_MANUAL.md.</a:t>
            </a:r>
            <a:r>
              <a:rPr lang="en-US" sz="1000" dirty="0">
                <a:latin typeface="Arial"/>
                <a:ea typeface="Calibri"/>
                <a:cs typeface="Times New Roman"/>
              </a:rPr>
              <a:t> </a:t>
            </a:r>
          </a:p>
          <a:p>
            <a:pPr>
              <a:lnSpc>
                <a:spcPct val="115000"/>
              </a:lnSpc>
              <a:spcAft>
                <a:spcPts val="1000"/>
              </a:spcAft>
            </a:pPr>
            <a:r>
              <a:rPr lang="en-US" sz="1000" dirty="0">
                <a:latin typeface="Arial"/>
                <a:ea typeface="Calibri"/>
                <a:cs typeface="Times New Roman"/>
              </a:rPr>
              <a:t>You will find the detailed steps on the following page: </a:t>
            </a:r>
            <a:r>
              <a:rPr lang="en-US" sz="1000" dirty="0">
                <a:latin typeface="Arial"/>
                <a:ea typeface="Calibri"/>
                <a:cs typeface="Times New Roman"/>
                <a:hlinkClick r:id="rId4"/>
              </a:rPr>
              <a:t>https://github.com/MicrosoftLearning/20486D-DevelopingASPNETMVCWebApplications/blob/master/Instructions/20486D_MOD03_LAK.md.</a:t>
            </a: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4388BF0C-9CCE-41F6-BB56-4E36DAF7C3BA}" type="slidenum">
              <a:rPr lang="en-US" smtClean="0"/>
              <a:t>25</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03: Configure Middleware and Services in ASP.NET Core</a:t>
            </a:r>
          </a:p>
        </p:txBody>
      </p:sp>
    </p:spTree>
    <p:extLst>
      <p:ext uri="{BB962C8B-B14F-4D97-AF65-F5344CB8AC3E}">
        <p14:creationId xmlns:p14="http://schemas.microsoft.com/office/powerpoint/2010/main" val="253197151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b="1">
                <a:latin typeface="Arial"/>
                <a:ea typeface="Calibri"/>
                <a:cs typeface="Times New Roman"/>
              </a:rPr>
              <a:t>Question</a:t>
            </a:r>
            <a:endParaRPr lang="en-US" sz="1000">
              <a:latin typeface="Arial"/>
              <a:ea typeface="Calibri"/>
              <a:cs typeface="Times New Roman"/>
            </a:endParaRPr>
          </a:p>
          <a:p>
            <a:pPr>
              <a:lnSpc>
                <a:spcPct val="115000"/>
              </a:lnSpc>
              <a:spcAft>
                <a:spcPts val="1000"/>
              </a:spcAft>
            </a:pPr>
            <a:r>
              <a:rPr lang="en-US" sz="1000">
                <a:latin typeface="Arial"/>
                <a:ea typeface="Calibri"/>
                <a:cs typeface="Times New Roman"/>
              </a:rPr>
              <a:t>What is the difference between </a:t>
            </a:r>
            <a:r>
              <a:rPr lang="en-US" sz="1000" b="1">
                <a:latin typeface="Arial"/>
                <a:ea typeface="Calibri"/>
                <a:cs typeface="Times New Roman"/>
              </a:rPr>
              <a:t>app.Use</a:t>
            </a:r>
            <a:r>
              <a:rPr lang="en-US" sz="1000">
                <a:latin typeface="Arial"/>
                <a:ea typeface="Calibri"/>
                <a:cs typeface="Times New Roman"/>
              </a:rPr>
              <a:t> and </a:t>
            </a:r>
            <a:r>
              <a:rPr lang="en-US" sz="1000" b="1">
                <a:latin typeface="Arial"/>
                <a:ea typeface="Calibri"/>
                <a:cs typeface="Times New Roman"/>
              </a:rPr>
              <a:t>app.Run</a:t>
            </a:r>
            <a:r>
              <a:rPr lang="en-US" sz="1000">
                <a:latin typeface="Arial"/>
                <a:ea typeface="Calibri"/>
                <a:cs typeface="Times New Roman"/>
              </a:rPr>
              <a:t> in the </a:t>
            </a:r>
            <a:r>
              <a:rPr lang="en-US" sz="1000" b="1">
                <a:latin typeface="Arial"/>
                <a:ea typeface="Calibri"/>
                <a:cs typeface="Times New Roman"/>
              </a:rPr>
              <a:t>Configure</a:t>
            </a:r>
            <a:r>
              <a:rPr lang="en-US" sz="1000">
                <a:latin typeface="Arial"/>
                <a:ea typeface="Calibri"/>
                <a:cs typeface="Times New Roman"/>
              </a:rPr>
              <a:t> method in the </a:t>
            </a:r>
            <a:r>
              <a:rPr lang="en-US" sz="1000" b="1">
                <a:latin typeface="Arial"/>
                <a:ea typeface="Calibri"/>
                <a:cs typeface="Times New Roman"/>
              </a:rPr>
              <a:t>Startup</a:t>
            </a:r>
            <a:r>
              <a:rPr lang="en-US" sz="1000">
                <a:latin typeface="Arial"/>
                <a:ea typeface="Calibri"/>
                <a:cs typeface="Times New Roman"/>
              </a:rPr>
              <a:t> class?</a:t>
            </a:r>
          </a:p>
          <a:p>
            <a:pPr>
              <a:lnSpc>
                <a:spcPct val="115000"/>
              </a:lnSpc>
              <a:spcAft>
                <a:spcPts val="1000"/>
              </a:spcAft>
            </a:pPr>
            <a:r>
              <a:rPr lang="en-US" sz="1000" b="1">
                <a:latin typeface="Arial"/>
                <a:ea typeface="Calibri"/>
                <a:cs typeface="Times New Roman"/>
              </a:rPr>
              <a:t>Answer</a:t>
            </a:r>
            <a:endParaRPr lang="en-US" sz="1000">
              <a:latin typeface="Arial"/>
              <a:ea typeface="Calibri"/>
              <a:cs typeface="Times New Roman"/>
            </a:endParaRPr>
          </a:p>
          <a:p>
            <a:pPr>
              <a:lnSpc>
                <a:spcPct val="115000"/>
              </a:lnSpc>
              <a:spcAft>
                <a:spcPts val="1000"/>
              </a:spcAft>
            </a:pPr>
            <a:r>
              <a:rPr lang="en-US" sz="1000">
                <a:latin typeface="Arial"/>
                <a:ea typeface="Calibri"/>
                <a:cs typeface="Times New Roman"/>
              </a:rPr>
              <a:t>When you use </a:t>
            </a:r>
            <a:r>
              <a:rPr lang="en-US" sz="1000" b="1">
                <a:latin typeface="Arial"/>
                <a:ea typeface="Calibri"/>
                <a:cs typeface="Times New Roman"/>
              </a:rPr>
              <a:t>app.Use</a:t>
            </a:r>
            <a:r>
              <a:rPr lang="en-US" sz="1000">
                <a:latin typeface="Arial"/>
                <a:ea typeface="Calibri"/>
                <a:cs typeface="Times New Roman"/>
              </a:rPr>
              <a:t>, it is possible to run the next middleware in the pipeline, by calling the </a:t>
            </a:r>
            <a:r>
              <a:rPr lang="en-US" sz="1000" b="1">
                <a:latin typeface="Arial"/>
                <a:ea typeface="Calibri"/>
                <a:cs typeface="Times New Roman"/>
              </a:rPr>
              <a:t>Invoke</a:t>
            </a:r>
            <a:r>
              <a:rPr lang="en-US" sz="1000">
                <a:latin typeface="Arial"/>
                <a:ea typeface="Calibri"/>
                <a:cs typeface="Times New Roman"/>
              </a:rPr>
              <a:t> method on the </a:t>
            </a:r>
            <a:r>
              <a:rPr lang="en-US" sz="1000" b="1">
                <a:latin typeface="Arial"/>
                <a:ea typeface="Calibri"/>
                <a:cs typeface="Times New Roman"/>
              </a:rPr>
              <a:t>next</a:t>
            </a:r>
            <a:r>
              <a:rPr lang="en-US" sz="1000">
                <a:latin typeface="Arial"/>
                <a:ea typeface="Calibri"/>
                <a:cs typeface="Times New Roman"/>
              </a:rPr>
              <a:t> parameter.</a:t>
            </a:r>
          </a:p>
          <a:p>
            <a:pPr>
              <a:lnSpc>
                <a:spcPct val="115000"/>
              </a:lnSpc>
              <a:spcAft>
                <a:spcPts val="1000"/>
              </a:spcAft>
            </a:pPr>
            <a:r>
              <a:rPr lang="en-US" sz="1000">
                <a:latin typeface="Arial"/>
                <a:ea typeface="Arial Unicode MS"/>
                <a:cs typeface="Arial"/>
              </a:rPr>
              <a:t>When you use </a:t>
            </a:r>
            <a:r>
              <a:rPr lang="en-US" sz="1000" b="1">
                <a:latin typeface="Arial"/>
                <a:ea typeface="Calibri"/>
                <a:cs typeface="Times New Roman"/>
              </a:rPr>
              <a:t>app.Run</a:t>
            </a:r>
            <a:r>
              <a:rPr lang="en-US" sz="1000">
                <a:latin typeface="Arial"/>
                <a:ea typeface="Arial Unicode MS"/>
                <a:cs typeface="Arial"/>
              </a:rPr>
              <a:t>, it is impossible to run any middleware after its usage, and it does not have the </a:t>
            </a:r>
            <a:r>
              <a:rPr lang="en-US" sz="1000" b="1">
                <a:latin typeface="Arial"/>
                <a:ea typeface="Calibri"/>
                <a:cs typeface="Times New Roman"/>
              </a:rPr>
              <a:t>next</a:t>
            </a:r>
            <a:r>
              <a:rPr lang="en-US" sz="1000">
                <a:latin typeface="Arial"/>
                <a:ea typeface="Arial Unicode MS"/>
                <a:cs typeface="Arial"/>
              </a:rPr>
              <a:t> parameter.</a:t>
            </a:r>
            <a:endParaRPr lang="en-US" sz="1000">
              <a:latin typeface="Arial"/>
              <a:ea typeface="Calibri"/>
              <a:cs typeface="Times New Roman"/>
            </a:endParaRPr>
          </a:p>
          <a:p>
            <a:pPr>
              <a:lnSpc>
                <a:spcPct val="115000"/>
              </a:lnSpc>
              <a:spcAft>
                <a:spcPts val="1000"/>
              </a:spcAft>
            </a:pPr>
            <a:r>
              <a:rPr lang="en-US" sz="1000" b="1">
                <a:latin typeface="Arial"/>
                <a:ea typeface="Calibri"/>
                <a:cs typeface="Times New Roman"/>
              </a:rPr>
              <a:t>Question</a:t>
            </a:r>
            <a:endParaRPr lang="en-US" sz="1000">
              <a:latin typeface="Arial"/>
              <a:ea typeface="Calibri"/>
              <a:cs typeface="Times New Roman"/>
            </a:endParaRPr>
          </a:p>
          <a:p>
            <a:pPr>
              <a:lnSpc>
                <a:spcPct val="115000"/>
              </a:lnSpc>
              <a:spcAft>
                <a:spcPts val="1000"/>
              </a:spcAft>
            </a:pPr>
            <a:r>
              <a:rPr lang="en-US" sz="1000">
                <a:latin typeface="Arial"/>
                <a:ea typeface="Arial Unicode MS"/>
                <a:cs typeface="Arial"/>
              </a:rPr>
              <a:t>What will change when you update the service configuration in the </a:t>
            </a:r>
            <a:r>
              <a:rPr lang="en-US" sz="1000" b="1">
                <a:latin typeface="Arial"/>
                <a:ea typeface="Calibri"/>
                <a:cs typeface="Times New Roman"/>
              </a:rPr>
              <a:t>ConfigureServices</a:t>
            </a:r>
            <a:r>
              <a:rPr lang="en-US" sz="1000">
                <a:latin typeface="Arial"/>
                <a:ea typeface="Arial Unicode MS"/>
                <a:cs typeface="Arial"/>
              </a:rPr>
              <a:t> method from </a:t>
            </a:r>
            <a:r>
              <a:rPr lang="en-US" sz="1000" b="1">
                <a:latin typeface="Arial"/>
                <a:ea typeface="Calibri"/>
                <a:cs typeface="Times New Roman"/>
              </a:rPr>
              <a:t>AddSingleton</a:t>
            </a:r>
            <a:r>
              <a:rPr lang="en-US" sz="1000">
                <a:latin typeface="Arial"/>
                <a:ea typeface="Arial Unicode MS"/>
                <a:cs typeface="Arial"/>
              </a:rPr>
              <a:t> to </a:t>
            </a:r>
            <a:r>
              <a:rPr lang="en-US" sz="1000" b="1">
                <a:latin typeface="Arial"/>
                <a:ea typeface="Calibri"/>
                <a:cs typeface="Times New Roman"/>
              </a:rPr>
              <a:t>AddScoped</a:t>
            </a:r>
            <a:r>
              <a:rPr lang="en-US" sz="1000">
                <a:latin typeface="Arial"/>
                <a:ea typeface="Arial Unicode MS"/>
                <a:cs typeface="Arial"/>
              </a:rPr>
              <a:t>, or to </a:t>
            </a:r>
            <a:r>
              <a:rPr lang="en-US" sz="1000" b="1">
                <a:latin typeface="Arial"/>
                <a:ea typeface="Calibri"/>
                <a:cs typeface="Times New Roman"/>
              </a:rPr>
              <a:t>AddTransient</a:t>
            </a:r>
            <a:r>
              <a:rPr lang="en-US" sz="1000">
                <a:latin typeface="Arial"/>
                <a:ea typeface="Arial Unicode MS"/>
                <a:cs typeface="Arial"/>
              </a:rPr>
              <a:t>?</a:t>
            </a:r>
            <a:r>
              <a:rPr lang="en-US" sz="1000">
                <a:latin typeface="Arial"/>
                <a:ea typeface="Calibri"/>
                <a:cs typeface="Times New Roman"/>
              </a:rPr>
              <a:t> </a:t>
            </a:r>
          </a:p>
          <a:p>
            <a:pPr>
              <a:lnSpc>
                <a:spcPct val="115000"/>
              </a:lnSpc>
              <a:spcAft>
                <a:spcPts val="1000"/>
              </a:spcAft>
            </a:pPr>
            <a:r>
              <a:rPr lang="en-US" sz="1000" b="1">
                <a:latin typeface="Arial"/>
                <a:ea typeface="Calibri"/>
                <a:cs typeface="Times New Roman"/>
              </a:rPr>
              <a:t>Answer</a:t>
            </a:r>
            <a:endParaRPr lang="en-US" sz="1000">
              <a:latin typeface="Arial"/>
              <a:ea typeface="Calibri"/>
              <a:cs typeface="Times New Roman"/>
            </a:endParaRPr>
          </a:p>
          <a:p>
            <a:pPr>
              <a:lnSpc>
                <a:spcPct val="115000"/>
              </a:lnSpc>
              <a:spcAft>
                <a:spcPts val="1000"/>
              </a:spcAft>
            </a:pPr>
            <a:r>
              <a:rPr lang="en-US" sz="1000">
                <a:latin typeface="Arial"/>
                <a:ea typeface="Calibri"/>
                <a:cs typeface="Times New Roman"/>
              </a:rPr>
              <a:t>If a service is configured to run with </a:t>
            </a:r>
            <a:r>
              <a:rPr lang="en-US" sz="1000" b="1">
                <a:latin typeface="Arial"/>
                <a:ea typeface="Calibri"/>
                <a:cs typeface="Times New Roman"/>
              </a:rPr>
              <a:t>AddSingleton</a:t>
            </a:r>
            <a:r>
              <a:rPr lang="en-US" sz="1000">
                <a:latin typeface="Arial"/>
                <a:ea typeface="Calibri"/>
                <a:cs typeface="Times New Roman"/>
              </a:rPr>
              <a:t>, a single instance will be created during the application’s entire lifetime. If </a:t>
            </a:r>
            <a:r>
              <a:rPr lang="en-US" sz="1000" b="1">
                <a:latin typeface="Arial"/>
                <a:ea typeface="Calibri"/>
                <a:cs typeface="Times New Roman"/>
              </a:rPr>
              <a:t>AddScoped</a:t>
            </a:r>
            <a:r>
              <a:rPr lang="en-US" sz="1000">
                <a:latin typeface="Arial"/>
                <a:ea typeface="Calibri"/>
                <a:cs typeface="Times New Roman"/>
              </a:rPr>
              <a:t> is used, one copy of the service will be created for each individual request. </a:t>
            </a:r>
          </a:p>
          <a:p>
            <a:pPr>
              <a:lnSpc>
                <a:spcPct val="115000"/>
              </a:lnSpc>
              <a:spcAft>
                <a:spcPts val="1000"/>
              </a:spcAft>
            </a:pPr>
            <a:r>
              <a:rPr lang="en-US" sz="1000">
                <a:latin typeface="Arial"/>
                <a:ea typeface="Calibri"/>
                <a:cs typeface="Times New Roman"/>
              </a:rPr>
              <a:t>If </a:t>
            </a:r>
            <a:r>
              <a:rPr lang="en-US" sz="1000" b="1">
                <a:latin typeface="Arial"/>
                <a:ea typeface="Calibri"/>
                <a:cs typeface="Times New Roman"/>
              </a:rPr>
              <a:t>AddTransient</a:t>
            </a:r>
            <a:r>
              <a:rPr lang="en-US" sz="1000">
                <a:latin typeface="Arial"/>
                <a:ea typeface="Calibri"/>
                <a:cs typeface="Times New Roman"/>
              </a:rPr>
              <a:t> is used, a separate instance will be created whenever a service is injected.</a:t>
            </a:r>
          </a:p>
          <a:p>
            <a:pPr>
              <a:lnSpc>
                <a:spcPct val="115000"/>
              </a:lnSpc>
              <a:spcAft>
                <a:spcPts val="1000"/>
              </a:spcAft>
            </a:pPr>
            <a:r>
              <a:rPr lang="en-US" sz="1000" b="1">
                <a:latin typeface="Arial"/>
                <a:ea typeface="Calibri"/>
                <a:cs typeface="Times New Roman"/>
              </a:rPr>
              <a:t>Question</a:t>
            </a:r>
            <a:endParaRPr lang="en-US" sz="1000">
              <a:latin typeface="Arial"/>
              <a:ea typeface="Calibri"/>
              <a:cs typeface="Times New Roman"/>
            </a:endParaRPr>
          </a:p>
          <a:p>
            <a:pPr>
              <a:lnSpc>
                <a:spcPct val="115000"/>
              </a:lnSpc>
              <a:spcAft>
                <a:spcPts val="1000"/>
              </a:spcAft>
            </a:pPr>
            <a:r>
              <a:rPr lang="en-US" sz="1000">
                <a:latin typeface="Arial"/>
                <a:ea typeface="Arial Unicode MS"/>
                <a:cs typeface="Arial"/>
              </a:rPr>
              <a:t>What happens to the </a:t>
            </a:r>
            <a:r>
              <a:rPr lang="en-US" sz="1000" b="1">
                <a:latin typeface="Arial"/>
                <a:ea typeface="Calibri"/>
                <a:cs typeface="Times New Roman"/>
              </a:rPr>
              <a:t>UseStaticFiles</a:t>
            </a:r>
            <a:r>
              <a:rPr lang="en-US" sz="1000">
                <a:latin typeface="Arial"/>
                <a:ea typeface="Arial Unicode MS"/>
                <a:cs typeface="Arial"/>
              </a:rPr>
              <a:t> middleware when the browser is directed to a path where no static file is found?</a:t>
            </a:r>
            <a:endParaRPr lang="en-US" sz="1000">
              <a:latin typeface="Arial"/>
              <a:ea typeface="Calibri"/>
              <a:cs typeface="Times New Roman"/>
            </a:endParaRPr>
          </a:p>
          <a:p>
            <a:pPr>
              <a:lnSpc>
                <a:spcPct val="115000"/>
              </a:lnSpc>
              <a:spcAft>
                <a:spcPts val="1000"/>
              </a:spcAft>
            </a:pPr>
            <a:r>
              <a:rPr lang="en-US" sz="1000" b="1">
                <a:latin typeface="Arial"/>
                <a:ea typeface="Calibri"/>
                <a:cs typeface="Times New Roman"/>
              </a:rPr>
              <a:t>Answer</a:t>
            </a:r>
            <a:endParaRPr lang="en-US" sz="1000">
              <a:latin typeface="Arial"/>
              <a:ea typeface="Calibri"/>
              <a:cs typeface="Times New Roman"/>
            </a:endParaRPr>
          </a:p>
          <a:p>
            <a:pPr>
              <a:lnSpc>
                <a:spcPct val="115000"/>
              </a:lnSpc>
              <a:spcAft>
                <a:spcPts val="1000"/>
              </a:spcAft>
            </a:pPr>
            <a:r>
              <a:rPr lang="en-US" sz="1000">
                <a:latin typeface="Arial"/>
                <a:ea typeface="Calibri"/>
                <a:cs typeface="Times New Roman"/>
              </a:rPr>
              <a:t>The </a:t>
            </a:r>
            <a:r>
              <a:rPr lang="en-US" sz="1000" b="1">
                <a:latin typeface="Arial"/>
                <a:ea typeface="Calibri"/>
                <a:cs typeface="Times New Roman"/>
              </a:rPr>
              <a:t>UseStaticFiles</a:t>
            </a:r>
            <a:r>
              <a:rPr lang="en-US" sz="1000">
                <a:latin typeface="Arial"/>
                <a:ea typeface="Calibri"/>
                <a:cs typeface="Times New Roman"/>
              </a:rPr>
              <a:t> middleware checks for the existence of the static file in the requested path.</a:t>
            </a:r>
          </a:p>
          <a:p>
            <a:pPr>
              <a:lnSpc>
                <a:spcPct val="115000"/>
              </a:lnSpc>
              <a:spcAft>
                <a:spcPts val="1000"/>
              </a:spcAft>
            </a:pPr>
            <a:r>
              <a:rPr lang="en-US" sz="1000">
                <a:latin typeface="Arial"/>
                <a:ea typeface="Arial Unicode MS"/>
                <a:cs typeface="Arial"/>
              </a:rPr>
              <a:t>If it finds no match, it invokes the </a:t>
            </a:r>
            <a:r>
              <a:rPr lang="en-US" sz="1000" b="1">
                <a:latin typeface="Arial"/>
                <a:ea typeface="Calibri"/>
                <a:cs typeface="Times New Roman"/>
              </a:rPr>
              <a:t>next</a:t>
            </a:r>
            <a:r>
              <a:rPr lang="en-US" sz="1000">
                <a:latin typeface="Arial"/>
                <a:ea typeface="Arial Unicode MS"/>
                <a:cs typeface="Arial"/>
              </a:rPr>
              <a:t> parameter and continues to the next middleware in the pipeline.</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4388BF0C-9CCE-41F6-BB56-4E36DAF7C3BA}" type="slidenum">
              <a:rPr lang="en-US" smtClean="0"/>
              <a:t>26</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03: Configure Middleware and Services in ASP.NET Core</a:t>
            </a:r>
          </a:p>
        </p:txBody>
      </p:sp>
    </p:spTree>
    <p:extLst>
      <p:ext uri="{BB962C8B-B14F-4D97-AF65-F5344CB8AC3E}">
        <p14:creationId xmlns:p14="http://schemas.microsoft.com/office/powerpoint/2010/main" val="202596994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b="1" dirty="0">
                <a:latin typeface="Arial"/>
                <a:ea typeface="Calibri"/>
                <a:cs typeface="Times New Roman"/>
              </a:rPr>
              <a:t>Review Question</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What are the advantages of using Dependency Injection over instantiating references?</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By using Dependency Injection, you can separate service logic from their dependencies, this can help with the following:</a:t>
            </a:r>
          </a:p>
          <a:p>
            <a:pPr marL="342900" marR="0" lvl="0" indent="-342900">
              <a:lnSpc>
                <a:spcPct val="115000"/>
              </a:lnSpc>
              <a:spcBef>
                <a:spcPts val="0"/>
              </a:spcBef>
              <a:spcAft>
                <a:spcPts val="995"/>
              </a:spcAft>
              <a:buFont typeface="Symbol"/>
              <a:buChar char=""/>
            </a:pPr>
            <a:r>
              <a:rPr lang="en-US" sz="1000" dirty="0">
                <a:solidFill>
                  <a:srgbClr val="000000"/>
                </a:solidFill>
                <a:effectLst/>
                <a:latin typeface="Arial"/>
                <a:ea typeface="Times New Roman"/>
                <a:cs typeface="Times New Roman"/>
              </a:rPr>
              <a:t>Adding new dependencies does not affect currently existing code.</a:t>
            </a:r>
            <a:endParaRPr lang="en-US" sz="1000" dirty="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dirty="0">
                <a:solidFill>
                  <a:srgbClr val="000000"/>
                </a:solidFill>
                <a:effectLst/>
                <a:latin typeface="Arial"/>
                <a:ea typeface="Times New Roman"/>
                <a:cs typeface="Times New Roman"/>
              </a:rPr>
              <a:t>Changing internal logic has no effect on external code.</a:t>
            </a:r>
            <a:endParaRPr lang="en-US" sz="1000" dirty="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dirty="0">
                <a:solidFill>
                  <a:srgbClr val="000000"/>
                </a:solidFill>
                <a:effectLst/>
                <a:latin typeface="Arial"/>
                <a:ea typeface="Times New Roman"/>
                <a:cs typeface="Times New Roman"/>
              </a:rPr>
              <a:t>By committing to interfaces, the code becomes simpler to mock up during tests, as you can test each service and each component independently.</a:t>
            </a:r>
            <a:endParaRPr lang="en-US" sz="1000" dirty="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dirty="0">
                <a:solidFill>
                  <a:srgbClr val="000000"/>
                </a:solidFill>
                <a:effectLst/>
                <a:latin typeface="Arial"/>
                <a:ea typeface="Times New Roman"/>
                <a:cs typeface="Times New Roman"/>
              </a:rPr>
              <a:t>You do not need to manually manage service lifetime whenever they are injected.</a:t>
            </a:r>
            <a:endParaRPr lang="en-US" sz="1000" dirty="0">
              <a:effectLst/>
              <a:latin typeface="Arial"/>
              <a:ea typeface="Times New Roman"/>
              <a:cs typeface="Times New Roman"/>
            </a:endParaRPr>
          </a:p>
          <a:p>
            <a:pPr>
              <a:lnSpc>
                <a:spcPct val="115000"/>
              </a:lnSpc>
              <a:spcAft>
                <a:spcPts val="1000"/>
              </a:spcAft>
            </a:pPr>
            <a:r>
              <a:rPr lang="en-US" sz="1000" b="1" dirty="0">
                <a:latin typeface="Arial"/>
                <a:ea typeface="Calibri"/>
                <a:cs typeface="Times New Roman"/>
              </a:rPr>
              <a:t>Best Practice</a:t>
            </a:r>
          </a:p>
          <a:p>
            <a:pPr>
              <a:lnSpc>
                <a:spcPct val="115000"/>
              </a:lnSpc>
              <a:spcAft>
                <a:spcPts val="1000"/>
              </a:spcAft>
            </a:pPr>
            <a:r>
              <a:rPr lang="en-US" sz="1000" dirty="0">
                <a:latin typeface="Arial"/>
                <a:ea typeface="Calibri"/>
                <a:cs typeface="Times New Roman"/>
              </a:rPr>
              <a:t>Remember that the order of middleware in the </a:t>
            </a:r>
            <a:r>
              <a:rPr lang="en-US" sz="1000" b="1" dirty="0">
                <a:latin typeface="Arial"/>
                <a:ea typeface="Calibri"/>
                <a:cs typeface="Times New Roman"/>
              </a:rPr>
              <a:t>Configure</a:t>
            </a:r>
            <a:r>
              <a:rPr lang="en-US" sz="1000" dirty="0">
                <a:latin typeface="Arial"/>
                <a:ea typeface="Calibri"/>
                <a:cs typeface="Times New Roman"/>
              </a:rPr>
              <a:t> method is crucial to the application’s behavior. While building the middleware pipeline it is important that you think of any potential clashing issues that may occur inside the middleware and design it accordingly.</a:t>
            </a:r>
          </a:p>
          <a:p>
            <a:pPr>
              <a:lnSpc>
                <a:spcPct val="115000"/>
              </a:lnSpc>
              <a:spcAft>
                <a:spcPts val="1000"/>
              </a:spcAft>
            </a:pPr>
            <a:r>
              <a:rPr lang="en-US" sz="1000" b="1" dirty="0">
                <a:latin typeface="Arial"/>
                <a:ea typeface="Calibri"/>
                <a:cs typeface="Times New Roman"/>
              </a:rPr>
              <a:t>Common Issues and Troubleshooting Tips</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Common Issues</a:t>
            </a:r>
          </a:p>
          <a:p>
            <a:pPr marL="171450" indent="-171450">
              <a:lnSpc>
                <a:spcPct val="115000"/>
              </a:lnSpc>
              <a:spcAft>
                <a:spcPts val="1000"/>
              </a:spcAft>
              <a:buSzPct val="150000"/>
              <a:buFont typeface="Arial" panose="020B0604020202020204" pitchFamily="34" charset="0"/>
              <a:buChar char="•"/>
            </a:pPr>
            <a:r>
              <a:rPr lang="en-US" sz="1000" dirty="0">
                <a:latin typeface="Arial"/>
                <a:ea typeface="Calibri"/>
                <a:cs typeface="Times New Roman"/>
              </a:rPr>
              <a:t>While running an application with </a:t>
            </a:r>
            <a:r>
              <a:rPr lang="en-US" sz="1000" b="1" dirty="0" err="1">
                <a:latin typeface="Arial"/>
                <a:ea typeface="Calibri"/>
                <a:cs typeface="Times New Roman"/>
              </a:rPr>
              <a:t>UseMvc</a:t>
            </a:r>
            <a:r>
              <a:rPr lang="en-US" sz="1000" dirty="0">
                <a:latin typeface="Arial"/>
                <a:ea typeface="Calibri"/>
                <a:cs typeface="Times New Roman"/>
              </a:rPr>
              <a:t> or </a:t>
            </a:r>
            <a:r>
              <a:rPr lang="en-US" sz="1000" b="1" dirty="0" err="1">
                <a:latin typeface="Arial"/>
                <a:ea typeface="Calibri"/>
                <a:cs typeface="Times New Roman"/>
              </a:rPr>
              <a:t>UseMvcWithDefaultRoute</a:t>
            </a:r>
            <a:r>
              <a:rPr lang="en-US" sz="1000" dirty="0">
                <a:latin typeface="Arial"/>
                <a:ea typeface="Calibri"/>
                <a:cs typeface="Times New Roman"/>
              </a:rPr>
              <a:t> in the </a:t>
            </a:r>
            <a:r>
              <a:rPr lang="en-US" sz="1000" b="1" dirty="0">
                <a:latin typeface="Arial"/>
                <a:ea typeface="Calibri"/>
                <a:cs typeface="Times New Roman"/>
              </a:rPr>
              <a:t>Configure</a:t>
            </a:r>
            <a:r>
              <a:rPr lang="en-US" sz="1000" dirty="0">
                <a:latin typeface="Arial"/>
                <a:ea typeface="Calibri"/>
                <a:cs typeface="Times New Roman"/>
              </a:rPr>
              <a:t> method you get an error: </a:t>
            </a:r>
            <a:r>
              <a:rPr lang="en-US" sz="1000" b="1" dirty="0" err="1">
                <a:latin typeface="Arial"/>
                <a:ea typeface="Calibri"/>
                <a:cs typeface="Times New Roman"/>
              </a:rPr>
              <a:t>System.InvalidOperationException</a:t>
            </a:r>
            <a:r>
              <a:rPr lang="en-US" sz="1000" b="1" dirty="0">
                <a:latin typeface="Arial"/>
                <a:ea typeface="Calibri"/>
                <a:cs typeface="Times New Roman"/>
              </a:rPr>
              <a:t>: 'Unable to find the required services...</a:t>
            </a:r>
            <a:r>
              <a:rPr lang="en-US" sz="1000" dirty="0">
                <a:latin typeface="Arial"/>
                <a:ea typeface="Calibri"/>
                <a:cs typeface="Times New Roman"/>
              </a:rPr>
              <a:t>‘</a:t>
            </a:r>
          </a:p>
          <a:p>
            <a:pPr marL="171450" indent="-171450">
              <a:lnSpc>
                <a:spcPct val="115000"/>
              </a:lnSpc>
              <a:spcAft>
                <a:spcPts val="1000"/>
              </a:spcAft>
              <a:buSzPct val="150000"/>
              <a:buFont typeface="Arial" panose="020B0604020202020204" pitchFamily="34" charset="0"/>
              <a:buChar char="•"/>
            </a:pPr>
            <a:r>
              <a:rPr lang="en-US" sz="1000" dirty="0">
                <a:latin typeface="Arial"/>
                <a:ea typeface="Calibri"/>
                <a:cs typeface="Times New Roman"/>
              </a:rPr>
              <a:t>You navigate to an action in an MVC controller but get an HTTP 500 error page.</a:t>
            </a:r>
          </a:p>
        </p:txBody>
      </p:sp>
      <p:sp>
        <p:nvSpPr>
          <p:cNvPr id="4" name="Slide Number Placeholder 3"/>
          <p:cNvSpPr>
            <a:spLocks noGrp="1"/>
          </p:cNvSpPr>
          <p:nvPr>
            <p:ph type="sldNum" sz="quarter" idx="10"/>
          </p:nvPr>
        </p:nvSpPr>
        <p:spPr/>
        <p:txBody>
          <a:bodyPr/>
          <a:lstStyle/>
          <a:p>
            <a:fld id="{4388BF0C-9CCE-41F6-BB56-4E36DAF7C3BA}" type="slidenum">
              <a:rPr lang="en-US" smtClean="0"/>
              <a:t>27</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03: Configure Middleware and Services in ASP.NET Core</a:t>
            </a:r>
          </a:p>
        </p:txBody>
      </p:sp>
    </p:spTree>
    <p:extLst>
      <p:ext uri="{BB962C8B-B14F-4D97-AF65-F5344CB8AC3E}">
        <p14:creationId xmlns:p14="http://schemas.microsoft.com/office/powerpoint/2010/main" val="256565732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pPr>
              <a:lnSpc>
                <a:spcPct val="115000"/>
              </a:lnSpc>
              <a:spcAft>
                <a:spcPts val="1000"/>
              </a:spcAft>
            </a:pPr>
            <a:r>
              <a:rPr lang="en-US" sz="1000" b="1" dirty="0">
                <a:latin typeface="Arial"/>
                <a:ea typeface="Calibri"/>
                <a:cs typeface="Times New Roman"/>
              </a:rPr>
              <a:t>Troubleshooting Tips</a:t>
            </a:r>
          </a:p>
          <a:p>
            <a:pPr marL="171450" indent="-171450">
              <a:lnSpc>
                <a:spcPct val="115000"/>
              </a:lnSpc>
              <a:spcAft>
                <a:spcPts val="1000"/>
              </a:spcAft>
              <a:buSzPct val="150000"/>
              <a:buFont typeface="Arial" panose="020B0604020202020204" pitchFamily="34" charset="0"/>
              <a:buChar char="•"/>
            </a:pPr>
            <a:r>
              <a:rPr lang="en-US" sz="1000" dirty="0">
                <a:latin typeface="Arial"/>
                <a:ea typeface="Calibri"/>
                <a:cs typeface="Times New Roman"/>
              </a:rPr>
              <a:t>Verify that there is a call to </a:t>
            </a:r>
            <a:r>
              <a:rPr lang="en-US" sz="1000" dirty="0" err="1">
                <a:latin typeface="Arial"/>
                <a:ea typeface="Calibri"/>
                <a:cs typeface="Times New Roman"/>
              </a:rPr>
              <a:t>AddMvc</a:t>
            </a:r>
            <a:r>
              <a:rPr lang="en-US" sz="1000" dirty="0">
                <a:latin typeface="Arial"/>
                <a:ea typeface="Calibri"/>
                <a:cs typeface="Times New Roman"/>
              </a:rPr>
              <a:t> in the </a:t>
            </a:r>
            <a:r>
              <a:rPr lang="en-US" sz="1000" dirty="0" err="1">
                <a:latin typeface="Arial"/>
                <a:ea typeface="Calibri"/>
                <a:cs typeface="Times New Roman"/>
              </a:rPr>
              <a:t>ConfigureServices</a:t>
            </a:r>
            <a:r>
              <a:rPr lang="en-US" sz="1000" dirty="0">
                <a:latin typeface="Arial"/>
                <a:ea typeface="Calibri"/>
                <a:cs typeface="Times New Roman"/>
              </a:rPr>
              <a:t> method.</a:t>
            </a:r>
          </a:p>
          <a:p>
            <a:pPr marL="171450" indent="-171450">
              <a:lnSpc>
                <a:spcPct val="115000"/>
              </a:lnSpc>
              <a:spcAft>
                <a:spcPts val="1000"/>
              </a:spcAft>
              <a:buSzPct val="150000"/>
              <a:buFont typeface="Arial" panose="020B0604020202020204" pitchFamily="34" charset="0"/>
              <a:buChar char="•"/>
            </a:pPr>
            <a:r>
              <a:rPr lang="en-US" sz="1000" dirty="0">
                <a:latin typeface="Arial"/>
                <a:ea typeface="Calibri"/>
                <a:cs typeface="Times New Roman"/>
              </a:rPr>
              <a:t>Ensure that all services are correctly registered in the </a:t>
            </a:r>
            <a:r>
              <a:rPr lang="en-US" sz="1000" dirty="0" err="1">
                <a:latin typeface="Arial"/>
                <a:ea typeface="Calibri"/>
                <a:cs typeface="Times New Roman"/>
              </a:rPr>
              <a:t>ConfigureServices</a:t>
            </a:r>
            <a:r>
              <a:rPr lang="en-US" sz="1000" dirty="0">
                <a:latin typeface="Arial"/>
                <a:ea typeface="Calibri"/>
                <a:cs typeface="Times New Roman"/>
              </a:rPr>
              <a:t> method.</a:t>
            </a:r>
          </a:p>
          <a:p>
            <a:pPr>
              <a:lnSpc>
                <a:spcPct val="115000"/>
              </a:lnSpc>
              <a:spcAft>
                <a:spcPts val="1000"/>
              </a:spcAft>
              <a:buSzPct val="150000"/>
            </a:pPr>
            <a:r>
              <a:rPr lang="en-IN" sz="1000" b="1" dirty="0">
                <a:latin typeface="Arial"/>
                <a:ea typeface="Calibri"/>
                <a:cs typeface="Times New Roman"/>
              </a:rPr>
              <a:t>Note: </a:t>
            </a:r>
            <a:r>
              <a:rPr lang="en-IN" sz="1000" dirty="0">
                <a:latin typeface="Arial"/>
                <a:ea typeface="Calibri"/>
                <a:cs typeface="Times New Roman"/>
              </a:rPr>
              <a:t>Ensure that you cover the common issues and the corresponding troubleshooting tips listed in this section. Encourage students to share tips from their own work environments.</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4388BF0C-9CCE-41F6-BB56-4E36DAF7C3BA}" type="slidenum">
              <a:rPr lang="en-US" smtClean="0"/>
              <a:t>28</a:t>
            </a:fld>
            <a:endParaRPr lang="en-US"/>
          </a:p>
        </p:txBody>
      </p:sp>
      <p:sp>
        <p:nvSpPr>
          <p:cNvPr id="5" name="Rectangle 4">
            <a:extLst>
              <a:ext uri="{FF2B5EF4-FFF2-40B4-BE49-F238E27FC236}">
                <a16:creationId xmlns:a16="http://schemas.microsoft.com/office/drawing/2014/main" id="{D97765A1-FC5C-4169-B099-916FCA352E10}"/>
              </a:ext>
            </a:extLst>
          </p:cNvPr>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a:extLst>
              <a:ext uri="{FF2B5EF4-FFF2-40B4-BE49-F238E27FC236}">
                <a16:creationId xmlns:a16="http://schemas.microsoft.com/office/drawing/2014/main" id="{1C715A8D-4C90-4042-9E4D-CD3FDFC31BC3}"/>
              </a:ext>
            </a:extLst>
          </p:cNvPr>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03: Configure Middleware and Services in ASP.NET Core</a:t>
            </a:r>
          </a:p>
        </p:txBody>
      </p:sp>
    </p:spTree>
    <p:extLst>
      <p:ext uri="{BB962C8B-B14F-4D97-AF65-F5344CB8AC3E}">
        <p14:creationId xmlns:p14="http://schemas.microsoft.com/office/powerpoint/2010/main" val="17168474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Times New Roman"/>
              </a:rPr>
              <a:t>This lesson will introduce the Startup class. As part of the Startup class, the </a:t>
            </a:r>
            <a:r>
              <a:rPr lang="en-US" sz="1000" dirty="0" err="1">
                <a:latin typeface="Arial"/>
                <a:ea typeface="Calibri"/>
                <a:cs typeface="Times New Roman"/>
              </a:rPr>
              <a:t>ConfigureServices</a:t>
            </a:r>
            <a:r>
              <a:rPr lang="en-US" sz="1000" dirty="0">
                <a:latin typeface="Arial"/>
                <a:ea typeface="Calibri"/>
                <a:cs typeface="Times New Roman"/>
              </a:rPr>
              <a:t> method will be introduced. However, services will only be covered in Lesson 2, “Configure Services”.</a:t>
            </a:r>
          </a:p>
        </p:txBody>
      </p:sp>
      <p:sp>
        <p:nvSpPr>
          <p:cNvPr id="4" name="Slide Number Placeholder 3"/>
          <p:cNvSpPr>
            <a:spLocks noGrp="1"/>
          </p:cNvSpPr>
          <p:nvPr>
            <p:ph type="sldNum" sz="quarter" idx="10"/>
          </p:nvPr>
        </p:nvSpPr>
        <p:spPr/>
        <p:txBody>
          <a:bodyPr/>
          <a:lstStyle/>
          <a:p>
            <a:fld id="{4388BF0C-9CCE-41F6-BB56-4E36DAF7C3BA}" type="slidenum">
              <a:rPr lang="en-US" smtClean="0"/>
              <a:t>3</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03: Configure Middleware and Services in ASP.NET Core</a:t>
            </a:r>
          </a:p>
        </p:txBody>
      </p:sp>
    </p:spTree>
    <p:extLst>
      <p:ext uri="{BB962C8B-B14F-4D97-AF65-F5344CB8AC3E}">
        <p14:creationId xmlns:p14="http://schemas.microsoft.com/office/powerpoint/2010/main" val="34866602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In this topic, avoid talking much about services and Dependency Injection because it might confuse the students. These will be covered in Lesson 2, “Configuring Services”.</a:t>
            </a:r>
          </a:p>
        </p:txBody>
      </p:sp>
      <p:sp>
        <p:nvSpPr>
          <p:cNvPr id="4" name="Slide Number Placeholder 3"/>
          <p:cNvSpPr>
            <a:spLocks noGrp="1"/>
          </p:cNvSpPr>
          <p:nvPr>
            <p:ph type="sldNum" sz="quarter" idx="10"/>
          </p:nvPr>
        </p:nvSpPr>
        <p:spPr/>
        <p:txBody>
          <a:bodyPr/>
          <a:lstStyle/>
          <a:p>
            <a:fld id="{4388BF0C-9CCE-41F6-BB56-4E36DAF7C3BA}" type="slidenum">
              <a:rPr lang="en-US" smtClean="0"/>
              <a:t>4</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03: Configure Middleware and Services in ASP.NET Core</a:t>
            </a:r>
          </a:p>
        </p:txBody>
      </p:sp>
    </p:spTree>
    <p:extLst>
      <p:ext uri="{BB962C8B-B14F-4D97-AF65-F5344CB8AC3E}">
        <p14:creationId xmlns:p14="http://schemas.microsoft.com/office/powerpoint/2010/main" val="23131617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Avoid explaining services in detail. Mention that services will be covered in Lesson 2, “Configuring Services”</a:t>
            </a:r>
          </a:p>
        </p:txBody>
      </p:sp>
      <p:sp>
        <p:nvSpPr>
          <p:cNvPr id="4" name="Slide Number Placeholder 3"/>
          <p:cNvSpPr>
            <a:spLocks noGrp="1"/>
          </p:cNvSpPr>
          <p:nvPr>
            <p:ph type="sldNum" sz="quarter" idx="10"/>
          </p:nvPr>
        </p:nvSpPr>
        <p:spPr/>
        <p:txBody>
          <a:bodyPr/>
          <a:lstStyle/>
          <a:p>
            <a:fld id="{4388BF0C-9CCE-41F6-BB56-4E36DAF7C3BA}" type="slidenum">
              <a:rPr lang="en-US" smtClean="0"/>
              <a:t>5</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03: Configure Middleware and Services in ASP.NET Core</a:t>
            </a:r>
          </a:p>
        </p:txBody>
      </p:sp>
    </p:spTree>
    <p:extLst>
      <p:ext uri="{BB962C8B-B14F-4D97-AF65-F5344CB8AC3E}">
        <p14:creationId xmlns:p14="http://schemas.microsoft.com/office/powerpoint/2010/main" val="1808416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The content of the </a:t>
            </a:r>
            <a:r>
              <a:rPr lang="en-US" sz="1000" b="1" dirty="0">
                <a:latin typeface="Arial"/>
                <a:ea typeface="Calibri"/>
                <a:cs typeface="Times New Roman"/>
              </a:rPr>
              <a:t>Configure</a:t>
            </a:r>
            <a:r>
              <a:rPr lang="en-US" sz="1000" dirty="0">
                <a:latin typeface="Arial"/>
                <a:ea typeface="Calibri"/>
                <a:cs typeface="Times New Roman"/>
              </a:rPr>
              <a:t> method will be explained in the next topic, “Middleware Fundamentals”.</a:t>
            </a:r>
          </a:p>
        </p:txBody>
      </p:sp>
      <p:sp>
        <p:nvSpPr>
          <p:cNvPr id="4" name="Slide Number Placeholder 3"/>
          <p:cNvSpPr>
            <a:spLocks noGrp="1"/>
          </p:cNvSpPr>
          <p:nvPr>
            <p:ph type="sldNum" sz="quarter" idx="10"/>
          </p:nvPr>
        </p:nvSpPr>
        <p:spPr/>
        <p:txBody>
          <a:bodyPr/>
          <a:lstStyle/>
          <a:p>
            <a:fld id="{4388BF0C-9CCE-41F6-BB56-4E36DAF7C3BA}" type="slidenum">
              <a:rPr lang="en-US" smtClean="0"/>
              <a:t>6</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03: Configure Middleware and Services in ASP.NET Core</a:t>
            </a:r>
          </a:p>
        </p:txBody>
      </p:sp>
    </p:spTree>
    <p:extLst>
      <p:ext uri="{BB962C8B-B14F-4D97-AF65-F5344CB8AC3E}">
        <p14:creationId xmlns:p14="http://schemas.microsoft.com/office/powerpoint/2010/main" val="24281892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Emphasize the importance of arranging the middleware in the correct order, particularly in cases where short-circuiting occurs. Point out that the </a:t>
            </a:r>
            <a:r>
              <a:rPr lang="en-US" sz="1000" b="1" dirty="0">
                <a:latin typeface="Arial"/>
                <a:ea typeface="Calibri"/>
                <a:cs typeface="Times New Roman"/>
              </a:rPr>
              <a:t>Map</a:t>
            </a:r>
            <a:r>
              <a:rPr lang="en-US" sz="1000" dirty="0">
                <a:latin typeface="Arial"/>
                <a:ea typeface="Calibri"/>
                <a:cs typeface="Times New Roman"/>
              </a:rPr>
              <a:t> shouldn’t be used for routing as there are better ways to handle routes which will be covered in Module 4, “Developing Controllers”.</a:t>
            </a:r>
          </a:p>
        </p:txBody>
      </p:sp>
      <p:sp>
        <p:nvSpPr>
          <p:cNvPr id="4" name="Slide Number Placeholder 3"/>
          <p:cNvSpPr>
            <a:spLocks noGrp="1"/>
          </p:cNvSpPr>
          <p:nvPr>
            <p:ph type="sldNum" sz="quarter" idx="10"/>
          </p:nvPr>
        </p:nvSpPr>
        <p:spPr/>
        <p:txBody>
          <a:bodyPr/>
          <a:lstStyle/>
          <a:p>
            <a:fld id="{4388BF0C-9CCE-41F6-BB56-4E36DAF7C3BA}" type="slidenum">
              <a:rPr lang="en-US" smtClean="0"/>
              <a:t>7</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03: Configure Middleware and Services in ASP.NET Core</a:t>
            </a:r>
          </a:p>
        </p:txBody>
      </p:sp>
    </p:spTree>
    <p:extLst>
      <p:ext uri="{BB962C8B-B14F-4D97-AF65-F5344CB8AC3E}">
        <p14:creationId xmlns:p14="http://schemas.microsoft.com/office/powerpoint/2010/main" val="11316163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Times New Roman"/>
              </a:rPr>
              <a:t>Emphasize that the </a:t>
            </a:r>
            <a:r>
              <a:rPr lang="en-US" sz="1000" b="1" dirty="0">
                <a:latin typeface="Arial"/>
                <a:ea typeface="Calibri"/>
                <a:cs typeface="Times New Roman"/>
              </a:rPr>
              <a:t>Run</a:t>
            </a:r>
            <a:r>
              <a:rPr lang="en-US" sz="1000" dirty="0">
                <a:latin typeface="Arial"/>
                <a:ea typeface="Calibri"/>
                <a:cs typeface="Times New Roman"/>
              </a:rPr>
              <a:t> middleware should always appear at the bottom of the middleware pipeline. Additionally, while technically a </a:t>
            </a:r>
            <a:r>
              <a:rPr lang="en-US" sz="1000" b="1" dirty="0">
                <a:latin typeface="Arial"/>
                <a:ea typeface="Calibri"/>
                <a:cs typeface="Times New Roman"/>
              </a:rPr>
              <a:t>Run</a:t>
            </a:r>
            <a:r>
              <a:rPr lang="en-US" sz="1000" dirty="0">
                <a:latin typeface="Arial"/>
                <a:ea typeface="Calibri"/>
                <a:cs typeface="Times New Roman"/>
              </a:rPr>
              <a:t> middleware does not have to be configured, it is a good convention to use since it allows us to mark a definite end to the pipeline. When </a:t>
            </a:r>
            <a:r>
              <a:rPr lang="en-US" sz="1000" b="1" dirty="0">
                <a:latin typeface="Arial"/>
                <a:ea typeface="Calibri"/>
                <a:cs typeface="Times New Roman"/>
              </a:rPr>
              <a:t>Map</a:t>
            </a:r>
            <a:r>
              <a:rPr lang="en-US" sz="1000" dirty="0">
                <a:latin typeface="Arial"/>
                <a:ea typeface="Calibri"/>
                <a:cs typeface="Times New Roman"/>
              </a:rPr>
              <a:t> is used, every single pipeline configured inside </a:t>
            </a:r>
            <a:r>
              <a:rPr lang="en-US" sz="1000" b="1" dirty="0">
                <a:latin typeface="Arial"/>
                <a:ea typeface="Calibri"/>
                <a:cs typeface="Times New Roman"/>
              </a:rPr>
              <a:t>Map</a:t>
            </a:r>
            <a:r>
              <a:rPr lang="en-US" sz="1000" dirty="0">
                <a:latin typeface="Arial"/>
                <a:ea typeface="Calibri"/>
                <a:cs typeface="Times New Roman"/>
              </a:rPr>
              <a:t> can have its own separate </a:t>
            </a:r>
            <a:r>
              <a:rPr lang="en-US" sz="1000" b="1" dirty="0">
                <a:latin typeface="Arial"/>
                <a:ea typeface="Calibri"/>
                <a:cs typeface="Times New Roman"/>
              </a:rPr>
              <a:t>Run</a:t>
            </a:r>
            <a:r>
              <a:rPr lang="en-US" sz="1000" dirty="0">
                <a:latin typeface="Arial"/>
                <a:ea typeface="Calibri"/>
                <a:cs typeface="Times New Roman"/>
              </a:rPr>
              <a:t> middleware.</a:t>
            </a:r>
          </a:p>
        </p:txBody>
      </p:sp>
      <p:sp>
        <p:nvSpPr>
          <p:cNvPr id="4" name="Slide Number Placeholder 3"/>
          <p:cNvSpPr>
            <a:spLocks noGrp="1"/>
          </p:cNvSpPr>
          <p:nvPr>
            <p:ph type="sldNum" sz="quarter" idx="10"/>
          </p:nvPr>
        </p:nvSpPr>
        <p:spPr/>
        <p:txBody>
          <a:bodyPr/>
          <a:lstStyle/>
          <a:p>
            <a:fld id="{4388BF0C-9CCE-41F6-BB56-4E36DAF7C3BA}" type="slidenum">
              <a:rPr lang="en-US" smtClean="0"/>
              <a:t>8</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03: Configure Middleware and Services in ASP.NET Core</a:t>
            </a:r>
          </a:p>
        </p:txBody>
      </p:sp>
    </p:spTree>
    <p:extLst>
      <p:ext uri="{BB962C8B-B14F-4D97-AF65-F5344CB8AC3E}">
        <p14:creationId xmlns:p14="http://schemas.microsoft.com/office/powerpoint/2010/main" val="7986833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Point out that the majority of middleware in the application will be </a:t>
            </a:r>
            <a:r>
              <a:rPr lang="en-US" sz="1000" b="1" dirty="0">
                <a:latin typeface="Arial"/>
                <a:ea typeface="Calibri"/>
                <a:cs typeface="Times New Roman"/>
              </a:rPr>
              <a:t>Use</a:t>
            </a:r>
            <a:r>
              <a:rPr lang="en-US" sz="1000" dirty="0">
                <a:latin typeface="Arial"/>
                <a:ea typeface="Calibri"/>
                <a:cs typeface="Times New Roman"/>
              </a:rPr>
              <a:t>.</a:t>
            </a:r>
          </a:p>
        </p:txBody>
      </p:sp>
      <p:sp>
        <p:nvSpPr>
          <p:cNvPr id="4" name="Slide Number Placeholder 3"/>
          <p:cNvSpPr>
            <a:spLocks noGrp="1"/>
          </p:cNvSpPr>
          <p:nvPr>
            <p:ph type="sldNum" sz="quarter" idx="10"/>
          </p:nvPr>
        </p:nvSpPr>
        <p:spPr/>
        <p:txBody>
          <a:bodyPr/>
          <a:lstStyle/>
          <a:p>
            <a:fld id="{4388BF0C-9CCE-41F6-BB56-4E36DAF7C3BA}" type="slidenum">
              <a:rPr lang="en-US" smtClean="0"/>
              <a:t>9</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03: Configure Middleware and Services in ASP.NET Core</a:t>
            </a:r>
          </a:p>
        </p:txBody>
      </p:sp>
    </p:spTree>
    <p:extLst>
      <p:ext uri="{BB962C8B-B14F-4D97-AF65-F5344CB8AC3E}">
        <p14:creationId xmlns:p14="http://schemas.microsoft.com/office/powerpoint/2010/main" val="4161812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447526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6.xml"/><Relationship Id="rId1" Type="http://schemas.openxmlformats.org/officeDocument/2006/relationships/slideLayout" Target="../slideLayouts/slideLayout6.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200400" y="1828800"/>
            <a:ext cx="5732417" cy="1016000"/>
          </a:xfrm>
        </p:spPr>
        <p:txBody>
          <a:bodyPr/>
          <a:lstStyle/>
          <a:p>
            <a:r>
              <a:rPr lang="en-US"/>
              <a:t>Module 3</a:t>
            </a:r>
          </a:p>
        </p:txBody>
      </p:sp>
      <p:sp>
        <p:nvSpPr>
          <p:cNvPr id="3" name="Subtitle 2"/>
          <p:cNvSpPr>
            <a:spLocks noGrp="1"/>
          </p:cNvSpPr>
          <p:nvPr>
            <p:ph type="subTitle" sz="quarter" idx="1"/>
          </p:nvPr>
        </p:nvSpPr>
        <p:spPr/>
        <p:txBody>
          <a:bodyPr/>
          <a:lstStyle/>
          <a:p>
            <a:r>
              <a:rPr lang="en-US" dirty="0"/>
              <a:t>Configure Middleware and Services in ASP.NET Core
</a:t>
            </a:r>
          </a:p>
        </p:txBody>
      </p:sp>
    </p:spTree>
    <p:extLst>
      <p:ext uri="{BB962C8B-B14F-4D97-AF65-F5344CB8AC3E}">
        <p14:creationId xmlns:p14="http://schemas.microsoft.com/office/powerpoint/2010/main" val="16049221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a279d1bf-7093-4635-859f-e9bdbebc7048">
    <p:spTree>
      <p:nvGrpSpPr>
        <p:cNvPr id="1" name=""/>
        <p:cNvGrpSpPr/>
        <p:nvPr/>
      </p:nvGrpSpPr>
      <p:grpSpPr>
        <a:xfrm>
          <a:off x="0" y="0"/>
          <a:ext cx="0" cy="0"/>
          <a:chOff x="0" y="0"/>
          <a:chExt cx="0" cy="0"/>
        </a:xfrm>
      </p:grpSpPr>
      <p:sp>
        <p:nvSpPr>
          <p:cNvPr id="2" name="Title 1"/>
          <p:cNvSpPr>
            <a:spLocks noGrp="1"/>
          </p:cNvSpPr>
          <p:nvPr>
            <p:ph type="title"/>
          </p:nvPr>
        </p:nvSpPr>
        <p:spPr>
          <a:xfrm>
            <a:off x="460375" y="-2"/>
            <a:ext cx="8709504" cy="740664"/>
          </a:xfrm>
        </p:spPr>
        <p:txBody>
          <a:bodyPr/>
          <a:lstStyle/>
          <a:p>
            <a:r>
              <a:rPr lang="en-US" dirty="0" err="1"/>
              <a:t>MapUsing</a:t>
            </a:r>
            <a:r>
              <a:rPr lang="en-US" dirty="0"/>
              <a:t> the Startup Class to Configure Services Middleware</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182880" lvl="1"/>
            <a:r>
              <a:rPr lang="en-US" dirty="0"/>
              <a:t>Allows us to create alternative behavior for specific paths</a:t>
            </a:r>
          </a:p>
          <a:p>
            <a:pPr marL="182880" lvl="1"/>
            <a:r>
              <a:rPr lang="en-US" dirty="0"/>
              <a:t>Does not continue the main path</a:t>
            </a:r>
          </a:p>
          <a:p>
            <a:pPr marL="182880" lvl="1"/>
            <a:r>
              <a:rPr lang="en-US" dirty="0"/>
              <a:t>Can be nested</a:t>
            </a:r>
          </a:p>
          <a:p>
            <a:pPr marL="182880" lvl="1"/>
            <a:r>
              <a:rPr lang="en-US" dirty="0"/>
              <a:t>Does not do anything when used on its own</a:t>
            </a:r>
          </a:p>
          <a:p>
            <a:pPr marL="182880" lvl="1"/>
            <a:r>
              <a:rPr lang="en-US" dirty="0"/>
              <a:t>Not frequently used</a:t>
            </a:r>
          </a:p>
          <a:p>
            <a:pPr marL="284163" lvl="1" indent="0">
              <a:buNone/>
            </a:pPr>
            <a:r>
              <a:rPr lang="en-US" sz="1400" dirty="0"/>
              <a:t>   </a:t>
            </a:r>
            <a:r>
              <a:rPr lang="en-US" sz="1800" dirty="0" err="1">
                <a:latin typeface="Lucida Sans Unicode" panose="020B0602030504020204" pitchFamily="34" charset="0"/>
                <a:cs typeface="Lucida Sans Unicode" panose="020B0602030504020204" pitchFamily="34" charset="0"/>
              </a:rPr>
              <a:t>app.Map</a:t>
            </a:r>
            <a:r>
              <a:rPr lang="en-US" sz="1800" dirty="0">
                <a:latin typeface="Lucida Sans Unicode" panose="020B0602030504020204" pitchFamily="34" charset="0"/>
                <a:cs typeface="Lucida Sans Unicode" panose="020B0602030504020204" pitchFamily="34" charset="0"/>
              </a:rPr>
              <a:t>("/Map", (map) =&gt;</a:t>
            </a:r>
          </a:p>
          <a:p>
            <a:pPr marL="284163" lvl="1" indent="0">
              <a:buNone/>
            </a:pPr>
            <a:r>
              <a:rPr lang="en-US" sz="1800" dirty="0">
                <a:latin typeface="Lucida Sans Unicode" panose="020B0602030504020204" pitchFamily="34" charset="0"/>
                <a:cs typeface="Lucida Sans Unicode" panose="020B0602030504020204" pitchFamily="34" charset="0"/>
              </a:rPr>
              <a:t>   {</a:t>
            </a:r>
          </a:p>
          <a:p>
            <a:pPr marL="284163" lvl="1" indent="0">
              <a:buNone/>
            </a:pPr>
            <a:r>
              <a:rPr lang="en-US" sz="1800" dirty="0">
                <a:latin typeface="Lucida Sans Unicode" panose="020B0602030504020204" pitchFamily="34" charset="0"/>
                <a:cs typeface="Lucida Sans Unicode" panose="020B0602030504020204" pitchFamily="34" charset="0"/>
              </a:rPr>
              <a:t>        </a:t>
            </a:r>
            <a:r>
              <a:rPr lang="en-US" sz="1800" dirty="0" err="1">
                <a:latin typeface="Lucida Sans Unicode" panose="020B0602030504020204" pitchFamily="34" charset="0"/>
                <a:cs typeface="Lucida Sans Unicode" panose="020B0602030504020204" pitchFamily="34" charset="0"/>
              </a:rPr>
              <a:t>map.Run</a:t>
            </a:r>
            <a:r>
              <a:rPr lang="en-US" sz="1800" dirty="0">
                <a:latin typeface="Lucida Sans Unicode" panose="020B0602030504020204" pitchFamily="34" charset="0"/>
                <a:cs typeface="Lucida Sans Unicode" panose="020B0602030504020204" pitchFamily="34" charset="0"/>
              </a:rPr>
              <a:t>(</a:t>
            </a:r>
            <a:r>
              <a:rPr lang="en-US" sz="1800" dirty="0" err="1">
                <a:latin typeface="Lucida Sans Unicode" panose="020B0602030504020204" pitchFamily="34" charset="0"/>
                <a:cs typeface="Lucida Sans Unicode" panose="020B0602030504020204" pitchFamily="34" charset="0"/>
              </a:rPr>
              <a:t>async</a:t>
            </a:r>
            <a:r>
              <a:rPr lang="en-US" sz="1800" dirty="0">
                <a:latin typeface="Lucida Sans Unicode" panose="020B0602030504020204" pitchFamily="34" charset="0"/>
                <a:cs typeface="Lucida Sans Unicode" panose="020B0602030504020204" pitchFamily="34" charset="0"/>
              </a:rPr>
              <a:t> (context) =&gt;</a:t>
            </a:r>
          </a:p>
          <a:p>
            <a:pPr marL="284163" lvl="1" indent="0">
              <a:buNone/>
            </a:pPr>
            <a:r>
              <a:rPr lang="en-US" sz="1800" dirty="0">
                <a:latin typeface="Lucida Sans Unicode" panose="020B0602030504020204" pitchFamily="34" charset="0"/>
                <a:cs typeface="Lucida Sans Unicode" panose="020B0602030504020204" pitchFamily="34" charset="0"/>
              </a:rPr>
              <a:t>        {</a:t>
            </a:r>
          </a:p>
          <a:p>
            <a:pPr marL="284163" lvl="1" indent="0">
              <a:buNone/>
            </a:pPr>
            <a:r>
              <a:rPr lang="en-US" sz="1800" dirty="0">
                <a:latin typeface="Lucida Sans Unicode" panose="020B0602030504020204" pitchFamily="34" charset="0"/>
                <a:cs typeface="Lucida Sans Unicode" panose="020B0602030504020204" pitchFamily="34" charset="0"/>
              </a:rPr>
              <a:t>            await </a:t>
            </a:r>
            <a:r>
              <a:rPr lang="en-US" sz="1800" dirty="0" err="1">
                <a:latin typeface="Lucida Sans Unicode" panose="020B0602030504020204" pitchFamily="34" charset="0"/>
                <a:cs typeface="Lucida Sans Unicode" panose="020B0602030504020204" pitchFamily="34" charset="0"/>
              </a:rPr>
              <a:t>context.Response.WriteAsync</a:t>
            </a:r>
            <a:r>
              <a:rPr lang="en-US" sz="1800" dirty="0">
                <a:latin typeface="Lucida Sans Unicode" panose="020B0602030504020204" pitchFamily="34" charset="0"/>
                <a:cs typeface="Lucida Sans Unicode" panose="020B0602030504020204" pitchFamily="34" charset="0"/>
              </a:rPr>
              <a:t>("Run middleware inside of 		map middleware");</a:t>
            </a:r>
          </a:p>
          <a:p>
            <a:pPr marL="284163" lvl="1" indent="0">
              <a:buNone/>
            </a:pPr>
            <a:r>
              <a:rPr lang="en-US" sz="1800" dirty="0">
                <a:latin typeface="Lucida Sans Unicode" panose="020B0602030504020204" pitchFamily="34" charset="0"/>
                <a:cs typeface="Lucida Sans Unicode" panose="020B0602030504020204" pitchFamily="34" charset="0"/>
              </a:rPr>
              <a:t>        });</a:t>
            </a:r>
          </a:p>
          <a:p>
            <a:pPr marL="284163" lvl="1" indent="0">
              <a:buNone/>
            </a:pPr>
            <a:r>
              <a:rPr lang="en-US" sz="1800" dirty="0">
                <a:latin typeface="Lucida Sans Unicode" panose="020B0602030504020204" pitchFamily="34" charset="0"/>
                <a:cs typeface="Lucida Sans Unicode" panose="020B0602030504020204" pitchFamily="34" charset="0"/>
              </a:rPr>
              <a:t>   });</a:t>
            </a:r>
          </a:p>
          <a:p>
            <a:pPr marL="288925" lvl="1" indent="0">
              <a:buNone/>
            </a:pPr>
            <a:endParaRPr lang="en-US" dirty="0"/>
          </a:p>
        </p:txBody>
      </p:sp>
    </p:spTree>
    <p:extLst>
      <p:ext uri="{BB962C8B-B14F-4D97-AF65-F5344CB8AC3E}">
        <p14:creationId xmlns:p14="http://schemas.microsoft.com/office/powerpoint/2010/main" val="2921914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5c6f2159-9c0e-4dca-90fb-7a2082b254e9">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683625" cy="740664"/>
          </a:xfrm>
        </p:spPr>
        <p:txBody>
          <a:bodyPr/>
          <a:lstStyle/>
          <a:p>
            <a:r>
              <a:rPr lang="en-US" dirty="0"/>
              <a:t>Demonstration: How to Create Custom Middleware</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In this demonstration, you will learn:</a:t>
            </a:r>
          </a:p>
          <a:p>
            <a:pPr marL="182880" lvl="1"/>
            <a:r>
              <a:rPr lang="en-US" dirty="0"/>
              <a:t>How to add custom middleware to the application</a:t>
            </a:r>
          </a:p>
          <a:p>
            <a:pPr marL="182880" lvl="1"/>
            <a:r>
              <a:rPr lang="en-US" dirty="0"/>
              <a:t>How to use the middleware’s context parameter</a:t>
            </a:r>
          </a:p>
          <a:p>
            <a:pPr marL="182880" lvl="1"/>
            <a:r>
              <a:rPr lang="en-US" dirty="0"/>
              <a:t>How to use the Invoke method on the “next” parameter</a:t>
            </a:r>
          </a:p>
          <a:p>
            <a:pPr marL="182880" lvl="1"/>
            <a:r>
              <a:rPr lang="en-US" dirty="0"/>
              <a:t>How the order of middleware affects their execution</a:t>
            </a:r>
          </a:p>
          <a:p>
            <a:pPr lvl="1"/>
            <a:endParaRPr lang="en-US" dirty="0"/>
          </a:p>
          <a:p>
            <a:pPr marL="0" indent="0">
              <a:buNone/>
            </a:pPr>
            <a:endParaRPr lang="en-US" dirty="0"/>
          </a:p>
        </p:txBody>
      </p:sp>
    </p:spTree>
    <p:extLst>
      <p:ext uri="{BB962C8B-B14F-4D97-AF65-F5344CB8AC3E}">
        <p14:creationId xmlns:p14="http://schemas.microsoft.com/office/powerpoint/2010/main" val="23033619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84cd07cf-929b-461f-907c-d0d0b319433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Working with Static Files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Static files are files that do not change at run time</a:t>
            </a:r>
          </a:p>
          <a:p>
            <a:r>
              <a:rPr lang="en-US" dirty="0"/>
              <a:t>In ASP.NET Core applications static files can be served to clients by using the </a:t>
            </a:r>
            <a:r>
              <a:rPr lang="en-US" b="1" dirty="0" err="1"/>
              <a:t>UseStaticFiles</a:t>
            </a:r>
            <a:r>
              <a:rPr lang="en-US" dirty="0"/>
              <a:t> middleware</a:t>
            </a:r>
          </a:p>
          <a:p>
            <a:pPr marL="0" indent="0">
              <a:buNone/>
            </a:pPr>
            <a:r>
              <a:rPr lang="en-US" sz="2200" dirty="0">
                <a:latin typeface="Consolas" panose="020B0609020204030204" pitchFamily="49" charset="0"/>
              </a:rPr>
              <a:t> </a:t>
            </a:r>
          </a:p>
          <a:p>
            <a:pPr marL="284163" lvl="1" indent="0">
              <a:buNone/>
            </a:pPr>
            <a:r>
              <a:rPr lang="en-US" dirty="0">
                <a:latin typeface="Lucida Sans Unicode" panose="020B0602030504020204" pitchFamily="34" charset="0"/>
                <a:cs typeface="Lucida Sans Unicode" panose="020B0602030504020204" pitchFamily="34" charset="0"/>
              </a:rPr>
              <a:t>public void Configure(</a:t>
            </a:r>
            <a:r>
              <a:rPr lang="en-US" dirty="0" err="1">
                <a:latin typeface="Lucida Sans Unicode" panose="020B0602030504020204" pitchFamily="34" charset="0"/>
                <a:cs typeface="Lucida Sans Unicode" panose="020B0602030504020204" pitchFamily="34" charset="0"/>
              </a:rPr>
              <a:t>IApplicationBuilder</a:t>
            </a:r>
            <a:r>
              <a:rPr lang="en-US" dirty="0">
                <a:latin typeface="Lucida Sans Unicode" panose="020B0602030504020204" pitchFamily="34" charset="0"/>
                <a:cs typeface="Lucida Sans Unicode" panose="020B0602030504020204" pitchFamily="34" charset="0"/>
              </a:rPr>
              <a:t> app)</a:t>
            </a:r>
          </a:p>
          <a:p>
            <a:pPr marL="284163" lvl="1" indent="0">
              <a:buNone/>
            </a:pPr>
            <a:r>
              <a:rPr lang="en-US" dirty="0">
                <a:latin typeface="Lucida Sans Unicode" panose="020B0602030504020204" pitchFamily="34" charset="0"/>
                <a:cs typeface="Lucida Sans Unicode" panose="020B0602030504020204" pitchFamily="34" charset="0"/>
              </a:rPr>
              <a:t>{</a:t>
            </a:r>
          </a:p>
          <a:p>
            <a:pPr marL="284163" lvl="1" indent="0">
              <a:buNone/>
            </a:pPr>
            <a:r>
              <a:rPr lang="en-US" dirty="0">
                <a:latin typeface="Lucida Sans Unicode" panose="020B0602030504020204" pitchFamily="34" charset="0"/>
                <a:cs typeface="Lucida Sans Unicode" panose="020B0602030504020204" pitchFamily="34" charset="0"/>
              </a:rPr>
              <a:t>     </a:t>
            </a:r>
            <a:r>
              <a:rPr lang="en-US" dirty="0" err="1">
                <a:latin typeface="Lucida Sans Unicode" panose="020B0602030504020204" pitchFamily="34" charset="0"/>
                <a:cs typeface="Lucida Sans Unicode" panose="020B0602030504020204" pitchFamily="34" charset="0"/>
              </a:rPr>
              <a:t>app.UseStaticFiles</a:t>
            </a:r>
            <a:r>
              <a:rPr lang="en-US" dirty="0">
                <a:latin typeface="Lucida Sans Unicode" panose="020B0602030504020204" pitchFamily="34" charset="0"/>
                <a:cs typeface="Lucida Sans Unicode" panose="020B0602030504020204" pitchFamily="34" charset="0"/>
              </a:rPr>
              <a:t>();</a:t>
            </a:r>
          </a:p>
          <a:p>
            <a:pPr marL="284163" lvl="1" indent="0">
              <a:buNone/>
            </a:pPr>
            <a:r>
              <a:rPr lang="en-US" dirty="0">
                <a:latin typeface="Lucida Sans Unicode" panose="020B0602030504020204" pitchFamily="34" charset="0"/>
                <a:cs typeface="Lucida Sans Unicode" panose="020B0602030504020204" pitchFamily="34" charset="0"/>
              </a:rPr>
              <a:t>}</a:t>
            </a:r>
          </a:p>
          <a:p>
            <a:endParaRPr lang="en-US" dirty="0"/>
          </a:p>
        </p:txBody>
      </p:sp>
    </p:spTree>
    <p:extLst>
      <p:ext uri="{BB962C8B-B14F-4D97-AF65-F5344CB8AC3E}">
        <p14:creationId xmlns:p14="http://schemas.microsoft.com/office/powerpoint/2010/main" val="13743689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9fea694e-294c-4c2d-9766-c17c2cc91c5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Common types of static files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Common types of static files:</a:t>
            </a:r>
          </a:p>
          <a:p>
            <a:r>
              <a:rPr lang="en-US" dirty="0"/>
              <a:t>HTML files</a:t>
            </a:r>
          </a:p>
          <a:p>
            <a:r>
              <a:rPr lang="en-US" dirty="0"/>
              <a:t>CSS stylesheets</a:t>
            </a:r>
          </a:p>
          <a:p>
            <a:r>
              <a:rPr lang="en-US" dirty="0"/>
              <a:t>JavaScript files</a:t>
            </a:r>
          </a:p>
          <a:p>
            <a:r>
              <a:rPr lang="en-US" dirty="0"/>
              <a:t>Images and other assets</a:t>
            </a:r>
          </a:p>
          <a:p>
            <a:r>
              <a:rPr lang="en-US" dirty="0"/>
              <a:t>JSON or XML files</a:t>
            </a:r>
          </a:p>
        </p:txBody>
      </p:sp>
    </p:spTree>
    <p:extLst>
      <p:ext uri="{BB962C8B-B14F-4D97-AF65-F5344CB8AC3E}">
        <p14:creationId xmlns:p14="http://schemas.microsoft.com/office/powerpoint/2010/main" val="13011470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7f9fd767-c7df-4fdf-a3c7-5cfa874417f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Demonstration: How to Work with Static Files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In this demonstration, you will learn:</a:t>
            </a:r>
          </a:p>
          <a:p>
            <a:pPr marL="182880" lvl="1"/>
            <a:r>
              <a:rPr lang="en-US" dirty="0"/>
              <a:t>How to add HTML and image files as static files in the </a:t>
            </a:r>
            <a:r>
              <a:rPr lang="en-US" b="1" dirty="0" err="1"/>
              <a:t>wwwroot</a:t>
            </a:r>
            <a:r>
              <a:rPr lang="en-US" dirty="0"/>
              <a:t> folder</a:t>
            </a:r>
          </a:p>
          <a:p>
            <a:pPr marL="182880" lvl="1"/>
            <a:r>
              <a:rPr lang="en-US" dirty="0"/>
              <a:t>How to serve static files by using the </a:t>
            </a:r>
            <a:r>
              <a:rPr lang="en-US" b="1" dirty="0" err="1"/>
              <a:t>UseStaticFiles</a:t>
            </a:r>
            <a:r>
              <a:rPr lang="en-US" dirty="0"/>
              <a:t> middleware</a:t>
            </a:r>
          </a:p>
          <a:p>
            <a:pPr marL="182880" lvl="1"/>
            <a:r>
              <a:rPr lang="en-US" dirty="0"/>
              <a:t>What is the result of attempting to access a file that does not exist</a:t>
            </a:r>
          </a:p>
        </p:txBody>
      </p:sp>
    </p:spTree>
    <p:extLst>
      <p:ext uri="{BB962C8B-B14F-4D97-AF65-F5344CB8AC3E}">
        <p14:creationId xmlns:p14="http://schemas.microsoft.com/office/powerpoint/2010/main" val="40116656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df334a46-253f-4f82-abd5-d89445a5d39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2: Configuring Services</a:t>
            </a:r>
          </a:p>
        </p:txBody>
      </p:sp>
      <p:sp>
        <p:nvSpPr>
          <p:cNvPr id="3" name="Text Placeholder 2"/>
          <p:cNvSpPr>
            <a:spLocks noGrp="1"/>
          </p:cNvSpPr>
          <p:nvPr>
            <p:ph type="body" idx="1"/>
          </p:nvPr>
        </p:nvSpPr>
        <p:spPr/>
        <p:txBody>
          <a:bodyPr/>
          <a:lstStyle/>
          <a:p>
            <a:r>
              <a:rPr lang="en-US" dirty="0"/>
              <a:t>Introduction to Dependency Injection
Using the Startup Class to Configure Services
Demonstration: How to Use Dependency Injection
Inject Services to Controllers
Service Lifetime</a:t>
            </a:r>
          </a:p>
        </p:txBody>
      </p:sp>
    </p:spTree>
    <p:extLst>
      <p:ext uri="{BB962C8B-B14F-4D97-AF65-F5344CB8AC3E}">
        <p14:creationId xmlns:p14="http://schemas.microsoft.com/office/powerpoint/2010/main" val="29034454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e234b2d4-3ee1-44ce-9978-2af7290e571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Dependency Injection</a:t>
            </a:r>
          </a:p>
        </p:txBody>
      </p:sp>
      <p:graphicFrame>
        <p:nvGraphicFramePr>
          <p:cNvPr id="4" name="Content Placeholder 1" descr="In this slide, you can see that the process starts out by creating a service, then you register it by using the ConfigureServices method. Once it is registered, you can inject it into any place where it’s needed, including other services, controllers, views, and the application Configure method.">
            <a:extLst>
              <a:ext uri="{FF2B5EF4-FFF2-40B4-BE49-F238E27FC236}">
                <a16:creationId xmlns:a16="http://schemas.microsoft.com/office/drawing/2014/main" id="{8047E38E-2DFE-494D-BEC9-CD6FCC3FB075}"/>
              </a:ext>
            </a:extLst>
          </p:cNvPr>
          <p:cNvGraphicFramePr>
            <a:graphicFrameLocks noGrp="1"/>
          </p:cNvGraphicFramePr>
          <p:nvPr>
            <p:extLst>
              <p:ext uri="{D42A27DB-BD31-4B8C-83A1-F6EECF244321}">
                <p14:modId xmlns:p14="http://schemas.microsoft.com/office/powerpoint/2010/main" val="1335355751"/>
              </p:ext>
            </p:extLst>
          </p:nvPr>
        </p:nvGraphicFramePr>
        <p:xfrm>
          <a:off x="139148" y="834887"/>
          <a:ext cx="8746436" cy="582470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779740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326a80c4-5174-4d0a-9462-d1b126c3a95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Using the Startup Class to Configure Services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174625" lvl="1" indent="-174625">
              <a:buSzPct val="90000"/>
            </a:pPr>
            <a:r>
              <a:rPr lang="en-US" sz="2800" dirty="0"/>
              <a:t>Any class can act as a service</a:t>
            </a:r>
          </a:p>
          <a:p>
            <a:pPr marL="174625" lvl="1" indent="-174625">
              <a:buSzPct val="90000"/>
            </a:pPr>
            <a:r>
              <a:rPr lang="en-US" sz="2800" dirty="0"/>
              <a:t>By using the </a:t>
            </a:r>
            <a:r>
              <a:rPr lang="en-US" sz="2800" b="1" dirty="0" err="1"/>
              <a:t>ConfigureServices</a:t>
            </a:r>
            <a:r>
              <a:rPr lang="en-US" sz="2800" dirty="0"/>
              <a:t> method, you can register any service you would like to use in the application</a:t>
            </a:r>
          </a:p>
          <a:p>
            <a:pPr marL="174625" lvl="1" indent="-174625">
              <a:buSzPct val="90000"/>
            </a:pPr>
            <a:r>
              <a:rPr lang="en-US" sz="2800" dirty="0"/>
              <a:t>By using Dependency Injection in the </a:t>
            </a:r>
            <a:r>
              <a:rPr lang="en-US" sz="2800" b="1" dirty="0"/>
              <a:t>Configure</a:t>
            </a:r>
            <a:r>
              <a:rPr lang="en-US" sz="2800" dirty="0"/>
              <a:t> method you can utilize the services inside the middleware</a:t>
            </a:r>
          </a:p>
          <a:p>
            <a:pPr marL="288925" lvl="1" indent="0">
              <a:buNone/>
            </a:pPr>
            <a:endParaRPr lang="en-US" sz="2800" dirty="0"/>
          </a:p>
        </p:txBody>
      </p:sp>
    </p:spTree>
    <p:extLst>
      <p:ext uri="{BB962C8B-B14F-4D97-AF65-F5344CB8AC3E}">
        <p14:creationId xmlns:p14="http://schemas.microsoft.com/office/powerpoint/2010/main" val="10420730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776b4d80-38e7-496b-94cd-7178ac3ceca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Service Configuration and Injection</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sz="1800" dirty="0">
                <a:latin typeface="Lucida Sans Unicode" panose="020B0602030504020204" pitchFamily="34" charset="0"/>
                <a:cs typeface="Lucida Sans Unicode" panose="020B0602030504020204" pitchFamily="34" charset="0"/>
              </a:rPr>
              <a:t>public void </a:t>
            </a:r>
            <a:r>
              <a:rPr lang="en-US" sz="1800" dirty="0" err="1">
                <a:latin typeface="Lucida Sans Unicode" panose="020B0602030504020204" pitchFamily="34" charset="0"/>
                <a:cs typeface="Lucida Sans Unicode" panose="020B0602030504020204" pitchFamily="34" charset="0"/>
              </a:rPr>
              <a:t>ConfigureServices</a:t>
            </a:r>
            <a:r>
              <a:rPr lang="en-US" sz="1800" dirty="0">
                <a:latin typeface="Lucida Sans Unicode" panose="020B0602030504020204" pitchFamily="34" charset="0"/>
                <a:cs typeface="Lucida Sans Unicode" panose="020B0602030504020204" pitchFamily="34" charset="0"/>
              </a:rPr>
              <a:t>(</a:t>
            </a:r>
            <a:r>
              <a:rPr lang="en-US" sz="1800" dirty="0" err="1">
                <a:latin typeface="Lucida Sans Unicode" panose="020B0602030504020204" pitchFamily="34" charset="0"/>
                <a:cs typeface="Lucida Sans Unicode" panose="020B0602030504020204" pitchFamily="34" charset="0"/>
              </a:rPr>
              <a:t>IServiceCollection</a:t>
            </a:r>
            <a:r>
              <a:rPr lang="en-US" sz="1800" dirty="0">
                <a:latin typeface="Lucida Sans Unicode" panose="020B0602030504020204" pitchFamily="34" charset="0"/>
                <a:cs typeface="Lucida Sans Unicode" panose="020B0602030504020204" pitchFamily="34" charset="0"/>
              </a:rPr>
              <a:t> services)</a:t>
            </a:r>
          </a:p>
          <a:p>
            <a:pPr marL="0" indent="0">
              <a:buNone/>
            </a:pPr>
            <a:r>
              <a:rPr lang="en-US" sz="1800" dirty="0">
                <a:latin typeface="Lucida Sans Unicode" panose="020B0602030504020204" pitchFamily="34" charset="0"/>
                <a:cs typeface="Lucida Sans Unicode" panose="020B0602030504020204" pitchFamily="34" charset="0"/>
              </a:rPr>
              <a:t>{</a:t>
            </a:r>
          </a:p>
          <a:p>
            <a:pPr marL="0" indent="0">
              <a:buNone/>
            </a:pPr>
            <a:r>
              <a:rPr lang="en-US" sz="1800" dirty="0">
                <a:latin typeface="Lucida Sans Unicode" panose="020B0602030504020204" pitchFamily="34" charset="0"/>
                <a:cs typeface="Lucida Sans Unicode" panose="020B0602030504020204" pitchFamily="34" charset="0"/>
              </a:rPr>
              <a:t>    </a:t>
            </a:r>
            <a:r>
              <a:rPr lang="en-US" sz="1800" dirty="0" err="1">
                <a:latin typeface="Lucida Sans Unicode" panose="020B0602030504020204" pitchFamily="34" charset="0"/>
                <a:cs typeface="Lucida Sans Unicode" panose="020B0602030504020204" pitchFamily="34" charset="0"/>
              </a:rPr>
              <a:t>services.AddSingleton</a:t>
            </a:r>
            <a:r>
              <a:rPr lang="en-US" sz="1800" dirty="0">
                <a:latin typeface="Lucida Sans Unicode" panose="020B0602030504020204" pitchFamily="34" charset="0"/>
                <a:cs typeface="Lucida Sans Unicode" panose="020B0602030504020204" pitchFamily="34" charset="0"/>
              </a:rPr>
              <a:t>&lt;</a:t>
            </a:r>
            <a:r>
              <a:rPr lang="en-US" sz="1800" dirty="0" err="1">
                <a:latin typeface="Lucida Sans Unicode" panose="020B0602030504020204" pitchFamily="34" charset="0"/>
                <a:cs typeface="Lucida Sans Unicode" panose="020B0602030504020204" pitchFamily="34" charset="0"/>
              </a:rPr>
              <a:t>IService</a:t>
            </a:r>
            <a:r>
              <a:rPr lang="en-US" sz="1800" dirty="0">
                <a:latin typeface="Lucida Sans Unicode" panose="020B0602030504020204" pitchFamily="34" charset="0"/>
                <a:cs typeface="Lucida Sans Unicode" panose="020B0602030504020204" pitchFamily="34" charset="0"/>
              </a:rPr>
              <a:t>, Service&gt;();</a:t>
            </a:r>
          </a:p>
          <a:p>
            <a:pPr marL="0" indent="0">
              <a:buNone/>
            </a:pPr>
            <a:r>
              <a:rPr lang="en-US" sz="1800" dirty="0">
                <a:latin typeface="Lucida Sans Unicode" panose="020B0602030504020204" pitchFamily="34" charset="0"/>
                <a:cs typeface="Lucida Sans Unicode" panose="020B0602030504020204" pitchFamily="34" charset="0"/>
              </a:rPr>
              <a:t>}</a:t>
            </a:r>
          </a:p>
          <a:p>
            <a:pPr marL="0" indent="0">
              <a:buNone/>
            </a:pPr>
            <a:r>
              <a:rPr lang="en-US" sz="1800" dirty="0">
                <a:latin typeface="Lucida Sans Unicode" panose="020B0602030504020204" pitchFamily="34" charset="0"/>
                <a:cs typeface="Lucida Sans Unicode" panose="020B0602030504020204" pitchFamily="34" charset="0"/>
              </a:rPr>
              <a:t> </a:t>
            </a:r>
          </a:p>
          <a:p>
            <a:pPr marL="0" indent="0">
              <a:buNone/>
            </a:pPr>
            <a:r>
              <a:rPr lang="en-US" sz="1800" dirty="0">
                <a:latin typeface="Lucida Sans Unicode" panose="020B0602030504020204" pitchFamily="34" charset="0"/>
                <a:cs typeface="Lucida Sans Unicode" panose="020B0602030504020204" pitchFamily="34" charset="0"/>
              </a:rPr>
              <a:t>public void Configure(</a:t>
            </a:r>
            <a:r>
              <a:rPr lang="en-US" sz="1800" dirty="0" err="1">
                <a:latin typeface="Lucida Sans Unicode" panose="020B0602030504020204" pitchFamily="34" charset="0"/>
                <a:cs typeface="Lucida Sans Unicode" panose="020B0602030504020204" pitchFamily="34" charset="0"/>
              </a:rPr>
              <a:t>IApplicationBuilder</a:t>
            </a:r>
            <a:r>
              <a:rPr lang="en-US" sz="1800" dirty="0">
                <a:latin typeface="Lucida Sans Unicode" panose="020B0602030504020204" pitchFamily="34" charset="0"/>
                <a:cs typeface="Lucida Sans Unicode" panose="020B0602030504020204" pitchFamily="34" charset="0"/>
              </a:rPr>
              <a:t> app, </a:t>
            </a:r>
            <a:r>
              <a:rPr lang="en-US" sz="1800" dirty="0" err="1">
                <a:latin typeface="Lucida Sans Unicode" panose="020B0602030504020204" pitchFamily="34" charset="0"/>
                <a:cs typeface="Lucida Sans Unicode" panose="020B0602030504020204" pitchFamily="34" charset="0"/>
              </a:rPr>
              <a:t>IService</a:t>
            </a:r>
            <a:r>
              <a:rPr lang="en-US" sz="1800" dirty="0">
                <a:latin typeface="Lucida Sans Unicode" panose="020B0602030504020204" pitchFamily="34" charset="0"/>
                <a:cs typeface="Lucida Sans Unicode" panose="020B0602030504020204" pitchFamily="34" charset="0"/>
              </a:rPr>
              <a:t> service)</a:t>
            </a:r>
          </a:p>
          <a:p>
            <a:pPr marL="0" indent="0">
              <a:buNone/>
            </a:pPr>
            <a:r>
              <a:rPr lang="en-US" sz="1800" dirty="0">
                <a:latin typeface="Lucida Sans Unicode" panose="020B0602030504020204" pitchFamily="34" charset="0"/>
                <a:cs typeface="Lucida Sans Unicode" panose="020B0602030504020204" pitchFamily="34" charset="0"/>
              </a:rPr>
              <a:t>{</a:t>
            </a:r>
          </a:p>
          <a:p>
            <a:pPr marL="0" indent="0">
              <a:buNone/>
            </a:pPr>
            <a:r>
              <a:rPr lang="en-US" sz="1800" dirty="0">
                <a:latin typeface="Lucida Sans Unicode" panose="020B0602030504020204" pitchFamily="34" charset="0"/>
                <a:cs typeface="Lucida Sans Unicode" panose="020B0602030504020204" pitchFamily="34" charset="0"/>
              </a:rPr>
              <a:t>    </a:t>
            </a:r>
            <a:r>
              <a:rPr lang="en-US" sz="1800" dirty="0" err="1">
                <a:latin typeface="Lucida Sans Unicode" panose="020B0602030504020204" pitchFamily="34" charset="0"/>
                <a:cs typeface="Lucida Sans Unicode" panose="020B0602030504020204" pitchFamily="34" charset="0"/>
              </a:rPr>
              <a:t>app.Run</a:t>
            </a:r>
            <a:r>
              <a:rPr lang="en-US" sz="1800" dirty="0">
                <a:latin typeface="Lucida Sans Unicode" panose="020B0602030504020204" pitchFamily="34" charset="0"/>
                <a:cs typeface="Lucida Sans Unicode" panose="020B0602030504020204" pitchFamily="34" charset="0"/>
              </a:rPr>
              <a:t>(</a:t>
            </a:r>
            <a:r>
              <a:rPr lang="en-US" sz="1800" dirty="0" err="1">
                <a:latin typeface="Lucida Sans Unicode" panose="020B0602030504020204" pitchFamily="34" charset="0"/>
                <a:cs typeface="Lucida Sans Unicode" panose="020B0602030504020204" pitchFamily="34" charset="0"/>
              </a:rPr>
              <a:t>async</a:t>
            </a:r>
            <a:r>
              <a:rPr lang="en-US" sz="1800" dirty="0">
                <a:latin typeface="Lucida Sans Unicode" panose="020B0602030504020204" pitchFamily="34" charset="0"/>
                <a:cs typeface="Lucida Sans Unicode" panose="020B0602030504020204" pitchFamily="34" charset="0"/>
              </a:rPr>
              <a:t> (context) =&gt;</a:t>
            </a:r>
          </a:p>
          <a:p>
            <a:pPr marL="0" indent="0">
              <a:buNone/>
            </a:pPr>
            <a:r>
              <a:rPr lang="en-US" sz="1800" dirty="0">
                <a:latin typeface="Lucida Sans Unicode" panose="020B0602030504020204" pitchFamily="34" charset="0"/>
                <a:cs typeface="Lucida Sans Unicode" panose="020B0602030504020204" pitchFamily="34" charset="0"/>
              </a:rPr>
              <a:t>    {</a:t>
            </a:r>
          </a:p>
          <a:p>
            <a:pPr marL="0" indent="0">
              <a:buNone/>
            </a:pPr>
            <a:r>
              <a:rPr lang="en-US" sz="1800" dirty="0">
                <a:latin typeface="Lucida Sans Unicode" panose="020B0602030504020204" pitchFamily="34" charset="0"/>
                <a:cs typeface="Lucida Sans Unicode" panose="020B0602030504020204" pitchFamily="34" charset="0"/>
              </a:rPr>
              <a:t>        await </a:t>
            </a:r>
            <a:r>
              <a:rPr lang="en-US" sz="1800" dirty="0" err="1">
                <a:latin typeface="Lucida Sans Unicode" panose="020B0602030504020204" pitchFamily="34" charset="0"/>
                <a:cs typeface="Lucida Sans Unicode" panose="020B0602030504020204" pitchFamily="34" charset="0"/>
              </a:rPr>
              <a:t>service.DoSomething</a:t>
            </a:r>
            <a:r>
              <a:rPr lang="en-US" sz="1800" dirty="0">
                <a:latin typeface="Lucida Sans Unicode" panose="020B0602030504020204" pitchFamily="34" charset="0"/>
                <a:cs typeface="Lucida Sans Unicode" panose="020B0602030504020204" pitchFamily="34" charset="0"/>
              </a:rPr>
              <a:t>();</a:t>
            </a:r>
          </a:p>
          <a:p>
            <a:pPr marL="0" indent="0">
              <a:buNone/>
            </a:pPr>
            <a:r>
              <a:rPr lang="en-US" sz="1800" dirty="0">
                <a:latin typeface="Lucida Sans Unicode" panose="020B0602030504020204" pitchFamily="34" charset="0"/>
                <a:cs typeface="Lucida Sans Unicode" panose="020B0602030504020204" pitchFamily="34" charset="0"/>
              </a:rPr>
              <a:t>    });</a:t>
            </a:r>
          </a:p>
          <a:p>
            <a:pPr marL="0" indent="0">
              <a:buNone/>
            </a:pPr>
            <a:r>
              <a:rPr lang="en-US" sz="1800" dirty="0">
                <a:latin typeface="Lucida Sans Unicode" panose="020B0602030504020204" pitchFamily="34" charset="0"/>
                <a:cs typeface="Lucida Sans Unicode" panose="020B0602030504020204" pitchFamily="34" charset="0"/>
              </a:rPr>
              <a:t>}</a:t>
            </a:r>
          </a:p>
        </p:txBody>
      </p:sp>
    </p:spTree>
    <p:extLst>
      <p:ext uri="{BB962C8B-B14F-4D97-AF65-F5344CB8AC3E}">
        <p14:creationId xmlns:p14="http://schemas.microsoft.com/office/powerpoint/2010/main" val="1586371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9fbcb9b8-fb93-4f3c-8373-63d1b6d80f36">
    <p:spTree>
      <p:nvGrpSpPr>
        <p:cNvPr id="1" name=""/>
        <p:cNvGrpSpPr/>
        <p:nvPr/>
      </p:nvGrpSpPr>
      <p:grpSpPr>
        <a:xfrm>
          <a:off x="0" y="0"/>
          <a:ext cx="0" cy="0"/>
          <a:chOff x="0" y="0"/>
          <a:chExt cx="0" cy="0"/>
        </a:xfrm>
      </p:grpSpPr>
      <p:sp>
        <p:nvSpPr>
          <p:cNvPr id="2" name="Title 1"/>
          <p:cNvSpPr>
            <a:spLocks noGrp="1"/>
          </p:cNvSpPr>
          <p:nvPr>
            <p:ph type="title"/>
          </p:nvPr>
        </p:nvSpPr>
        <p:spPr>
          <a:xfrm>
            <a:off x="460375" y="-2"/>
            <a:ext cx="8657746" cy="740664"/>
          </a:xfrm>
        </p:spPr>
        <p:txBody>
          <a:bodyPr/>
          <a:lstStyle/>
          <a:p>
            <a:r>
              <a:rPr lang="en-US" dirty="0"/>
              <a:t>Demonstration: How to Use Dependency Injection</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In this demonstration, you will learn how to:</a:t>
            </a:r>
          </a:p>
          <a:p>
            <a:pPr marL="182880" lvl="1"/>
            <a:r>
              <a:rPr lang="en-US" dirty="0"/>
              <a:t>Create a service in ASP.NET Core</a:t>
            </a:r>
          </a:p>
          <a:p>
            <a:pPr marL="182880" lvl="1"/>
            <a:r>
              <a:rPr lang="en-US" dirty="0"/>
              <a:t>Register a service in the </a:t>
            </a:r>
            <a:r>
              <a:rPr lang="en-US" b="1" dirty="0" err="1"/>
              <a:t>ConfigureServices</a:t>
            </a:r>
            <a:r>
              <a:rPr lang="en-US" dirty="0"/>
              <a:t> method</a:t>
            </a:r>
          </a:p>
          <a:p>
            <a:pPr marL="182880" lvl="1"/>
            <a:r>
              <a:rPr lang="en-US" dirty="0"/>
              <a:t>Inject a service into the </a:t>
            </a:r>
            <a:r>
              <a:rPr lang="en-US" b="1" dirty="0"/>
              <a:t>Configure</a:t>
            </a:r>
            <a:r>
              <a:rPr lang="en-US" dirty="0"/>
              <a:t> method by using Dependency Injection</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41610947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Overview</a:t>
            </a:r>
          </a:p>
        </p:txBody>
      </p:sp>
      <p:sp>
        <p:nvSpPr>
          <p:cNvPr id="3" name="Text Placeholder 2"/>
          <p:cNvSpPr>
            <a:spLocks noGrp="1"/>
          </p:cNvSpPr>
          <p:nvPr>
            <p:ph type="body" idx="1"/>
          </p:nvPr>
        </p:nvSpPr>
        <p:spPr/>
        <p:txBody>
          <a:bodyPr/>
          <a:lstStyle/>
          <a:p>
            <a:r>
              <a:rPr lang="en-US" dirty="0"/>
              <a:t>Configuring Middleware
Configuring Services</a:t>
            </a:r>
          </a:p>
        </p:txBody>
      </p:sp>
    </p:spTree>
    <p:extLst>
      <p:ext uri="{BB962C8B-B14F-4D97-AF65-F5344CB8AC3E}">
        <p14:creationId xmlns:p14="http://schemas.microsoft.com/office/powerpoint/2010/main" val="12086958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0d03bfb5-0d38-4948-a9fb-f6999d9f80e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Inject Services to Controllers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182880" lvl="1"/>
            <a:r>
              <a:rPr lang="en-US" sz="2800" dirty="0"/>
              <a:t>A controller is used to handle requests from the client</a:t>
            </a:r>
          </a:p>
          <a:p>
            <a:pPr marL="182880" lvl="1"/>
            <a:r>
              <a:rPr lang="en-US" sz="2800" dirty="0"/>
              <a:t>Controllers support constructor dependency injection</a:t>
            </a:r>
          </a:p>
          <a:p>
            <a:pPr marL="182880" lvl="1"/>
            <a:r>
              <a:rPr lang="en-US" sz="2800" dirty="0"/>
              <a:t>If the internal behavior of a service or its dependencies change, you will not need to update the controller</a:t>
            </a:r>
          </a:p>
          <a:p>
            <a:pPr marL="182880" lvl="1"/>
            <a:r>
              <a:rPr lang="en-US" sz="2800" dirty="0"/>
              <a:t>You cannot have more then one constructor in the controller, as the default dependency injection container cannot handle it</a:t>
            </a:r>
          </a:p>
          <a:p>
            <a:pPr lvl="1"/>
            <a:endParaRPr lang="en-US" sz="2800" dirty="0"/>
          </a:p>
        </p:txBody>
      </p:sp>
    </p:spTree>
    <p:extLst>
      <p:ext uri="{BB962C8B-B14F-4D97-AF65-F5344CB8AC3E}">
        <p14:creationId xmlns:p14="http://schemas.microsoft.com/office/powerpoint/2010/main" val="14784354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829e541a-cdbd-4717-82ab-153b9d3cf60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Injecting a Service to a Controller</a:t>
            </a:r>
          </a:p>
        </p:txBody>
      </p:sp>
      <p:sp>
        <p:nvSpPr>
          <p:cNvPr id="4" name="Content Placeholder 2"/>
          <p:cNvSpPr>
            <a:spLocks noGrp="1"/>
          </p:cNvSpPr>
          <p:nvPr/>
        </p:nvSpPr>
        <p:spPr bwMode="auto">
          <a:xfrm>
            <a:off x="458788" y="1021215"/>
            <a:ext cx="8119156" cy="526744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sz="2000" dirty="0">
                <a:latin typeface="Lucida Sans Unicode" panose="020B0602030504020204" pitchFamily="34" charset="0"/>
                <a:cs typeface="Lucida Sans Unicode" panose="020B0602030504020204" pitchFamily="34" charset="0"/>
              </a:rPr>
              <a:t>public class </a:t>
            </a:r>
            <a:r>
              <a:rPr lang="en-US" sz="2000" dirty="0" err="1">
                <a:latin typeface="Lucida Sans Unicode" panose="020B0602030504020204" pitchFamily="34" charset="0"/>
                <a:cs typeface="Lucida Sans Unicode" panose="020B0602030504020204" pitchFamily="34" charset="0"/>
              </a:rPr>
              <a:t>HomeController</a:t>
            </a:r>
            <a:r>
              <a:rPr lang="en-US" sz="2000" dirty="0">
                <a:latin typeface="Lucida Sans Unicode" panose="020B0602030504020204" pitchFamily="34" charset="0"/>
                <a:cs typeface="Lucida Sans Unicode" panose="020B0602030504020204" pitchFamily="34" charset="0"/>
              </a:rPr>
              <a:t> : Controller</a:t>
            </a:r>
          </a:p>
          <a:p>
            <a:pPr marL="0" indent="0">
              <a:buNone/>
            </a:pPr>
            <a:r>
              <a:rPr lang="en-US" sz="2000" dirty="0">
                <a:latin typeface="Lucida Sans Unicode" panose="020B0602030504020204" pitchFamily="34" charset="0"/>
                <a:cs typeface="Lucida Sans Unicode" panose="020B0602030504020204" pitchFamily="34" charset="0"/>
              </a:rPr>
              <a:t>{</a:t>
            </a:r>
          </a:p>
          <a:p>
            <a:pPr marL="0" indent="0">
              <a:buNone/>
            </a:pPr>
            <a:r>
              <a:rPr lang="en-US" sz="2000" dirty="0">
                <a:latin typeface="Lucida Sans Unicode" panose="020B0602030504020204" pitchFamily="34" charset="0"/>
                <a:cs typeface="Lucida Sans Unicode" panose="020B0602030504020204" pitchFamily="34" charset="0"/>
              </a:rPr>
              <a:t>    private </a:t>
            </a:r>
            <a:r>
              <a:rPr lang="en-US" sz="2000" dirty="0" err="1">
                <a:latin typeface="Lucida Sans Unicode" panose="020B0602030504020204" pitchFamily="34" charset="0"/>
                <a:cs typeface="Lucida Sans Unicode" panose="020B0602030504020204" pitchFamily="34" charset="0"/>
              </a:rPr>
              <a:t>IMyService</a:t>
            </a:r>
            <a:r>
              <a:rPr lang="en-US" sz="2000" dirty="0">
                <a:latin typeface="Lucida Sans Unicode" panose="020B0602030504020204" pitchFamily="34" charset="0"/>
                <a:cs typeface="Lucida Sans Unicode" panose="020B0602030504020204" pitchFamily="34" charset="0"/>
              </a:rPr>
              <a:t> _</a:t>
            </a:r>
            <a:r>
              <a:rPr lang="en-US" sz="2000" dirty="0" err="1">
                <a:latin typeface="Lucida Sans Unicode" panose="020B0602030504020204" pitchFamily="34" charset="0"/>
                <a:cs typeface="Lucida Sans Unicode" panose="020B0602030504020204" pitchFamily="34" charset="0"/>
              </a:rPr>
              <a:t>myService</a:t>
            </a:r>
            <a:r>
              <a:rPr lang="en-US" sz="2000" dirty="0">
                <a:latin typeface="Lucida Sans Unicode" panose="020B0602030504020204" pitchFamily="34" charset="0"/>
                <a:cs typeface="Lucida Sans Unicode" panose="020B0602030504020204" pitchFamily="34" charset="0"/>
              </a:rPr>
              <a:t>;</a:t>
            </a:r>
          </a:p>
          <a:p>
            <a:pPr marL="0" indent="0">
              <a:buNone/>
            </a:pPr>
            <a:r>
              <a:rPr lang="en-US" sz="2000" dirty="0">
                <a:latin typeface="Lucida Sans Unicode" panose="020B0602030504020204" pitchFamily="34" charset="0"/>
                <a:cs typeface="Lucida Sans Unicode" panose="020B0602030504020204" pitchFamily="34" charset="0"/>
              </a:rPr>
              <a:t> </a:t>
            </a:r>
          </a:p>
          <a:p>
            <a:pPr marL="0" indent="0">
              <a:buNone/>
            </a:pPr>
            <a:r>
              <a:rPr lang="en-US" sz="2000" dirty="0">
                <a:latin typeface="Lucida Sans Unicode" panose="020B0602030504020204" pitchFamily="34" charset="0"/>
                <a:cs typeface="Lucida Sans Unicode" panose="020B0602030504020204" pitchFamily="34" charset="0"/>
              </a:rPr>
              <a:t>    public </a:t>
            </a:r>
            <a:r>
              <a:rPr lang="en-US" sz="2000" dirty="0" err="1">
                <a:latin typeface="Lucida Sans Unicode" panose="020B0602030504020204" pitchFamily="34" charset="0"/>
                <a:cs typeface="Lucida Sans Unicode" panose="020B0602030504020204" pitchFamily="34" charset="0"/>
              </a:rPr>
              <a:t>HomeController</a:t>
            </a:r>
            <a:r>
              <a:rPr lang="en-US" sz="2000" dirty="0">
                <a:latin typeface="Lucida Sans Unicode" panose="020B0602030504020204" pitchFamily="34" charset="0"/>
                <a:cs typeface="Lucida Sans Unicode" panose="020B0602030504020204" pitchFamily="34" charset="0"/>
              </a:rPr>
              <a:t>(</a:t>
            </a:r>
            <a:r>
              <a:rPr lang="en-US" sz="2000" dirty="0" err="1">
                <a:latin typeface="Lucida Sans Unicode" panose="020B0602030504020204" pitchFamily="34" charset="0"/>
                <a:cs typeface="Lucida Sans Unicode" panose="020B0602030504020204" pitchFamily="34" charset="0"/>
              </a:rPr>
              <a:t>IMyService</a:t>
            </a:r>
            <a:r>
              <a:rPr lang="en-US" sz="2000" dirty="0">
                <a:latin typeface="Lucida Sans Unicode" panose="020B0602030504020204" pitchFamily="34" charset="0"/>
                <a:cs typeface="Lucida Sans Unicode" panose="020B0602030504020204" pitchFamily="34" charset="0"/>
              </a:rPr>
              <a:t> </a:t>
            </a:r>
            <a:r>
              <a:rPr lang="en-US" sz="2000" dirty="0" err="1">
                <a:latin typeface="Lucida Sans Unicode" panose="020B0602030504020204" pitchFamily="34" charset="0"/>
                <a:cs typeface="Lucida Sans Unicode" panose="020B0602030504020204" pitchFamily="34" charset="0"/>
              </a:rPr>
              <a:t>myService</a:t>
            </a:r>
            <a:r>
              <a:rPr lang="en-US" sz="2000" dirty="0">
                <a:latin typeface="Lucida Sans Unicode" panose="020B0602030504020204" pitchFamily="34" charset="0"/>
                <a:cs typeface="Lucida Sans Unicode" panose="020B0602030504020204" pitchFamily="34" charset="0"/>
              </a:rPr>
              <a:t>)</a:t>
            </a:r>
          </a:p>
          <a:p>
            <a:pPr marL="0" indent="0">
              <a:buNone/>
            </a:pPr>
            <a:r>
              <a:rPr lang="en-US" sz="2000" dirty="0">
                <a:latin typeface="Lucida Sans Unicode" panose="020B0602030504020204" pitchFamily="34" charset="0"/>
                <a:cs typeface="Lucida Sans Unicode" panose="020B0602030504020204" pitchFamily="34" charset="0"/>
              </a:rPr>
              <a:t>    {</a:t>
            </a:r>
          </a:p>
          <a:p>
            <a:pPr marL="0" indent="0">
              <a:buNone/>
            </a:pPr>
            <a:r>
              <a:rPr lang="en-US" sz="2000" dirty="0">
                <a:latin typeface="Lucida Sans Unicode" panose="020B0602030504020204" pitchFamily="34" charset="0"/>
                <a:cs typeface="Lucida Sans Unicode" panose="020B0602030504020204" pitchFamily="34" charset="0"/>
              </a:rPr>
              <a:t>        _</a:t>
            </a:r>
            <a:r>
              <a:rPr lang="en-US" sz="2000" dirty="0" err="1">
                <a:latin typeface="Lucida Sans Unicode" panose="020B0602030504020204" pitchFamily="34" charset="0"/>
                <a:cs typeface="Lucida Sans Unicode" panose="020B0602030504020204" pitchFamily="34" charset="0"/>
              </a:rPr>
              <a:t>myService</a:t>
            </a:r>
            <a:r>
              <a:rPr lang="en-US" sz="2000" dirty="0">
                <a:latin typeface="Lucida Sans Unicode" panose="020B0602030504020204" pitchFamily="34" charset="0"/>
                <a:cs typeface="Lucida Sans Unicode" panose="020B0602030504020204" pitchFamily="34" charset="0"/>
              </a:rPr>
              <a:t> = </a:t>
            </a:r>
            <a:r>
              <a:rPr lang="en-US" sz="2000" dirty="0" err="1">
                <a:latin typeface="Lucida Sans Unicode" panose="020B0602030504020204" pitchFamily="34" charset="0"/>
                <a:cs typeface="Lucida Sans Unicode" panose="020B0602030504020204" pitchFamily="34" charset="0"/>
              </a:rPr>
              <a:t>myService</a:t>
            </a:r>
            <a:r>
              <a:rPr lang="en-US" sz="2000" dirty="0">
                <a:latin typeface="Lucida Sans Unicode" panose="020B0602030504020204" pitchFamily="34" charset="0"/>
                <a:cs typeface="Lucida Sans Unicode" panose="020B0602030504020204" pitchFamily="34" charset="0"/>
              </a:rPr>
              <a:t>;</a:t>
            </a:r>
          </a:p>
          <a:p>
            <a:pPr marL="0" indent="0">
              <a:buNone/>
            </a:pPr>
            <a:r>
              <a:rPr lang="en-US" sz="2000" dirty="0">
                <a:latin typeface="Lucida Sans Unicode" panose="020B0602030504020204" pitchFamily="34" charset="0"/>
                <a:cs typeface="Lucida Sans Unicode" panose="020B0602030504020204" pitchFamily="34" charset="0"/>
              </a:rPr>
              <a:t>    }</a:t>
            </a:r>
          </a:p>
          <a:p>
            <a:pPr marL="0" indent="0">
              <a:buNone/>
            </a:pPr>
            <a:r>
              <a:rPr lang="en-US" sz="2000" dirty="0">
                <a:latin typeface="Lucida Sans Unicode" panose="020B0602030504020204" pitchFamily="34" charset="0"/>
                <a:cs typeface="Lucida Sans Unicode" panose="020B0602030504020204" pitchFamily="34" charset="0"/>
              </a:rPr>
              <a:t> </a:t>
            </a:r>
          </a:p>
          <a:p>
            <a:pPr marL="0" indent="0">
              <a:buNone/>
            </a:pPr>
            <a:r>
              <a:rPr lang="en-US" sz="2000" dirty="0">
                <a:latin typeface="Lucida Sans Unicode" panose="020B0602030504020204" pitchFamily="34" charset="0"/>
                <a:cs typeface="Lucida Sans Unicode" panose="020B0602030504020204" pitchFamily="34" charset="0"/>
              </a:rPr>
              <a:t>    public </a:t>
            </a:r>
            <a:r>
              <a:rPr lang="en-US" sz="2000" dirty="0" err="1">
                <a:latin typeface="Lucida Sans Unicode" panose="020B0602030504020204" pitchFamily="34" charset="0"/>
                <a:cs typeface="Lucida Sans Unicode" panose="020B0602030504020204" pitchFamily="34" charset="0"/>
              </a:rPr>
              <a:t>IActionResult</a:t>
            </a:r>
            <a:r>
              <a:rPr lang="en-US" sz="2000" dirty="0">
                <a:latin typeface="Lucida Sans Unicode" panose="020B0602030504020204" pitchFamily="34" charset="0"/>
                <a:cs typeface="Lucida Sans Unicode" panose="020B0602030504020204" pitchFamily="34" charset="0"/>
              </a:rPr>
              <a:t> Index()</a:t>
            </a:r>
          </a:p>
          <a:p>
            <a:pPr marL="0" indent="0">
              <a:buNone/>
            </a:pPr>
            <a:r>
              <a:rPr lang="en-US" sz="2000" dirty="0">
                <a:latin typeface="Lucida Sans Unicode" panose="020B0602030504020204" pitchFamily="34" charset="0"/>
                <a:cs typeface="Lucida Sans Unicode" panose="020B0602030504020204" pitchFamily="34" charset="0"/>
              </a:rPr>
              <a:t>    {</a:t>
            </a:r>
          </a:p>
          <a:p>
            <a:pPr marL="0" indent="0">
              <a:buNone/>
            </a:pPr>
            <a:r>
              <a:rPr lang="en-US" sz="2000" dirty="0">
                <a:latin typeface="Lucida Sans Unicode" panose="020B0602030504020204" pitchFamily="34" charset="0"/>
                <a:cs typeface="Lucida Sans Unicode" panose="020B0602030504020204" pitchFamily="34" charset="0"/>
              </a:rPr>
              <a:t>        return Content(_</a:t>
            </a:r>
            <a:r>
              <a:rPr lang="en-US" sz="2000" dirty="0" err="1">
                <a:latin typeface="Lucida Sans Unicode" panose="020B0602030504020204" pitchFamily="34" charset="0"/>
                <a:cs typeface="Lucida Sans Unicode" panose="020B0602030504020204" pitchFamily="34" charset="0"/>
              </a:rPr>
              <a:t>myService.DoSomething</a:t>
            </a:r>
            <a:r>
              <a:rPr lang="en-US" sz="2000" dirty="0">
                <a:latin typeface="Lucida Sans Unicode" panose="020B0602030504020204" pitchFamily="34" charset="0"/>
                <a:cs typeface="Lucida Sans Unicode" panose="020B0602030504020204" pitchFamily="34" charset="0"/>
              </a:rPr>
              <a:t>());</a:t>
            </a:r>
          </a:p>
          <a:p>
            <a:pPr marL="0" indent="0">
              <a:buNone/>
            </a:pPr>
            <a:r>
              <a:rPr lang="en-US" sz="2000" dirty="0">
                <a:latin typeface="Lucida Sans Unicode" panose="020B0602030504020204" pitchFamily="34" charset="0"/>
                <a:cs typeface="Lucida Sans Unicode" panose="020B0602030504020204" pitchFamily="34" charset="0"/>
              </a:rPr>
              <a:t>    }</a:t>
            </a:r>
          </a:p>
          <a:p>
            <a:pPr marL="0" indent="0">
              <a:buNone/>
            </a:pPr>
            <a:r>
              <a:rPr lang="en-US" sz="2000" dirty="0">
                <a:latin typeface="Consolas" panose="020B0609020204030204" pitchFamily="49" charset="0"/>
              </a:rPr>
              <a:t>}</a:t>
            </a:r>
          </a:p>
          <a:p>
            <a:pPr marL="0" indent="0">
              <a:buNone/>
            </a:pPr>
            <a:endParaRPr lang="en-US" sz="2000" dirty="0">
              <a:latin typeface="Consolas" panose="020B0609020204030204" pitchFamily="49" charset="0"/>
            </a:endParaRPr>
          </a:p>
        </p:txBody>
      </p:sp>
    </p:spTree>
    <p:extLst>
      <p:ext uri="{BB962C8B-B14F-4D97-AF65-F5344CB8AC3E}">
        <p14:creationId xmlns:p14="http://schemas.microsoft.com/office/powerpoint/2010/main" val="21080705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775a7c59-b974-402a-89d1-902c89c5e73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Service Lifetime</a:t>
            </a:r>
          </a:p>
        </p:txBody>
      </p:sp>
      <p:sp>
        <p:nvSpPr>
          <p:cNvPr id="4" name="Content Placeholder 1">
            <a:extLst>
              <a:ext uri="{FF2B5EF4-FFF2-40B4-BE49-F238E27FC236}">
                <a16:creationId xmlns:a16="http://schemas.microsoft.com/office/drawing/2014/main" id="{8E1DF64E-9965-4327-9A67-CE4BD4F6E497}"/>
              </a:ext>
            </a:extLst>
          </p:cNvPr>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182880" lvl="1"/>
            <a:r>
              <a:rPr lang="en-US" dirty="0" err="1"/>
              <a:t>AddSingleton</a:t>
            </a:r>
            <a:r>
              <a:rPr lang="en-US" dirty="0"/>
              <a:t> – Instantiates once in the application’s lifetime</a:t>
            </a:r>
          </a:p>
          <a:p>
            <a:pPr marL="182880" lvl="1"/>
            <a:r>
              <a:rPr lang="en-US" dirty="0" err="1"/>
              <a:t>AddScoped</a:t>
            </a:r>
            <a:r>
              <a:rPr lang="en-US" dirty="0"/>
              <a:t> – Instantiates once per request made to the server</a:t>
            </a:r>
          </a:p>
          <a:p>
            <a:pPr marL="182880" lvl="1"/>
            <a:r>
              <a:rPr lang="en-US" dirty="0" err="1"/>
              <a:t>AddTransient</a:t>
            </a:r>
            <a:r>
              <a:rPr lang="en-US" dirty="0"/>
              <a:t> – Instantiates every single time the service is injected</a:t>
            </a:r>
          </a:p>
          <a:p>
            <a:pPr marL="0" indent="0">
              <a:buNone/>
            </a:pPr>
            <a:r>
              <a:rPr lang="en-US" sz="1600" dirty="0">
                <a:latin typeface="Consolas" panose="020B0609020204030204" pitchFamily="49" charset="0"/>
              </a:rPr>
              <a:t>    </a:t>
            </a:r>
          </a:p>
          <a:p>
            <a:pPr marL="0" indent="0">
              <a:buNone/>
            </a:pPr>
            <a:r>
              <a:rPr lang="en-US" sz="1600" dirty="0">
                <a:latin typeface="Consolas" panose="020B0609020204030204" pitchFamily="49" charset="0"/>
              </a:rPr>
              <a:t>    </a:t>
            </a:r>
            <a:r>
              <a:rPr lang="en-US" sz="1800" dirty="0">
                <a:latin typeface="Lucida Sans Unicode" panose="020B0602030504020204" pitchFamily="34" charset="0"/>
                <a:cs typeface="Lucida Sans Unicode" panose="020B0602030504020204" pitchFamily="34" charset="0"/>
              </a:rPr>
              <a:t>public void </a:t>
            </a:r>
            <a:r>
              <a:rPr lang="en-US" sz="1800" dirty="0" err="1">
                <a:latin typeface="Lucida Sans Unicode" panose="020B0602030504020204" pitchFamily="34" charset="0"/>
                <a:cs typeface="Lucida Sans Unicode" panose="020B0602030504020204" pitchFamily="34" charset="0"/>
              </a:rPr>
              <a:t>ConfigureServices</a:t>
            </a:r>
            <a:r>
              <a:rPr lang="en-US" sz="1800" dirty="0">
                <a:latin typeface="Lucida Sans Unicode" panose="020B0602030504020204" pitchFamily="34" charset="0"/>
                <a:cs typeface="Lucida Sans Unicode" panose="020B0602030504020204" pitchFamily="34" charset="0"/>
              </a:rPr>
              <a:t>(</a:t>
            </a:r>
            <a:r>
              <a:rPr lang="en-US" sz="1800" dirty="0" err="1">
                <a:latin typeface="Lucida Sans Unicode" panose="020B0602030504020204" pitchFamily="34" charset="0"/>
                <a:cs typeface="Lucida Sans Unicode" panose="020B0602030504020204" pitchFamily="34" charset="0"/>
              </a:rPr>
              <a:t>IServiceCollection</a:t>
            </a:r>
            <a:r>
              <a:rPr lang="en-US" sz="1800" dirty="0">
                <a:latin typeface="Lucida Sans Unicode" panose="020B0602030504020204" pitchFamily="34" charset="0"/>
                <a:cs typeface="Lucida Sans Unicode" panose="020B0602030504020204" pitchFamily="34" charset="0"/>
              </a:rPr>
              <a:t> services)</a:t>
            </a:r>
          </a:p>
          <a:p>
            <a:pPr marL="0" indent="0">
              <a:buNone/>
            </a:pPr>
            <a:r>
              <a:rPr lang="en-US" sz="1800" dirty="0">
                <a:latin typeface="Lucida Sans Unicode" panose="020B0602030504020204" pitchFamily="34" charset="0"/>
                <a:cs typeface="Lucida Sans Unicode" panose="020B0602030504020204" pitchFamily="34" charset="0"/>
              </a:rPr>
              <a:t>      {</a:t>
            </a:r>
          </a:p>
          <a:p>
            <a:pPr marL="0" indent="0">
              <a:buNone/>
            </a:pPr>
            <a:r>
              <a:rPr lang="en-US" sz="1800" dirty="0">
                <a:latin typeface="Lucida Sans Unicode" panose="020B0602030504020204" pitchFamily="34" charset="0"/>
                <a:cs typeface="Lucida Sans Unicode" panose="020B0602030504020204" pitchFamily="34" charset="0"/>
              </a:rPr>
              <a:t>    	</a:t>
            </a:r>
            <a:r>
              <a:rPr lang="en-US" sz="1800" dirty="0" err="1">
                <a:latin typeface="Lucida Sans Unicode" panose="020B0602030504020204" pitchFamily="34" charset="0"/>
                <a:cs typeface="Lucida Sans Unicode" panose="020B0602030504020204" pitchFamily="34" charset="0"/>
              </a:rPr>
              <a:t>services.AddSingleton</a:t>
            </a:r>
            <a:r>
              <a:rPr lang="en-US" sz="1800" dirty="0">
                <a:latin typeface="Lucida Sans Unicode" panose="020B0602030504020204" pitchFamily="34" charset="0"/>
                <a:cs typeface="Lucida Sans Unicode" panose="020B0602030504020204" pitchFamily="34" charset="0"/>
              </a:rPr>
              <a:t>&lt;</a:t>
            </a:r>
            <a:r>
              <a:rPr lang="en-US" sz="1800" dirty="0" err="1">
                <a:latin typeface="Lucida Sans Unicode" panose="020B0602030504020204" pitchFamily="34" charset="0"/>
                <a:cs typeface="Lucida Sans Unicode" panose="020B0602030504020204" pitchFamily="34" charset="0"/>
              </a:rPr>
              <a:t>IFirstService</a:t>
            </a:r>
            <a:r>
              <a:rPr lang="en-US" sz="1800" dirty="0">
                <a:latin typeface="Lucida Sans Unicode" panose="020B0602030504020204" pitchFamily="34" charset="0"/>
                <a:cs typeface="Lucida Sans Unicode" panose="020B0602030504020204" pitchFamily="34" charset="0"/>
              </a:rPr>
              <a:t>, FirstService&gt;();</a:t>
            </a:r>
          </a:p>
          <a:p>
            <a:pPr marL="0" indent="0">
              <a:buNone/>
            </a:pPr>
            <a:r>
              <a:rPr lang="en-US" sz="1800" dirty="0">
                <a:latin typeface="Lucida Sans Unicode" panose="020B0602030504020204" pitchFamily="34" charset="0"/>
                <a:cs typeface="Lucida Sans Unicode" panose="020B0602030504020204" pitchFamily="34" charset="0"/>
              </a:rPr>
              <a:t>	</a:t>
            </a:r>
            <a:r>
              <a:rPr lang="en-US" sz="1800" dirty="0" err="1">
                <a:latin typeface="Lucida Sans Unicode" panose="020B0602030504020204" pitchFamily="34" charset="0"/>
                <a:cs typeface="Lucida Sans Unicode" panose="020B0602030504020204" pitchFamily="34" charset="0"/>
              </a:rPr>
              <a:t>services.AddScoped</a:t>
            </a:r>
            <a:r>
              <a:rPr lang="en-US" sz="1800" dirty="0">
                <a:latin typeface="Lucida Sans Unicode" panose="020B0602030504020204" pitchFamily="34" charset="0"/>
                <a:cs typeface="Lucida Sans Unicode" panose="020B0602030504020204" pitchFamily="34" charset="0"/>
              </a:rPr>
              <a:t>&lt;</a:t>
            </a:r>
            <a:r>
              <a:rPr lang="en-US" sz="1800" dirty="0" err="1">
                <a:latin typeface="Lucida Sans Unicode" panose="020B0602030504020204" pitchFamily="34" charset="0"/>
                <a:cs typeface="Lucida Sans Unicode" panose="020B0602030504020204" pitchFamily="34" charset="0"/>
              </a:rPr>
              <a:t>ISecondService</a:t>
            </a:r>
            <a:r>
              <a:rPr lang="en-US" sz="1800" dirty="0">
                <a:latin typeface="Lucida Sans Unicode" panose="020B0602030504020204" pitchFamily="34" charset="0"/>
                <a:cs typeface="Lucida Sans Unicode" panose="020B0602030504020204" pitchFamily="34" charset="0"/>
              </a:rPr>
              <a:t>, </a:t>
            </a:r>
            <a:r>
              <a:rPr lang="en-US" sz="1800" dirty="0" err="1">
                <a:latin typeface="Lucida Sans Unicode" panose="020B0602030504020204" pitchFamily="34" charset="0"/>
                <a:cs typeface="Lucida Sans Unicode" panose="020B0602030504020204" pitchFamily="34" charset="0"/>
              </a:rPr>
              <a:t>SecondService</a:t>
            </a:r>
            <a:r>
              <a:rPr lang="en-US" sz="1800" dirty="0">
                <a:latin typeface="Lucida Sans Unicode" panose="020B0602030504020204" pitchFamily="34" charset="0"/>
                <a:cs typeface="Lucida Sans Unicode" panose="020B0602030504020204" pitchFamily="34" charset="0"/>
              </a:rPr>
              <a:t>&gt;();</a:t>
            </a:r>
          </a:p>
          <a:p>
            <a:pPr marL="0" indent="0">
              <a:buNone/>
            </a:pPr>
            <a:r>
              <a:rPr lang="en-US" sz="1800" dirty="0">
                <a:latin typeface="Lucida Sans Unicode" panose="020B0602030504020204" pitchFamily="34" charset="0"/>
                <a:cs typeface="Lucida Sans Unicode" panose="020B0602030504020204" pitchFamily="34" charset="0"/>
              </a:rPr>
              <a:t>	</a:t>
            </a:r>
            <a:r>
              <a:rPr lang="en-US" sz="1800" dirty="0" err="1">
                <a:latin typeface="Lucida Sans Unicode" panose="020B0602030504020204" pitchFamily="34" charset="0"/>
                <a:cs typeface="Lucida Sans Unicode" panose="020B0602030504020204" pitchFamily="34" charset="0"/>
              </a:rPr>
              <a:t>services.AddTransient</a:t>
            </a:r>
            <a:r>
              <a:rPr lang="en-US" sz="1800" dirty="0">
                <a:latin typeface="Lucida Sans Unicode" panose="020B0602030504020204" pitchFamily="34" charset="0"/>
                <a:cs typeface="Lucida Sans Unicode" panose="020B0602030504020204" pitchFamily="34" charset="0"/>
              </a:rPr>
              <a:t>&lt;</a:t>
            </a:r>
            <a:r>
              <a:rPr lang="en-US" sz="1800" dirty="0" err="1">
                <a:latin typeface="Lucida Sans Unicode" panose="020B0602030504020204" pitchFamily="34" charset="0"/>
                <a:cs typeface="Lucida Sans Unicode" panose="020B0602030504020204" pitchFamily="34" charset="0"/>
              </a:rPr>
              <a:t>IThirdService</a:t>
            </a:r>
            <a:r>
              <a:rPr lang="en-US" sz="1800" dirty="0">
                <a:latin typeface="Lucida Sans Unicode" panose="020B0602030504020204" pitchFamily="34" charset="0"/>
                <a:cs typeface="Lucida Sans Unicode" panose="020B0602030504020204" pitchFamily="34" charset="0"/>
              </a:rPr>
              <a:t>, </a:t>
            </a:r>
            <a:r>
              <a:rPr lang="en-US" sz="1800" dirty="0" err="1">
                <a:latin typeface="Lucida Sans Unicode" panose="020B0602030504020204" pitchFamily="34" charset="0"/>
                <a:cs typeface="Lucida Sans Unicode" panose="020B0602030504020204" pitchFamily="34" charset="0"/>
              </a:rPr>
              <a:t>ThirdService</a:t>
            </a:r>
            <a:r>
              <a:rPr lang="en-US" sz="1800" dirty="0">
                <a:latin typeface="Lucida Sans Unicode" panose="020B0602030504020204" pitchFamily="34" charset="0"/>
                <a:cs typeface="Lucida Sans Unicode" panose="020B0602030504020204" pitchFamily="34" charset="0"/>
              </a:rPr>
              <a:t>&gt;();</a:t>
            </a:r>
          </a:p>
          <a:p>
            <a:pPr marL="0" indent="0">
              <a:buNone/>
            </a:pPr>
            <a:r>
              <a:rPr lang="en-US" sz="1800">
                <a:latin typeface="Lucida Sans Unicode" panose="020B0602030504020204" pitchFamily="34" charset="0"/>
                <a:cs typeface="Lucida Sans Unicode" panose="020B0602030504020204" pitchFamily="34" charset="0"/>
              </a:rPr>
              <a:t>      }</a:t>
            </a:r>
            <a:endParaRPr lang="en-US" sz="1800" dirty="0">
              <a:latin typeface="Lucida Sans Unicode" panose="020B0602030504020204" pitchFamily="34" charset="0"/>
              <a:cs typeface="Lucida Sans Unicode" panose="020B0602030504020204" pitchFamily="34" charset="0"/>
            </a:endParaRPr>
          </a:p>
        </p:txBody>
      </p:sp>
    </p:spTree>
    <p:extLst>
      <p:ext uri="{BB962C8B-B14F-4D97-AF65-F5344CB8AC3E}">
        <p14:creationId xmlns:p14="http://schemas.microsoft.com/office/powerpoint/2010/main" val="33805643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d841d506-0b40-4fe4-9e2b-3a42a925d3f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Configuring Middleware and Services in ASP.NET Core</a:t>
            </a:r>
          </a:p>
        </p:txBody>
      </p:sp>
      <p:sp>
        <p:nvSpPr>
          <p:cNvPr id="3" name="Text Placeholder 2"/>
          <p:cNvSpPr>
            <a:spLocks noGrp="1"/>
          </p:cNvSpPr>
          <p:nvPr>
            <p:ph type="body" idx="1"/>
          </p:nvPr>
        </p:nvSpPr>
        <p:spPr/>
        <p:txBody>
          <a:bodyPr/>
          <a:lstStyle/>
          <a:p>
            <a:r>
              <a:rPr lang="en-US" dirty="0"/>
              <a:t>Exercise 1: Working with Static Files
Exercise 2: Creating Custom Middleware
Exercise 3: Using Dependency Injection
Exercise 4: Injecting a Service to a Controller</a:t>
            </a:r>
          </a:p>
        </p:txBody>
      </p:sp>
      <p:sp>
        <p:nvSpPr>
          <p:cNvPr id="4" name="TextBox 3"/>
          <p:cNvSpPr txBox="1"/>
          <p:nvPr/>
        </p:nvSpPr>
        <p:spPr>
          <a:xfrm>
            <a:off x="458788" y="6163356"/>
            <a:ext cx="4542397" cy="523220"/>
          </a:xfrm>
          <a:prstGeom prst="rect">
            <a:avLst/>
          </a:prstGeom>
          <a:noFill/>
        </p:spPr>
        <p:txBody>
          <a:bodyPr vert="horz" wrap="none" rtlCol="0">
            <a:spAutoFit/>
          </a:bodyPr>
          <a:lstStyle/>
          <a:p>
            <a:r>
              <a:rPr lang="en-US" sz="2800" dirty="0">
                <a:latin typeface="Segoe UI"/>
              </a:rPr>
              <a:t>Estimated Time: 75 Minutes</a:t>
            </a:r>
          </a:p>
        </p:txBody>
      </p:sp>
    </p:spTree>
    <p:extLst>
      <p:ext uri="{BB962C8B-B14F-4D97-AF65-F5344CB8AC3E}">
        <p14:creationId xmlns:p14="http://schemas.microsoft.com/office/powerpoint/2010/main" val="20104707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7871757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Lab Scenario86070727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Lab Scenario</a:t>
            </a:r>
          </a:p>
        </p:txBody>
      </p:sp>
      <p:sp>
        <p:nvSpPr>
          <p:cNvPr id="4" name="TextBox 3"/>
          <p:cNvSpPr txBox="1"/>
          <p:nvPr/>
        </p:nvSpPr>
        <p:spPr>
          <a:xfrm>
            <a:off x="458788" y="1021214"/>
            <a:ext cx="8119156" cy="5524500"/>
          </a:xfrm>
          <a:prstGeom prst="rect">
            <a:avLst/>
          </a:prstGeom>
          <a:noFill/>
        </p:spPr>
        <p:txBody>
          <a:bodyPr vert="horz" wrap="square" rtlCol="0">
            <a:spAutoFit/>
          </a:bodyPr>
          <a:lstStyle/>
          <a:p>
            <a:pPr>
              <a:spcBef>
                <a:spcPts val="600"/>
              </a:spcBef>
            </a:pPr>
            <a:r>
              <a:rPr lang="en-US" sz="2800">
                <a:effectLst/>
                <a:latin typeface="Segoe UI"/>
                <a:ea typeface="Calibri"/>
                <a:cs typeface="Times New Roman"/>
              </a:rPr>
              <a:t>The Adventure Works company wants to develop a website about ball games. For this, the company needs to perform a survey to determine the popularity of different ball games. As their employee, you are required to create a survey site.</a:t>
            </a:r>
            <a:endParaRPr lang="en-US" sz="2800">
              <a:latin typeface="Segoe UI"/>
            </a:endParaRPr>
          </a:p>
        </p:txBody>
      </p:sp>
    </p:spTree>
    <p:extLst>
      <p:ext uri="{BB962C8B-B14F-4D97-AF65-F5344CB8AC3E}">
        <p14:creationId xmlns:p14="http://schemas.microsoft.com/office/powerpoint/2010/main" val="22404587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42235e50-16be-4f51-aafc-bc9b7ff078d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Lab Review</a:t>
            </a:r>
          </a:p>
        </p:txBody>
      </p:sp>
      <p:sp>
        <p:nvSpPr>
          <p:cNvPr id="3" name="Text Placeholder 2"/>
          <p:cNvSpPr>
            <a:spLocks noGrp="1"/>
          </p:cNvSpPr>
          <p:nvPr>
            <p:ph type="body" idx="1"/>
          </p:nvPr>
        </p:nvSpPr>
        <p:spPr/>
        <p:txBody>
          <a:bodyPr/>
          <a:lstStyle/>
          <a:p>
            <a:r>
              <a:rPr lang="en-US" dirty="0"/>
              <a:t>What is the difference between </a:t>
            </a:r>
            <a:r>
              <a:rPr lang="en-US" dirty="0" err="1"/>
              <a:t>app.Use</a:t>
            </a:r>
            <a:r>
              <a:rPr lang="en-US" dirty="0"/>
              <a:t> and </a:t>
            </a:r>
            <a:r>
              <a:rPr lang="en-US" dirty="0" err="1"/>
              <a:t>app.Run</a:t>
            </a:r>
            <a:r>
              <a:rPr lang="en-US" dirty="0"/>
              <a:t> in the Configure method in the Startup class?
What will change when you update the service configuration in the </a:t>
            </a:r>
            <a:r>
              <a:rPr lang="en-US" dirty="0" err="1"/>
              <a:t>ConfigureServices</a:t>
            </a:r>
            <a:r>
              <a:rPr lang="en-US" dirty="0"/>
              <a:t> method from </a:t>
            </a:r>
            <a:r>
              <a:rPr lang="en-US" dirty="0" err="1"/>
              <a:t>AddSingleton</a:t>
            </a:r>
            <a:r>
              <a:rPr lang="en-US" dirty="0"/>
              <a:t> to </a:t>
            </a:r>
            <a:r>
              <a:rPr lang="en-US" dirty="0" err="1"/>
              <a:t>AddScoped</a:t>
            </a:r>
            <a:r>
              <a:rPr lang="en-US" dirty="0"/>
              <a:t>, or to </a:t>
            </a:r>
            <a:r>
              <a:rPr lang="en-US" dirty="0" err="1"/>
              <a:t>AddTransient</a:t>
            </a:r>
            <a:r>
              <a:rPr lang="en-US" dirty="0"/>
              <a:t>?
What happens to the </a:t>
            </a:r>
            <a:r>
              <a:rPr lang="en-US" dirty="0" err="1"/>
              <a:t>UseStaticFiles</a:t>
            </a:r>
            <a:r>
              <a:rPr lang="en-US" dirty="0"/>
              <a:t> middleware when the browser is directed to a path where no static file is found?</a:t>
            </a:r>
          </a:p>
        </p:txBody>
      </p:sp>
    </p:spTree>
    <p:extLst>
      <p:ext uri="{BB962C8B-B14F-4D97-AF65-F5344CB8AC3E}">
        <p14:creationId xmlns:p14="http://schemas.microsoft.com/office/powerpoint/2010/main" val="10038462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Module Review and Takeaways</a:t>
            </a:r>
          </a:p>
        </p:txBody>
      </p:sp>
      <p:sp>
        <p:nvSpPr>
          <p:cNvPr id="3" name="Text Placeholder 2"/>
          <p:cNvSpPr>
            <a:spLocks noGrp="1"/>
          </p:cNvSpPr>
          <p:nvPr>
            <p:ph type="body" idx="1"/>
          </p:nvPr>
        </p:nvSpPr>
        <p:spPr/>
        <p:txBody>
          <a:bodyPr/>
          <a:lstStyle/>
          <a:p>
            <a:r>
              <a:rPr lang="en-US" dirty="0"/>
              <a:t>Review Question
Best Practice
Common Issues and Troubleshooting Tips</a:t>
            </a:r>
          </a:p>
        </p:txBody>
      </p:sp>
    </p:spTree>
    <p:extLst>
      <p:ext uri="{BB962C8B-B14F-4D97-AF65-F5344CB8AC3E}">
        <p14:creationId xmlns:p14="http://schemas.microsoft.com/office/powerpoint/2010/main" val="28353533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6549912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1: Configuring Middleware</a:t>
            </a:r>
          </a:p>
        </p:txBody>
      </p:sp>
      <p:sp>
        <p:nvSpPr>
          <p:cNvPr id="3" name="Text Placeholder 2"/>
          <p:cNvSpPr>
            <a:spLocks noGrp="1"/>
          </p:cNvSpPr>
          <p:nvPr>
            <p:ph type="body" idx="1"/>
          </p:nvPr>
        </p:nvSpPr>
        <p:spPr/>
        <p:txBody>
          <a:bodyPr/>
          <a:lstStyle/>
          <a:p>
            <a:r>
              <a:rPr lang="en-US" dirty="0"/>
              <a:t>Application Startup
Middleware Fundamentals
Demonstration: How to Create Custom Middleware
Working with Static Files
Demonstration: How to Work with Static Files</a:t>
            </a:r>
          </a:p>
        </p:txBody>
      </p:sp>
    </p:spTree>
    <p:extLst>
      <p:ext uri="{BB962C8B-B14F-4D97-AF65-F5344CB8AC3E}">
        <p14:creationId xmlns:p14="http://schemas.microsoft.com/office/powerpoint/2010/main" val="36835122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416a575e-b5d2-4ec2-ad75-896efcd9398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Startup</a:t>
            </a:r>
          </a:p>
        </p:txBody>
      </p:sp>
      <p:graphicFrame>
        <p:nvGraphicFramePr>
          <p:cNvPr id="4" name="Content Placeholder 1" descr="The graphic depicts the flow process for the Startup class. First, the services are configured for the application and then the middleware is configured for the application.">
            <a:extLst>
              <a:ext uri="{FF2B5EF4-FFF2-40B4-BE49-F238E27FC236}">
                <a16:creationId xmlns:a16="http://schemas.microsoft.com/office/drawing/2014/main" id="{4FAE25AA-4267-4FF0-8AFF-1E93A628D02F}"/>
              </a:ext>
            </a:extLst>
          </p:cNvPr>
          <p:cNvGraphicFramePr>
            <a:graphicFrameLocks noGrp="1"/>
          </p:cNvGraphicFramePr>
          <p:nvPr>
            <p:extLst>
              <p:ext uri="{D42A27DB-BD31-4B8C-83A1-F6EECF244321}">
                <p14:modId xmlns:p14="http://schemas.microsoft.com/office/powerpoint/2010/main" val="1945521255"/>
              </p:ext>
            </p:extLst>
          </p:nvPr>
        </p:nvGraphicFramePr>
        <p:xfrm>
          <a:off x="458788" y="1020763"/>
          <a:ext cx="8118475" cy="51482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62827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773762c9-30f3-471b-81c3-dd9cbbf1856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ConfigureServices</a:t>
            </a:r>
            <a:r>
              <a:rPr lang="en-US" dirty="0"/>
              <a:t> Method</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4762" indent="0">
              <a:buNone/>
            </a:pPr>
            <a:r>
              <a:rPr lang="en-US" sz="3200" b="1" dirty="0" err="1"/>
              <a:t>ConfigureServices</a:t>
            </a:r>
            <a:r>
              <a:rPr lang="en-US" sz="3200" dirty="0"/>
              <a:t> is used to set up services for our application</a:t>
            </a:r>
          </a:p>
          <a:p>
            <a:pPr marL="284163" lvl="1" indent="0">
              <a:buNone/>
            </a:pPr>
            <a:endParaRPr lang="en-US" dirty="0"/>
          </a:p>
          <a:p>
            <a:pPr marL="284163" lvl="1" indent="0">
              <a:buNone/>
            </a:pPr>
            <a:r>
              <a:rPr lang="en-US" sz="1800" dirty="0">
                <a:latin typeface="Lucida Sans Unicode" panose="020B0602030504020204" pitchFamily="34" charset="0"/>
                <a:cs typeface="Lucida Sans Unicode" panose="020B0602030504020204" pitchFamily="34" charset="0"/>
              </a:rPr>
              <a:t>public void </a:t>
            </a:r>
            <a:r>
              <a:rPr lang="en-US" sz="1800" dirty="0" err="1">
                <a:latin typeface="Lucida Sans Unicode" panose="020B0602030504020204" pitchFamily="34" charset="0"/>
                <a:cs typeface="Lucida Sans Unicode" panose="020B0602030504020204" pitchFamily="34" charset="0"/>
              </a:rPr>
              <a:t>ConfigureServices</a:t>
            </a:r>
            <a:r>
              <a:rPr lang="en-US" sz="1800" dirty="0">
                <a:latin typeface="Lucida Sans Unicode" panose="020B0602030504020204" pitchFamily="34" charset="0"/>
                <a:cs typeface="Lucida Sans Unicode" panose="020B0602030504020204" pitchFamily="34" charset="0"/>
              </a:rPr>
              <a:t>(</a:t>
            </a:r>
            <a:r>
              <a:rPr lang="en-US" sz="1800" dirty="0" err="1">
                <a:latin typeface="Lucida Sans Unicode" panose="020B0602030504020204" pitchFamily="34" charset="0"/>
                <a:cs typeface="Lucida Sans Unicode" panose="020B0602030504020204" pitchFamily="34" charset="0"/>
              </a:rPr>
              <a:t>IServiceCollection</a:t>
            </a:r>
            <a:r>
              <a:rPr lang="en-US" sz="1800" dirty="0">
                <a:latin typeface="Lucida Sans Unicode" panose="020B0602030504020204" pitchFamily="34" charset="0"/>
                <a:cs typeface="Lucida Sans Unicode" panose="020B0602030504020204" pitchFamily="34" charset="0"/>
              </a:rPr>
              <a:t> services)</a:t>
            </a:r>
          </a:p>
          <a:p>
            <a:pPr marL="284163" lvl="1" indent="0">
              <a:buNone/>
            </a:pPr>
            <a:r>
              <a:rPr lang="en-US" sz="1800" dirty="0">
                <a:latin typeface="Lucida Sans Unicode" panose="020B0602030504020204" pitchFamily="34" charset="0"/>
                <a:cs typeface="Lucida Sans Unicode" panose="020B0602030504020204" pitchFamily="34" charset="0"/>
              </a:rPr>
              <a:t>{</a:t>
            </a:r>
          </a:p>
          <a:p>
            <a:pPr marL="284163" lvl="1" indent="0">
              <a:buNone/>
            </a:pPr>
            <a:r>
              <a:rPr lang="en-US" sz="1800" dirty="0">
                <a:latin typeface="Lucida Sans Unicode" panose="020B0602030504020204" pitchFamily="34" charset="0"/>
                <a:cs typeface="Lucida Sans Unicode" panose="020B0602030504020204" pitchFamily="34" charset="0"/>
              </a:rPr>
              <a:t>    </a:t>
            </a:r>
            <a:r>
              <a:rPr lang="en-US" sz="1800" dirty="0" err="1">
                <a:latin typeface="Lucida Sans Unicode" panose="020B0602030504020204" pitchFamily="34" charset="0"/>
                <a:cs typeface="Lucida Sans Unicode" panose="020B0602030504020204" pitchFamily="34" charset="0"/>
              </a:rPr>
              <a:t>services.AddSingleton</a:t>
            </a:r>
            <a:r>
              <a:rPr lang="en-US" sz="1800" dirty="0">
                <a:latin typeface="Lucida Sans Unicode" panose="020B0602030504020204" pitchFamily="34" charset="0"/>
                <a:cs typeface="Lucida Sans Unicode" panose="020B0602030504020204" pitchFamily="34" charset="0"/>
              </a:rPr>
              <a:t>&lt;</a:t>
            </a:r>
            <a:r>
              <a:rPr lang="en-US" sz="1800" dirty="0" err="1">
                <a:latin typeface="Lucida Sans Unicode" panose="020B0602030504020204" pitchFamily="34" charset="0"/>
                <a:cs typeface="Lucida Sans Unicode" panose="020B0602030504020204" pitchFamily="34" charset="0"/>
              </a:rPr>
              <a:t>IService</a:t>
            </a:r>
            <a:r>
              <a:rPr lang="en-US" sz="1800" dirty="0">
                <a:latin typeface="Lucida Sans Unicode" panose="020B0602030504020204" pitchFamily="34" charset="0"/>
                <a:cs typeface="Lucida Sans Unicode" panose="020B0602030504020204" pitchFamily="34" charset="0"/>
              </a:rPr>
              <a:t>, Service&gt;();</a:t>
            </a:r>
          </a:p>
          <a:p>
            <a:pPr marL="284163" lvl="1" indent="0">
              <a:buNone/>
            </a:pPr>
            <a:r>
              <a:rPr lang="en-US" sz="1800" dirty="0">
                <a:latin typeface="Lucida Sans Unicode" panose="020B0602030504020204" pitchFamily="34" charset="0"/>
                <a:cs typeface="Lucida Sans Unicode" panose="020B0602030504020204" pitchFamily="34" charset="0"/>
              </a:rPr>
              <a:t>}</a:t>
            </a:r>
          </a:p>
        </p:txBody>
      </p:sp>
    </p:spTree>
    <p:extLst>
      <p:ext uri="{BB962C8B-B14F-4D97-AF65-F5344CB8AC3E}">
        <p14:creationId xmlns:p14="http://schemas.microsoft.com/office/powerpoint/2010/main" val="36952498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4f95a309-8ec3-47f4-a1ef-54ae20afa83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Configure Method</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4762" indent="0">
              <a:buNone/>
            </a:pPr>
            <a:r>
              <a:rPr lang="en-US" sz="3200" b="1" dirty="0"/>
              <a:t>Configure</a:t>
            </a:r>
            <a:r>
              <a:rPr lang="en-US" sz="3200" dirty="0"/>
              <a:t> is used to set up middleware for our application</a:t>
            </a:r>
          </a:p>
          <a:p>
            <a:pPr marL="288925" lvl="1" indent="0">
              <a:buNone/>
            </a:pPr>
            <a:endParaRPr lang="en-US" sz="1800" dirty="0">
              <a:latin typeface="Consolas" panose="020B0609020204030204" pitchFamily="49" charset="0"/>
            </a:endParaRPr>
          </a:p>
          <a:p>
            <a:pPr marL="288925" lvl="1" indent="0">
              <a:buNone/>
            </a:pPr>
            <a:r>
              <a:rPr lang="en-US" sz="1800" dirty="0">
                <a:latin typeface="Lucida Sans Unicode" panose="020B0602030504020204" pitchFamily="34" charset="0"/>
                <a:cs typeface="Lucida Sans Unicode" panose="020B0602030504020204" pitchFamily="34" charset="0"/>
              </a:rPr>
              <a:t>public void Configure(</a:t>
            </a:r>
            <a:r>
              <a:rPr lang="en-US" sz="1800" dirty="0" err="1">
                <a:latin typeface="Lucida Sans Unicode" panose="020B0602030504020204" pitchFamily="34" charset="0"/>
                <a:cs typeface="Lucida Sans Unicode" panose="020B0602030504020204" pitchFamily="34" charset="0"/>
              </a:rPr>
              <a:t>IApplicationBuilder</a:t>
            </a:r>
            <a:r>
              <a:rPr lang="en-US" sz="1800" dirty="0">
                <a:latin typeface="Lucida Sans Unicode" panose="020B0602030504020204" pitchFamily="34" charset="0"/>
                <a:cs typeface="Lucida Sans Unicode" panose="020B0602030504020204" pitchFamily="34" charset="0"/>
              </a:rPr>
              <a:t> app)</a:t>
            </a:r>
          </a:p>
          <a:p>
            <a:pPr marL="288925" lvl="1" indent="0">
              <a:buNone/>
            </a:pPr>
            <a:r>
              <a:rPr lang="en-US" sz="1800" dirty="0">
                <a:latin typeface="Lucida Sans Unicode" panose="020B0602030504020204" pitchFamily="34" charset="0"/>
                <a:cs typeface="Lucida Sans Unicode" panose="020B0602030504020204" pitchFamily="34" charset="0"/>
              </a:rPr>
              <a:t>{</a:t>
            </a:r>
          </a:p>
          <a:p>
            <a:pPr marL="288925" lvl="1" indent="0">
              <a:buNone/>
            </a:pPr>
            <a:r>
              <a:rPr lang="en-US" sz="1800" dirty="0">
                <a:latin typeface="Lucida Sans Unicode" panose="020B0602030504020204" pitchFamily="34" charset="0"/>
                <a:cs typeface="Lucida Sans Unicode" panose="020B0602030504020204" pitchFamily="34" charset="0"/>
              </a:rPr>
              <a:t>    </a:t>
            </a:r>
            <a:r>
              <a:rPr lang="en-US" sz="1800" dirty="0" err="1">
                <a:latin typeface="Lucida Sans Unicode" panose="020B0602030504020204" pitchFamily="34" charset="0"/>
                <a:cs typeface="Lucida Sans Unicode" panose="020B0602030504020204" pitchFamily="34" charset="0"/>
              </a:rPr>
              <a:t>app.Run</a:t>
            </a:r>
            <a:r>
              <a:rPr lang="en-US" sz="1800" dirty="0">
                <a:latin typeface="Lucida Sans Unicode" panose="020B0602030504020204" pitchFamily="34" charset="0"/>
                <a:cs typeface="Lucida Sans Unicode" panose="020B0602030504020204" pitchFamily="34" charset="0"/>
              </a:rPr>
              <a:t>(</a:t>
            </a:r>
            <a:r>
              <a:rPr lang="en-US" sz="1800" dirty="0" err="1">
                <a:latin typeface="Lucida Sans Unicode" panose="020B0602030504020204" pitchFamily="34" charset="0"/>
                <a:cs typeface="Lucida Sans Unicode" panose="020B0602030504020204" pitchFamily="34" charset="0"/>
              </a:rPr>
              <a:t>async</a:t>
            </a:r>
            <a:r>
              <a:rPr lang="en-US" sz="1800" dirty="0">
                <a:latin typeface="Lucida Sans Unicode" panose="020B0602030504020204" pitchFamily="34" charset="0"/>
                <a:cs typeface="Lucida Sans Unicode" panose="020B0602030504020204" pitchFamily="34" charset="0"/>
              </a:rPr>
              <a:t> (context) =&gt;</a:t>
            </a:r>
          </a:p>
          <a:p>
            <a:pPr marL="288925" lvl="1" indent="0">
              <a:buNone/>
            </a:pPr>
            <a:r>
              <a:rPr lang="en-US" sz="1800" dirty="0">
                <a:latin typeface="Lucida Sans Unicode" panose="020B0602030504020204" pitchFamily="34" charset="0"/>
                <a:cs typeface="Lucida Sans Unicode" panose="020B0602030504020204" pitchFamily="34" charset="0"/>
              </a:rPr>
              <a:t>    {</a:t>
            </a:r>
          </a:p>
          <a:p>
            <a:pPr marL="288925" lvl="1" indent="0">
              <a:buNone/>
            </a:pPr>
            <a:r>
              <a:rPr lang="en-US" sz="1800" dirty="0">
                <a:latin typeface="Lucida Sans Unicode" panose="020B0602030504020204" pitchFamily="34" charset="0"/>
                <a:cs typeface="Lucida Sans Unicode" panose="020B0602030504020204" pitchFamily="34" charset="0"/>
              </a:rPr>
              <a:t>        await </a:t>
            </a:r>
            <a:r>
              <a:rPr lang="en-US" sz="1800" dirty="0" err="1">
                <a:latin typeface="Lucida Sans Unicode" panose="020B0602030504020204" pitchFamily="34" charset="0"/>
                <a:cs typeface="Lucida Sans Unicode" panose="020B0602030504020204" pitchFamily="34" charset="0"/>
              </a:rPr>
              <a:t>context.Response.WriteAsync</a:t>
            </a:r>
            <a:r>
              <a:rPr lang="en-US" sz="1800" dirty="0">
                <a:latin typeface="Lucida Sans Unicode" panose="020B0602030504020204" pitchFamily="34" charset="0"/>
                <a:cs typeface="Lucida Sans Unicode" panose="020B0602030504020204" pitchFamily="34" charset="0"/>
              </a:rPr>
              <a:t>("Hello World!");</a:t>
            </a:r>
          </a:p>
          <a:p>
            <a:pPr marL="288925" lvl="1" indent="0">
              <a:buNone/>
            </a:pPr>
            <a:r>
              <a:rPr lang="en-US" sz="1800" dirty="0">
                <a:latin typeface="Lucida Sans Unicode" panose="020B0602030504020204" pitchFamily="34" charset="0"/>
                <a:cs typeface="Lucida Sans Unicode" panose="020B0602030504020204" pitchFamily="34" charset="0"/>
              </a:rPr>
              <a:t>    });</a:t>
            </a:r>
          </a:p>
          <a:p>
            <a:pPr marL="288925" lvl="1" indent="0">
              <a:buNone/>
            </a:pPr>
            <a:r>
              <a:rPr lang="en-US" sz="1800" dirty="0">
                <a:latin typeface="Lucida Sans Unicode" panose="020B0602030504020204" pitchFamily="34" charset="0"/>
                <a:cs typeface="Lucida Sans Unicode" panose="020B0602030504020204" pitchFamily="34" charset="0"/>
              </a:rPr>
              <a:t>}</a:t>
            </a:r>
          </a:p>
        </p:txBody>
      </p:sp>
    </p:spTree>
    <p:extLst>
      <p:ext uri="{BB962C8B-B14F-4D97-AF65-F5344CB8AC3E}">
        <p14:creationId xmlns:p14="http://schemas.microsoft.com/office/powerpoint/2010/main" val="5497279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ae5b2de0-08a1-41e9-a877-ba77a6b1142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Middleware Fundamentals</a:t>
            </a:r>
          </a:p>
        </p:txBody>
      </p:sp>
      <p:pic>
        <p:nvPicPr>
          <p:cNvPr id="4" name="Content Placeholder 5" descr="Three requests are shown with separate URLs.&#10;• The first request has /start as its relative URL. It enters the first middleware, it writes “Start” to the response and is immediately short-circuited and the response is sent back to the browser.&#10;• The second request has /middle as its relative URL. It enters the first middleware, is not short-circuited, continues to the second middleware in which “Middle” is written to the response. It is then short-circuited, and the response is sent back to the browser.&#10;• The third request has /nohandling as its relative URL. It enters the first middleware, is not short-circuited, continues to the second middleware and not short-circuited, and finally, it reaches the third middleware, “The end” is written to the response and sent back to the browser.&#10;&#10;">
            <a:extLst>
              <a:ext uri="{FF2B5EF4-FFF2-40B4-BE49-F238E27FC236}">
                <a16:creationId xmlns:a16="http://schemas.microsoft.com/office/drawing/2014/main" id="{1F3256BA-5FFC-4036-BE8A-6672059FF349}"/>
              </a:ext>
            </a:extLst>
          </p:cNvPr>
          <p:cNvPicPr>
            <a:picLocks noGrp="1" noChangeAspect="1"/>
          </p:cNvPicPr>
          <p:nvPr/>
        </p:nvPicPr>
        <p:blipFill>
          <a:blip r:embed="rId3">
            <a:extLst>
              <a:ext uri="{28A0092B-C50C-407E-A947-70E740481C1C}">
                <a14:useLocalDpi xmlns:a14="http://schemas.microsoft.com/office/drawing/2010/main" val="0"/>
              </a:ext>
            </a:extLst>
          </a:blip>
          <a:stretch>
            <a:fillRect/>
          </a:stretch>
        </p:blipFill>
        <p:spPr bwMode="auto">
          <a:xfrm>
            <a:off x="174116" y="1206230"/>
            <a:ext cx="8795767" cy="5233481"/>
          </a:xfrm>
          <a:prstGeom prst="rect">
            <a:avLst/>
          </a:prstGeom>
          <a:noFill/>
          <a:ln w="9525">
            <a:noFill/>
            <a:miter lim="800000"/>
            <a:headEnd/>
            <a:tailEnd/>
          </a:ln>
        </p:spPr>
      </p:pic>
    </p:spTree>
    <p:extLst>
      <p:ext uri="{BB962C8B-B14F-4D97-AF65-F5344CB8AC3E}">
        <p14:creationId xmlns:p14="http://schemas.microsoft.com/office/powerpoint/2010/main" val="393491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5e02d9ad-2853-4563-af29-be7e287e667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Run Middleware</a:t>
            </a:r>
          </a:p>
        </p:txBody>
      </p:sp>
      <p:sp>
        <p:nvSpPr>
          <p:cNvPr id="4" name="Content Placeholder 2"/>
          <p:cNvSpPr>
            <a:spLocks noGrp="1"/>
          </p:cNvSpPr>
          <p:nvPr/>
        </p:nvSpPr>
        <p:spPr bwMode="auto">
          <a:xfrm>
            <a:off x="223257"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1"/>
            <a:r>
              <a:rPr lang="en-US" sz="2800" dirty="0"/>
              <a:t>Always terminates the middleware pipeline</a:t>
            </a:r>
          </a:p>
          <a:p>
            <a:pPr marL="731520" lvl="2"/>
            <a:r>
              <a:rPr lang="en-US" sz="2400" dirty="0"/>
              <a:t>Middleware after it will never be run</a:t>
            </a:r>
          </a:p>
          <a:p>
            <a:pPr lvl="1"/>
            <a:r>
              <a:rPr lang="en-US" sz="2800" dirty="0"/>
              <a:t>Should always provide a response for handling the final case</a:t>
            </a:r>
          </a:p>
          <a:p>
            <a:pPr marL="284163" lvl="1" indent="0">
              <a:buNone/>
            </a:pPr>
            <a:endParaRPr lang="en-US" sz="1800" dirty="0">
              <a:latin typeface="Consolas" panose="020B0609020204030204" pitchFamily="49" charset="0"/>
            </a:endParaRPr>
          </a:p>
          <a:p>
            <a:pPr marL="679450" lvl="2" indent="0">
              <a:buNone/>
            </a:pPr>
            <a:r>
              <a:rPr lang="en-US" sz="1800" dirty="0" err="1">
                <a:latin typeface="Lucida Sans Unicode" panose="020B0602030504020204" pitchFamily="34" charset="0"/>
                <a:cs typeface="Lucida Sans Unicode" panose="020B0602030504020204" pitchFamily="34" charset="0"/>
              </a:rPr>
              <a:t>app.Run</a:t>
            </a:r>
            <a:r>
              <a:rPr lang="en-US" sz="1800" dirty="0">
                <a:latin typeface="Lucida Sans Unicode" panose="020B0602030504020204" pitchFamily="34" charset="0"/>
                <a:cs typeface="Lucida Sans Unicode" panose="020B0602030504020204" pitchFamily="34" charset="0"/>
              </a:rPr>
              <a:t>(</a:t>
            </a:r>
            <a:r>
              <a:rPr lang="en-US" sz="1800" dirty="0" err="1">
                <a:latin typeface="Lucida Sans Unicode" panose="020B0602030504020204" pitchFamily="34" charset="0"/>
                <a:cs typeface="Lucida Sans Unicode" panose="020B0602030504020204" pitchFamily="34" charset="0"/>
              </a:rPr>
              <a:t>async</a:t>
            </a:r>
            <a:r>
              <a:rPr lang="en-US" sz="1800" dirty="0">
                <a:latin typeface="Lucida Sans Unicode" panose="020B0602030504020204" pitchFamily="34" charset="0"/>
                <a:cs typeface="Lucida Sans Unicode" panose="020B0602030504020204" pitchFamily="34" charset="0"/>
              </a:rPr>
              <a:t> (context) =&gt;</a:t>
            </a:r>
          </a:p>
          <a:p>
            <a:pPr marL="679450" lvl="2" indent="0">
              <a:buNone/>
            </a:pPr>
            <a:r>
              <a:rPr lang="en-US" sz="1800" dirty="0">
                <a:latin typeface="Lucida Sans Unicode" panose="020B0602030504020204" pitchFamily="34" charset="0"/>
                <a:cs typeface="Lucida Sans Unicode" panose="020B0602030504020204" pitchFamily="34" charset="0"/>
              </a:rPr>
              <a:t>{</a:t>
            </a:r>
          </a:p>
          <a:p>
            <a:pPr marL="679450" lvl="2" indent="0">
              <a:buNone/>
            </a:pPr>
            <a:r>
              <a:rPr lang="en-US" sz="1800" dirty="0">
                <a:latin typeface="Lucida Sans Unicode" panose="020B0602030504020204" pitchFamily="34" charset="0"/>
                <a:cs typeface="Lucida Sans Unicode" panose="020B0602030504020204" pitchFamily="34" charset="0"/>
              </a:rPr>
              <a:t>  await </a:t>
            </a:r>
            <a:r>
              <a:rPr lang="en-US" sz="1800" dirty="0" err="1">
                <a:latin typeface="Lucida Sans Unicode" panose="020B0602030504020204" pitchFamily="34" charset="0"/>
                <a:cs typeface="Lucida Sans Unicode" panose="020B0602030504020204" pitchFamily="34" charset="0"/>
              </a:rPr>
              <a:t>context.Response.WriteAsync</a:t>
            </a:r>
            <a:r>
              <a:rPr lang="en-US" sz="1800" dirty="0">
                <a:latin typeface="Lucida Sans Unicode" panose="020B0602030504020204" pitchFamily="34" charset="0"/>
                <a:cs typeface="Lucida Sans Unicode" panose="020B0602030504020204" pitchFamily="34" charset="0"/>
              </a:rPr>
              <a:t>("Inside run middleware");</a:t>
            </a:r>
          </a:p>
          <a:p>
            <a:pPr marL="679450" lvl="2" indent="0">
              <a:buNone/>
            </a:pPr>
            <a:r>
              <a:rPr lang="en-US" sz="1800" dirty="0">
                <a:latin typeface="Lucida Sans Unicode" panose="020B0602030504020204" pitchFamily="34" charset="0"/>
                <a:cs typeface="Lucida Sans Unicode" panose="020B0602030504020204" pitchFamily="34" charset="0"/>
              </a:rPr>
              <a:t>});</a:t>
            </a:r>
          </a:p>
          <a:p>
            <a:pPr marL="288925" lvl="1" indent="0">
              <a:buNone/>
            </a:pPr>
            <a:endParaRPr lang="en-US" sz="2800" dirty="0"/>
          </a:p>
        </p:txBody>
      </p:sp>
    </p:spTree>
    <p:extLst>
      <p:ext uri="{BB962C8B-B14F-4D97-AF65-F5344CB8AC3E}">
        <p14:creationId xmlns:p14="http://schemas.microsoft.com/office/powerpoint/2010/main" val="22873709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190e5513-0f43-4973-8405-c6383515874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Use Middleware</a:t>
            </a:r>
          </a:p>
        </p:txBody>
      </p:sp>
      <p:sp>
        <p:nvSpPr>
          <p:cNvPr id="4" name="Content Placeholder 2"/>
          <p:cNvSpPr>
            <a:spLocks noGrp="1"/>
          </p:cNvSpPr>
          <p:nvPr/>
        </p:nvSpPr>
        <p:spPr bwMode="auto">
          <a:xfrm>
            <a:off x="41565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182880" lvl="1"/>
            <a:r>
              <a:rPr lang="en-US" sz="2800" dirty="0"/>
              <a:t>Can call the next middleware in the chain by using the next parameter</a:t>
            </a:r>
          </a:p>
          <a:p>
            <a:pPr marL="182880" lvl="1"/>
            <a:r>
              <a:rPr lang="en-US" sz="2800" dirty="0"/>
              <a:t>Can short circuit the pipeline chain by not calling for the next middleware</a:t>
            </a:r>
          </a:p>
          <a:p>
            <a:pPr marL="182880" lvl="1"/>
            <a:r>
              <a:rPr lang="en-US" sz="2800" dirty="0"/>
              <a:t>The middleware most frequently used in the pipeline</a:t>
            </a:r>
          </a:p>
          <a:p>
            <a:pPr marL="0" indent="0">
              <a:buNone/>
            </a:pPr>
            <a:r>
              <a:rPr lang="en-US" sz="1800" dirty="0">
                <a:latin typeface="Consolas" panose="020B0609020204030204" pitchFamily="49" charset="0"/>
              </a:rPr>
              <a:t>    </a:t>
            </a:r>
          </a:p>
          <a:p>
            <a:pPr marL="0" indent="0">
              <a:buNone/>
            </a:pPr>
            <a:r>
              <a:rPr lang="en-US" sz="1800" dirty="0">
                <a:latin typeface="Lucida Sans Unicode" panose="020B0602030504020204" pitchFamily="34" charset="0"/>
                <a:cs typeface="Lucida Sans Unicode" panose="020B0602030504020204" pitchFamily="34" charset="0"/>
              </a:rPr>
              <a:t>    </a:t>
            </a:r>
            <a:r>
              <a:rPr lang="en-US" sz="1800" dirty="0" err="1">
                <a:latin typeface="Lucida Sans Unicode" panose="020B0602030504020204" pitchFamily="34" charset="0"/>
                <a:cs typeface="Lucida Sans Unicode" panose="020B0602030504020204" pitchFamily="34" charset="0"/>
              </a:rPr>
              <a:t>app.Use</a:t>
            </a:r>
            <a:r>
              <a:rPr lang="en-US" sz="1800" dirty="0">
                <a:latin typeface="Lucida Sans Unicode" panose="020B0602030504020204" pitchFamily="34" charset="0"/>
                <a:cs typeface="Lucida Sans Unicode" panose="020B0602030504020204" pitchFamily="34" charset="0"/>
              </a:rPr>
              <a:t>(</a:t>
            </a:r>
            <a:r>
              <a:rPr lang="en-US" sz="1800" dirty="0" err="1">
                <a:latin typeface="Lucida Sans Unicode" panose="020B0602030504020204" pitchFamily="34" charset="0"/>
                <a:cs typeface="Lucida Sans Unicode" panose="020B0602030504020204" pitchFamily="34" charset="0"/>
              </a:rPr>
              <a:t>async</a:t>
            </a:r>
            <a:r>
              <a:rPr lang="en-US" sz="1800" dirty="0">
                <a:latin typeface="Lucida Sans Unicode" panose="020B0602030504020204" pitchFamily="34" charset="0"/>
                <a:cs typeface="Lucida Sans Unicode" panose="020B0602030504020204" pitchFamily="34" charset="0"/>
              </a:rPr>
              <a:t> (context, next) =&gt;</a:t>
            </a:r>
          </a:p>
          <a:p>
            <a:pPr marL="0" indent="0">
              <a:buNone/>
            </a:pPr>
            <a:r>
              <a:rPr lang="en-US" sz="1800" dirty="0">
                <a:latin typeface="Lucida Sans Unicode" panose="020B0602030504020204" pitchFamily="34" charset="0"/>
                <a:cs typeface="Lucida Sans Unicode" panose="020B0602030504020204" pitchFamily="34" charset="0"/>
              </a:rPr>
              <a:t>    {</a:t>
            </a:r>
          </a:p>
          <a:p>
            <a:pPr marL="0" indent="0">
              <a:buNone/>
            </a:pPr>
            <a:r>
              <a:rPr lang="en-US" sz="1800" dirty="0">
                <a:latin typeface="Lucida Sans Unicode" panose="020B0602030504020204" pitchFamily="34" charset="0"/>
                <a:cs typeface="Lucida Sans Unicode" panose="020B0602030504020204" pitchFamily="34" charset="0"/>
              </a:rPr>
              <a:t>        await </a:t>
            </a:r>
            <a:r>
              <a:rPr lang="en-US" sz="1800" dirty="0" err="1">
                <a:latin typeface="Lucida Sans Unicode" panose="020B0602030504020204" pitchFamily="34" charset="0"/>
                <a:cs typeface="Lucida Sans Unicode" panose="020B0602030504020204" pitchFamily="34" charset="0"/>
              </a:rPr>
              <a:t>context.Response.WriteAsync</a:t>
            </a:r>
            <a:r>
              <a:rPr lang="en-US" sz="1800" dirty="0">
                <a:latin typeface="Lucida Sans Unicode" panose="020B0602030504020204" pitchFamily="34" charset="0"/>
                <a:cs typeface="Lucida Sans Unicode" panose="020B0602030504020204" pitchFamily="34" charset="0"/>
              </a:rPr>
              <a:t>("Inside </a:t>
            </a:r>
            <a:r>
              <a:rPr lang="en-US" sz="1800">
                <a:latin typeface="Lucida Sans Unicode" panose="020B0602030504020204" pitchFamily="34" charset="0"/>
                <a:cs typeface="Lucida Sans Unicode" panose="020B0602030504020204" pitchFamily="34" charset="0"/>
              </a:rPr>
              <a:t>use middleware</a:t>
            </a:r>
            <a:r>
              <a:rPr lang="en-US" sz="1800" dirty="0">
                <a:latin typeface="Lucida Sans Unicode" panose="020B0602030504020204" pitchFamily="34" charset="0"/>
                <a:cs typeface="Lucida Sans Unicode" panose="020B0602030504020204" pitchFamily="34" charset="0"/>
              </a:rPr>
              <a:t>");</a:t>
            </a:r>
          </a:p>
          <a:p>
            <a:pPr marL="0" indent="0">
              <a:buNone/>
            </a:pPr>
            <a:r>
              <a:rPr lang="en-US" sz="1800" dirty="0">
                <a:latin typeface="Lucida Sans Unicode" panose="020B0602030504020204" pitchFamily="34" charset="0"/>
                <a:cs typeface="Lucida Sans Unicode" panose="020B0602030504020204" pitchFamily="34" charset="0"/>
              </a:rPr>
              <a:t>        await </a:t>
            </a:r>
            <a:r>
              <a:rPr lang="en-US" sz="1800" dirty="0" err="1">
                <a:latin typeface="Lucida Sans Unicode" panose="020B0602030504020204" pitchFamily="34" charset="0"/>
                <a:cs typeface="Lucida Sans Unicode" panose="020B0602030504020204" pitchFamily="34" charset="0"/>
              </a:rPr>
              <a:t>next.Invoke</a:t>
            </a:r>
            <a:r>
              <a:rPr lang="en-US" sz="1800" dirty="0">
                <a:latin typeface="Lucida Sans Unicode" panose="020B0602030504020204" pitchFamily="34" charset="0"/>
                <a:cs typeface="Lucida Sans Unicode" panose="020B0602030504020204" pitchFamily="34" charset="0"/>
              </a:rPr>
              <a:t>();</a:t>
            </a:r>
          </a:p>
          <a:p>
            <a:pPr marL="0" indent="0">
              <a:buNone/>
            </a:pPr>
            <a:r>
              <a:rPr lang="en-US" sz="1800" dirty="0">
                <a:latin typeface="Lucida Sans Unicode" panose="020B0602030504020204" pitchFamily="34" charset="0"/>
                <a:cs typeface="Lucida Sans Unicode" panose="020B0602030504020204" pitchFamily="34" charset="0"/>
              </a:rPr>
              <a:t>    });</a:t>
            </a:r>
          </a:p>
          <a:p>
            <a:pPr marL="288925" lvl="1" indent="0">
              <a:buNone/>
            </a:pPr>
            <a:endParaRPr lang="en-US" sz="2800" dirty="0"/>
          </a:p>
        </p:txBody>
      </p:sp>
    </p:spTree>
    <p:extLst>
      <p:ext uri="{BB962C8B-B14F-4D97-AF65-F5344CB8AC3E}">
        <p14:creationId xmlns:p14="http://schemas.microsoft.com/office/powerpoint/2010/main" val="814020407"/>
      </p:ext>
    </p:extLst>
  </p:cSld>
  <p:clrMapOvr>
    <a:masterClrMapping/>
  </p:clrMapOvr>
</p:sld>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NG_MOC_Core_ModuleNew</Template>
  <TotalTime>127</TotalTime>
  <Words>3323</Words>
  <Application>Microsoft Office PowerPoint</Application>
  <PresentationFormat>On-screen Show (4:3)</PresentationFormat>
  <Paragraphs>346</Paragraphs>
  <Slides>28</Slides>
  <Notes>28</Notes>
  <HiddenSlides>2</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28</vt:i4>
      </vt:variant>
    </vt:vector>
  </HeadingPairs>
  <TitlesOfParts>
    <vt:vector size="37" baseType="lpstr">
      <vt:lpstr>Segoe UI</vt:lpstr>
      <vt:lpstr>Wingdings</vt:lpstr>
      <vt:lpstr>Calibri</vt:lpstr>
      <vt:lpstr>Verdana</vt:lpstr>
      <vt:lpstr>Lucida Sans Unicode</vt:lpstr>
      <vt:lpstr>Symbol</vt:lpstr>
      <vt:lpstr>Consolas</vt:lpstr>
      <vt:lpstr>Arial</vt:lpstr>
      <vt:lpstr>NG_MOC_Core_ModuleNew2</vt:lpstr>
      <vt:lpstr>Module 3</vt:lpstr>
      <vt:lpstr>Module Overview</vt:lpstr>
      <vt:lpstr>Lesson 1: Configuring Middleware</vt:lpstr>
      <vt:lpstr>Application Startup</vt:lpstr>
      <vt:lpstr>ConfigureServices Method</vt:lpstr>
      <vt:lpstr>Configure Method</vt:lpstr>
      <vt:lpstr>Middleware Fundamentals</vt:lpstr>
      <vt:lpstr>Run Middleware</vt:lpstr>
      <vt:lpstr>Use Middleware</vt:lpstr>
      <vt:lpstr>MapUsing the Startup Class to Configure Services Middleware</vt:lpstr>
      <vt:lpstr>Demonstration: How to Create Custom Middleware</vt:lpstr>
      <vt:lpstr>Working with Static Files</vt:lpstr>
      <vt:lpstr>Common types of static files</vt:lpstr>
      <vt:lpstr>Demonstration: How to Work with Static Files</vt:lpstr>
      <vt:lpstr>Lesson 2: Configuring Services</vt:lpstr>
      <vt:lpstr>Introduction to Dependency Injection</vt:lpstr>
      <vt:lpstr>Using the Startup Class to Configure Services</vt:lpstr>
      <vt:lpstr>Service Configuration and Injection</vt:lpstr>
      <vt:lpstr>Demonstration: How to Use Dependency Injection</vt:lpstr>
      <vt:lpstr>Inject Services to Controllers</vt:lpstr>
      <vt:lpstr>Injecting a Service to a Controller</vt:lpstr>
      <vt:lpstr>Service Lifetime</vt:lpstr>
      <vt:lpstr>Lab: Configuring Middleware and Services in ASP.NET Core</vt:lpstr>
      <vt:lpstr>PowerPoint Presentation</vt:lpstr>
      <vt:lpstr>Lab Scenario</vt:lpstr>
      <vt:lpstr>Lab Review</vt:lpstr>
      <vt:lpstr>Module Review and Takeaways</vt:lpstr>
      <vt:lpstr>PowerPoint Presentation</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3</dc:title>
  <dc:creator>apposite4</dc:creator>
  <cp:lastModifiedBy>Dolev Shaoul</cp:lastModifiedBy>
  <cp:revision>14</cp:revision>
  <dcterms:created xsi:type="dcterms:W3CDTF">2019-02-04T08:41:09Z</dcterms:created>
  <dcterms:modified xsi:type="dcterms:W3CDTF">2019-02-19T15:31:08Z</dcterms:modified>
</cp:coreProperties>
</file>