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6" r:id="rId28"/>
    <p:sldId id="281" r:id="rId29"/>
    <p:sldId id="283" r:id="rId30"/>
    <p:sldId id="284"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Lucida Sans Unicode" panose="020B0602030504020204" pitchFamily="34" charset="0"/>
      <p:regular r:id="rId41"/>
    </p:embeddedFont>
    <p:embeddedFont>
      <p:font typeface="Segoe UI" panose="020B0502040204020203"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250" autoAdjust="0"/>
    <p:restoredTop sz="93186" autoAdjust="0"/>
  </p:normalViewPr>
  <p:slideViewPr>
    <p:cSldViewPr snapToGrid="0" snapToObjects="1" showGuides="1">
      <p:cViewPr varScale="1">
        <p:scale>
          <a:sx n="69" d="100"/>
          <a:sy n="69" d="100"/>
        </p:scale>
        <p:origin x="1854" y="66"/>
      </p:cViewPr>
      <p:guideLst>
        <p:guide orient="horz" pos="2160"/>
        <p:guide pos="2880"/>
      </p:guideLst>
    </p:cSldViewPr>
  </p:slideViewPr>
  <p:notesTextViewPr>
    <p:cViewPr>
      <p:scale>
        <a:sx n="1" d="1"/>
        <a:sy n="1" d="1"/>
      </p:scale>
      <p:origin x="0" y="0"/>
    </p:cViewPr>
  </p:notesTextViewPr>
  <p:notesViewPr>
    <p:cSldViewPr snapToGrid="0" snapToObjects="1" showGuide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DF91C8-6688-4631-AD7F-33FFC495BA42}" type="datetimeFigureOut">
              <a:rPr lang="en-US" smtClean="0"/>
              <a:t>2/4/2019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769EE-44C4-42DD-9BEB-58A0B5AE7BD6}" type="slidenum">
              <a:rPr lang="en-US" smtClean="0"/>
              <a:t>‹#›</a:t>
            </a:fld>
            <a:endParaRPr lang="en-US"/>
          </a:p>
        </p:txBody>
      </p:sp>
    </p:spTree>
    <p:extLst>
      <p:ext uri="{BB962C8B-B14F-4D97-AF65-F5344CB8AC3E}">
        <p14:creationId xmlns:p14="http://schemas.microsoft.com/office/powerpoint/2010/main" val="108183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DEMO.md#demonstration-how-to-write-controllers-and-ac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DEMO.md#demonstration-how-to-add-rout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DEMO.md#demonstration-how-to-create-and-use-action-filter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4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4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At this point in the course, students will not have a complete understanding of views and models. Lack of this knowledge might cause confusion because in a complete Model-View-Controller (MVC) application, controllers, views, and models are tightly integrated. Therefore, to ensure that the students understand how to develop controllers, consider including a discussion on views and models as you describe controllers. However, try not to get into the details because views are covered in detail in Module 5, “Developing Views”, and models are covered in Module 6, “Developing Models”.</a:t>
            </a:r>
          </a:p>
        </p:txBody>
      </p:sp>
      <p:sp>
        <p:nvSpPr>
          <p:cNvPr id="4" name="Slide Number Placeholder 3"/>
          <p:cNvSpPr>
            <a:spLocks noGrp="1"/>
          </p:cNvSpPr>
          <p:nvPr>
            <p:ph type="sldNum" sz="quarter" idx="10"/>
          </p:nvPr>
        </p:nvSpPr>
        <p:spPr/>
        <p:txBody>
          <a:bodyPr/>
          <a:lstStyle/>
          <a:p>
            <a:fld id="{2FE769EE-44C4-42DD-9BEB-58A0B5AE7BD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590882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that is stored in the </a:t>
            </a:r>
            <a:r>
              <a:rPr lang="en-US" sz="1000" b="1">
                <a:latin typeface="Arial"/>
                <a:ea typeface="Calibri"/>
                <a:cs typeface="Times New Roman"/>
              </a:rPr>
              <a:t>ViewBag</a:t>
            </a:r>
            <a:r>
              <a:rPr lang="en-US" sz="1000">
                <a:latin typeface="Arial"/>
                <a:ea typeface="Calibri"/>
                <a:cs typeface="Times New Roman"/>
              </a:rPr>
              <a:t> property</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84417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demonstration shows the students how to write actions and controllers. The application also includes routing and a view. Note that the starter solution for this demo is not based on a vanilla template because it was prepared specifically for this demo. Inform the students that they will learn about routing in Lesson 2 of Module 4, “Configuring Routes”, and views in Module 5, “Developing Views”.</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Write Controllers and Actions“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https://github.com/MicrosoftLearning/20486D-DevelopingASPNETMVCWebApplications/blob/master/Instructions/20486D_MOD04_DEMO.md#demonstration-how-to-write-controllers-and-actions</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4171484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The first few topics of this lesson introduce convention-based routing. At the end of the lesson, attribute-based routing is introduced. It is important that students understand both of them.</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74601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Default route can be configured by using the </a:t>
            </a:r>
            <a:r>
              <a:rPr lang="en-US" sz="1000" b="1" dirty="0" err="1">
                <a:latin typeface="Arial" panose="020B0604020202020204" pitchFamily="34" charset="0"/>
                <a:cs typeface="Arial" panose="020B0604020202020204" pitchFamily="34" charset="0"/>
              </a:rPr>
              <a:t>UseMvcWithDefaultRoute</a:t>
            </a:r>
            <a:r>
              <a:rPr lang="en-US" sz="1000" dirty="0">
                <a:latin typeface="Arial" panose="020B0604020202020204" pitchFamily="34" charset="0"/>
                <a:cs typeface="Arial" panose="020B0604020202020204" pitchFamily="34" charset="0"/>
              </a:rPr>
              <a:t> method. </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939253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a discussion slide. Discuss with the students the advantages of using routes in the web application.</a:t>
            </a:r>
          </a:p>
        </p:txBody>
      </p:sp>
      <p:sp>
        <p:nvSpPr>
          <p:cNvPr id="4" name="Slide Number Placeholder 3"/>
          <p:cNvSpPr>
            <a:spLocks noGrp="1"/>
          </p:cNvSpPr>
          <p:nvPr>
            <p:ph type="sldNum" sz="quarter" idx="10"/>
          </p:nvPr>
        </p:nvSpPr>
        <p:spPr/>
        <p:txBody>
          <a:bodyPr/>
          <a:lstStyle/>
          <a:p>
            <a:fld id="{2FE769EE-44C4-42DD-9BEB-58A0B5AE7BD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09842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Recommend that the students research for best practices, and a note that they should be careful not to abuse them because search engines penalize abuse.</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32780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to the students that in case they run the application and receive 404 errors for any request, regardless of the relative URL, they should check the routes configured in the application. </a:t>
            </a:r>
          </a:p>
        </p:txBody>
      </p:sp>
      <p:sp>
        <p:nvSpPr>
          <p:cNvPr id="4" name="Slide Number Placeholder 3"/>
          <p:cNvSpPr>
            <a:spLocks noGrp="1"/>
          </p:cNvSpPr>
          <p:nvPr>
            <p:ph type="sldNum" sz="quarter" idx="10"/>
          </p:nvPr>
        </p:nvSpPr>
        <p:spPr/>
        <p:txBody>
          <a:bodyPr/>
          <a:lstStyle/>
          <a:p>
            <a:fld id="{2FE769EE-44C4-42DD-9BEB-58A0B5AE7BD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592356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Mention the differences between value types and reference types by comparing an </a:t>
            </a:r>
            <a:r>
              <a:rPr lang="en-US" sz="1000" b="1">
                <a:latin typeface="Arial"/>
                <a:ea typeface="Calibri"/>
                <a:cs typeface="Times New Roman"/>
              </a:rPr>
              <a:t>id</a:t>
            </a:r>
            <a:r>
              <a:rPr lang="en-US" sz="1000">
                <a:latin typeface="Arial"/>
                <a:ea typeface="Calibri"/>
                <a:cs typeface="Times New Roman"/>
              </a:rPr>
              <a:t> of type </a:t>
            </a:r>
            <a:r>
              <a:rPr lang="en-US" sz="1000" b="1">
                <a:latin typeface="Arial"/>
                <a:ea typeface="Calibri"/>
                <a:cs typeface="Times New Roman"/>
              </a:rPr>
              <a:t>string</a:t>
            </a:r>
            <a:r>
              <a:rPr lang="en-US" sz="1000">
                <a:latin typeface="Arial"/>
                <a:ea typeface="Calibri"/>
                <a:cs typeface="Times New Roman"/>
              </a:rPr>
              <a:t> and an </a:t>
            </a:r>
            <a:r>
              <a:rPr lang="en-US" sz="1000" b="1">
                <a:latin typeface="Arial"/>
                <a:ea typeface="Calibri"/>
                <a:cs typeface="Times New Roman"/>
              </a:rPr>
              <a:t>id</a:t>
            </a:r>
            <a:r>
              <a:rPr lang="en-US" sz="1000">
                <a:latin typeface="Arial"/>
                <a:ea typeface="Calibri"/>
                <a:cs typeface="Times New Roman"/>
              </a:rPr>
              <a:t> of type </a:t>
            </a:r>
            <a:r>
              <a:rPr lang="en-US" sz="1000" b="1">
                <a:latin typeface="Arial"/>
                <a:ea typeface="Calibri"/>
                <a:cs typeface="Times New Roman"/>
              </a:rPr>
              <a:t>int</a:t>
            </a:r>
            <a:r>
              <a:rPr lang="en-US" sz="1000">
                <a:latin typeface="Arial"/>
                <a:ea typeface="Calibri"/>
                <a:cs typeface="Times New Roman"/>
              </a:rPr>
              <a:t>.</a:t>
            </a:r>
          </a:p>
          <a:p>
            <a:pPr>
              <a:lnSpc>
                <a:spcPct val="115000"/>
              </a:lnSpc>
              <a:spcAft>
                <a:spcPts val="1000"/>
              </a:spcAft>
            </a:pPr>
            <a:r>
              <a:rPr lang="en-US" sz="1000">
                <a:latin typeface="Arial"/>
                <a:ea typeface="Calibri"/>
                <a:cs typeface="Times New Roman"/>
              </a:rPr>
              <a:t>Emphasize the difference between optional action parameters and optional segment variables in a route.</a:t>
            </a:r>
          </a:p>
          <a:p>
            <a:pPr>
              <a:lnSpc>
                <a:spcPct val="115000"/>
              </a:lnSpc>
              <a:spcAft>
                <a:spcPts val="1000"/>
              </a:spcAft>
            </a:pPr>
            <a:r>
              <a:rPr lang="en-US" sz="1000">
                <a:latin typeface="Arial"/>
                <a:ea typeface="Calibri"/>
                <a:cs typeface="Times New Roman"/>
              </a:rPr>
              <a:t>In this topic, you showed the students how the action invoker uses route values to fill the values of the parameters of action methods. However, the action invoker might use sources that are different from the route values. Form values and query strings are examples of such sources.</a:t>
            </a:r>
          </a:p>
        </p:txBody>
      </p:sp>
      <p:sp>
        <p:nvSpPr>
          <p:cNvPr id="4" name="Slide Number Placeholder 3"/>
          <p:cNvSpPr>
            <a:spLocks noGrp="1"/>
          </p:cNvSpPr>
          <p:nvPr>
            <p:ph type="sldNum" sz="quarter" idx="10"/>
          </p:nvPr>
        </p:nvSpPr>
        <p:spPr/>
        <p:txBody>
          <a:bodyPr/>
          <a:lstStyle/>
          <a:p>
            <a:fld id="{2FE769EE-44C4-42DD-9BEB-58A0B5AE7BD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156348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with the students the differences and similarities between convention-based routing and attribute-based routing. Emphasize that you can use both of them in the same application.  </a:t>
            </a:r>
          </a:p>
        </p:txBody>
      </p:sp>
      <p:sp>
        <p:nvSpPr>
          <p:cNvPr id="4" name="Slide Number Placeholder 3"/>
          <p:cNvSpPr>
            <a:spLocks noGrp="1"/>
          </p:cNvSpPr>
          <p:nvPr>
            <p:ph type="sldNum" sz="quarter" idx="10"/>
          </p:nvPr>
        </p:nvSpPr>
        <p:spPr/>
        <p:txBody>
          <a:bodyPr/>
          <a:lstStyle/>
          <a:p>
            <a:fld id="{2FE769EE-44C4-42DD-9BEB-58A0B5AE7BD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53998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effectLst/>
                <a:latin typeface="Arial"/>
                <a:ea typeface="Times New Roman"/>
                <a:cs typeface="Times New Roman"/>
              </a:rPr>
              <a:t>Explain to the students the importance of route constraints.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steps in the section “Demonstration: How to Add Routes“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https://github.com/MicrosoftLearning/20486D-DevelopingASPNETMVCWebApplications/blob/master/Instructions/20486D_MOD04_DEMO.md#demonstration-how-to-add-routes.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40375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first lesson introduces controllers and actions. After completing the first lesson, the students might not fully understand why a given request is handled by a particular action. The second lesson helps explain the relationship by teaching them about routes and how they map requests to actions. The third lesson introduces action filters. Before proceeding to this lesson, it is important to ensure that the students have a complete understanding of the concepts covered in the first two lessons.</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041216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lesson focuses on writing a custom action filter and applying it to an action. </a:t>
            </a:r>
            <a:endParaRPr lang="en-US" sz="1000">
              <a:latin typeface="Arial"/>
              <a:ea typeface="Calibri"/>
              <a:cs typeface="Times New Roman"/>
            </a:endParaRPr>
          </a:p>
          <a:p>
            <a:pPr>
              <a:lnSpc>
                <a:spcPct val="115000"/>
              </a:lnSpc>
              <a:spcAft>
                <a:spcPts val="1000"/>
              </a:spcAft>
            </a:pPr>
            <a:r>
              <a:rPr lang="en-US" sz="1000">
                <a:solidFill>
                  <a:srgbClr val="000000"/>
                </a:solidFill>
                <a:effectLst/>
                <a:latin typeface="Arial"/>
                <a:ea typeface="Times New Roman"/>
                <a:cs typeface="Times New Roman"/>
              </a:rPr>
              <a:t>Using built-in action filters will be introduced in the following modules.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596278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MVC filters can be confusing to the students who are familiar with the request and response filters in ASP.NET Web Forms applications. These filters can perform transformation operations on the request and response streams.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If you have advanced ASP.NET students in the class, ensure that they are clear about the different types of filters.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Emphasize that built-in filters will be covered in later modules. For example, the </a:t>
            </a:r>
            <a:r>
              <a:rPr lang="en-US" sz="1000" b="1" dirty="0" err="1">
                <a:latin typeface="Arial" panose="020B0604020202020204" pitchFamily="34" charset="0"/>
                <a:cs typeface="Arial" panose="020B0604020202020204" pitchFamily="34" charset="0"/>
              </a:rPr>
              <a:t>ResponseCacheAttribute</a:t>
            </a:r>
            <a:r>
              <a:rPr lang="en-US" sz="1000" dirty="0">
                <a:latin typeface="Arial" panose="020B0604020202020204" pitchFamily="34" charset="0"/>
                <a:cs typeface="Arial" panose="020B0604020202020204" pitchFamily="34" charset="0"/>
              </a:rPr>
              <a:t> filter class will be covered in Module 12, “Performance and Communication”, the </a:t>
            </a:r>
            <a:r>
              <a:rPr lang="en-US" sz="1000" b="1" dirty="0" err="1">
                <a:latin typeface="Arial" panose="020B0604020202020204" pitchFamily="34" charset="0"/>
                <a:cs typeface="Arial" panose="020B0604020202020204" pitchFamily="34" charset="0"/>
              </a:rPr>
              <a:t>AllowAnonymousAttribute</a:t>
            </a:r>
            <a:r>
              <a:rPr lang="en-US" sz="1000" dirty="0">
                <a:latin typeface="Arial" panose="020B0604020202020204" pitchFamily="34" charset="0"/>
                <a:cs typeface="Arial" panose="020B0604020202020204" pitchFamily="34" charset="0"/>
              </a:rPr>
              <a:t> filter class will be covered in Module 11, “Managing Security”, and the </a:t>
            </a:r>
            <a:r>
              <a:rPr lang="en-US" sz="1000" b="1" dirty="0" err="1">
                <a:latin typeface="Arial" panose="020B0604020202020204" pitchFamily="34" charset="0"/>
                <a:cs typeface="Arial" panose="020B0604020202020204" pitchFamily="34" charset="0"/>
              </a:rPr>
              <a:t>ValidateAntiForgeryTokenAttribute</a:t>
            </a:r>
            <a:r>
              <a:rPr lang="en-US" sz="1000" dirty="0">
                <a:latin typeface="Arial" panose="020B0604020202020204" pitchFamily="34" charset="0"/>
                <a:cs typeface="Arial" panose="020B0604020202020204" pitchFamily="34" charset="0"/>
              </a:rPr>
              <a:t> filter class will be covered in Module 11, “Managing Security”. This module covers how to create a new filter class and use it. </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458305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Use this additional slide to ensure that the students are clear about the different types of filters, and the order in which they run in the filter pipeline.</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771992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to the students that the </a:t>
            </a:r>
            <a:r>
              <a:rPr lang="en-US" sz="1000" b="1" dirty="0">
                <a:latin typeface="Arial" panose="020B0604020202020204" pitchFamily="34" charset="0"/>
                <a:cs typeface="Arial" panose="020B0604020202020204" pitchFamily="34" charset="0"/>
              </a:rPr>
              <a:t>Debug</a:t>
            </a:r>
            <a:r>
              <a:rPr lang="en-US" sz="1000" dirty="0">
                <a:latin typeface="Arial" panose="020B0604020202020204" pitchFamily="34" charset="0"/>
                <a:cs typeface="Arial" panose="020B0604020202020204" pitchFamily="34" charset="0"/>
              </a:rPr>
              <a:t> class used in this slide is only for demonstration purposes. A more common scenario would be to write messages to a log file.  </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325906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to the students that writing to the Visual Studio Output Window might be insufficient in many cases. Mention that other possibilities, such as writing to a log file, might often be better.</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Demonstration Steps</a:t>
            </a:r>
          </a:p>
          <a:p>
            <a:endParaRPr lang="en-US" sz="1000" b="1"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steps in the section “Demonstration: How to Create and Use Action Filters“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https://github.com/MicrosoftLearning/20486D-DevelopingASPNETMVCWebApplications/blob/master/Instructions/20486D_MOD04_DEMO.md#demonstration-how-to-create-and-use-action-filters.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474127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lab is not based on a vanilla template because it was prepared specifically for this lab. The starter solution already contains models and views that won’t be changed during the lab. Additionally, the starter solution contains images and cascading style sheets (CSS). Models is covered in Module 6, “Developing Models”, Views is covered in Module 5, “Developing Views” and CSS is covered in Module 8, “Using Layouts, CSS and JavaScript in ASP.NET Core MVC”. </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https://github.com/MicrosoftLearning/20486D-DevelopingASPNETMVCWebApplications/blob/master/Instructions/20486D_MOD04_LAB_MANUAL.md.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https://github.com/MicrosoftLearning/20486D-DevelopingASPNETMVCWebApplications/blob/master/Instructions/20486D_MOD04_LAK.md.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Adding Controllers and Actions to an MVC Application</a:t>
            </a:r>
          </a:p>
          <a:p>
            <a:pPr>
              <a:lnSpc>
                <a:spcPct val="115000"/>
              </a:lnSpc>
              <a:spcAft>
                <a:spcPts val="1000"/>
              </a:spcAft>
            </a:pPr>
            <a:r>
              <a:rPr lang="en-US" sz="1000" dirty="0">
                <a:latin typeface="Arial"/>
                <a:ea typeface="Calibri"/>
                <a:cs typeface="Times New Roman"/>
              </a:rPr>
              <a:t>In this exercise, you will create the MVC controller that handles user operations. You will also add the following actions:  </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a:solidFill>
                  <a:srgbClr val="000000"/>
                </a:solidFill>
                <a:latin typeface="Arial"/>
                <a:ea typeface="Calibri"/>
                <a:cs typeface="Times New Roman"/>
              </a:rPr>
              <a:t>Index</a:t>
            </a:r>
            <a:r>
              <a:rPr lang="en-US" sz="1000" dirty="0">
                <a:solidFill>
                  <a:srgbClr val="000000"/>
                </a:solidFill>
                <a:latin typeface="Arial"/>
                <a:ea typeface="Calibri"/>
                <a:cs typeface="Times New Roman"/>
              </a:rPr>
              <a:t>. This action displays the </a:t>
            </a:r>
            <a:r>
              <a:rPr lang="en-US" sz="1000" b="1" dirty="0">
                <a:solidFill>
                  <a:srgbClr val="000000"/>
                </a:solidFill>
                <a:latin typeface="Arial"/>
                <a:ea typeface="Calibri"/>
                <a:cs typeface="Times New Roman"/>
              </a:rPr>
              <a:t>Index</a:t>
            </a:r>
            <a:r>
              <a:rPr lang="en-US" sz="1000" dirty="0">
                <a:solidFill>
                  <a:srgbClr val="000000"/>
                </a:solidFill>
                <a:latin typeface="Arial"/>
                <a:ea typeface="Calibri"/>
                <a:cs typeface="Times New Roman"/>
              </a:rPr>
              <a:t> view.</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a:solidFill>
                  <a:srgbClr val="000000"/>
                </a:solidFill>
                <a:latin typeface="Arial"/>
                <a:ea typeface="Calibri"/>
                <a:cs typeface="Times New Roman"/>
              </a:rPr>
              <a:t>Display</a:t>
            </a:r>
            <a:r>
              <a:rPr lang="en-US" sz="1000" dirty="0">
                <a:solidFill>
                  <a:srgbClr val="000000"/>
                </a:solidFill>
                <a:latin typeface="Arial"/>
                <a:ea typeface="Calibri"/>
                <a:cs typeface="Times New Roman"/>
              </a:rPr>
              <a:t>. This action takes an ID to find a single </a:t>
            </a:r>
            <a:r>
              <a:rPr lang="en-US" sz="1000" b="1" dirty="0">
                <a:solidFill>
                  <a:srgbClr val="000000"/>
                </a:solidFill>
                <a:latin typeface="Arial"/>
                <a:ea typeface="Calibri"/>
                <a:cs typeface="Times New Roman"/>
              </a:rPr>
              <a:t>City</a:t>
            </a:r>
            <a:r>
              <a:rPr lang="en-US" sz="1000" dirty="0">
                <a:solidFill>
                  <a:srgbClr val="000000"/>
                </a:solidFill>
                <a:latin typeface="Arial"/>
                <a:ea typeface="Calibri"/>
                <a:cs typeface="Times New Roman"/>
              </a:rPr>
              <a:t> object. It passes the </a:t>
            </a:r>
            <a:r>
              <a:rPr lang="en-US" sz="1000" b="1" dirty="0">
                <a:solidFill>
                  <a:srgbClr val="000000"/>
                </a:solidFill>
                <a:latin typeface="Arial"/>
                <a:ea typeface="Calibri"/>
                <a:cs typeface="Times New Roman"/>
              </a:rPr>
              <a:t>City</a:t>
            </a:r>
            <a:r>
              <a:rPr lang="en-US" sz="1000" dirty="0">
                <a:solidFill>
                  <a:srgbClr val="000000"/>
                </a:solidFill>
                <a:latin typeface="Arial"/>
                <a:ea typeface="Calibri"/>
                <a:cs typeface="Times New Roman"/>
              </a:rPr>
              <a:t> object to the </a:t>
            </a:r>
            <a:r>
              <a:rPr lang="en-US" sz="1000" b="1" dirty="0">
                <a:solidFill>
                  <a:srgbClr val="000000"/>
                </a:solidFill>
                <a:latin typeface="Arial"/>
                <a:ea typeface="Calibri"/>
                <a:cs typeface="Times New Roman"/>
              </a:rPr>
              <a:t>Display</a:t>
            </a:r>
            <a:r>
              <a:rPr lang="en-US" sz="1000" dirty="0">
                <a:solidFill>
                  <a:srgbClr val="000000"/>
                </a:solidFill>
                <a:latin typeface="Arial"/>
                <a:ea typeface="Calibri"/>
                <a:cs typeface="Times New Roman"/>
              </a:rPr>
              <a:t> view.</a:t>
            </a:r>
          </a:p>
          <a:p>
            <a:pPr marL="171450" indent="-171450">
              <a:lnSpc>
                <a:spcPct val="115000"/>
              </a:lnSpc>
              <a:spcAft>
                <a:spcPts val="995"/>
              </a:spcAft>
              <a:buSzPct val="150000"/>
              <a:buFont typeface="Arial" panose="020B0604020202020204" pitchFamily="34" charset="0"/>
              <a:buChar char="•"/>
              <a:tabLst>
                <a:tab pos="457200" algn="l"/>
              </a:tabLst>
            </a:pPr>
            <a:r>
              <a:rPr lang="en-US" sz="1000" b="1" dirty="0" err="1">
                <a:solidFill>
                  <a:srgbClr val="000000"/>
                </a:solidFill>
                <a:latin typeface="Arial"/>
                <a:ea typeface="Calibri"/>
                <a:cs typeface="Times New Roman"/>
              </a:rPr>
              <a:t>GetImage</a:t>
            </a:r>
            <a:r>
              <a:rPr lang="en-US" sz="1000" b="1" dirty="0">
                <a:solidFill>
                  <a:srgbClr val="000000"/>
                </a:solidFill>
                <a:latin typeface="Arial"/>
                <a:ea typeface="Calibri"/>
                <a:cs typeface="Times New Roman"/>
              </a:rPr>
              <a:t>. </a:t>
            </a:r>
            <a:r>
              <a:rPr lang="en-US" sz="1000" dirty="0">
                <a:solidFill>
                  <a:srgbClr val="000000"/>
                </a:solidFill>
                <a:latin typeface="Arial"/>
                <a:ea typeface="Calibri"/>
                <a:cs typeface="Times New Roman"/>
              </a:rPr>
              <a:t>This action returns the photo image from the service as a .jpg file.</a:t>
            </a:r>
          </a:p>
          <a:p>
            <a:r>
              <a:rPr lang="en-US" sz="1000" i="1" dirty="0"/>
              <a:t> </a:t>
            </a:r>
            <a:endParaRPr lang="en-US" sz="1000" dirty="0"/>
          </a:p>
          <a:p>
            <a:pPr>
              <a:lnSpc>
                <a:spcPct val="115000"/>
              </a:lnSpc>
              <a:spcAft>
                <a:spcPts val="1000"/>
              </a:spcAft>
            </a:pPr>
            <a:r>
              <a:rPr lang="en-US" sz="1000" dirty="0">
                <a:solidFill>
                  <a:srgbClr val="000000"/>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controllers to an MVC application</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actions to a controller</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Change actions to get a parameter</a:t>
            </a:r>
          </a:p>
          <a:p>
            <a:pPr marL="34290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Change an action to redirect to another action in another controller</a:t>
            </a:r>
          </a:p>
        </p:txBody>
      </p:sp>
      <p:sp>
        <p:nvSpPr>
          <p:cNvPr id="4" name="Slide Number Placeholder 3"/>
          <p:cNvSpPr>
            <a:spLocks noGrp="1"/>
          </p:cNvSpPr>
          <p:nvPr>
            <p:ph type="sldNum" sz="quarter" idx="10"/>
          </p:nvPr>
        </p:nvSpPr>
        <p:spPr/>
        <p:txBody>
          <a:bodyPr/>
          <a:lstStyle/>
          <a:p>
            <a:fld id="{2FE769EE-44C4-42DD-9BEB-58A0B5AE7BD6}"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444485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115748"/>
            <a:ext cx="6153912" cy="6604000"/>
          </a:xfrm>
        </p:spPr>
        <p:txBody>
          <a:bodyPr>
            <a:noAutofit/>
          </a:bodyPr>
          <a:lstStyle/>
          <a:p>
            <a:pPr marL="342900" indent="-342900">
              <a:lnSpc>
                <a:spcPct val="115000"/>
              </a:lnSpc>
              <a:spcAft>
                <a:spcPts val="995"/>
              </a:spcAft>
              <a:buFont typeface="+mj-lt"/>
              <a:buAutoNum type="arabicPeriod" startAt="5"/>
              <a:tabLst>
                <a:tab pos="457200" algn="l"/>
              </a:tabLst>
            </a:pPr>
            <a:r>
              <a:rPr lang="en-US" sz="1000" dirty="0">
                <a:solidFill>
                  <a:prstClr val="black"/>
                </a:solidFill>
                <a:latin typeface="Arial"/>
                <a:ea typeface="Calibri"/>
                <a:cs typeface="Times New Roman"/>
              </a:rPr>
              <a:t>Use a service.</a:t>
            </a:r>
          </a:p>
          <a:p>
            <a:pPr marL="342900" indent="-342900">
              <a:lnSpc>
                <a:spcPct val="115000"/>
              </a:lnSpc>
              <a:spcAft>
                <a:spcPts val="995"/>
              </a:spcAft>
              <a:buFont typeface="+mj-lt"/>
              <a:buAutoNum type="arabicPeriod" startAt="5"/>
              <a:tabLst>
                <a:tab pos="457200" algn="l"/>
              </a:tabLst>
            </a:pPr>
            <a:r>
              <a:rPr lang="en-US" sz="1000" dirty="0">
                <a:solidFill>
                  <a:prstClr val="black"/>
                </a:solidFill>
                <a:latin typeface="Arial"/>
                <a:ea typeface="Calibri"/>
                <a:cs typeface="Times New Roman"/>
              </a:rPr>
              <a:t>Store the result in a </a:t>
            </a:r>
            <a:r>
              <a:rPr lang="en-US" sz="1000" b="1" dirty="0" err="1">
                <a:solidFill>
                  <a:prstClr val="black"/>
                </a:solidFill>
                <a:latin typeface="Arial"/>
                <a:ea typeface="Calibri"/>
                <a:cs typeface="Times New Roman"/>
              </a:rPr>
              <a:t>ViewBag</a:t>
            </a:r>
            <a:r>
              <a:rPr lang="en-US" sz="1000" dirty="0">
                <a:solidFill>
                  <a:prstClr val="black"/>
                </a:solidFill>
                <a:latin typeface="Arial"/>
                <a:ea typeface="Calibri"/>
                <a:cs typeface="Times New Roman"/>
              </a:rPr>
              <a:t> property</a:t>
            </a:r>
          </a:p>
          <a:p>
            <a:pPr marL="342900" indent="-342900">
              <a:lnSpc>
                <a:spcPct val="115000"/>
              </a:lnSpc>
              <a:spcAft>
                <a:spcPts val="995"/>
              </a:spcAft>
              <a:buFont typeface="+mj-lt"/>
              <a:buAutoNum type="arabicPeriod" startAt="5"/>
              <a:tabLst>
                <a:tab pos="457200" algn="l"/>
              </a:tabLst>
            </a:pPr>
            <a:r>
              <a:rPr lang="en-US" sz="1000" dirty="0">
                <a:solidFill>
                  <a:prstClr val="black"/>
                </a:solidFill>
                <a:latin typeface="Arial"/>
                <a:ea typeface="Calibri"/>
                <a:cs typeface="Times New Roman"/>
              </a:rPr>
              <a:t>Run the application</a:t>
            </a:r>
          </a:p>
          <a:p>
            <a:pPr lvl="0">
              <a:lnSpc>
                <a:spcPct val="115000"/>
              </a:lnSpc>
              <a:spcAft>
                <a:spcPts val="1000"/>
              </a:spcAft>
            </a:pPr>
            <a:r>
              <a:rPr lang="en-US" sz="1000" b="1" dirty="0">
                <a:solidFill>
                  <a:prstClr val="black"/>
                </a:solidFill>
                <a:latin typeface="Arial"/>
                <a:ea typeface="Calibri"/>
                <a:cs typeface="Times New Roman"/>
              </a:rPr>
              <a:t>Exercise 2: Configuring Routes by Using the Routing Table</a:t>
            </a:r>
          </a:p>
          <a:p>
            <a:pPr>
              <a:lnSpc>
                <a:spcPct val="115000"/>
              </a:lnSpc>
              <a:spcAft>
                <a:spcPts val="1000"/>
              </a:spcAft>
            </a:pPr>
            <a:r>
              <a:rPr lang="en-US" sz="1000" dirty="0">
                <a:latin typeface="Arial"/>
                <a:ea typeface="Calibri"/>
                <a:cs typeface="Times New Roman"/>
              </a:rPr>
              <a:t>An important design priority for the application is that the visitors should be able to easily and logically locate cities. To implement these priorities, you have been asked to configure routes by using the routing table that enables the entry of user-friendly URLs to access cities. </a:t>
            </a:r>
          </a:p>
          <a:p>
            <a:pPr>
              <a:lnSpc>
                <a:spcPct val="115000"/>
              </a:lnSpc>
              <a:spcAft>
                <a:spcPts val="1000"/>
              </a:spcAft>
            </a:pPr>
            <a:r>
              <a:rPr lang="en-US" sz="1000" dirty="0">
                <a:solidFill>
                  <a:srgbClr val="000000"/>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Add a controller with an action</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Register new routes in the routing table</a:t>
            </a:r>
          </a:p>
          <a:p>
            <a:pPr marL="34290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 and verify that the new route works</a:t>
            </a:r>
          </a:p>
          <a:p>
            <a:pPr lvl="0">
              <a:lnSpc>
                <a:spcPct val="115000"/>
              </a:lnSpc>
              <a:spcAft>
                <a:spcPts val="1000"/>
              </a:spcAft>
            </a:pPr>
            <a:r>
              <a:rPr lang="en-US" sz="1000" b="1" dirty="0">
                <a:solidFill>
                  <a:prstClr val="black"/>
                </a:solidFill>
                <a:latin typeface="Arial"/>
                <a:ea typeface="Calibri"/>
                <a:cs typeface="Times New Roman"/>
              </a:rPr>
              <a:t>Exercise 3: Configuring Routes by Using Attributes</a:t>
            </a:r>
          </a:p>
          <a:p>
            <a:pPr>
              <a:lnSpc>
                <a:spcPct val="115000"/>
              </a:lnSpc>
              <a:spcAft>
                <a:spcPts val="1000"/>
              </a:spcAft>
            </a:pPr>
            <a:r>
              <a:rPr lang="en-US" sz="1000" dirty="0">
                <a:latin typeface="Arial"/>
                <a:ea typeface="Calibri"/>
                <a:cs typeface="Times New Roman"/>
              </a:rPr>
              <a:t>In addition to configuring routes by using the routing table, you have been asked to configure routes by using attributes as well to enable the entry of user-friendly URLs.</a:t>
            </a:r>
          </a:p>
          <a:p>
            <a:pPr>
              <a:lnSpc>
                <a:spcPct val="115000"/>
              </a:lnSpc>
              <a:spcAft>
                <a:spcPts val="1000"/>
              </a:spcAft>
            </a:pPr>
            <a:r>
              <a:rPr lang="en-US" sz="1000" dirty="0">
                <a:solidFill>
                  <a:srgbClr val="000000"/>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Apply custom routes to a controller by using attributes</a:t>
            </a:r>
          </a:p>
          <a:p>
            <a:pPr marL="342900" lvl="0" indent="-342900">
              <a:lnSpc>
                <a:spcPct val="115000"/>
              </a:lnSpc>
              <a:spcAft>
                <a:spcPts val="995"/>
              </a:spcAft>
              <a:buFont typeface="+mj-lt"/>
              <a:buAutoNum type="arabicPeriod"/>
              <a:tabLst>
                <a:tab pos="457200" algn="l"/>
              </a:tabLst>
            </a:pPr>
            <a:r>
              <a:rPr lang="en-US" sz="1000" dirty="0">
                <a:solidFill>
                  <a:srgbClr val="000000"/>
                </a:solidFill>
                <a:latin typeface="Arial"/>
                <a:ea typeface="Calibri"/>
                <a:cs typeface="Times New Roman"/>
              </a:rPr>
              <a:t>Run the application and verify that the new routes work</a:t>
            </a:r>
          </a:p>
        </p:txBody>
      </p:sp>
      <p:sp>
        <p:nvSpPr>
          <p:cNvPr id="4" name="Slide Number Placeholder 3"/>
          <p:cNvSpPr>
            <a:spLocks noGrp="1"/>
          </p:cNvSpPr>
          <p:nvPr>
            <p:ph type="sldNum" sz="quarter" idx="10"/>
          </p:nvPr>
        </p:nvSpPr>
        <p:spPr/>
        <p:txBody>
          <a:bodyPr/>
          <a:lstStyle/>
          <a:p>
            <a:fld id="{2FE769EE-44C4-42DD-9BEB-58A0B5AE7BD6}" type="slidenum">
              <a:rPr lang="en-US" smtClean="0"/>
              <a:t>26</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34500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Exercise 4: Adding an Action Filter</a:t>
            </a:r>
          </a:p>
          <a:p>
            <a:pPr>
              <a:lnSpc>
                <a:spcPct val="115000"/>
              </a:lnSpc>
              <a:spcAft>
                <a:spcPts val="1000"/>
              </a:spcAft>
            </a:pPr>
            <a:r>
              <a:rPr lang="en-US" sz="1000" dirty="0">
                <a:latin typeface="Arial"/>
                <a:ea typeface="Calibri"/>
                <a:cs typeface="Times New Roman"/>
              </a:rPr>
              <a:t>Your development team is new to ASP.NET Core MVC and is having difficulty in passing the right parameters to controllers and actions. You need to implement a component that displays the controller names and action names in an external file to help with this problem. In this exercise, you will create an action filter for this purpose.</a:t>
            </a:r>
          </a:p>
          <a:p>
            <a:pPr>
              <a:lnSpc>
                <a:spcPct val="115000"/>
              </a:lnSpc>
              <a:spcAft>
                <a:spcPts val="1000"/>
              </a:spcAft>
            </a:pPr>
            <a:r>
              <a:rPr lang="en-US" sz="1000" dirty="0">
                <a:solidFill>
                  <a:srgbClr val="000000"/>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an action filter class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 handler for the </a:t>
            </a:r>
            <a:r>
              <a:rPr lang="en-US" sz="1000" b="1" dirty="0" err="1">
                <a:solidFill>
                  <a:prstClr val="black"/>
                </a:solidFill>
                <a:latin typeface="Arial"/>
                <a:ea typeface="Calibri"/>
                <a:cs typeface="Times New Roman"/>
              </a:rPr>
              <a:t>OnActionExecuting</a:t>
            </a:r>
            <a:r>
              <a:rPr lang="en-US" sz="1000" dirty="0">
                <a:solidFill>
                  <a:prstClr val="black"/>
                </a:solidFill>
                <a:latin typeface="Arial"/>
                <a:ea typeface="Calibri"/>
                <a:cs typeface="Times New Roman"/>
              </a:rPr>
              <a:t> event</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 handler for the </a:t>
            </a:r>
            <a:r>
              <a:rPr lang="en-US" sz="1000" b="1" dirty="0" err="1">
                <a:solidFill>
                  <a:prstClr val="black"/>
                </a:solidFill>
                <a:latin typeface="Arial"/>
                <a:ea typeface="Calibri"/>
                <a:cs typeface="Times New Roman"/>
              </a:rPr>
              <a:t>OnActionExecuted</a:t>
            </a:r>
            <a:r>
              <a:rPr lang="en-US" sz="1000" dirty="0">
                <a:solidFill>
                  <a:prstClr val="black"/>
                </a:solidFill>
                <a:latin typeface="Arial"/>
                <a:ea typeface="Calibri"/>
                <a:cs typeface="Times New Roman"/>
              </a:rPr>
              <a:t> event</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Add a handler for the </a:t>
            </a:r>
            <a:r>
              <a:rPr lang="en-US" sz="1000" b="1" dirty="0" err="1">
                <a:solidFill>
                  <a:prstClr val="black"/>
                </a:solidFill>
                <a:latin typeface="Arial"/>
                <a:ea typeface="Calibri"/>
                <a:cs typeface="Times New Roman"/>
              </a:rPr>
              <a:t>OnResultExecuted</a:t>
            </a:r>
            <a:r>
              <a:rPr lang="en-US" sz="1000" dirty="0">
                <a:solidFill>
                  <a:prstClr val="black"/>
                </a:solidFill>
                <a:latin typeface="Arial"/>
                <a:ea typeface="Calibri"/>
                <a:cs typeface="Times New Roman"/>
              </a:rPr>
              <a:t> event</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Apply the action filter to the controller action</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Run the application and verify that the new filter works</a:t>
            </a:r>
          </a:p>
        </p:txBody>
      </p:sp>
      <p:sp>
        <p:nvSpPr>
          <p:cNvPr id="4" name="Slide Number Placeholder 3"/>
          <p:cNvSpPr>
            <a:spLocks noGrp="1"/>
          </p:cNvSpPr>
          <p:nvPr>
            <p:ph type="sldNum" sz="quarter" idx="10"/>
          </p:nvPr>
        </p:nvSpPr>
        <p:spPr/>
        <p:txBody>
          <a:bodyPr/>
          <a:lstStyle/>
          <a:p>
            <a:fld id="{2FE769EE-44C4-42DD-9BEB-58A0B5AE7BD6}"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837396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FE769EE-44C4-42DD-9BEB-58A0B5AE7BD6}"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605282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decided to add a new action to the </a:t>
            </a:r>
            <a:r>
              <a:rPr lang="en-US" sz="1000" b="1" dirty="0" err="1">
                <a:latin typeface="Arial"/>
                <a:ea typeface="Calibri"/>
                <a:cs typeface="Times New Roman"/>
              </a:rPr>
              <a:t>CityController</a:t>
            </a:r>
            <a:r>
              <a:rPr lang="en-US" sz="1000" dirty="0">
                <a:latin typeface="Arial"/>
                <a:ea typeface="Calibri"/>
                <a:cs typeface="Times New Roman"/>
              </a:rPr>
              <a:t> controller. The action gets two parameters of type int. Are the routes that are currently configured in the application sufficient to handle the requests to this action or will you need to configure a new route?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routes that are currently configured in the application are not sufficient. The convention-based route’s pattern doesn’t match the signature of the new action. Therefore, you need to add a route, either a convention-based route or an attribute-based route, so that navigations to the new action are successful.</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new controller with an action is added to the </a:t>
            </a:r>
            <a:r>
              <a:rPr lang="en-US" sz="1000" b="1" dirty="0" err="1">
                <a:latin typeface="Arial"/>
                <a:ea typeface="Calibri"/>
                <a:cs typeface="Times New Roman"/>
              </a:rPr>
              <a:t>WorldJourny</a:t>
            </a:r>
            <a:r>
              <a:rPr lang="en-US" sz="1000" b="1" dirty="0">
                <a:latin typeface="Arial"/>
                <a:ea typeface="Calibri"/>
                <a:cs typeface="Times New Roman"/>
              </a:rPr>
              <a:t> </a:t>
            </a:r>
            <a:r>
              <a:rPr lang="en-US" sz="1000" dirty="0">
                <a:latin typeface="Arial"/>
                <a:ea typeface="Calibri"/>
                <a:cs typeface="Times New Roman"/>
              </a:rPr>
              <a:t>MVC application. You want to ensure that every access to the new action is written to the external file. How can you achieve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annotate the new action by using the </a:t>
            </a:r>
            <a:r>
              <a:rPr lang="en-US" sz="1000" b="1" dirty="0" err="1">
                <a:latin typeface="Arial"/>
                <a:ea typeface="Calibri"/>
                <a:cs typeface="Times New Roman"/>
              </a:rPr>
              <a:t>LogActionFilter</a:t>
            </a:r>
            <a:r>
              <a:rPr lang="en-US" sz="1000" b="1" dirty="0">
                <a:latin typeface="Arial"/>
                <a:ea typeface="Calibri"/>
                <a:cs typeface="Times New Roman"/>
              </a:rPr>
              <a:t> </a:t>
            </a:r>
            <a:r>
              <a:rPr lang="en-US" sz="1000" dirty="0">
                <a:latin typeface="Arial"/>
                <a:ea typeface="Calibri"/>
                <a:cs typeface="Times New Roman"/>
              </a:rPr>
              <a:t>class. The </a:t>
            </a:r>
            <a:r>
              <a:rPr lang="en-US" sz="1000" b="1" dirty="0" err="1">
                <a:latin typeface="Arial"/>
                <a:ea typeface="Calibri"/>
                <a:cs typeface="Times New Roman"/>
              </a:rPr>
              <a:t>LogActionFilter</a:t>
            </a:r>
            <a:r>
              <a:rPr lang="en-US" sz="1000" b="1" dirty="0">
                <a:latin typeface="Arial"/>
                <a:ea typeface="Calibri"/>
                <a:cs typeface="Times New Roman"/>
              </a:rPr>
              <a:t> </a:t>
            </a:r>
            <a:r>
              <a:rPr lang="en-US" sz="1000" dirty="0">
                <a:latin typeface="Arial"/>
                <a:ea typeface="Calibri"/>
                <a:cs typeface="Times New Roman"/>
              </a:rPr>
              <a:t>class is not specific to the </a:t>
            </a:r>
            <a:r>
              <a:rPr lang="en-US" sz="1000" b="1" dirty="0">
                <a:latin typeface="Arial"/>
                <a:ea typeface="Calibri"/>
                <a:cs typeface="Times New Roman"/>
              </a:rPr>
              <a:t>Index</a:t>
            </a:r>
            <a:r>
              <a:rPr lang="en-US" sz="1000" dirty="0">
                <a:latin typeface="Arial"/>
                <a:ea typeface="Calibri"/>
                <a:cs typeface="Times New Roman"/>
              </a:rPr>
              <a:t> action of the </a:t>
            </a:r>
            <a:r>
              <a:rPr lang="en-US" sz="1000" b="1" dirty="0" err="1">
                <a:latin typeface="Arial"/>
                <a:ea typeface="Calibri"/>
                <a:cs typeface="Times New Roman"/>
              </a:rPr>
              <a:t>CityController</a:t>
            </a:r>
            <a:r>
              <a:rPr lang="en-US" sz="1000" dirty="0">
                <a:latin typeface="Arial"/>
                <a:ea typeface="Calibri"/>
                <a:cs typeface="Times New Roman"/>
              </a:rPr>
              <a:t> class. You can use it in other actions as well. You can annotate the new action with the </a:t>
            </a:r>
            <a:r>
              <a:rPr lang="en-US" sz="1000" b="1" dirty="0" err="1">
                <a:latin typeface="Arial"/>
                <a:ea typeface="Calibri"/>
                <a:cs typeface="Times New Roman"/>
              </a:rPr>
              <a:t>LogActionFilter</a:t>
            </a:r>
            <a:r>
              <a:rPr lang="en-US" sz="1000" b="1" dirty="0">
                <a:latin typeface="Arial"/>
                <a:ea typeface="Calibri"/>
                <a:cs typeface="Times New Roman"/>
              </a:rPr>
              <a:t> </a:t>
            </a:r>
            <a:r>
              <a:rPr lang="en-US" sz="1000" dirty="0">
                <a:latin typeface="Arial"/>
                <a:ea typeface="Calibri"/>
                <a:cs typeface="Times New Roman"/>
              </a:rPr>
              <a:t>class in the same way you did for the </a:t>
            </a:r>
            <a:r>
              <a:rPr lang="en-US" sz="1000" b="1" dirty="0">
                <a:latin typeface="Arial"/>
                <a:ea typeface="Calibri"/>
                <a:cs typeface="Times New Roman"/>
              </a:rPr>
              <a:t>Index</a:t>
            </a:r>
            <a:r>
              <a:rPr lang="en-US" sz="1000" dirty="0">
                <a:latin typeface="Arial"/>
                <a:ea typeface="Calibri"/>
                <a:cs typeface="Times New Roman"/>
              </a:rPr>
              <a:t> action.</a:t>
            </a:r>
          </a:p>
        </p:txBody>
      </p:sp>
      <p:sp>
        <p:nvSpPr>
          <p:cNvPr id="4" name="Slide Number Placeholder 3"/>
          <p:cNvSpPr>
            <a:spLocks noGrp="1"/>
          </p:cNvSpPr>
          <p:nvPr>
            <p:ph type="sldNum" sz="quarter" idx="10"/>
          </p:nvPr>
        </p:nvSpPr>
        <p:spPr/>
        <p:txBody>
          <a:bodyPr/>
          <a:lstStyle/>
          <a:p>
            <a:fld id="{2FE769EE-44C4-42DD-9BEB-58A0B5AE7BD6}"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76978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lesson is very important. Ensure that students have a complete understanding of controllers and actions and how they handle user requests.</a:t>
            </a:r>
          </a:p>
        </p:txBody>
      </p:sp>
      <p:sp>
        <p:nvSpPr>
          <p:cNvPr id="4" name="Slide Number Placeholder 3"/>
          <p:cNvSpPr>
            <a:spLocks noGrp="1"/>
          </p:cNvSpPr>
          <p:nvPr>
            <p:ph type="sldNum" sz="quarter" idx="10"/>
          </p:nvPr>
        </p:nvSpPr>
        <p:spPr/>
        <p:txBody>
          <a:bodyPr/>
          <a:lstStyle/>
          <a:p>
            <a:fld id="{2FE769EE-44C4-42DD-9BEB-58A0B5AE7BD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819962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panose="020B0604020202020204" pitchFamily="34" charset="0"/>
                <a:cs typeface="Arial" panose="020B0604020202020204" pitchFamily="34" charset="0"/>
              </a:rPr>
              <a:t>The Visual Studio</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project templates include a folder named Controllers. Programmers should create their controllers in this folder or its subfolders. MVC relies on convention over configuration. Therefore, we recommend adhering to the conventions. Visual Studio places controllers in the </a:t>
            </a:r>
            <a:r>
              <a:rPr lang="en-US" sz="1000" b="1" i="1" dirty="0" err="1">
                <a:latin typeface="Arial" panose="020B0604020202020204" pitchFamily="34" charset="0"/>
                <a:cs typeface="Arial" panose="020B0604020202020204" pitchFamily="34" charset="0"/>
              </a:rPr>
              <a:t>ProjectName</a:t>
            </a:r>
            <a:r>
              <a:rPr lang="en-US" sz="1000" b="1" dirty="0" err="1">
                <a:latin typeface="Arial" panose="020B0604020202020204" pitchFamily="34" charset="0"/>
                <a:cs typeface="Arial" panose="020B0604020202020204" pitchFamily="34" charset="0"/>
              </a:rPr>
              <a:t>.Controllers</a:t>
            </a:r>
            <a:r>
              <a:rPr lang="en-US" sz="10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namespace, by default.</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r>
              <a:rPr lang="en-US" sz="1000" b="1" dirty="0">
                <a:latin typeface="Arial"/>
                <a:ea typeface="Calibri"/>
                <a:cs typeface="Times New Roman"/>
              </a:rPr>
              <a:t>Common Issue: </a:t>
            </a:r>
            <a:r>
              <a:rPr lang="en-US" sz="1000" dirty="0">
                <a:latin typeface="Arial" panose="020B0604020202020204" pitchFamily="34" charset="0"/>
                <a:cs typeface="Arial" panose="020B0604020202020204" pitchFamily="34" charset="0"/>
              </a:rPr>
              <a:t>You navigate to an existing action, but get an HTTP 404 Not Found error.</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 configuration-based route never takes effect.</a:t>
            </a:r>
            <a:endParaRPr lang="en-US" sz="1000" dirty="0"/>
          </a:p>
          <a:p>
            <a:endParaRPr lang="en-US" sz="1000" b="1" dirty="0">
              <a:solidFill>
                <a:prstClr val="black"/>
              </a:solidFill>
              <a:latin typeface="Arial"/>
              <a:ea typeface="Calibri"/>
              <a:cs typeface="Times New Roman"/>
            </a:endParaRPr>
          </a:p>
          <a:p>
            <a:r>
              <a:rPr lang="en-US" sz="1000" b="1" dirty="0">
                <a:solidFill>
                  <a:prstClr val="black"/>
                </a:solidFill>
                <a:latin typeface="Arial"/>
                <a:ea typeface="Calibri"/>
                <a:cs typeface="Times New Roman"/>
              </a:rPr>
              <a:t>Troubleshooting Tip: </a:t>
            </a:r>
            <a:r>
              <a:rPr lang="en-US" sz="1000" dirty="0">
                <a:latin typeface="Arial" panose="020B0604020202020204" pitchFamily="34" charset="0"/>
                <a:cs typeface="Arial" panose="020B0604020202020204" pitchFamily="34" charset="0"/>
              </a:rPr>
              <a:t>Verify that the routes are configured correctly in the MVC application.</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must ensure that you add configuration-based routes in the correct order. In general, the most specific routes should be added first and the least specific should be added last. </a:t>
            </a:r>
          </a:p>
          <a:p>
            <a:r>
              <a:rPr lang="en-US" sz="1000" dirty="0">
                <a:latin typeface="Arial" panose="020B0604020202020204" pitchFamily="34" charset="0"/>
                <a:cs typeface="Arial" panose="020B0604020202020204" pitchFamily="34" charset="0"/>
              </a:rPr>
              <a:t> </a:t>
            </a:r>
          </a:p>
          <a:p>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40786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topic, avoid talking about routing because it might confuse the students. Routing is covered in Lesson 2, “Configuring Routes”.</a:t>
            </a:r>
          </a:p>
        </p:txBody>
      </p:sp>
      <p:sp>
        <p:nvSpPr>
          <p:cNvPr id="4" name="Slide Number Placeholder 3"/>
          <p:cNvSpPr>
            <a:spLocks noGrp="1"/>
          </p:cNvSpPr>
          <p:nvPr>
            <p:ph type="sldNum" sz="quarter" idx="10"/>
          </p:nvPr>
        </p:nvSpPr>
        <p:spPr>
          <a:xfrm>
            <a:off x="3884613" y="8696099"/>
            <a:ext cx="2971800" cy="457200"/>
          </a:xfrm>
        </p:spPr>
        <p:txBody>
          <a:bodyPr/>
          <a:lstStyle/>
          <a:p>
            <a:fld id="{2FE769EE-44C4-42DD-9BEB-58A0B5AE7BD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385133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Avoid explaining views in detail. Mention that views will be covered in Module 5, “Developing Views”.</a:t>
            </a:r>
          </a:p>
        </p:txBody>
      </p:sp>
      <p:sp>
        <p:nvSpPr>
          <p:cNvPr id="4" name="Slide Number Placeholder 3"/>
          <p:cNvSpPr>
            <a:spLocks noGrp="1"/>
          </p:cNvSpPr>
          <p:nvPr>
            <p:ph type="sldNum" sz="quarter" idx="10"/>
          </p:nvPr>
        </p:nvSpPr>
        <p:spPr/>
        <p:txBody>
          <a:bodyPr/>
          <a:lstStyle/>
          <a:p>
            <a:fld id="{2FE769EE-44C4-42DD-9BEB-58A0B5AE7BD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148153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In most cases, you will return an object that implements the </a:t>
            </a:r>
            <a:r>
              <a:rPr lang="en-US" sz="1000" b="1" dirty="0" err="1">
                <a:latin typeface="Arial" panose="020B0604020202020204" pitchFamily="34" charset="0"/>
                <a:cs typeface="Arial" panose="020B0604020202020204" pitchFamily="34" charset="0"/>
              </a:rPr>
              <a:t>IActionResult</a:t>
            </a:r>
            <a:r>
              <a:rPr lang="en-US" sz="1000" dirty="0">
                <a:latin typeface="Arial" panose="020B0604020202020204" pitchFamily="34" charset="0"/>
                <a:cs typeface="Arial" panose="020B0604020202020204" pitchFamily="34" charset="0"/>
              </a:rPr>
              <a:t> interface.</a:t>
            </a:r>
          </a:p>
          <a:p>
            <a:r>
              <a:rPr lang="en-US" sz="1000" dirty="0">
                <a:latin typeface="Arial" panose="020B0604020202020204" pitchFamily="34" charset="0"/>
                <a:cs typeface="Arial" panose="020B0604020202020204" pitchFamily="34" charset="0"/>
              </a:rPr>
              <a:t>However, it is possible to return other types such as strings.</a:t>
            </a: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28631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GB" sz="1000" dirty="0">
                <a:latin typeface="Arial" panose="020B0604020202020204" pitchFamily="34" charset="0"/>
                <a:cs typeface="Arial" panose="020B0604020202020204" pitchFamily="34" charset="0"/>
              </a:rPr>
              <a:t>Use this additional slide to explain how an action returns a </a:t>
            </a:r>
            <a:r>
              <a:rPr lang="en-US" sz="1000" b="1" dirty="0" err="1">
                <a:latin typeface="Arial" panose="020B0604020202020204" pitchFamily="34" charset="0"/>
                <a:cs typeface="Arial" panose="020B0604020202020204" pitchFamily="34" charset="0"/>
              </a:rPr>
              <a:t>ContentResult</a:t>
            </a:r>
            <a:r>
              <a:rPr lang="en-US" sz="1000" b="1" dirty="0">
                <a:latin typeface="Arial" panose="020B0604020202020204" pitchFamily="34" charset="0"/>
                <a:cs typeface="Arial" panose="020B0604020202020204" pitchFamily="34" charset="0"/>
              </a:rPr>
              <a:t> </a:t>
            </a:r>
            <a:r>
              <a:rPr lang="en-GB" sz="1000" dirty="0">
                <a:latin typeface="Arial" panose="020B0604020202020204" pitchFamily="34" charset="0"/>
                <a:cs typeface="Arial" panose="020B0604020202020204" pitchFamily="34" charset="0"/>
              </a:rPr>
              <a:t>object.</a:t>
            </a:r>
            <a:endParaRPr lang="en-US" sz="1000" dirty="0">
              <a:latin typeface="Arial" panose="020B0604020202020204" pitchFamily="34" charset="0"/>
              <a:cs typeface="Arial" panose="020B0604020202020204" pitchFamily="34" charset="0"/>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572769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model binders locate parameters in a posted form, routing values, a query string, or posted files. When they find a parameter in the action method that matches the name and type of a parameter from the request, the action method is called and the parameter is passed from the request.</a:t>
            </a:r>
          </a:p>
        </p:txBody>
      </p:sp>
      <p:sp>
        <p:nvSpPr>
          <p:cNvPr id="4" name="Slide Number Placeholder 3"/>
          <p:cNvSpPr>
            <a:spLocks noGrp="1"/>
          </p:cNvSpPr>
          <p:nvPr>
            <p:ph type="sldNum" sz="quarter" idx="10"/>
          </p:nvPr>
        </p:nvSpPr>
        <p:spPr/>
        <p:txBody>
          <a:bodyPr/>
          <a:lstStyle/>
          <a:p>
            <a:fld id="{2FE769EE-44C4-42DD-9BEB-58A0B5AE7BD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234254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time permits, consider discussing the kind of information that is often not included in a model class but should still be passed to the view. This is the information that is usually added to </a:t>
            </a:r>
            <a:r>
              <a:rPr lang="en-US" sz="1000" b="1" dirty="0" err="1">
                <a:latin typeface="Arial"/>
                <a:ea typeface="Calibri"/>
                <a:cs typeface="Times New Roman"/>
              </a:rPr>
              <a:t>ViewBag</a:t>
            </a:r>
            <a:r>
              <a:rPr lang="en-US" sz="1000" dirty="0">
                <a:latin typeface="Arial"/>
                <a:ea typeface="Calibri"/>
                <a:cs typeface="Segoe UI"/>
              </a:rPr>
              <a:t> or </a:t>
            </a:r>
            <a:r>
              <a:rPr lang="en-US" sz="1000" b="1" dirty="0" err="1">
                <a:latin typeface="Arial"/>
                <a:ea typeface="Calibri"/>
                <a:cs typeface="Times New Roman"/>
              </a:rPr>
              <a:t>ViewData</a:t>
            </a:r>
            <a:r>
              <a:rPr lang="en-US" sz="1000" dirty="0">
                <a:latin typeface="Arial"/>
                <a:ea typeface="Calibri"/>
                <a:cs typeface="Segoe UI"/>
              </a:rPr>
              <a:t>. Discuss more scenarios so that the students can have a better understanding of these properties.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FE769EE-44C4-42DD-9BEB-58A0B5AE7BD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Controllers</a:t>
            </a:r>
          </a:p>
        </p:txBody>
      </p:sp>
    </p:spTree>
    <p:extLst>
      <p:ext uri="{BB962C8B-B14F-4D97-AF65-F5344CB8AC3E}">
        <p14:creationId xmlns:p14="http://schemas.microsoft.com/office/powerpoint/2010/main" val="95896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24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p>
        </p:txBody>
      </p:sp>
      <p:sp>
        <p:nvSpPr>
          <p:cNvPr id="3" name="Subtitle 2"/>
          <p:cNvSpPr>
            <a:spLocks noGrp="1"/>
          </p:cNvSpPr>
          <p:nvPr>
            <p:ph type="subTitle" sz="quarter" idx="1"/>
          </p:nvPr>
        </p:nvSpPr>
        <p:spPr/>
        <p:txBody>
          <a:bodyPr/>
          <a:lstStyle/>
          <a:p>
            <a:r>
              <a:rPr lang="en-US"/>
              <a:t>Developing Controllers
</a:t>
            </a:r>
          </a:p>
        </p:txBody>
      </p:sp>
    </p:spTree>
    <p:extLst>
      <p:ext uri="{BB962C8B-B14F-4D97-AF65-F5344CB8AC3E}">
        <p14:creationId xmlns:p14="http://schemas.microsoft.com/office/powerpoint/2010/main" val="369087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e3335fb-2287-4e75-aeb1-f569a35e11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ViewBag Property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1" dirty="0"/>
              <a:t>Adding Information:</a:t>
            </a:r>
          </a:p>
          <a:p>
            <a:pPr marL="0" indent="0">
              <a:lnSpc>
                <a:spcPct val="115000"/>
              </a:lnSpc>
              <a:spcAft>
                <a:spcPts val="1000"/>
              </a:spcAft>
              <a:buNone/>
            </a:pPr>
            <a:r>
              <a:rPr lang="en-US" sz="1600" dirty="0" err="1">
                <a:latin typeface="Consolas" panose="020B0609020204030204" pitchFamily="49" charset="0"/>
                <a:ea typeface="Times New Roman" panose="02020603050405020304" pitchFamily="18" charset="0"/>
                <a:cs typeface="Lucida Sans Unicode" pitchFamily="34" charset="0"/>
              </a:rPr>
              <a:t>ViewBag.Message</a:t>
            </a:r>
            <a:r>
              <a:rPr lang="en-US" sz="1600" dirty="0">
                <a:latin typeface="Consolas" panose="020B0609020204030204" pitchFamily="49" charset="0"/>
                <a:ea typeface="Times New Roman" panose="02020603050405020304" pitchFamily="18" charset="0"/>
                <a:cs typeface="Lucida Sans Unicode" pitchFamily="34" charset="0"/>
              </a:rPr>
              <a:t> = “some text”;</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buNone/>
            </a:pPr>
            <a:r>
              <a:rPr lang="en-US" sz="1600" dirty="0" err="1">
                <a:latin typeface="Consolas" panose="020B0609020204030204" pitchFamily="49" charset="0"/>
                <a:ea typeface="Times New Roman" panose="02020603050405020304" pitchFamily="18" charset="0"/>
                <a:cs typeface="Lucida Sans Unicode" pitchFamily="34" charset="0"/>
              </a:rPr>
              <a:t>ViewBag.ServerTime</a:t>
            </a:r>
            <a:r>
              <a:rPr lang="en-US" sz="1600" dirty="0">
                <a:latin typeface="Consolas" panose="020B0609020204030204" pitchFamily="49" charset="0"/>
                <a:ea typeface="Times New Roman" panose="02020603050405020304" pitchFamily="18" charset="0"/>
                <a:cs typeface="Lucida Sans Unicode" pitchFamily="34" charset="0"/>
              </a:rPr>
              <a:t> = </a:t>
            </a:r>
            <a:r>
              <a:rPr lang="en-US" sz="1600" dirty="0" err="1">
                <a:latin typeface="Consolas" panose="020B0609020204030204" pitchFamily="49" charset="0"/>
                <a:ea typeface="Times New Roman" panose="02020603050405020304" pitchFamily="18" charset="0"/>
                <a:cs typeface="Lucida Sans Unicode" pitchFamily="34" charset="0"/>
              </a:rPr>
              <a:t>DateTime.Now</a:t>
            </a:r>
            <a:r>
              <a:rPr lang="en-US" sz="1600" dirty="0">
                <a:latin typeface="Consolas" panose="020B0609020204030204" pitchFamily="49" charset="0"/>
                <a:ea typeface="Times New Roman" panose="02020603050405020304" pitchFamily="18" charset="0"/>
                <a:cs typeface="Lucida Sans Unicode" pitchFamily="34" charset="0"/>
              </a:rPr>
              <a:t>;</a:t>
            </a:r>
            <a:endParaRPr lang="en-GB" sz="1600" dirty="0">
              <a:latin typeface="Consolas" panose="020B0609020204030204" pitchFamily="49" charset="0"/>
              <a:cs typeface="Lucida Sans Unicode" pitchFamily="34" charset="0"/>
            </a:endParaRPr>
          </a:p>
          <a:p>
            <a:pPr marL="0" indent="0">
              <a:buNone/>
            </a:pPr>
            <a:endParaRPr lang="en-US" dirty="0"/>
          </a:p>
          <a:p>
            <a:pPr marL="0" indent="0">
              <a:buNone/>
            </a:pPr>
            <a:r>
              <a:rPr lang="en-US" b="1" dirty="0"/>
              <a:t>Retrieving Information:</a:t>
            </a:r>
          </a:p>
          <a:p>
            <a:pPr marL="0" indent="0">
              <a:lnSpc>
                <a:spcPct val="115000"/>
              </a:lnSpc>
              <a:spcAft>
                <a:spcPts val="1000"/>
              </a:spcAft>
              <a:buNone/>
            </a:pPr>
            <a:r>
              <a:rPr lang="en-US" sz="1600" dirty="0">
                <a:latin typeface="Consolas" panose="020B0609020204030204" pitchFamily="49" charset="0"/>
                <a:ea typeface="Times New Roman" panose="02020603050405020304" pitchFamily="18" charset="0"/>
                <a:cs typeface="Lucida Sans Unicode" pitchFamily="34" charset="0"/>
              </a:rPr>
              <a:t>&lt;p&gt;</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1000"/>
              </a:spcAft>
              <a:buNone/>
            </a:pPr>
            <a:r>
              <a:rPr lang="en-US" sz="1600" dirty="0">
                <a:latin typeface="Consolas" panose="020B0609020204030204" pitchFamily="49" charset="0"/>
                <a:ea typeface="Times New Roman" panose="02020603050405020304" pitchFamily="18" charset="0"/>
                <a:cs typeface="Lucida Sans Unicode" pitchFamily="34" charset="0"/>
              </a:rPr>
              <a:t>   Message is: @</a:t>
            </a:r>
            <a:r>
              <a:rPr lang="en-US" sz="1600" dirty="0" err="1">
                <a:latin typeface="Consolas" panose="020B0609020204030204" pitchFamily="49" charset="0"/>
                <a:ea typeface="Times New Roman" panose="02020603050405020304" pitchFamily="18" charset="0"/>
                <a:cs typeface="Lucida Sans Unicode" pitchFamily="34" charset="0"/>
              </a:rPr>
              <a:t>ViewBag.Message</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1000"/>
              </a:spcAft>
              <a:buNone/>
            </a:pPr>
            <a:r>
              <a:rPr lang="en-US" sz="1600" dirty="0">
                <a:latin typeface="Consolas" panose="020B0609020204030204" pitchFamily="49" charset="0"/>
                <a:ea typeface="Times New Roman" panose="02020603050405020304" pitchFamily="18" charset="0"/>
                <a:cs typeface="Lucida Sans Unicode" pitchFamily="34" charset="0"/>
              </a:rPr>
              <a:t>&lt;/p&gt;</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1000"/>
              </a:spcAft>
              <a:buNone/>
            </a:pPr>
            <a:r>
              <a:rPr lang="en-US" sz="1600" dirty="0">
                <a:latin typeface="Consolas" panose="020B0609020204030204" pitchFamily="49" charset="0"/>
                <a:ea typeface="Times New Roman" panose="02020603050405020304" pitchFamily="18" charset="0"/>
                <a:cs typeface="Lucida Sans Unicode" pitchFamily="34" charset="0"/>
              </a:rPr>
              <a:t>&lt;p&gt;</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1000"/>
              </a:spcAft>
              <a:buNone/>
            </a:pPr>
            <a:r>
              <a:rPr lang="en-US" sz="1600" dirty="0">
                <a:latin typeface="Consolas" panose="020B0609020204030204" pitchFamily="49" charset="0"/>
                <a:ea typeface="Times New Roman" panose="02020603050405020304" pitchFamily="18" charset="0"/>
                <a:cs typeface="Lucida Sans Unicode" pitchFamily="34" charset="0"/>
              </a:rPr>
              <a:t>   Server time is: @</a:t>
            </a:r>
            <a:r>
              <a:rPr lang="en-US" sz="1600" dirty="0" err="1">
                <a:latin typeface="Consolas" panose="020B0609020204030204" pitchFamily="49" charset="0"/>
                <a:ea typeface="Times New Roman" panose="02020603050405020304" pitchFamily="18" charset="0"/>
                <a:cs typeface="Lucida Sans Unicode" pitchFamily="34" charset="0"/>
              </a:rPr>
              <a:t>ViewBag.ServerTime.ToString</a:t>
            </a:r>
            <a:r>
              <a:rPr lang="en-US" sz="1600" dirty="0">
                <a:latin typeface="Consolas" panose="020B0609020204030204" pitchFamily="49" charset="0"/>
                <a:ea typeface="Times New Roman" panose="02020603050405020304" pitchFamily="18" charset="0"/>
                <a:cs typeface="Lucida Sans Unicode" pitchFamily="34" charset="0"/>
              </a:rPr>
              <a:t>()</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lnSpc>
                <a:spcPct val="115000"/>
              </a:lnSpc>
              <a:spcAft>
                <a:spcPts val="1000"/>
              </a:spcAft>
              <a:buNone/>
            </a:pPr>
            <a:r>
              <a:rPr lang="en-US" sz="1600" dirty="0">
                <a:latin typeface="Consolas" panose="020B0609020204030204" pitchFamily="49" charset="0"/>
                <a:ea typeface="Times New Roman" panose="02020603050405020304" pitchFamily="18" charset="0"/>
                <a:cs typeface="Lucida Sans Unicode" pitchFamily="34" charset="0"/>
              </a:rPr>
              <a:t>&lt;/p&gt;</a:t>
            </a:r>
            <a:endParaRPr lang="en-GB" sz="1600" dirty="0">
              <a:latin typeface="Consolas" panose="020B0609020204030204" pitchFamily="49" charset="0"/>
              <a:ea typeface="Times New Roman" panose="02020603050405020304" pitchFamily="18" charset="0"/>
              <a:cs typeface="Lucida Sans Unicode"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74876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8c4a2f1-03d5-477e-a106-e88f6fd8b50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Write Controllers and Actions</a:t>
            </a:r>
          </a:p>
        </p:txBody>
      </p:sp>
      <p:sp>
        <p:nvSpPr>
          <p:cNvPr id="4" name="Content Placeholder 2"/>
          <p:cNvSpPr>
            <a:spLocks noGrp="1"/>
          </p:cNvSpPr>
          <p:nvPr/>
        </p:nvSpPr>
        <p:spPr bwMode="auto">
          <a:xfrm>
            <a:off x="458788" y="9867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marL="365760" lvl="1" indent="-341313">
              <a:buSzPct val="90000"/>
            </a:pPr>
            <a:r>
              <a:rPr lang="en-US" dirty="0"/>
              <a:t>Add a controller to an MVC application</a:t>
            </a:r>
          </a:p>
          <a:p>
            <a:pPr marL="365760" lvl="1" indent="-341313">
              <a:buSzPct val="90000"/>
            </a:pPr>
            <a:r>
              <a:rPr lang="en-US" dirty="0"/>
              <a:t>Add an action that creates a model and passes it to a view</a:t>
            </a:r>
          </a:p>
          <a:p>
            <a:pPr marL="365760" lvl="1" indent="-341313">
              <a:buSzPct val="90000"/>
            </a:pPr>
            <a:r>
              <a:rPr lang="en-US" dirty="0"/>
              <a:t>Add another action that gets a parameter</a:t>
            </a:r>
          </a:p>
          <a:p>
            <a:pPr marL="365760" lvl="1" indent="-341313">
              <a:buSzPct val="90000"/>
            </a:pPr>
            <a:r>
              <a:rPr lang="en-US" dirty="0"/>
              <a:t>Add another action that returns a </a:t>
            </a:r>
            <a:r>
              <a:rPr lang="en-US" dirty="0" err="1"/>
              <a:t>ContentResult</a:t>
            </a:r>
            <a:r>
              <a:rPr lang="en-US" dirty="0"/>
              <a:t> object</a:t>
            </a:r>
          </a:p>
          <a:p>
            <a:pPr marL="365760" lvl="1" indent="-341313">
              <a:buSzPct val="90000"/>
            </a:pPr>
            <a:r>
              <a:rPr lang="en-US" dirty="0"/>
              <a:t>Use the </a:t>
            </a:r>
            <a:r>
              <a:rPr lang="en-US" dirty="0" err="1"/>
              <a:t>RouteData.Values</a:t>
            </a:r>
            <a:r>
              <a:rPr lang="en-US" dirty="0"/>
              <a:t> collection to access the action</a:t>
            </a:r>
            <a:r>
              <a:rPr lang="en-US" b="1" dirty="0"/>
              <a:t> </a:t>
            </a:r>
            <a:r>
              <a:rPr lang="en-US" dirty="0"/>
              <a:t>method data</a:t>
            </a:r>
          </a:p>
          <a:p>
            <a:pPr marL="365760" lvl="1" indent="-341313">
              <a:buSzPct val="90000"/>
            </a:pPr>
            <a:r>
              <a:rPr lang="en-US" dirty="0"/>
              <a:t>Use the </a:t>
            </a:r>
            <a:r>
              <a:rPr lang="en-US" dirty="0" err="1"/>
              <a:t>ViewBag</a:t>
            </a:r>
            <a:r>
              <a:rPr lang="en-US" dirty="0"/>
              <a:t> and </a:t>
            </a:r>
            <a:r>
              <a:rPr lang="en-US" dirty="0" err="1"/>
              <a:t>ViewData</a:t>
            </a:r>
            <a:r>
              <a:rPr lang="en-US" dirty="0"/>
              <a:t> properties to pass data from a controller to a view</a:t>
            </a:r>
          </a:p>
          <a:p>
            <a:pPr marL="798513" lvl="1" indent="-514350">
              <a:buFont typeface="+mj-lt"/>
              <a:buAutoNum type="arabicPeriod"/>
            </a:pPr>
            <a:endParaRPr lang="en-US" dirty="0"/>
          </a:p>
        </p:txBody>
      </p:sp>
    </p:spTree>
    <p:extLst>
      <p:ext uri="{BB962C8B-B14F-4D97-AF65-F5344CB8AC3E}">
        <p14:creationId xmlns:p14="http://schemas.microsoft.com/office/powerpoint/2010/main" val="305230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Routes</a:t>
            </a:r>
          </a:p>
        </p:txBody>
      </p:sp>
      <p:sp>
        <p:nvSpPr>
          <p:cNvPr id="3" name="Text Placeholder 2"/>
          <p:cNvSpPr>
            <a:spLocks noGrp="1"/>
          </p:cNvSpPr>
          <p:nvPr>
            <p:ph type="body" idx="1"/>
          </p:nvPr>
        </p:nvSpPr>
        <p:spPr/>
        <p:txBody>
          <a:bodyPr/>
          <a:lstStyle/>
          <a:p>
            <a:r>
              <a:rPr lang="en-US" dirty="0"/>
              <a:t>The ASP.NET Core Routing Engine
Discussion: Why Add Routes?
What Is Search Engine Optimization?
Configuring Routes by Using Convention-Based Routing
Using Routes to Pass Parameters
Configuring Routes by Using Attributes
Demonstration: How to Add Routes</a:t>
            </a:r>
          </a:p>
        </p:txBody>
      </p:sp>
    </p:spTree>
    <p:extLst>
      <p:ext uri="{BB962C8B-B14F-4D97-AF65-F5344CB8AC3E}">
        <p14:creationId xmlns:p14="http://schemas.microsoft.com/office/powerpoint/2010/main" val="386938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ASP.NET Core Routing Engine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Routing determines which controller and action should be called to handle a request</a:t>
            </a:r>
          </a:p>
          <a:p>
            <a:r>
              <a:rPr lang="en-US" dirty="0"/>
              <a:t>Routing can be configured centrally in the </a:t>
            </a:r>
            <a:r>
              <a:rPr lang="en-US" dirty="0" err="1"/>
              <a:t>Startup.cs</a:t>
            </a:r>
            <a:r>
              <a:rPr lang="en-US" dirty="0"/>
              <a:t> file and locally by using attributes</a:t>
            </a:r>
          </a:p>
          <a:p>
            <a:endParaRPr lang="en-US" dirty="0"/>
          </a:p>
        </p:txBody>
      </p:sp>
      <p:pic>
        <p:nvPicPr>
          <p:cNvPr id="5" name="Picture 4" descr="The graphic displays a URL that ends with /photo/display/1. The default route is used to map the photo segment to the Controller, the display segment to the Action, and the number one segment to the ID.&#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80" y="3241292"/>
            <a:ext cx="7131433" cy="2775708"/>
          </a:xfrm>
          <a:prstGeom prst="rect">
            <a:avLst/>
          </a:prstGeom>
        </p:spPr>
      </p:pic>
    </p:spTree>
    <p:extLst>
      <p:ext uri="{BB962C8B-B14F-4D97-AF65-F5344CB8AC3E}">
        <p14:creationId xmlns:p14="http://schemas.microsoft.com/office/powerpoint/2010/main" val="283997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cff6dbb-f20e-4298-9375-5839f1d620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Why Add Routes?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Why add routes?</a:t>
            </a:r>
          </a:p>
          <a:p>
            <a:pPr marL="274320"/>
            <a:r>
              <a:rPr lang="en-US" dirty="0"/>
              <a:t>To make URLs easier for site visitors to understand</a:t>
            </a:r>
          </a:p>
          <a:p>
            <a:pPr marL="274320"/>
            <a:r>
              <a:rPr lang="en-US" dirty="0"/>
              <a:t>To improve search engine rankings</a:t>
            </a:r>
          </a:p>
          <a:p>
            <a:endParaRPr lang="en-US" dirty="0"/>
          </a:p>
        </p:txBody>
      </p:sp>
    </p:spTree>
    <p:extLst>
      <p:ext uri="{BB962C8B-B14F-4D97-AF65-F5344CB8AC3E}">
        <p14:creationId xmlns:p14="http://schemas.microsoft.com/office/powerpoint/2010/main" val="245734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Search Engine Optimization?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Most users find web applications by using search engines</a:t>
            </a:r>
          </a:p>
          <a:p>
            <a:pPr lvl="0"/>
            <a:r>
              <a:rPr lang="en-US" dirty="0"/>
              <a:t>It is important to ensure that your web application appears at the top of the search engine results</a:t>
            </a:r>
          </a:p>
          <a:p>
            <a:pPr marL="0" lvl="0" indent="0">
              <a:buNone/>
            </a:pPr>
            <a:endParaRPr lang="en-US" dirty="0"/>
          </a:p>
        </p:txBody>
      </p:sp>
      <p:pic>
        <p:nvPicPr>
          <p:cNvPr id="5" name="Picture 4" descr="The graphic displays a search box with the word Photo typed in it. Below the box, the text Your Web Application is displayed to indicate that it is at the top of the search results that are retrieved by the search engine.&#10;&#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479" y="3075535"/>
            <a:ext cx="4291774" cy="2655000"/>
          </a:xfrm>
          <a:prstGeom prst="rect">
            <a:avLst/>
          </a:prstGeom>
        </p:spPr>
      </p:pic>
    </p:spTree>
    <p:extLst>
      <p:ext uri="{BB962C8B-B14F-4D97-AF65-F5344CB8AC3E}">
        <p14:creationId xmlns:p14="http://schemas.microsoft.com/office/powerpoint/2010/main" val="93982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14615" cy="740664"/>
          </a:xfrm>
        </p:spPr>
        <p:txBody>
          <a:bodyPr/>
          <a:lstStyle/>
          <a:p>
            <a:r>
              <a:rPr lang="en-US" sz="2600" dirty="0"/>
              <a:t>Configuring Routes by Using Convention-Based Routing</a:t>
            </a:r>
          </a:p>
        </p:txBody>
      </p:sp>
      <p:sp>
        <p:nvSpPr>
          <p:cNvPr id="4" name="Content Placeholder 2"/>
          <p:cNvSpPr>
            <a:spLocks noGrp="1"/>
          </p:cNvSpPr>
          <p:nvPr/>
        </p:nvSpPr>
        <p:spPr bwMode="auto">
          <a:xfrm>
            <a:off x="458788" y="94358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Convention-based routes might contain the following properties: name, template, defaults, constraints and </a:t>
            </a:r>
            <a:r>
              <a:rPr lang="en-US" dirty="0" err="1"/>
              <a:t>dataTokens</a:t>
            </a:r>
            <a:endParaRPr lang="en-US" dirty="0"/>
          </a:p>
          <a:p>
            <a:r>
              <a:rPr lang="en-US" dirty="0"/>
              <a:t>Custom routes can be added as shown below:</a:t>
            </a:r>
          </a:p>
          <a:p>
            <a:pPr marL="288925" lvl="1" indent="0">
              <a:buNone/>
            </a:pPr>
            <a:r>
              <a:rPr lang="en-US" sz="1600" dirty="0" err="1">
                <a:latin typeface="Consolas" panose="020B0609020204030204" pitchFamily="49" charset="0"/>
                <a:cs typeface="Consolas" panose="020B0609020204030204" pitchFamily="49" charset="0"/>
              </a:rPr>
              <a:t>app.UseMvc</a:t>
            </a:r>
            <a:r>
              <a:rPr lang="en-US" sz="1600" dirty="0">
                <a:latin typeface="Consolas" panose="020B0609020204030204" pitchFamily="49" charset="0"/>
                <a:cs typeface="Consolas" panose="020B0609020204030204" pitchFamily="49" charset="0"/>
              </a:rPr>
              <a:t>(routes =&gt;</a:t>
            </a:r>
          </a:p>
          <a:p>
            <a:pPr marL="288925" lvl="1" indent="0">
              <a:buNone/>
            </a:pPr>
            <a:r>
              <a:rPr lang="en-US" sz="1600" dirty="0">
                <a:latin typeface="Consolas" panose="020B0609020204030204" pitchFamily="49" charset="0"/>
                <a:cs typeface="Consolas" panose="020B0609020204030204" pitchFamily="49" charset="0"/>
              </a:rPr>
              <a:t>  {</a:t>
            </a:r>
          </a:p>
          <a:p>
            <a:pPr marL="288925"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routes.MapRoute</a:t>
            </a:r>
            <a:r>
              <a:rPr lang="en-US" sz="1600" dirty="0">
                <a:latin typeface="Consolas" panose="020B0609020204030204" pitchFamily="49" charset="0"/>
                <a:cs typeface="Consolas" panose="020B0609020204030204" pitchFamily="49" charset="0"/>
              </a:rPr>
              <a:t>(</a:t>
            </a:r>
          </a:p>
          <a:p>
            <a:pPr marL="288925" lvl="1" indent="0">
              <a:buNone/>
            </a:pPr>
            <a:r>
              <a:rPr lang="en-US" sz="1600" dirty="0">
                <a:latin typeface="Consolas" panose="020B0609020204030204" pitchFamily="49" charset="0"/>
                <a:cs typeface="Consolas" panose="020B0609020204030204" pitchFamily="49" charset="0"/>
              </a:rPr>
              <a:t>          name: "default",</a:t>
            </a:r>
          </a:p>
          <a:p>
            <a:pPr marL="288925" lvl="1" indent="0">
              <a:buNone/>
            </a:pPr>
            <a:r>
              <a:rPr lang="en-US" sz="1600" dirty="0">
                <a:latin typeface="Consolas" panose="020B0609020204030204" pitchFamily="49" charset="0"/>
                <a:cs typeface="Consolas" panose="020B0609020204030204" pitchFamily="49" charset="0"/>
              </a:rPr>
              <a:t>          template: "{controller}/{action}/{</a:t>
            </a:r>
            <a:r>
              <a:rPr lang="en-US" sz="1600" dirty="0" err="1">
                <a:latin typeface="Consolas" panose="020B0609020204030204" pitchFamily="49" charset="0"/>
                <a:cs typeface="Consolas" panose="020B0609020204030204" pitchFamily="49" charset="0"/>
              </a:rPr>
              <a:t>param</a:t>
            </a:r>
            <a:r>
              <a:rPr lang="en-US" sz="1600" dirty="0">
                <a:latin typeface="Consolas" panose="020B0609020204030204" pitchFamily="49" charset="0"/>
                <a:cs typeface="Consolas" panose="020B0609020204030204" pitchFamily="49" charset="0"/>
              </a:rPr>
              <a:t>}",</a:t>
            </a:r>
          </a:p>
          <a:p>
            <a:pPr marL="288925" lvl="1" indent="0">
              <a:buNone/>
            </a:pPr>
            <a:r>
              <a:rPr lang="en-US" sz="1600" dirty="0">
                <a:latin typeface="Consolas" panose="020B0609020204030204" pitchFamily="49" charset="0"/>
                <a:cs typeface="Consolas" panose="020B0609020204030204" pitchFamily="49" charset="0"/>
              </a:rPr>
              <a:t>          defaults: new { controller = "Some", action = "</a:t>
            </a:r>
            <a:r>
              <a:rPr lang="en-US" sz="1600" dirty="0" err="1">
                <a:latin typeface="Consolas" panose="020B0609020204030204" pitchFamily="49" charset="0"/>
                <a:cs typeface="Consolas" panose="020B0609020204030204" pitchFamily="49" charset="0"/>
              </a:rPr>
              <a:t>ShowParam</a:t>
            </a:r>
            <a:r>
              <a:rPr lang="en-US" sz="1600" dirty="0">
                <a:latin typeface="Consolas" panose="020B0609020204030204" pitchFamily="49" charset="0"/>
                <a:cs typeface="Consolas" panose="020B0609020204030204" pitchFamily="49" charset="0"/>
              </a:rPr>
              <a:t>" },</a:t>
            </a:r>
          </a:p>
          <a:p>
            <a:pPr marL="288925" lvl="1" indent="0">
              <a:buNone/>
            </a:pPr>
            <a:r>
              <a:rPr lang="en-US" sz="1600" dirty="0">
                <a:latin typeface="Consolas" panose="020B0609020204030204" pitchFamily="49" charset="0"/>
                <a:cs typeface="Consolas" panose="020B0609020204030204" pitchFamily="49" charset="0"/>
              </a:rPr>
              <a:t>          constraints: new { </a:t>
            </a:r>
            <a:r>
              <a:rPr lang="en-US" sz="1600" dirty="0" err="1">
                <a:latin typeface="Consolas" panose="020B0609020204030204" pitchFamily="49" charset="0"/>
                <a:cs typeface="Consolas" panose="020B0609020204030204" pitchFamily="49" charset="0"/>
              </a:rPr>
              <a:t>param</a:t>
            </a:r>
            <a:r>
              <a:rPr lang="en-US" sz="1600" dirty="0">
                <a:latin typeface="Consolas" panose="020B0609020204030204" pitchFamily="49" charset="0"/>
                <a:cs typeface="Consolas" panose="020B0609020204030204" pitchFamily="49" charset="0"/>
              </a:rPr>
              <a:t> = "[0-9]+" });</a:t>
            </a:r>
          </a:p>
          <a:p>
            <a:pPr marL="288925" lvl="1" indent="0">
              <a:buNone/>
            </a:pPr>
            <a:r>
              <a:rPr lang="en-US" sz="1600" dirty="0">
                <a:latin typeface="Consolas" panose="020B0609020204030204" pitchFamily="49" charset="0"/>
                <a:cs typeface="Consolas" panose="020B0609020204030204" pitchFamily="49" charset="0"/>
              </a:rPr>
              <a:t>  });</a:t>
            </a:r>
          </a:p>
          <a:p>
            <a:r>
              <a:rPr lang="en-US" dirty="0"/>
              <a:t>Routes should be added in the appropriate order</a:t>
            </a:r>
          </a:p>
          <a:p>
            <a:pPr marL="288925" lvl="1" indent="0">
              <a:buNone/>
            </a:pPr>
            <a:r>
              <a:rPr lang="en-US" dirty="0"/>
              <a:t> </a:t>
            </a:r>
            <a:endParaRPr lang="en-US" sz="1800" dirty="0"/>
          </a:p>
        </p:txBody>
      </p:sp>
    </p:spTree>
    <p:extLst>
      <p:ext uri="{BB962C8B-B14F-4D97-AF65-F5344CB8AC3E}">
        <p14:creationId xmlns:p14="http://schemas.microsoft.com/office/powerpoint/2010/main" val="233732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0090ec3-1711-42fb-b71b-7eb5547667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Routes to Pass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You can access the values of segment variables by using one of two methods:</a:t>
            </a:r>
          </a:p>
          <a:p>
            <a:pPr marL="274320" lvl="1"/>
            <a:r>
              <a:rPr lang="en-US" sz="2000" b="1" dirty="0"/>
              <a:t>Using the </a:t>
            </a:r>
            <a:r>
              <a:rPr lang="en-US" sz="2000" b="1" dirty="0" err="1"/>
              <a:t>RouteData.Values</a:t>
            </a:r>
            <a:r>
              <a:rPr lang="en-US" sz="2000" b="1" dirty="0"/>
              <a:t> collection</a:t>
            </a:r>
          </a:p>
          <a:p>
            <a:pPr marL="0" indent="0">
              <a:buNone/>
            </a:pPr>
            <a:r>
              <a:rPr lang="en-US" sz="2000" dirty="0"/>
              <a:t>        </a:t>
            </a:r>
            <a:r>
              <a:rPr lang="en-US" sz="2000" dirty="0">
                <a:latin typeface="Consolas" panose="020B0609020204030204" pitchFamily="49" charset="0"/>
                <a:cs typeface="Consolas" panose="020B0609020204030204" pitchFamily="49" charset="0"/>
              </a:rPr>
              <a:t>public </a:t>
            </a:r>
            <a:r>
              <a:rPr lang="en-US" sz="2000" dirty="0" err="1">
                <a:latin typeface="Consolas" panose="020B0609020204030204" pitchFamily="49" charset="0"/>
                <a:cs typeface="Consolas" panose="020B0609020204030204" pitchFamily="49" charset="0"/>
              </a:rPr>
              <a:t>IActionResult</a:t>
            </a:r>
            <a:r>
              <a:rPr lang="en-US" sz="2000" dirty="0">
                <a:latin typeface="Consolas" panose="020B0609020204030204" pitchFamily="49" charset="0"/>
                <a:cs typeface="Consolas" panose="020B0609020204030204" pitchFamily="49" charset="0"/>
              </a:rPr>
              <a:t> Print()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string id = (string)</a:t>
            </a:r>
            <a:r>
              <a:rPr lang="en-US" sz="2000" dirty="0" err="1">
                <a:latin typeface="Consolas" panose="020B0609020204030204" pitchFamily="49" charset="0"/>
                <a:cs typeface="Consolas" panose="020B0609020204030204" pitchFamily="49" charset="0"/>
              </a:rPr>
              <a:t>RouteData.Values</a:t>
            </a:r>
            <a:r>
              <a:rPr lang="en-US" sz="2000" dirty="0">
                <a:latin typeface="Consolas" panose="020B0609020204030204" pitchFamily="49" charset="0"/>
                <a:cs typeface="Consolas" panose="020B0609020204030204" pitchFamily="49" charset="0"/>
              </a:rPr>
              <a:t>["id"];</a:t>
            </a:r>
          </a:p>
          <a:p>
            <a:pPr marL="0" indent="0">
              <a:buNone/>
            </a:pPr>
            <a:r>
              <a:rPr lang="en-US" sz="2000" dirty="0">
                <a:latin typeface="Consolas" panose="020B0609020204030204" pitchFamily="49" charset="0"/>
                <a:cs typeface="Consolas" panose="020B0609020204030204" pitchFamily="49" charset="0"/>
              </a:rPr>
              <a:t>        return Content("id: " + id);</a:t>
            </a:r>
          </a:p>
          <a:p>
            <a:pPr marL="0" indent="0">
              <a:buNone/>
            </a:pPr>
            <a:r>
              <a:rPr lang="en-US" sz="2000" dirty="0">
                <a:latin typeface="Consolas" panose="020B0609020204030204" pitchFamily="49" charset="0"/>
                <a:cs typeface="Consolas" panose="020B0609020204030204" pitchFamily="49" charset="0"/>
              </a:rPr>
              <a:t>    }</a:t>
            </a:r>
          </a:p>
          <a:p>
            <a:pPr marL="274320" lvl="1"/>
            <a:r>
              <a:rPr lang="en-US" sz="2000" b="1" dirty="0"/>
              <a:t>Using model binding to pass appropriate parameters to actions</a:t>
            </a:r>
          </a:p>
          <a:p>
            <a:pPr marL="0" indent="0">
              <a:buNone/>
            </a:pPr>
            <a:r>
              <a:rPr lang="en-US" sz="2000" dirty="0"/>
              <a:t>        </a:t>
            </a:r>
            <a:r>
              <a:rPr lang="en-US" sz="2000" dirty="0">
                <a:latin typeface="Consolas" panose="020B0609020204030204" pitchFamily="49" charset="0"/>
              </a:rPr>
              <a:t>public </a:t>
            </a:r>
            <a:r>
              <a:rPr lang="en-US" sz="2000" dirty="0" err="1">
                <a:latin typeface="Consolas" panose="020B0609020204030204" pitchFamily="49" charset="0"/>
              </a:rPr>
              <a:t>IActionResult</a:t>
            </a:r>
            <a:r>
              <a:rPr lang="en-US" sz="2000" dirty="0">
                <a:latin typeface="Consolas" panose="020B0609020204030204" pitchFamily="49" charset="0"/>
              </a:rPr>
              <a:t> Print(string id)</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return Content("id: " + id);</a:t>
            </a:r>
          </a:p>
          <a:p>
            <a:pPr marL="0" indent="0">
              <a:buNone/>
            </a:pPr>
            <a:r>
              <a:rPr lang="en-US" sz="2000" dirty="0">
                <a:latin typeface="Consolas" panose="020B0609020204030204" pitchFamily="49" charset="0"/>
              </a:rPr>
              <a:t>    }</a:t>
            </a:r>
          </a:p>
          <a:p>
            <a:pPr lvl="1"/>
            <a:endParaRPr lang="en-US" sz="2000" dirty="0"/>
          </a:p>
          <a:p>
            <a:endParaRPr lang="en-US" sz="2000" dirty="0"/>
          </a:p>
        </p:txBody>
      </p:sp>
    </p:spTree>
    <p:extLst>
      <p:ext uri="{BB962C8B-B14F-4D97-AF65-F5344CB8AC3E}">
        <p14:creationId xmlns:p14="http://schemas.microsoft.com/office/powerpoint/2010/main" val="258285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1346fb9-e86c-46f3-8895-ea8d7bf52d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Routes by Using Attributes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Attribute-based routing allows you to configure routes using attributes</a:t>
            </a:r>
          </a:p>
          <a:p>
            <a:r>
              <a:rPr lang="en-US" dirty="0"/>
              <a:t>It allows you to define your routes in the same file as the controller that they refer to</a:t>
            </a:r>
          </a:p>
          <a:p>
            <a:pPr marL="0" indent="0">
              <a:buNone/>
            </a:pPr>
            <a:r>
              <a:rPr lang="en-US" dirty="0"/>
              <a:t>       </a:t>
            </a:r>
            <a:r>
              <a:rPr lang="en-US" sz="2400" dirty="0">
                <a:latin typeface="Consolas" panose="020B0609020204030204" pitchFamily="49" charset="0"/>
              </a:rPr>
              <a:t>[Route("Some")]</a:t>
            </a:r>
          </a:p>
          <a:p>
            <a:pPr marL="0" indent="0">
              <a:buNone/>
            </a:pPr>
            <a:r>
              <a:rPr lang="en-US" sz="2400" dirty="0">
                <a:latin typeface="Consolas" panose="020B0609020204030204" pitchFamily="49" charset="0"/>
              </a:rPr>
              <a:t>    public </a:t>
            </a:r>
            <a:r>
              <a:rPr lang="en-US" sz="2400" dirty="0" err="1">
                <a:latin typeface="Consolas" panose="020B0609020204030204" pitchFamily="49" charset="0"/>
              </a:rPr>
              <a:t>IActionResult</a:t>
            </a:r>
            <a:r>
              <a:rPr lang="en-US" sz="2400" dirty="0">
                <a:latin typeface="Consolas" panose="020B0609020204030204" pitchFamily="49" charset="0"/>
              </a:rPr>
              <a:t> </a:t>
            </a:r>
            <a:r>
              <a:rPr lang="en-US" sz="2400" dirty="0" err="1">
                <a:latin typeface="Consolas" panose="020B0609020204030204" pitchFamily="49" charset="0"/>
              </a:rPr>
              <a:t>SomeMethod</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return Content("Some method");</a:t>
            </a:r>
          </a:p>
          <a:p>
            <a:pPr marL="0" indent="0">
              <a:buNone/>
            </a:pPr>
            <a:r>
              <a:rPr lang="en-US" sz="2400" dirty="0">
                <a:latin typeface="Consolas" panose="020B0609020204030204" pitchFamily="49" charset="0"/>
              </a:rPr>
              <a:t>    }</a:t>
            </a:r>
          </a:p>
          <a:p>
            <a:r>
              <a:rPr lang="en-US" dirty="0"/>
              <a:t>Convention-based routing and attribute-based routing can be used in the same application</a:t>
            </a:r>
          </a:p>
        </p:txBody>
      </p:sp>
    </p:spTree>
    <p:extLst>
      <p:ext uri="{BB962C8B-B14F-4D97-AF65-F5344CB8AC3E}">
        <p14:creationId xmlns:p14="http://schemas.microsoft.com/office/powerpoint/2010/main" val="2135349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52ba9c9-b56c-417c-acfa-c09797c3db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Add Routes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Add convention-based routes to an MVC application</a:t>
            </a:r>
          </a:p>
          <a:p>
            <a:r>
              <a:rPr lang="en-US" dirty="0"/>
              <a:t>Add attribute-based routes to actions</a:t>
            </a:r>
          </a:p>
          <a:p>
            <a:r>
              <a:rPr lang="en-US" dirty="0"/>
              <a:t>Add an attribute-based route with Http[Verb] attribute</a:t>
            </a:r>
          </a:p>
          <a:p>
            <a:pPr marL="620713" lvl="1" indent="-336550"/>
            <a:endParaRPr lang="en-US" dirty="0"/>
          </a:p>
          <a:p>
            <a:endParaRPr lang="en-US" dirty="0"/>
          </a:p>
        </p:txBody>
      </p:sp>
    </p:spTree>
    <p:extLst>
      <p:ext uri="{BB962C8B-B14F-4D97-AF65-F5344CB8AC3E}">
        <p14:creationId xmlns:p14="http://schemas.microsoft.com/office/powerpoint/2010/main" val="283444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Writing Controllers and Actions
Configuring Routes
Writing Action Filters</a:t>
            </a:r>
          </a:p>
        </p:txBody>
      </p:sp>
    </p:spTree>
    <p:extLst>
      <p:ext uri="{BB962C8B-B14F-4D97-AF65-F5344CB8AC3E}">
        <p14:creationId xmlns:p14="http://schemas.microsoft.com/office/powerpoint/2010/main" val="176329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Writing Action Filters</a:t>
            </a:r>
          </a:p>
        </p:txBody>
      </p:sp>
      <p:sp>
        <p:nvSpPr>
          <p:cNvPr id="3" name="Text Placeholder 2"/>
          <p:cNvSpPr>
            <a:spLocks noGrp="1"/>
          </p:cNvSpPr>
          <p:nvPr>
            <p:ph type="body" idx="1"/>
          </p:nvPr>
        </p:nvSpPr>
        <p:spPr/>
        <p:txBody>
          <a:bodyPr/>
          <a:lstStyle/>
          <a:p>
            <a:r>
              <a:rPr lang="en-US" dirty="0"/>
              <a:t>What Are Action Filters?
Creating and Using Action Filters
Demonstration: How to Create and Use Action Filters</a:t>
            </a:r>
          </a:p>
        </p:txBody>
      </p:sp>
    </p:spTree>
    <p:extLst>
      <p:ext uri="{BB962C8B-B14F-4D97-AF65-F5344CB8AC3E}">
        <p14:creationId xmlns:p14="http://schemas.microsoft.com/office/powerpoint/2010/main" val="108532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Action Filters?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Filters are MVC classes that can be used to manage cross-cutting concerns in your web application</a:t>
            </a:r>
          </a:p>
          <a:p>
            <a:endParaRPr lang="en-US" dirty="0"/>
          </a:p>
          <a:p>
            <a:pPr marL="0" indent="0" algn="ctr">
              <a:buNone/>
            </a:pPr>
            <a:r>
              <a:rPr lang="en-US" dirty="0"/>
              <a:t> Authorization           Logging           Caching</a:t>
            </a:r>
          </a:p>
          <a:p>
            <a:pPr marL="0" indent="0">
              <a:buNone/>
            </a:pPr>
            <a:endParaRPr lang="en-US" dirty="0"/>
          </a:p>
          <a:p>
            <a:r>
              <a:rPr lang="en-US" dirty="0"/>
              <a:t>You can apply a filter to an action by annotating the action method with an appropriate attribute</a:t>
            </a:r>
          </a:p>
          <a:p>
            <a:pPr marL="0" indent="0">
              <a:buNone/>
            </a:pPr>
            <a:endParaRPr lang="en-US" dirty="0"/>
          </a:p>
        </p:txBody>
      </p:sp>
      <p:grpSp>
        <p:nvGrpSpPr>
          <p:cNvPr id="8" name="Group 7" descr="The graphics on the slide show icons for Authorization, Logging and Caching.&#10;&#10;"/>
          <p:cNvGrpSpPr/>
          <p:nvPr/>
        </p:nvGrpSpPr>
        <p:grpSpPr>
          <a:xfrm>
            <a:off x="458788" y="2804346"/>
            <a:ext cx="6216742" cy="732652"/>
            <a:chOff x="458788" y="2804346"/>
            <a:chExt cx="6216742" cy="732652"/>
          </a:xfrm>
        </p:grpSpPr>
        <p:pic>
          <p:nvPicPr>
            <p:cNvPr id="5" name="Picture 4" descr="The graphics on the slide show icons for Authorization, Logging and Caching.&#10;&#10;"/>
            <p:cNvPicPr>
              <a:picLocks noChangeAspect="1"/>
            </p:cNvPicPr>
            <p:nvPr/>
          </p:nvPicPr>
          <p:blipFill>
            <a:blip r:embed="rId3"/>
            <a:stretch>
              <a:fillRect/>
            </a:stretch>
          </p:blipFill>
          <p:spPr>
            <a:xfrm>
              <a:off x="458788" y="2804346"/>
              <a:ext cx="549399" cy="642375"/>
            </a:xfrm>
            <a:prstGeom prst="rect">
              <a:avLst/>
            </a:prstGeom>
          </p:spPr>
        </p:pic>
        <p:pic>
          <p:nvPicPr>
            <p:cNvPr id="6" name="Picture 5"/>
            <p:cNvPicPr>
              <a:picLocks noChangeAspect="1"/>
            </p:cNvPicPr>
            <p:nvPr/>
          </p:nvPicPr>
          <p:blipFill>
            <a:blip r:embed="rId4"/>
            <a:stretch>
              <a:fillRect/>
            </a:stretch>
          </p:blipFill>
          <p:spPr>
            <a:xfrm>
              <a:off x="3550314" y="2804346"/>
              <a:ext cx="646884" cy="646884"/>
            </a:xfrm>
            <a:prstGeom prst="rect">
              <a:avLst/>
            </a:prstGeom>
          </p:spPr>
        </p:pic>
        <p:pic>
          <p:nvPicPr>
            <p:cNvPr id="7" name="Picture 6"/>
            <p:cNvPicPr>
              <a:picLocks noChangeAspect="1"/>
            </p:cNvPicPr>
            <p:nvPr/>
          </p:nvPicPr>
          <p:blipFill>
            <a:blip r:embed="rId5"/>
            <a:stretch>
              <a:fillRect/>
            </a:stretch>
          </p:blipFill>
          <p:spPr>
            <a:xfrm>
              <a:off x="5918724" y="2804346"/>
              <a:ext cx="756806" cy="732652"/>
            </a:xfrm>
            <a:prstGeom prst="rect">
              <a:avLst/>
            </a:prstGeom>
          </p:spPr>
        </p:pic>
      </p:grpSp>
    </p:spTree>
    <p:extLst>
      <p:ext uri="{BB962C8B-B14F-4D97-AF65-F5344CB8AC3E}">
        <p14:creationId xmlns:p14="http://schemas.microsoft.com/office/powerpoint/2010/main" val="126501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85b4f2d-7b39-45e1-896a-57caaa3723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Types</a:t>
            </a:r>
          </a:p>
        </p:txBody>
      </p:sp>
      <p:pic>
        <p:nvPicPr>
          <p:cNvPr id="4" name="Content Placeholder 4" descr="The graphics on the slide shows the filter pipeline. First run authorization filters. Resource filters run after authorization filters and before model binding. Action filters runs after model binding. They run before and after the execution of an action. After that exceptions filters run, and then result filters run, just before the result execution.&#10;&#10;"/>
          <p:cNvPicPr>
            <a:picLocks noGrp="1" noChangeAspect="1"/>
          </p:cNvPicPr>
          <p:nvPr/>
        </p:nvPicPr>
        <p:blipFill>
          <a:blip r:embed="rId3"/>
          <a:stretch>
            <a:fillRect/>
          </a:stretch>
        </p:blipFill>
        <p:spPr bwMode="auto">
          <a:xfrm>
            <a:off x="306388" y="1965960"/>
            <a:ext cx="8118475" cy="3200401"/>
          </a:xfrm>
          <a:prstGeom prst="rect">
            <a:avLst/>
          </a:prstGeom>
          <a:noFill/>
          <a:ln w="9525">
            <a:noFill/>
            <a:miter lim="800000"/>
            <a:headEnd/>
            <a:tailEnd/>
          </a:ln>
        </p:spPr>
      </p:pic>
    </p:spTree>
    <p:extLst>
      <p:ext uri="{BB962C8B-B14F-4D97-AF65-F5344CB8AC3E}">
        <p14:creationId xmlns:p14="http://schemas.microsoft.com/office/powerpoint/2010/main" val="2980080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Using Action Filters</a:t>
            </a:r>
          </a:p>
        </p:txBody>
      </p:sp>
      <p:sp>
        <p:nvSpPr>
          <p:cNvPr id="4" name="Content Placeholder 2"/>
          <p:cNvSpPr>
            <a:spLocks noGrp="1"/>
          </p:cNvSpPr>
          <p:nvPr/>
        </p:nvSpPr>
        <p:spPr bwMode="auto">
          <a:xfrm>
            <a:off x="533219" y="1508617"/>
            <a:ext cx="8119156" cy="47216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public class </a:t>
            </a:r>
            <a:r>
              <a:rPr lang="en-US" sz="1800" dirty="0" err="1">
                <a:latin typeface="Lucida Sans Unicode" pitchFamily="34" charset="0"/>
                <a:ea typeface="Times New Roman" panose="02020603050405020304" pitchFamily="18" charset="0"/>
                <a:cs typeface="Lucida Sans Unicode" pitchFamily="34" charset="0"/>
              </a:rPr>
              <a:t>SimpleActionFilter</a:t>
            </a:r>
            <a:r>
              <a:rPr lang="en-US" sz="1800" dirty="0">
                <a:latin typeface="Lucida Sans Unicode" pitchFamily="34" charset="0"/>
                <a:ea typeface="Times New Roman" panose="02020603050405020304" pitchFamily="18" charset="0"/>
                <a:cs typeface="Lucida Sans Unicode" pitchFamily="34" charset="0"/>
              </a:rPr>
              <a:t> : </a:t>
            </a:r>
            <a:r>
              <a:rPr lang="en-US" sz="1800" dirty="0" err="1">
                <a:latin typeface="Lucida Sans Unicode" pitchFamily="34" charset="0"/>
                <a:ea typeface="Times New Roman" panose="02020603050405020304" pitchFamily="18" charset="0"/>
                <a:cs typeface="Lucida Sans Unicode" pitchFamily="34" charset="0"/>
              </a:rPr>
              <a:t>ActionFilterAttribute</a:t>
            </a:r>
            <a:r>
              <a:rPr lang="en-GB" sz="1800" dirty="0">
                <a:latin typeface="Lucida Sans Unicode" pitchFamily="34" charset="0"/>
                <a:ea typeface="Times New Roman" panose="02020603050405020304" pitchFamily="18" charset="0"/>
                <a:cs typeface="Lucida Sans Unicode" pitchFamily="34" charset="0"/>
              </a:rPr>
              <a:t> </a:t>
            </a:r>
            <a:r>
              <a:rPr lang="en-US" sz="1800" dirty="0">
                <a:latin typeface="Lucida Sans Unicode" pitchFamily="34" charset="0"/>
                <a:ea typeface="Times New Roman" panose="02020603050405020304" pitchFamily="18" charset="0"/>
                <a:cs typeface="Lucida Sans Unicode" pitchFamily="34" charset="0"/>
              </a:rPr>
              <a:t>{</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   public override void </a:t>
            </a:r>
            <a:r>
              <a:rPr lang="en-US" sz="1800" dirty="0" err="1">
                <a:latin typeface="Lucida Sans Unicode" pitchFamily="34" charset="0"/>
                <a:ea typeface="Times New Roman" panose="02020603050405020304" pitchFamily="18" charset="0"/>
                <a:cs typeface="Lucida Sans Unicode" pitchFamily="34" charset="0"/>
              </a:rPr>
              <a:t>OnActionExecuting</a:t>
            </a:r>
            <a:br>
              <a:rPr lang="en-US" sz="1800" dirty="0">
                <a:latin typeface="Lucida Sans Unicode" pitchFamily="34" charset="0"/>
                <a:ea typeface="Times New Roman" panose="02020603050405020304" pitchFamily="18" charset="0"/>
                <a:cs typeface="Lucida Sans Unicode" pitchFamily="34" charset="0"/>
              </a:rPr>
            </a:br>
            <a:r>
              <a:rPr lang="en-US" sz="1800" dirty="0">
                <a:latin typeface="Lucida Sans Unicode" pitchFamily="34" charset="0"/>
                <a:ea typeface="Times New Roman" panose="02020603050405020304" pitchFamily="18" charset="0"/>
                <a:cs typeface="Lucida Sans Unicode" pitchFamily="34" charset="0"/>
              </a:rPr>
              <a:t>      (</a:t>
            </a:r>
            <a:r>
              <a:rPr lang="en-US" sz="1800" dirty="0" err="1">
                <a:latin typeface="Lucida Sans Unicode" pitchFamily="34" charset="0"/>
                <a:ea typeface="Times New Roman" panose="02020603050405020304" pitchFamily="18" charset="0"/>
                <a:cs typeface="Lucida Sans Unicode" pitchFamily="34" charset="0"/>
              </a:rPr>
              <a:t>ActionExecutingContext</a:t>
            </a:r>
            <a:r>
              <a:rPr lang="en-US" sz="1800" dirty="0">
                <a:latin typeface="Lucida Sans Unicode" pitchFamily="34" charset="0"/>
                <a:ea typeface="Times New Roman" panose="02020603050405020304" pitchFamily="18" charset="0"/>
                <a:cs typeface="Lucida Sans Unicode" pitchFamily="34" charset="0"/>
              </a:rPr>
              <a:t> </a:t>
            </a:r>
            <a:r>
              <a:rPr lang="en-US" sz="1800" dirty="0" err="1">
                <a:latin typeface="Lucida Sans Unicode" pitchFamily="34" charset="0"/>
                <a:ea typeface="Times New Roman" panose="02020603050405020304" pitchFamily="18" charset="0"/>
                <a:cs typeface="Lucida Sans Unicode" pitchFamily="34" charset="0"/>
              </a:rPr>
              <a:t>filterContext</a:t>
            </a:r>
            <a:r>
              <a:rPr lang="en-US" sz="1800" dirty="0">
                <a:latin typeface="Lucida Sans Unicode" pitchFamily="34" charset="0"/>
                <a:ea typeface="Times New Roman" panose="02020603050405020304" pitchFamily="18" charset="0"/>
                <a:cs typeface="Lucida Sans Unicode" pitchFamily="34" charset="0"/>
              </a:rPr>
              <a:t>) { </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      </a:t>
            </a:r>
            <a:r>
              <a:rPr lang="en-US" sz="1800" dirty="0" err="1">
                <a:latin typeface="Lucida Sans Unicode" pitchFamily="34" charset="0"/>
                <a:ea typeface="Times New Roman" panose="02020603050405020304" pitchFamily="18" charset="0"/>
                <a:cs typeface="Lucida Sans Unicode" pitchFamily="34" charset="0"/>
              </a:rPr>
              <a:t>Debug.WriteLine</a:t>
            </a:r>
            <a:r>
              <a:rPr lang="en-US" sz="1800" dirty="0">
                <a:latin typeface="Lucida Sans Unicode" pitchFamily="34" charset="0"/>
                <a:ea typeface="Times New Roman" panose="02020603050405020304" pitchFamily="18" charset="0"/>
                <a:cs typeface="Lucida Sans Unicode" pitchFamily="34" charset="0"/>
              </a:rPr>
              <a:t>("This Event Fired: </a:t>
            </a:r>
            <a:r>
              <a:rPr lang="en-US" sz="1800" dirty="0" err="1">
                <a:latin typeface="Lucida Sans Unicode" pitchFamily="34" charset="0"/>
                <a:ea typeface="Times New Roman" panose="02020603050405020304" pitchFamily="18" charset="0"/>
                <a:cs typeface="Lucida Sans Unicode" pitchFamily="34" charset="0"/>
              </a:rPr>
              <a:t>OnActionExecuting</a:t>
            </a:r>
            <a:r>
              <a:rPr lang="en-US" sz="1800" dirty="0">
                <a:latin typeface="Lucida Sans Unicode" pitchFamily="34" charset="0"/>
                <a:ea typeface="Times New Roman" panose="02020603050405020304" pitchFamily="18" charset="0"/>
                <a:cs typeface="Lucida Sans Unicode" pitchFamily="34" charset="0"/>
              </a:rPr>
              <a:t>");        </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   }</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   public override void </a:t>
            </a:r>
            <a:r>
              <a:rPr lang="en-US" sz="1800" dirty="0" err="1">
                <a:latin typeface="Lucida Sans Unicode" pitchFamily="34" charset="0"/>
                <a:ea typeface="Times New Roman" panose="02020603050405020304" pitchFamily="18" charset="0"/>
                <a:cs typeface="Lucida Sans Unicode" pitchFamily="34" charset="0"/>
              </a:rPr>
              <a:t>OnActionExecuted</a:t>
            </a:r>
            <a:br>
              <a:rPr lang="en-US" sz="1800" dirty="0">
                <a:latin typeface="Lucida Sans Unicode" pitchFamily="34" charset="0"/>
                <a:ea typeface="Times New Roman" panose="02020603050405020304" pitchFamily="18" charset="0"/>
                <a:cs typeface="Lucida Sans Unicode" pitchFamily="34" charset="0"/>
              </a:rPr>
            </a:br>
            <a:r>
              <a:rPr lang="en-US" sz="1800" dirty="0">
                <a:latin typeface="Lucida Sans Unicode" pitchFamily="34" charset="0"/>
                <a:ea typeface="Times New Roman" panose="02020603050405020304" pitchFamily="18" charset="0"/>
                <a:cs typeface="Lucida Sans Unicode" pitchFamily="34" charset="0"/>
              </a:rPr>
              <a:t>      (</a:t>
            </a:r>
            <a:r>
              <a:rPr lang="en-US" sz="1800" dirty="0" err="1">
                <a:latin typeface="Lucida Sans Unicode" pitchFamily="34" charset="0"/>
                <a:ea typeface="Times New Roman" panose="02020603050405020304" pitchFamily="18" charset="0"/>
                <a:cs typeface="Lucida Sans Unicode" pitchFamily="34" charset="0"/>
              </a:rPr>
              <a:t>ActionExecutedContext</a:t>
            </a:r>
            <a:r>
              <a:rPr lang="en-US" sz="1800" dirty="0">
                <a:latin typeface="Lucida Sans Unicode" pitchFamily="34" charset="0"/>
                <a:ea typeface="Times New Roman" panose="02020603050405020304" pitchFamily="18" charset="0"/>
                <a:cs typeface="Lucida Sans Unicode" pitchFamily="34" charset="0"/>
              </a:rPr>
              <a:t> </a:t>
            </a:r>
            <a:r>
              <a:rPr lang="en-US" sz="1800" dirty="0" err="1">
                <a:latin typeface="Lucida Sans Unicode" pitchFamily="34" charset="0"/>
                <a:ea typeface="Times New Roman" panose="02020603050405020304" pitchFamily="18" charset="0"/>
                <a:cs typeface="Lucida Sans Unicode" pitchFamily="34" charset="0"/>
              </a:rPr>
              <a:t>filterContext</a:t>
            </a:r>
            <a:r>
              <a:rPr lang="en-US" sz="1800" dirty="0">
                <a:latin typeface="Lucida Sans Unicode" pitchFamily="34" charset="0"/>
                <a:ea typeface="Times New Roman" panose="02020603050405020304" pitchFamily="18" charset="0"/>
                <a:cs typeface="Lucida Sans Unicode" pitchFamily="34" charset="0"/>
              </a:rPr>
              <a:t>) { </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      </a:t>
            </a:r>
            <a:r>
              <a:rPr lang="en-US" sz="1800" dirty="0" err="1">
                <a:latin typeface="Lucida Sans Unicode" pitchFamily="34" charset="0"/>
                <a:ea typeface="Times New Roman" panose="02020603050405020304" pitchFamily="18" charset="0"/>
                <a:cs typeface="Lucida Sans Unicode" pitchFamily="34" charset="0"/>
              </a:rPr>
              <a:t>Debug.WriteLine</a:t>
            </a:r>
            <a:r>
              <a:rPr lang="en-US" sz="1800" dirty="0">
                <a:latin typeface="Lucida Sans Unicode" pitchFamily="34" charset="0"/>
                <a:ea typeface="Times New Roman" panose="02020603050405020304" pitchFamily="18" charset="0"/>
                <a:cs typeface="Lucida Sans Unicode" pitchFamily="34" charset="0"/>
              </a:rPr>
              <a:t>("This Event Fired: </a:t>
            </a:r>
            <a:r>
              <a:rPr lang="en-US" sz="1800" dirty="0" err="1">
                <a:latin typeface="Lucida Sans Unicode" pitchFamily="34" charset="0"/>
                <a:ea typeface="Times New Roman" panose="02020603050405020304" pitchFamily="18" charset="0"/>
                <a:cs typeface="Lucida Sans Unicode" pitchFamily="34" charset="0"/>
              </a:rPr>
              <a:t>OnActionExecuted</a:t>
            </a:r>
            <a:r>
              <a:rPr lang="en-US" sz="1800" dirty="0">
                <a:latin typeface="Lucida Sans Unicode" pitchFamily="34" charset="0"/>
                <a:ea typeface="Times New Roman" panose="02020603050405020304" pitchFamily="18" charset="0"/>
                <a:cs typeface="Lucida Sans Unicode" pitchFamily="34" charset="0"/>
              </a:rPr>
              <a:t>");        </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   }</a:t>
            </a:r>
            <a:endParaRPr lang="en-GB" sz="1800" dirty="0">
              <a:latin typeface="Lucida Sans Unicode" pitchFamily="34" charset="0"/>
              <a:ea typeface="Times New Roman" panose="02020603050405020304" pitchFamily="18" charset="0"/>
              <a:cs typeface="Lucida Sans Unicode" pitchFamily="34" charset="0"/>
            </a:endParaRPr>
          </a:p>
          <a:p>
            <a:pPr marL="0" indent="0">
              <a:lnSpc>
                <a:spcPct val="115000"/>
              </a:lnSpc>
              <a:spcAft>
                <a:spcPts val="1000"/>
              </a:spcAft>
              <a:buNone/>
            </a:pPr>
            <a:r>
              <a:rPr lang="en-US" sz="1800" dirty="0">
                <a:latin typeface="Lucida Sans Unicode" pitchFamily="34" charset="0"/>
                <a:ea typeface="Times New Roman" panose="02020603050405020304" pitchFamily="18" charset="0"/>
                <a:cs typeface="Lucida Sans Unicode" pitchFamily="34" charset="0"/>
              </a:rPr>
              <a:t>}</a:t>
            </a:r>
            <a:endParaRPr lang="en-GB" sz="1800" dirty="0">
              <a:latin typeface="Lucida Sans Unicode" pitchFamily="34" charset="0"/>
              <a:ea typeface="Times New Roman" panose="02020603050405020304" pitchFamily="18" charset="0"/>
              <a:cs typeface="Lucida Sans Unicode" pitchFamily="34" charset="0"/>
            </a:endParaRPr>
          </a:p>
          <a:p>
            <a:pPr marL="0" indent="0">
              <a:buNone/>
            </a:pPr>
            <a:endParaRPr lang="en-US" dirty="0"/>
          </a:p>
        </p:txBody>
      </p:sp>
      <p:sp>
        <p:nvSpPr>
          <p:cNvPr id="5" name="Rectangle 4"/>
          <p:cNvSpPr/>
          <p:nvPr/>
        </p:nvSpPr>
        <p:spPr>
          <a:xfrm>
            <a:off x="397300" y="1011637"/>
            <a:ext cx="2620204"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ea typeface="Segoe UI" pitchFamily="34" charset="0"/>
                <a:cs typeface="Segoe UI" pitchFamily="34" charset="0"/>
              </a:rPr>
              <a:t>Sample Action Filter</a:t>
            </a:r>
          </a:p>
        </p:txBody>
      </p:sp>
    </p:spTree>
    <p:extLst>
      <p:ext uri="{BB962C8B-B14F-4D97-AF65-F5344CB8AC3E}">
        <p14:creationId xmlns:p14="http://schemas.microsoft.com/office/powerpoint/2010/main" val="3875414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e2e03f0-c3df-414c-8b04-c5b38c0b5840">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752636" cy="740664"/>
          </a:xfrm>
        </p:spPr>
        <p:txBody>
          <a:bodyPr/>
          <a:lstStyle/>
          <a:p>
            <a:r>
              <a:rPr lang="en-US" dirty="0"/>
              <a:t>Demonstration: How to Create and Use Action Filters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Add a filter to an MVC application</a:t>
            </a:r>
          </a:p>
          <a:p>
            <a:r>
              <a:rPr lang="en-US" dirty="0"/>
              <a:t>Annotate an action with a filter</a:t>
            </a:r>
          </a:p>
        </p:txBody>
      </p:sp>
    </p:spTree>
    <p:extLst>
      <p:ext uri="{BB962C8B-B14F-4D97-AF65-F5344CB8AC3E}">
        <p14:creationId xmlns:p14="http://schemas.microsoft.com/office/powerpoint/2010/main" val="1242692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0923e2a-3483-4ffd-b7ff-fb15f83cd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Developing Controllers</a:t>
            </a:r>
          </a:p>
        </p:txBody>
      </p:sp>
      <p:sp>
        <p:nvSpPr>
          <p:cNvPr id="3" name="Text Placeholder 2"/>
          <p:cNvSpPr>
            <a:spLocks noGrp="1"/>
          </p:cNvSpPr>
          <p:nvPr>
            <p:ph type="body" idx="1"/>
          </p:nvPr>
        </p:nvSpPr>
        <p:spPr/>
        <p:txBody>
          <a:bodyPr/>
          <a:lstStyle/>
          <a:p>
            <a:r>
              <a:rPr lang="en-US" dirty="0"/>
              <a:t>Exercise 1: Adding Controllers and Actions to an MVC Application
Exercise 2: Configuring Routes by Using the Routing Table
Exercise 3: Configuring Routes by Using Attributes
Exercise 4: Adding an Action Filter</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70 minutes</a:t>
            </a:r>
          </a:p>
        </p:txBody>
      </p:sp>
    </p:spTree>
    <p:extLst>
      <p:ext uri="{BB962C8B-B14F-4D97-AF65-F5344CB8AC3E}">
        <p14:creationId xmlns:p14="http://schemas.microsoft.com/office/powerpoint/2010/main" val="3268995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668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2695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20444809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831443"/>
            <a:ext cx="8119156" cy="5498941"/>
          </a:xfrm>
          <a:prstGeom prst="rect">
            <a:avLst/>
          </a:prstGeom>
          <a:noFill/>
        </p:spPr>
        <p:txBody>
          <a:bodyPr vert="horz" wrap="square" rtlCol="0">
            <a:spAutoFit/>
          </a:bodyPr>
          <a:lstStyle/>
          <a:p>
            <a:pPr>
              <a:spcBef>
                <a:spcPts val="600"/>
              </a:spcBef>
              <a:spcAft>
                <a:spcPts val="1000"/>
              </a:spcAft>
            </a:pPr>
            <a:r>
              <a:rPr lang="en-US" sz="2600" dirty="0">
                <a:effectLst/>
                <a:latin typeface="Segoe UI"/>
                <a:ea typeface="Calibri"/>
                <a:cs typeface="Times New Roman"/>
              </a:rPr>
              <a:t>You have been asked to add controllers to a new application. The controllers should include actions that return a view. You have also been asked to add an action that returns a photo as a .jpg file to show on a webpage and add an action that redirects to another action in another controller. Additionally, you are asked to configure routes in a variety of ways.</a:t>
            </a:r>
          </a:p>
          <a:p>
            <a:pPr>
              <a:spcBef>
                <a:spcPts val="600"/>
              </a:spcBef>
              <a:spcAft>
                <a:spcPts val="1000"/>
              </a:spcAft>
            </a:pPr>
            <a:r>
              <a:rPr lang="en-US" sz="2600" dirty="0">
                <a:effectLst/>
                <a:latin typeface="Segoe UI"/>
                <a:ea typeface="Calibri"/>
                <a:cs typeface="Times New Roman"/>
              </a:rPr>
              <a:t>The members of your development team are new to ASP.NET Core MVC and they find the use of controller actions confusing. Therefore, you need </a:t>
            </a:r>
            <a:r>
              <a:rPr lang="en-US" sz="2600" dirty="0">
                <a:solidFill>
                  <a:srgbClr val="000000"/>
                </a:solidFill>
                <a:latin typeface="Segoe UI"/>
                <a:ea typeface="Calibri"/>
                <a:cs typeface="Times New Roman"/>
              </a:rPr>
              <a:t>to help them by adding a component that displays action parameters in an external file whenever an action runs. To achieve this, you will add an action filter.</a:t>
            </a:r>
            <a:endParaRPr lang="en-US" sz="2600" dirty="0"/>
          </a:p>
        </p:txBody>
      </p:sp>
    </p:spTree>
    <p:extLst>
      <p:ext uri="{BB962C8B-B14F-4D97-AF65-F5344CB8AC3E}">
        <p14:creationId xmlns:p14="http://schemas.microsoft.com/office/powerpoint/2010/main" val="235120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f27c26b-bc27-40ec-831e-acc3f66993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a:xfrm>
            <a:off x="458788" y="995337"/>
            <a:ext cx="8119156" cy="5147356"/>
          </a:xfrm>
        </p:spPr>
        <p:txBody>
          <a:bodyPr/>
          <a:lstStyle/>
          <a:p>
            <a:r>
              <a:rPr lang="en-US" dirty="0"/>
              <a:t>You decided to add a new action to the </a:t>
            </a:r>
            <a:r>
              <a:rPr lang="en-US" dirty="0" err="1"/>
              <a:t>CityController</a:t>
            </a:r>
            <a:r>
              <a:rPr lang="en-US" dirty="0"/>
              <a:t> controller. The action gets two parameters of type int. Are the routes that are currently configured in the application sufficient to handle the requests to this action or will you need to configure a new route?
A new controller with an action is added to the </a:t>
            </a:r>
            <a:r>
              <a:rPr lang="en-US" dirty="0" err="1"/>
              <a:t>WorldJourny</a:t>
            </a:r>
            <a:r>
              <a:rPr lang="en-US" dirty="0"/>
              <a:t> MVC application. You want to ensure that every access to the new action is written to the external file. How can you achieve this?</a:t>
            </a:r>
          </a:p>
        </p:txBody>
      </p:sp>
    </p:spTree>
    <p:extLst>
      <p:ext uri="{BB962C8B-B14F-4D97-AF65-F5344CB8AC3E}">
        <p14:creationId xmlns:p14="http://schemas.microsoft.com/office/powerpoint/2010/main" val="18134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Writing Controllers and Actions</a:t>
            </a:r>
          </a:p>
        </p:txBody>
      </p:sp>
      <p:sp>
        <p:nvSpPr>
          <p:cNvPr id="3" name="Text Placeholder 2"/>
          <p:cNvSpPr>
            <a:spLocks noGrp="1"/>
          </p:cNvSpPr>
          <p:nvPr>
            <p:ph type="body" idx="1"/>
          </p:nvPr>
        </p:nvSpPr>
        <p:spPr/>
        <p:txBody>
          <a:bodyPr/>
          <a:lstStyle/>
          <a:p>
            <a:r>
              <a:rPr lang="en-US"/>
              <a:t>Responding to User Requests
Writing Controller Actions
Using Parameters
Using ViewBag and ViewData to Pass Information to Views
Demonstration: How to Write Controllers and Actions</a:t>
            </a:r>
          </a:p>
        </p:txBody>
      </p:sp>
    </p:spTree>
    <p:extLst>
      <p:ext uri="{BB962C8B-B14F-4D97-AF65-F5344CB8AC3E}">
        <p14:creationId xmlns:p14="http://schemas.microsoft.com/office/powerpoint/2010/main" val="3074612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Best Practice
Common Issues and Troubleshooting Tips</a:t>
            </a:r>
          </a:p>
        </p:txBody>
      </p:sp>
    </p:spTree>
    <p:extLst>
      <p:ext uri="{BB962C8B-B14F-4D97-AF65-F5344CB8AC3E}">
        <p14:creationId xmlns:p14="http://schemas.microsoft.com/office/powerpoint/2010/main" val="283853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Responding to User Requests</a:t>
            </a:r>
          </a:p>
        </p:txBody>
      </p:sp>
      <p:pic>
        <p:nvPicPr>
          <p:cNvPr id="4" name="Picture 3" descr="The graphic depicts the process of responding to a user request. When the user enters a URL in a browser, the browser sends a request to that URL. The controller then handles the request and passes a model to a view. Next, the view gets the model from the controller. Finally, the view sends the response back to the browser and the user. &#10;&#10;In this case, the controller, the model, and the view are in the cloud. &#10;"/>
          <p:cNvPicPr>
            <a:picLocks noChangeAspect="1"/>
          </p:cNvPicPr>
          <p:nvPr/>
        </p:nvPicPr>
        <p:blipFill>
          <a:blip r:embed="rId3"/>
          <a:stretch>
            <a:fillRect/>
          </a:stretch>
        </p:blipFill>
        <p:spPr>
          <a:xfrm>
            <a:off x="2085915" y="1441516"/>
            <a:ext cx="5512501" cy="4972501"/>
          </a:xfrm>
          <a:prstGeom prst="rect">
            <a:avLst/>
          </a:prstGeom>
        </p:spPr>
      </p:pic>
    </p:spTree>
    <p:extLst>
      <p:ext uri="{BB962C8B-B14F-4D97-AF65-F5344CB8AC3E}">
        <p14:creationId xmlns:p14="http://schemas.microsoft.com/office/powerpoint/2010/main" val="184840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8eab304-d41d-4824-aa96-aeb303008b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Controller Actions</a:t>
            </a:r>
          </a:p>
        </p:txBody>
      </p:sp>
      <p:sp>
        <p:nvSpPr>
          <p:cNvPr id="4" name="Content Placeholder 2"/>
          <p:cNvSpPr>
            <a:spLocks noGrp="1"/>
          </p:cNvSpPr>
          <p:nvPr/>
        </p:nvSpPr>
        <p:spPr bwMode="auto">
          <a:xfrm>
            <a:off x="458788" y="736556"/>
            <a:ext cx="8119156" cy="57301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sz="2000" dirty="0"/>
          </a:p>
          <a:p>
            <a:pPr lvl="0"/>
            <a:r>
              <a:rPr lang="en-US" dirty="0"/>
              <a:t>An action is a public method of the controller class</a:t>
            </a:r>
          </a:p>
          <a:p>
            <a:pPr lvl="0"/>
            <a:r>
              <a:rPr lang="en-US" dirty="0"/>
              <a:t>Actions can return objects that implement the </a:t>
            </a:r>
            <a:r>
              <a:rPr lang="en-US" b="1" dirty="0" err="1"/>
              <a:t>IActionResult</a:t>
            </a:r>
            <a:r>
              <a:rPr lang="en-US" dirty="0"/>
              <a:t> interface</a:t>
            </a:r>
          </a:p>
          <a:p>
            <a:pPr marL="0" indent="0">
              <a:buNone/>
            </a:pPr>
            <a:endParaRPr lang="en-US" sz="1800" kern="1200" dirty="0">
              <a:latin typeface="Lucida Sans Unicode" pitchFamily="34" charset="0"/>
              <a:ea typeface="Times New Roman" panose="02020603050405020304" pitchFamily="18" charset="0"/>
              <a:cs typeface="Lucida Sans Unicode" pitchFamily="34" charset="0"/>
            </a:endParaRPr>
          </a:p>
          <a:p>
            <a:pPr marL="284163" lvl="1" indent="0">
              <a:buNone/>
            </a:pPr>
            <a:r>
              <a:rPr lang="en-US" kern="1200" dirty="0">
                <a:latin typeface="Consolas" panose="020B0609020204030204" pitchFamily="49" charset="0"/>
                <a:ea typeface="Times New Roman" panose="02020603050405020304" pitchFamily="18" charset="0"/>
                <a:cs typeface="Lucida Sans Unicode" pitchFamily="34" charset="0"/>
              </a:rPr>
              <a:t>public class </a:t>
            </a:r>
            <a:r>
              <a:rPr lang="en-US" kern="1200" dirty="0" err="1">
                <a:latin typeface="Consolas" panose="020B0609020204030204" pitchFamily="49" charset="0"/>
                <a:ea typeface="Times New Roman" panose="02020603050405020304" pitchFamily="18" charset="0"/>
                <a:cs typeface="Lucida Sans Unicode" pitchFamily="34" charset="0"/>
              </a:rPr>
              <a:t>HomeController</a:t>
            </a:r>
            <a:r>
              <a:rPr lang="en-US" kern="1200" dirty="0">
                <a:latin typeface="Consolas" panose="020B0609020204030204" pitchFamily="49" charset="0"/>
                <a:ea typeface="Times New Roman" panose="02020603050405020304" pitchFamily="18" charset="0"/>
                <a:cs typeface="Lucida Sans Unicode" pitchFamily="34" charset="0"/>
              </a:rPr>
              <a:t> : Controller</a:t>
            </a:r>
          </a:p>
          <a:p>
            <a:pPr marL="284163" lvl="1" indent="0">
              <a:buNone/>
            </a:pPr>
            <a:r>
              <a:rPr lang="en-US" kern="1200" dirty="0">
                <a:latin typeface="Consolas" panose="020B0609020204030204" pitchFamily="49" charset="0"/>
                <a:ea typeface="Times New Roman" panose="02020603050405020304" pitchFamily="18" charset="0"/>
                <a:cs typeface="Lucida Sans Unicode" pitchFamily="34" charset="0"/>
              </a:rPr>
              <a:t>{</a:t>
            </a:r>
          </a:p>
          <a:p>
            <a:pPr marL="284163" lvl="1" indent="0">
              <a:buNone/>
            </a:pPr>
            <a:r>
              <a:rPr lang="en-US" b="1" kern="1200" dirty="0">
                <a:latin typeface="Consolas" panose="020B0609020204030204" pitchFamily="49" charset="0"/>
                <a:ea typeface="Times New Roman" panose="02020603050405020304" pitchFamily="18" charset="0"/>
                <a:cs typeface="Lucida Sans Unicode" pitchFamily="34" charset="0"/>
              </a:rPr>
              <a:t>     public </a:t>
            </a:r>
            <a:r>
              <a:rPr lang="en-US" b="1" kern="1200" dirty="0" err="1">
                <a:latin typeface="Consolas" panose="020B0609020204030204" pitchFamily="49" charset="0"/>
                <a:ea typeface="Times New Roman" panose="02020603050405020304" pitchFamily="18" charset="0"/>
                <a:cs typeface="Lucida Sans Unicode" pitchFamily="34" charset="0"/>
              </a:rPr>
              <a:t>IActionResult</a:t>
            </a:r>
            <a:r>
              <a:rPr lang="en-US" b="1" kern="1200" dirty="0">
                <a:latin typeface="Consolas" panose="020B0609020204030204" pitchFamily="49" charset="0"/>
                <a:ea typeface="Times New Roman" panose="02020603050405020304" pitchFamily="18" charset="0"/>
                <a:cs typeface="Lucida Sans Unicode" pitchFamily="34" charset="0"/>
              </a:rPr>
              <a:t> Index()</a:t>
            </a:r>
          </a:p>
          <a:p>
            <a:pPr marL="284163" lvl="1" indent="0">
              <a:buNone/>
            </a:pPr>
            <a:r>
              <a:rPr lang="en-US" b="1" kern="1200" dirty="0">
                <a:latin typeface="Consolas" panose="020B0609020204030204" pitchFamily="49" charset="0"/>
                <a:ea typeface="Times New Roman" panose="02020603050405020304" pitchFamily="18" charset="0"/>
                <a:cs typeface="Lucida Sans Unicode" pitchFamily="34" charset="0"/>
              </a:rPr>
              <a:t>     {</a:t>
            </a:r>
          </a:p>
          <a:p>
            <a:pPr marL="284163" lvl="1" indent="0">
              <a:buNone/>
            </a:pPr>
            <a:r>
              <a:rPr lang="en-US" b="1" kern="1200" dirty="0">
                <a:latin typeface="Consolas" panose="020B0609020204030204" pitchFamily="49" charset="0"/>
                <a:ea typeface="Times New Roman" panose="02020603050405020304" pitchFamily="18" charset="0"/>
                <a:cs typeface="Lucida Sans Unicode" pitchFamily="34" charset="0"/>
              </a:rPr>
              <a:t>         return View();</a:t>
            </a:r>
          </a:p>
          <a:p>
            <a:pPr marL="284163" lvl="1" indent="0">
              <a:buNone/>
            </a:pPr>
            <a:r>
              <a:rPr lang="en-US" b="1" kern="1200" dirty="0">
                <a:latin typeface="Consolas" panose="020B0609020204030204" pitchFamily="49" charset="0"/>
                <a:ea typeface="Times New Roman" panose="02020603050405020304" pitchFamily="18" charset="0"/>
                <a:cs typeface="Lucida Sans Unicode" pitchFamily="34" charset="0"/>
              </a:rPr>
              <a:t>     }</a:t>
            </a:r>
          </a:p>
          <a:p>
            <a:pPr marL="284163" lvl="1" indent="0">
              <a:buNone/>
            </a:pPr>
            <a:r>
              <a:rPr lang="en-US" kern="1200" dirty="0">
                <a:latin typeface="Consolas" panose="020B0609020204030204" pitchFamily="49" charset="0"/>
                <a:ea typeface="Times New Roman" panose="02020603050405020304" pitchFamily="18" charset="0"/>
                <a:cs typeface="Lucida Sans Unicode" pitchFamily="34" charset="0"/>
              </a:rPr>
              <a:t>}</a:t>
            </a:r>
          </a:p>
        </p:txBody>
      </p:sp>
    </p:spTree>
    <p:extLst>
      <p:ext uri="{BB962C8B-B14F-4D97-AF65-F5344CB8AC3E}">
        <p14:creationId xmlns:p14="http://schemas.microsoft.com/office/powerpoint/2010/main" val="279806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633a348-91cd-4e46-8afb-e74cb3cbfb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Result Types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1" dirty="0"/>
              <a:t>Actions can return different types of results:</a:t>
            </a:r>
          </a:p>
          <a:p>
            <a:r>
              <a:rPr lang="en-US" dirty="0" err="1"/>
              <a:t>ViewResult</a:t>
            </a:r>
            <a:endParaRPr lang="en-US" dirty="0"/>
          </a:p>
          <a:p>
            <a:r>
              <a:rPr lang="en-US" dirty="0" err="1"/>
              <a:t>ContentResult</a:t>
            </a:r>
            <a:endParaRPr lang="en-US" dirty="0"/>
          </a:p>
          <a:p>
            <a:r>
              <a:rPr lang="en-US" dirty="0" err="1"/>
              <a:t>RedirectToActionResult</a:t>
            </a:r>
            <a:endParaRPr lang="en-US" dirty="0"/>
          </a:p>
          <a:p>
            <a:r>
              <a:rPr lang="en-US" dirty="0" err="1"/>
              <a:t>RedirectToRouteResult</a:t>
            </a:r>
            <a:endParaRPr lang="en-US" dirty="0"/>
          </a:p>
          <a:p>
            <a:r>
              <a:rPr lang="en-US" dirty="0" err="1"/>
              <a:t>StatusCodeResult</a:t>
            </a:r>
            <a:endParaRPr lang="en-US" dirty="0"/>
          </a:p>
        </p:txBody>
      </p:sp>
    </p:spTree>
    <p:extLst>
      <p:ext uri="{BB962C8B-B14F-4D97-AF65-F5344CB8AC3E}">
        <p14:creationId xmlns:p14="http://schemas.microsoft.com/office/powerpoint/2010/main" val="18851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48e2f2e-d5eb-4a4c-930c-734461e2ed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 </a:t>
            </a:r>
            <a:r>
              <a:rPr lang="en-US" dirty="0" err="1"/>
              <a:t>ContentResult</a:t>
            </a:r>
            <a:r>
              <a:rPr lang="en-US" dirty="0"/>
              <a:t> Object</a:t>
            </a:r>
          </a:p>
        </p:txBody>
      </p:sp>
      <p:sp>
        <p:nvSpPr>
          <p:cNvPr id="4" name="Content Placeholder 2"/>
          <p:cNvSpPr>
            <a:spLocks noGrp="1"/>
          </p:cNvSpPr>
          <p:nvPr/>
        </p:nvSpPr>
        <p:spPr bwMode="auto">
          <a:xfrm>
            <a:off x="438468" y="11391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1" dirty="0"/>
              <a:t>An action that returns a </a:t>
            </a:r>
            <a:r>
              <a:rPr lang="en-US" b="1" dirty="0" err="1"/>
              <a:t>ContentResult</a:t>
            </a:r>
            <a:r>
              <a:rPr lang="en-US" b="1" dirty="0"/>
              <a:t>:</a:t>
            </a:r>
          </a:p>
          <a:p>
            <a:pPr marL="0" indent="0">
              <a:buNone/>
            </a:pPr>
            <a:endParaRPr lang="en-US" sz="2400" dirty="0"/>
          </a:p>
          <a:p>
            <a:pPr marL="284163" lvl="1" indent="0">
              <a:buNone/>
            </a:pPr>
            <a:r>
              <a:rPr lang="en-US" dirty="0">
                <a:latin typeface="Consolas" panose="020B0609020204030204" pitchFamily="49" charset="0"/>
              </a:rPr>
              <a:t>public class </a:t>
            </a:r>
            <a:r>
              <a:rPr lang="en-US" dirty="0" err="1">
                <a:latin typeface="Consolas" panose="020B0609020204030204" pitchFamily="49" charset="0"/>
              </a:rPr>
              <a:t>AnotherController</a:t>
            </a:r>
            <a:r>
              <a:rPr lang="en-US" dirty="0">
                <a:latin typeface="Consolas" panose="020B0609020204030204" pitchFamily="49" charset="0"/>
              </a:rPr>
              <a:t> : Controller</a:t>
            </a:r>
          </a:p>
          <a:p>
            <a:pPr marL="284163" lvl="1" indent="0">
              <a:buNone/>
            </a:pPr>
            <a:r>
              <a:rPr lang="en-US" dirty="0">
                <a:latin typeface="Consolas" panose="020B0609020204030204" pitchFamily="49" charset="0"/>
              </a:rPr>
              <a:t>{</a:t>
            </a:r>
          </a:p>
          <a:p>
            <a:pPr marL="284163" lvl="1" indent="0">
              <a:buNone/>
            </a:pPr>
            <a:r>
              <a:rPr lang="en-US" dirty="0">
                <a:latin typeface="Consolas" panose="020B0609020204030204" pitchFamily="49" charset="0"/>
              </a:rPr>
              <a:t>    </a:t>
            </a:r>
            <a:r>
              <a:rPr lang="en-US" b="1" dirty="0">
                <a:latin typeface="Consolas" panose="020B0609020204030204" pitchFamily="49" charset="0"/>
              </a:rPr>
              <a:t>public </a:t>
            </a:r>
            <a:r>
              <a:rPr lang="en-US" b="1" dirty="0" err="1">
                <a:latin typeface="Consolas" panose="020B0609020204030204" pitchFamily="49" charset="0"/>
              </a:rPr>
              <a:t>ContentResult</a:t>
            </a:r>
            <a:r>
              <a:rPr lang="en-US" b="1" dirty="0">
                <a:latin typeface="Consolas" panose="020B0609020204030204" pitchFamily="49" charset="0"/>
              </a:rPr>
              <a:t> </a:t>
            </a:r>
            <a:r>
              <a:rPr lang="en-US" b="1" dirty="0" err="1">
                <a:latin typeface="Consolas" panose="020B0609020204030204" pitchFamily="49" charset="0"/>
              </a:rPr>
              <a:t>AnotherAction</a:t>
            </a:r>
            <a:r>
              <a:rPr lang="en-US" b="1" dirty="0">
                <a:latin typeface="Consolas" panose="020B0609020204030204" pitchFamily="49" charset="0"/>
              </a:rPr>
              <a:t>()</a:t>
            </a:r>
          </a:p>
          <a:p>
            <a:pPr marL="284163" lvl="1" indent="0">
              <a:buNone/>
            </a:pPr>
            <a:r>
              <a:rPr lang="en-US" b="1" dirty="0">
                <a:latin typeface="Consolas" panose="020B0609020204030204" pitchFamily="49" charset="0"/>
              </a:rPr>
              <a:t>    {</a:t>
            </a:r>
          </a:p>
          <a:p>
            <a:pPr marL="284163" lvl="1" indent="0">
              <a:buNone/>
            </a:pPr>
            <a:r>
              <a:rPr lang="en-US" b="1" dirty="0">
                <a:latin typeface="Consolas" panose="020B0609020204030204" pitchFamily="49" charset="0"/>
              </a:rPr>
              <a:t>        return Content("some text");</a:t>
            </a:r>
          </a:p>
          <a:p>
            <a:pPr marL="284163" lvl="1" indent="0">
              <a:buNone/>
            </a:pPr>
            <a:r>
              <a:rPr lang="en-US" b="1" dirty="0">
                <a:latin typeface="Consolas" panose="020B0609020204030204" pitchFamily="49" charset="0"/>
              </a:rPr>
              <a:t>    }</a:t>
            </a:r>
          </a:p>
          <a:p>
            <a:pPr marL="284163" lvl="1" indent="0">
              <a:buNone/>
            </a:pPr>
            <a:r>
              <a:rPr lang="en-US" dirty="0">
                <a:latin typeface="Consolas" panose="020B0609020204030204" pitchFamily="49" charset="0"/>
              </a:rPr>
              <a:t>}</a:t>
            </a:r>
          </a:p>
          <a:p>
            <a:pPr marL="0" indent="0">
              <a:buNone/>
            </a:pPr>
            <a:endParaRPr lang="en-US" sz="2400" dirty="0"/>
          </a:p>
        </p:txBody>
      </p:sp>
    </p:spTree>
    <p:extLst>
      <p:ext uri="{BB962C8B-B14F-4D97-AF65-F5344CB8AC3E}">
        <p14:creationId xmlns:p14="http://schemas.microsoft.com/office/powerpoint/2010/main" val="352224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Parameters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model binders obtain parameters from a user request and pass them to action methods</a:t>
            </a:r>
          </a:p>
          <a:p>
            <a:r>
              <a:rPr lang="en-US" dirty="0"/>
              <a:t>There are several ways to retrieve parameters, including:</a:t>
            </a:r>
          </a:p>
          <a:p>
            <a:pPr lvl="1"/>
            <a:r>
              <a:rPr lang="en-US" dirty="0"/>
              <a:t>The Request property</a:t>
            </a:r>
          </a:p>
          <a:p>
            <a:pPr lvl="1"/>
            <a:r>
              <a:rPr lang="en-US" dirty="0"/>
              <a:t>The </a:t>
            </a:r>
            <a:r>
              <a:rPr lang="en-US" dirty="0" err="1"/>
              <a:t>FormCollection</a:t>
            </a:r>
            <a:r>
              <a:rPr lang="en-US" dirty="0"/>
              <a:t> object</a:t>
            </a:r>
          </a:p>
          <a:p>
            <a:pPr lvl="1"/>
            <a:r>
              <a:rPr lang="en-US" dirty="0"/>
              <a:t>Routing</a:t>
            </a:r>
          </a:p>
        </p:txBody>
      </p:sp>
    </p:spTree>
    <p:extLst>
      <p:ext uri="{BB962C8B-B14F-4D97-AF65-F5344CB8AC3E}">
        <p14:creationId xmlns:p14="http://schemas.microsoft.com/office/powerpoint/2010/main" val="319953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600" dirty="0"/>
              <a:t>Using </a:t>
            </a:r>
            <a:r>
              <a:rPr lang="en-US" sz="2600" dirty="0" err="1"/>
              <a:t>ViewBag</a:t>
            </a:r>
            <a:r>
              <a:rPr lang="en-US" sz="2600" dirty="0"/>
              <a:t> and </a:t>
            </a:r>
            <a:r>
              <a:rPr lang="en-US" sz="2600" dirty="0" err="1"/>
              <a:t>ViewData</a:t>
            </a:r>
            <a:r>
              <a:rPr lang="en-US" sz="2600" dirty="0"/>
              <a:t> to Pass Information to Views</a:t>
            </a:r>
          </a:p>
        </p:txBody>
      </p:sp>
      <p:sp>
        <p:nvSpPr>
          <p:cNvPr id="4" name="Content Placeholder 2"/>
          <p:cNvSpPr>
            <a:spLocks noGrp="1"/>
          </p:cNvSpPr>
          <p:nvPr/>
        </p:nvSpPr>
        <p:spPr bwMode="auto">
          <a:xfrm>
            <a:off x="458788" y="97808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Models are the best way to pass data from controllers to views</a:t>
            </a:r>
          </a:p>
          <a:p>
            <a:r>
              <a:rPr lang="en-US" dirty="0"/>
              <a:t>In some cases, you may want to augment the model with additional data without modifying it</a:t>
            </a:r>
          </a:p>
          <a:p>
            <a:pPr marL="0" indent="0">
              <a:buNone/>
            </a:pPr>
            <a:endParaRPr lang="en-US" dirty="0"/>
          </a:p>
        </p:txBody>
      </p:sp>
      <p:pic>
        <p:nvPicPr>
          <p:cNvPr id="5" name="Picture 4" descr="An image that contains a controller and a view. The controller passes data to the view by using the ViewBag property.&#10;&#10;"/>
          <p:cNvPicPr>
            <a:picLocks noChangeAspect="1"/>
          </p:cNvPicPr>
          <p:nvPr/>
        </p:nvPicPr>
        <p:blipFill>
          <a:blip r:embed="rId3"/>
          <a:stretch>
            <a:fillRect/>
          </a:stretch>
        </p:blipFill>
        <p:spPr>
          <a:xfrm>
            <a:off x="262064" y="2727760"/>
            <a:ext cx="7278751" cy="3150000"/>
          </a:xfrm>
          <a:prstGeom prst="rect">
            <a:avLst/>
          </a:prstGeom>
        </p:spPr>
      </p:pic>
    </p:spTree>
    <p:extLst>
      <p:ext uri="{BB962C8B-B14F-4D97-AF65-F5344CB8AC3E}">
        <p14:creationId xmlns:p14="http://schemas.microsoft.com/office/powerpoint/2010/main" val="409285896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3214</Words>
  <Application>Microsoft Office PowerPoint</Application>
  <PresentationFormat>On-screen Show (4:3)</PresentationFormat>
  <Paragraphs>340</Paragraphs>
  <Slides>30</Slides>
  <Notes>30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Wingdings</vt:lpstr>
      <vt:lpstr>Verdana</vt:lpstr>
      <vt:lpstr>Segoe UI</vt:lpstr>
      <vt:lpstr>Arial</vt:lpstr>
      <vt:lpstr>Consolas</vt:lpstr>
      <vt:lpstr>Calibri</vt:lpstr>
      <vt:lpstr>Lucida Sans Unicode</vt:lpstr>
      <vt:lpstr>NG_MOC_Core_ModuleNew2</vt:lpstr>
      <vt:lpstr>Module 4</vt:lpstr>
      <vt:lpstr>Module Overview</vt:lpstr>
      <vt:lpstr>Lesson 1: Writing Controllers and Actions</vt:lpstr>
      <vt:lpstr>Responding to User Requests</vt:lpstr>
      <vt:lpstr>Writing Controller Actions</vt:lpstr>
      <vt:lpstr>Action Result Types</vt:lpstr>
      <vt:lpstr>Return a ContentResult Object</vt:lpstr>
      <vt:lpstr>Using Parameters</vt:lpstr>
      <vt:lpstr>Using ViewBag and ViewData to Pass Information to Views</vt:lpstr>
      <vt:lpstr>Using the ViewBag Property</vt:lpstr>
      <vt:lpstr>Demonstration: How to Write Controllers and Actions</vt:lpstr>
      <vt:lpstr>Lesson 2: Configuring Routes</vt:lpstr>
      <vt:lpstr>The ASP.NET Core Routing Engine</vt:lpstr>
      <vt:lpstr>Discussion: Why Add Routes?</vt:lpstr>
      <vt:lpstr>What Is Search Engine Optimization?</vt:lpstr>
      <vt:lpstr>Configuring Routes by Using Convention-Based Routing</vt:lpstr>
      <vt:lpstr>Using Routes to Pass Parameters</vt:lpstr>
      <vt:lpstr>Configuring Routes by Using Attributes</vt:lpstr>
      <vt:lpstr>Demonstration: How to Add Routes</vt:lpstr>
      <vt:lpstr>Lesson 3: Writing Action Filters</vt:lpstr>
      <vt:lpstr>What Are Action Filters?</vt:lpstr>
      <vt:lpstr>Filter Types</vt:lpstr>
      <vt:lpstr>Creating and Using Action Filters</vt:lpstr>
      <vt:lpstr>Demonstration: How to Create and Use Action Filters</vt:lpstr>
      <vt:lpstr>Lab: Developing Controllers</vt:lpstr>
      <vt:lpstr>PowerPoint Presentation</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2019-01-28T13:18:27Z</dcterms:created>
  <dcterms:modified xsi:type="dcterms:W3CDTF">2019-02-04T07:28:16Z</dcterms:modified>
</cp:coreProperties>
</file>