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Lst>
  <p:notesMasterIdLst>
    <p:notesMasterId r:id="rId65"/>
  </p:notes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283" r:id="rId60"/>
    <p:sldId id="287" r:id="rId61"/>
    <p:sldId id="284" r:id="rId62"/>
    <p:sldId id="285" r:id="rId63"/>
    <p:sldId id="286" r:id="rId64"/>
  </p:sldIdLst>
  <p:sldSz cx="9144000" cy="6858000" type="screen4x3"/>
  <p:notesSz cx="6858000" cy="9144000"/>
  <p:embeddedFontLst>
    <p:embeddedFont>
      <p:font typeface="Calibri" panose="020F0502020204030204" pitchFamily="34" charset="0"/>
      <p:regular r:id="rId66"/>
      <p:bold r:id="rId67"/>
      <p:italic r:id="rId68"/>
      <p:boldItalic r:id="rId69"/>
    </p:embeddedFont>
    <p:embeddedFont>
      <p:font typeface="Consolas" panose="020B0609020204030204" pitchFamily="49" charset="0"/>
      <p:regular r:id="rId70"/>
      <p:bold r:id="rId71"/>
      <p:italic r:id="rId72"/>
      <p:boldItalic r:id="rId73"/>
    </p:embeddedFont>
    <p:embeddedFont>
      <p:font typeface="Lucida Sans Unicode" panose="020B0602030504020204" pitchFamily="34" charset="0"/>
      <p:regular r:id="rId74"/>
    </p:embeddedFont>
    <p:embeddedFont>
      <p:font typeface="Segoe UI" panose="020B0502040204020203" pitchFamily="34" charset="0"/>
      <p:regular r:id="rId75"/>
      <p:bold r:id="rId76"/>
      <p:italic r:id="rId77"/>
      <p:boldItalic r:id="rId78"/>
    </p:embeddedFont>
    <p:embeddedFont>
      <p:font typeface="Verdana" panose="020B0604030504040204" pitchFamily="34" charset="0"/>
      <p:regular r:id="rId79"/>
      <p:bold r:id="rId80"/>
      <p:italic r:id="rId81"/>
      <p:boldItalic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291" autoAdjust="0"/>
  </p:normalViewPr>
  <p:slideViewPr>
    <p:cSldViewPr snapToGrid="0" showGuides="1">
      <p:cViewPr varScale="1">
        <p:scale>
          <a:sx n="69" d="100"/>
          <a:sy n="69" d="100"/>
        </p:scale>
        <p:origin x="1854" y="66"/>
      </p:cViewPr>
      <p:guideLst>
        <p:guide orient="horz" pos="2160"/>
        <p:guide pos="476"/>
      </p:guideLst>
    </p:cSldViewPr>
  </p:slideViewPr>
  <p:notesTextViewPr>
    <p:cViewPr>
      <p:scale>
        <a:sx n="1" d="1"/>
        <a:sy n="1" d="1"/>
      </p:scale>
      <p:origin x="0" y="0"/>
    </p:cViewPr>
  </p:notesTextViewPr>
  <p:notesViewPr>
    <p:cSldViewPr snapToGrid="0" showGuides="1">
      <p:cViewPr>
        <p:scale>
          <a:sx n="96" d="100"/>
          <a:sy n="96" d="100"/>
        </p:scale>
        <p:origin x="1896" y="-1758"/>
      </p:cViewPr>
      <p:guideLst>
        <p:guide orient="horz" pos="288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63" Type="http://schemas.openxmlformats.org/officeDocument/2006/relationships/slide" Target="slides/slide31.xml"/><Relationship Id="rId68" Type="http://schemas.openxmlformats.org/officeDocument/2006/relationships/font" Target="fonts/font3.fntdata"/><Relationship Id="rId76" Type="http://schemas.openxmlformats.org/officeDocument/2006/relationships/font" Target="fonts/font11.fntdata"/><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slide" Target="slides/slide26.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Master" Target="slideMasters/slideMaster5.xml"/><Relationship Id="rId61" Type="http://schemas.openxmlformats.org/officeDocument/2006/relationships/slide" Target="slides/slide29.xml"/><Relationship Id="rId82" Type="http://schemas.openxmlformats.org/officeDocument/2006/relationships/font" Target="fonts/font17.fntdata"/><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64" Type="http://schemas.openxmlformats.org/officeDocument/2006/relationships/slide" Target="slides/slide32.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slide" Target="slides/slide19.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slide" Target="slides/slide27.xml"/><Relationship Id="rId67" Type="http://schemas.openxmlformats.org/officeDocument/2006/relationships/font" Target="fonts/font2.fntdata"/><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slide" Target="slides/slide30.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slide" Target="slides/slide28.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1B2D5-DFCD-4252-A27D-766A8D51CE90}" type="datetimeFigureOut">
              <a:rPr lang="en-IN" smtClean="0"/>
              <a:t>04-02-2019</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0764-08E2-4DB5-AC7E-E6416E20EE2E}" type="slidenum">
              <a:rPr lang="en-IN" smtClean="0"/>
              <a:t>‹#›</a:t>
            </a:fld>
            <a:endParaRPr lang="en-IN"/>
          </a:p>
        </p:txBody>
      </p:sp>
    </p:spTree>
    <p:extLst>
      <p:ext uri="{BB962C8B-B14F-4D97-AF65-F5344CB8AC3E}">
        <p14:creationId xmlns:p14="http://schemas.microsoft.com/office/powerpoint/2010/main" val="338177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html-helper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tag-helper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partial-view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view-component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LAB_MANUAL.m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5_LAK.md"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At this point in the course, the students might not have a complete understanding of models. This lack of understanding might cause confusion in their minds because in a complete MVC application, controllers, views, and models are tightly integrated. Therefore, to ensure that the students understand how to develop views, consider introducing a discussion on models when you describe views. However, try not to get into the details because models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566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Dependency injection into views is commonly used in localization services.</a:t>
            </a:r>
          </a:p>
        </p:txBody>
      </p:sp>
      <p:sp>
        <p:nvSpPr>
          <p:cNvPr id="4" name="Slide Number Placeholder 3"/>
          <p:cNvSpPr>
            <a:spLocks noGrp="1"/>
          </p:cNvSpPr>
          <p:nvPr>
            <p:ph type="sldNum" sz="quarter" idx="10"/>
          </p:nvPr>
        </p:nvSpPr>
        <p:spPr/>
        <p:txBody>
          <a:bodyPr/>
          <a:lstStyle/>
          <a:p>
            <a:fld id="{81000764-08E2-4DB5-AC7E-E6416E20EE2E}"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66593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Note that it is important to keep a separation of concerns. Using services for display logic in the controllers and for data retrieval in views breaks the separation of concern, making it difficult to maintain the code.</a:t>
            </a:r>
          </a:p>
        </p:txBody>
      </p:sp>
      <p:sp>
        <p:nvSpPr>
          <p:cNvPr id="4" name="Slide Number Placeholder 3"/>
          <p:cNvSpPr>
            <a:spLocks noGrp="1"/>
          </p:cNvSpPr>
          <p:nvPr>
            <p:ph type="sldNum" sz="quarter" idx="10"/>
          </p:nvPr>
        </p:nvSpPr>
        <p:spPr/>
        <p:txBody>
          <a:bodyPr/>
          <a:lstStyle/>
          <a:p>
            <a:fld id="{81000764-08E2-4DB5-AC7E-E6416E20EE2E}"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92710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000764-08E2-4DB5-AC7E-E6416E20EE2E}"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a:extLst>
              <a:ext uri="{FF2B5EF4-FFF2-40B4-BE49-F238E27FC236}">
                <a16:creationId xmlns:a16="http://schemas.microsoft.com/office/drawing/2014/main" id="{C43FFE24-D036-4568-81B0-28CF85B0B24E}"/>
              </a:ext>
            </a:extLst>
          </p:cNvPr>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Tag helpers are new to ASP.NET Core MVC. HTML helpers exist in older versions of MVC also.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students who are familiar with Web Forms, you might like to contrast ASP.NET Core MVC helpers with Web Forms server controls. Helpers perform an analogous role in MVC to the role that server controls play in Web Forms. However, helpers are simpler and lighter-weight. They do not render large blocks of HTML and JavaScript code or </a:t>
            </a:r>
            <a:r>
              <a:rPr lang="en-US" sz="1000" dirty="0" err="1">
                <a:latin typeface="Arial" panose="020B0604020202020204" pitchFamily="34" charset="0"/>
                <a:cs typeface="Arial" panose="020B0604020202020204" pitchFamily="34" charset="0"/>
              </a:rPr>
              <a:t>ViewState</a:t>
            </a:r>
            <a:r>
              <a:rPr lang="en-US" sz="1000" dirty="0">
                <a:latin typeface="Arial" panose="020B0604020202020204" pitchFamily="34" charset="0"/>
                <a:cs typeface="Arial" panose="020B0604020202020204" pitchFamily="34" charset="0"/>
              </a:rPr>
              <a:t> data. Also, they do not support event handlers.</a:t>
            </a:r>
          </a:p>
        </p:txBody>
      </p:sp>
    </p:spTree>
    <p:extLst>
      <p:ext uri="{BB962C8B-B14F-4D97-AF65-F5344CB8AC3E}">
        <p14:creationId xmlns:p14="http://schemas.microsoft.com/office/powerpoint/2010/main" val="52564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Tag helpers and HTML helpers will be covered in detail in this lesson and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2363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HTML action helpers that are described in the slide examine the routes defined in your web application to render the correct URLs. In addition to these HTML action helpers, there are other HTML helpers that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16471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Index</a:t>
            </a:r>
            <a:r>
              <a:rPr lang="en-IN" sz="1000" dirty="0">
                <a:effectLst/>
                <a:latin typeface="Arial" panose="020B0604020202020204" pitchFamily="34" charset="0"/>
                <a:ea typeface="Calibri" panose="020F0502020204030204" pitchFamily="34" charset="0"/>
                <a:cs typeface="Arial" panose="020B0604020202020204" pitchFamily="34" charset="0"/>
              </a:rPr>
              <a:t> view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HomeController</a:t>
            </a:r>
            <a:r>
              <a:rPr lang="en-IN" sz="1000" dirty="0">
                <a:effectLst/>
                <a:latin typeface="Arial" panose="020B0604020202020204" pitchFamily="34" charset="0"/>
                <a:ea typeface="Calibri" panose="020F0502020204030204" pitchFamily="34" charset="0"/>
                <a:cs typeface="Arial" panose="020B0604020202020204" pitchFamily="34" charset="0"/>
              </a:rPr>
              <a:t> controller </a:t>
            </a:r>
            <a:r>
              <a:rPr lang="en-IN" sz="1000" dirty="0">
                <a:effectLst/>
                <a:latin typeface="Arial" panose="020B0604020202020204" pitchFamily="34" charset="0"/>
                <a:ea typeface="Calibri" panose="020F0502020204030204" pitchFamily="34" charset="0"/>
                <a:cs typeface="Times New Roman" panose="02020603050405020304" pitchFamily="18" charset="0"/>
              </a:rPr>
              <a:t>is desired to give a feeling of an actual website.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Photos</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Contact Us </a:t>
            </a:r>
            <a:r>
              <a:rPr lang="en-IN" sz="1000" dirty="0">
                <a:effectLst/>
                <a:latin typeface="Arial" panose="020B0604020202020204" pitchFamily="34" charset="0"/>
                <a:ea typeface="Calibri" panose="020F0502020204030204" pitchFamily="34" charset="0"/>
                <a:cs typeface="Times New Roman" panose="02020603050405020304" pitchFamily="18" charset="0"/>
              </a:rPr>
              <a:t>buttons have no functionality.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HTML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https://github.com/MicrosoftLearning/20486D-DevelopingASPNETMVCWebApplications/blob/master/Instructions/20486D_MOD05_DEMO.md#demonstration-how-to-use-html-helpers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75875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about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AnchorTagHelper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and compare it to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Html.ActionLink</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Avoid introducing other built-in tag helpers because they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9796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Discuss with the students regarding the difference between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a specific view to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the </a:t>
            </a:r>
            <a:r>
              <a:rPr lang="en-IN" sz="1000" b="1">
                <a:effectLst/>
                <a:latin typeface="Arial" panose="020B0604020202020204" pitchFamily="34" charset="0"/>
                <a:ea typeface="Calibri" panose="020F0502020204030204" pitchFamily="34" charset="0"/>
                <a:cs typeface="Times New Roman" panose="02020603050405020304" pitchFamily="18" charset="0"/>
              </a:rPr>
              <a:t>_ViewImports.cshtml</a:t>
            </a:r>
            <a:r>
              <a:rPr lang="en-IN" sz="1000">
                <a:effectLst/>
                <a:latin typeface="Arial" panose="020B0604020202020204" pitchFamily="34" charset="0"/>
                <a:ea typeface="Calibri" panose="020F0502020204030204" pitchFamily="34"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81000764-08E2-4DB5-AC7E-E6416E20EE2E}"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30643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of this demonstration is identical to the solution of the previous demonstration of this lesson: “</a:t>
            </a:r>
            <a:r>
              <a:rPr lang="en-US" sz="1000" dirty="0">
                <a:latin typeface="Arial" panose="020B0604020202020204" pitchFamily="34" charset="0"/>
                <a:cs typeface="Arial" panose="020B0604020202020204" pitchFamily="34" charset="0"/>
              </a:rPr>
              <a:t>How to Use HTML 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 In this demonstration, you will replace the HTML helpers added in the previous demonstration with tag helpers.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Tag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https://github.com/MicrosoftLearning/20486D-DevelopingASPNETMVCWebApplications/blob/master/Instructions/20486D_MOD05_DEMO.md#demonstration-how-to-use-tag-helpers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65024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View components are new to ASP.NET Core MVC. Partial views exist in older versions of MVC as well. </a:t>
            </a:r>
          </a:p>
        </p:txBody>
      </p:sp>
      <p:sp>
        <p:nvSpPr>
          <p:cNvPr id="4" name="Slide Number Placeholder 3"/>
          <p:cNvSpPr>
            <a:spLocks noGrp="1"/>
          </p:cNvSpPr>
          <p:nvPr>
            <p:ph type="sldNum" sz="quarter" idx="10"/>
          </p:nvPr>
        </p:nvSpPr>
        <p:spPr/>
        <p:txBody>
          <a:bodyPr/>
          <a:lstStyle/>
          <a:p>
            <a:fld id="{81000764-08E2-4DB5-AC7E-E6416E20EE2E}"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38627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In this module, students will learn about views, which is the second part of the MVC programming model. They will use views to create the user interface for their web application. Mention that only after they learn about models, which is the third part of MVC, they will be able to create functional web applications. Models are covered in the next module, Module 6, “Developing Models”.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11184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if you place the partial view in the </a:t>
            </a:r>
            <a:r>
              <a:rPr lang="en-IN" sz="1000" b="1">
                <a:effectLst/>
                <a:latin typeface="Arial" panose="020B0604020202020204" pitchFamily="34" charset="0"/>
                <a:ea typeface="Calibri" panose="020F0502020204030204" pitchFamily="34" charset="0"/>
                <a:cs typeface="Times New Roman" panose="02020603050405020304" pitchFamily="18" charset="0"/>
              </a:rPr>
              <a:t>/Views/Shared</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multiple controllers can access it.</a:t>
            </a:r>
          </a:p>
        </p:txBody>
      </p:sp>
      <p:sp>
        <p:nvSpPr>
          <p:cNvPr id="4" name="Slide Number Placeholder 3"/>
          <p:cNvSpPr>
            <a:spLocks noGrp="1"/>
          </p:cNvSpPr>
          <p:nvPr>
            <p:ph type="sldNum" sz="quarter" idx="10"/>
          </p:nvPr>
        </p:nvSpPr>
        <p:spPr/>
        <p:txBody>
          <a:bodyPr/>
          <a:lstStyle/>
          <a:p>
            <a:fld id="{81000764-08E2-4DB5-AC7E-E6416E20EE2E}"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124905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models in detail. Mention that models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1144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demonstration is not based on a vanilla template because it was prepared specifically for this demonstration. The starter solution already contains a controller, a service, and a view that will be changed during the demonstration. Controllers are covered in Module 4, “Developing Controllers”. Services are covered in Module 3, “Configure Middleware and Services in ASP.NET Core”.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Partial Views“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https://github.com/MicrosoftLearning/20486D-DevelopingASPNETMVCWebApplications/blob/master/Instructions/20486D_MOD05_DEMO.md#demonstration-how-to-create-and-use-partial-views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089386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place the view component class in any folder of the project. However, a good practice is to place it in a folder named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ViewComponents</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552915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a:t>
            </a:r>
            <a:r>
              <a:rPr lang="en-IN" sz="1000" b="1">
                <a:effectLst/>
                <a:latin typeface="Arial" panose="020B0604020202020204" pitchFamily="34" charset="0"/>
                <a:ea typeface="Calibri" panose="020F0502020204030204" pitchFamily="34" charset="0"/>
                <a:cs typeface="Times New Roman" panose="02020603050405020304" pitchFamily="18" charset="0"/>
              </a:rPr>
              <a:t>View </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ViewViewComponentResult</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It gets a parameter that specifies the name of the partial view that needs to be rendered.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69197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it is also possible to invoke a view component directly from a controller action by using the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a:t>
            </a:r>
            <a:r>
              <a:rPr lang="en-IN" sz="1000">
                <a:effectLst/>
                <a:latin typeface="Arial" panose="020B0604020202020204" pitchFamily="34" charset="0"/>
                <a:ea typeface="Calibri" panose="020F0502020204030204" pitchFamily="34" charset="0"/>
                <a:cs typeface="Times New Roman" panose="02020603050405020304" pitchFamily="18" charset="0"/>
              </a:rPr>
              <a:t> method.</a:t>
            </a:r>
          </a:p>
        </p:txBody>
      </p:sp>
      <p:sp>
        <p:nvSpPr>
          <p:cNvPr id="4" name="Slide Number Placeholder 3"/>
          <p:cNvSpPr>
            <a:spLocks noGrp="1"/>
          </p:cNvSpPr>
          <p:nvPr>
            <p:ph type="sldNum" sz="quarter" idx="10"/>
          </p:nvPr>
        </p:nvSpPr>
        <p:spPr/>
        <p:txBody>
          <a:bodyPr/>
          <a:lstStyle/>
          <a:p>
            <a:fld id="{81000764-08E2-4DB5-AC7E-E6416E20EE2E}"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54262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InvokeAsync</a:t>
            </a:r>
            <a:r>
              <a:rPr lang="en-IN" sz="1000">
                <a:effectLst/>
                <a:latin typeface="Arial" panose="020B0604020202020204" pitchFamily="34" charset="0"/>
                <a:ea typeface="Calibri" panose="020F0502020204030204" pitchFamily="34" charset="0"/>
                <a:cs typeface="Times New Roman" panose="02020603050405020304" pitchFamily="18" charset="0"/>
              </a:rPr>
              <a:t> method can take any number of parameters. </a:t>
            </a:r>
          </a:p>
        </p:txBody>
      </p:sp>
      <p:sp>
        <p:nvSpPr>
          <p:cNvPr id="4" name="Slide Number Placeholder 3"/>
          <p:cNvSpPr>
            <a:spLocks noGrp="1"/>
          </p:cNvSpPr>
          <p:nvPr>
            <p:ph type="sldNum" sz="quarter" idx="10"/>
          </p:nvPr>
        </p:nvSpPr>
        <p:spPr/>
        <p:txBody>
          <a:bodyPr/>
          <a:lstStyle/>
          <a:p>
            <a:fld id="{81000764-08E2-4DB5-AC7E-E6416E20EE2E}"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68970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The starter of this demonstration is identical to the solution of the previous demonstration, “How to Create and Use Partial Views”. In this demonstration, you will replace the partial view with a view component.</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View Components“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https://github.com/MicrosoftLearning/20486D-DevelopingASPNETMVCWebApplications/blob/master/Instructions/20486D_MOD05_DEMO.md#demonstration-how-to-create-and-use-view-components</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28902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high-level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https://github.com/MicrosoftLearning/20486D-DevelopingASPNETMVCWebApplications/blob/master/Instructions/20486D_MOD05_LAB_MANUAL.md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detailed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https://github.com/MicrosoftLearning/20486D-DevelopingASPNETMVCWebApplications/blob/master/Instructions/20486D_MOD05_LAK.md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Adding Views to an MVC Application</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construct the user interface of a web application, views should be added to the web application. In this exercise you will add two views to the web application: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view will show a list of cities, and the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view will show the details of a city</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all the cities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data for a city</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Back link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city name as a link to each city</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effectLst/>
                <a:latin typeface="Arial" panose="020B0604020202020204" pitchFamily="34" charset="0"/>
                <a:ea typeface="Calibri" panose="020F0502020204030204" pitchFamily="34" charset="0"/>
                <a:cs typeface="Times New Roman" panose="02020603050405020304" pitchFamily="18" charset="0"/>
              </a:rPr>
              <a:t>Run the application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Adding a Partial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have been asked to display the population of each city. To do this, you have been asked to add a partial view. In this exercise, you will create a partial view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ShowDataForCity</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a:t>
            </a:r>
            <a:r>
              <a:rPr lang="en-IN" sz="1000" dirty="0">
                <a:latin typeface="Arial" panose="020B0604020202020204" pitchFamily="34" charset="0"/>
                <a:ea typeface="Times New Roman" panose="02020603050405020304" pitchFamily="18" charset="0"/>
                <a:cs typeface="Times New Roman" panose="02020603050405020304" pitchFamily="18" charset="0"/>
              </a:rPr>
              <a:t>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partial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partial view in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ShowDataForCity</a:t>
            </a:r>
            <a:r>
              <a:rPr lang="en-US" sz="1000" dirty="0">
                <a:latin typeface="Arial" panose="020B0604020202020204" pitchFamily="34" charset="0"/>
                <a:ea typeface="Times New Roman" panose="02020603050405020304" pitchFamily="18" charset="0"/>
                <a:cs typeface="Times New Roman" panose="02020603050405020304" pitchFamily="18" charset="0"/>
              </a:rPr>
              <a: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latin typeface="Arial" panose="020B0604020202020204" pitchFamily="34" charset="0"/>
                <a:ea typeface="Times New Roman" panose="02020603050405020304" pitchFamily="18" charset="0"/>
                <a:cs typeface="Times New Roman" panose="02020603050405020304" pitchFamily="18" charset="0"/>
              </a:rPr>
              <a:t>Run the application</a:t>
            </a:r>
          </a:p>
        </p:txBody>
      </p:sp>
      <p:sp>
        <p:nvSpPr>
          <p:cNvPr id="4" name="Slide Number Placeholder 3"/>
          <p:cNvSpPr>
            <a:spLocks noGrp="1"/>
          </p:cNvSpPr>
          <p:nvPr>
            <p:ph type="sldNum" sz="quarter" idx="10"/>
          </p:nvPr>
        </p:nvSpPr>
        <p:spPr/>
        <p:txBody>
          <a:bodyPr/>
          <a:lstStyle/>
          <a:p>
            <a:fld id="{81000764-08E2-4DB5-AC7E-E6416E20EE2E}" type="slidenum">
              <a:rPr lang="en-IN" smtClean="0"/>
              <a:t>28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2005371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latin typeface="Arial" panose="020B0604020202020204" pitchFamily="34" charset="0"/>
                <a:ea typeface="Times New Roman" panose="02020603050405020304" pitchFamily="18" charset="0"/>
                <a:cs typeface="Times New Roman" panose="02020603050405020304" pitchFamily="18" charset="0"/>
              </a:rPr>
              <a:t>Exercise </a:t>
            </a:r>
            <a:r>
              <a:rPr lang="en-IN" sz="1000" b="1" dirty="0">
                <a:latin typeface="Arial" panose="020B0604020202020204" pitchFamily="34" charset="0"/>
                <a:ea typeface="Calibri" panose="020F0502020204030204" pitchFamily="34" charset="0"/>
                <a:cs typeface="Times New Roman" panose="02020603050405020304" pitchFamily="18" charset="0"/>
              </a:rPr>
              <a:t>3: Adding a View Component</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Currently,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ShowCities</a:t>
            </a:r>
            <a:r>
              <a:rPr lang="en-IN" sz="1000" dirty="0">
                <a:latin typeface="Arial" panose="020B0604020202020204" pitchFamily="34" charset="0"/>
                <a:ea typeface="Calibri" panose="020F0502020204030204" pitchFamily="34" charset="0"/>
                <a:cs typeface="Times New Roman" panose="02020603050405020304" pitchFamily="18" charset="0"/>
              </a:rPr>
              <a:t> view, for each city, you show a link with the name of the city. You have been asked to show for each city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ShowCities</a:t>
            </a:r>
            <a:r>
              <a:rPr lang="en-IN" sz="1000" dirty="0">
                <a:latin typeface="Arial" panose="020B0604020202020204" pitchFamily="34" charset="0"/>
                <a:ea typeface="Calibri" panose="020F0502020204030204" pitchFamily="34" charset="0"/>
                <a:cs typeface="Times New Roman" panose="02020603050405020304" pitchFamily="18" charset="0"/>
              </a:rPr>
              <a:t> view, the country to which the city belongs and a mini map of the city. To implement this you have been asked to use a view component. In this exercise, you will create a view component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ShowCities</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view component class</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view component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view component</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dirty="0"/>
          </a:p>
        </p:txBody>
      </p:sp>
      <p:sp>
        <p:nvSpPr>
          <p:cNvPr id="4" name="Slide Number Placeholder 3"/>
          <p:cNvSpPr>
            <a:spLocks noGrp="1"/>
          </p:cNvSpPr>
          <p:nvPr>
            <p:ph type="sldNum" sz="quarter" idx="10"/>
          </p:nvPr>
        </p:nvSpPr>
        <p:spPr/>
        <p:txBody>
          <a:bodyPr/>
          <a:lstStyle/>
          <a:p>
            <a:fld id="{81000764-08E2-4DB5-AC7E-E6416E20EE2E}" type="slidenum">
              <a:rPr lang="en-IN" smtClean="0"/>
              <a:t>29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3786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Though this lesson talks about few other view engines, this course mainly focusses on Razor and assumes that the students will use Razor for most of their MVC projects.</a:t>
            </a:r>
            <a:r>
              <a:rPr lang="en-IN" sz="1000" dirty="0">
                <a:solidFill>
                  <a:srgbClr val="B3B3B3"/>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want to compare MVC tag helpers and HTML helpers with Web Forms server controls. The role of helpers in MVC is analogous to the role that server controls play in Web Forms. However, helpers are simpler and light-weight. They do not render large blocks of HTML and JavaScript code or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ViewState</a:t>
            </a:r>
            <a:r>
              <a:rPr lang="en-IN" sz="1000" dirty="0">
                <a:effectLst/>
                <a:latin typeface="Arial" panose="020B0604020202020204" pitchFamily="34" charset="0"/>
                <a:ea typeface="Calibri" panose="020F0502020204030204" pitchFamily="34" charset="0"/>
                <a:cs typeface="Times New Roman" panose="02020603050405020304" pitchFamily="18" charset="0"/>
              </a:rPr>
              <a:t> data. Also, they do not support event handlers.</a:t>
            </a:r>
          </a:p>
        </p:txBody>
      </p:sp>
      <p:sp>
        <p:nvSpPr>
          <p:cNvPr id="4" name="Slide Number Placeholder 3"/>
          <p:cNvSpPr>
            <a:spLocks noGrp="1"/>
          </p:cNvSpPr>
          <p:nvPr>
            <p:ph type="sldNum" sz="quarter" idx="10"/>
          </p:nvPr>
        </p:nvSpPr>
        <p:spPr/>
        <p:txBody>
          <a:bodyPr/>
          <a:lstStyle/>
          <a:p>
            <a:fld id="{81000764-08E2-4DB5-AC7E-E6416E20EE2E}"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45071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81000764-08E2-4DB5-AC7E-E6416E20EE2E}" type="slidenum">
              <a:rPr lang="en-IN" smtClean="0"/>
              <a:t>30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640805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 member of your team accidently deleted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_</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ViewImports.cshtml</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What will be the impact of this deletion?</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has an </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addTagHelper</a:t>
            </a:r>
            <a:r>
              <a:rPr lang="en-US" sz="1000" dirty="0">
                <a:latin typeface="Arial" panose="020B0604020202020204" pitchFamily="34" charset="0"/>
                <a:cs typeface="Arial" panose="020B0604020202020204" pitchFamily="34" charset="0"/>
              </a:rPr>
              <a:t> directive. The </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addTagHelper</a:t>
            </a:r>
            <a:r>
              <a:rPr lang="en-US" sz="1000" dirty="0">
                <a:latin typeface="Arial" panose="020B0604020202020204" pitchFamily="34" charset="0"/>
                <a:cs typeface="Arial" panose="020B0604020202020204" pitchFamily="34" charset="0"/>
              </a:rPr>
              <a:t> directive is needed for tag helpers to function correctly. Because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was deleted, the tag helpers in the web application won’t function correctly. For example, a user won’t be able to navigate to the city’s details page by clicking the name of the city on the page with the cities list.</a:t>
            </a:r>
          </a:p>
          <a:p>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are asked to replace the tag helper that is used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ShowDataForCity.cshtml</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with an HTML helper. The MVC application’s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behavior</a:t>
            </a:r>
            <a:r>
              <a:rPr lang="en-IN" sz="1000" dirty="0">
                <a:effectLst/>
                <a:latin typeface="Arial" panose="020B0604020202020204" pitchFamily="34" charset="0"/>
                <a:ea typeface="Calibri" panose="020F0502020204030204" pitchFamily="34" charset="0"/>
                <a:cs typeface="Times New Roman" panose="02020603050405020304" pitchFamily="18" charset="0"/>
              </a:rPr>
              <a:t> should not be changed. What should you do?</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p>
          <a:p>
            <a:r>
              <a:rPr lang="en-US" sz="1000" dirty="0">
                <a:latin typeface="Arial" panose="020B0604020202020204" pitchFamily="34" charset="0"/>
                <a:cs typeface="Arial" panose="020B0604020202020204" pitchFamily="34" charset="0"/>
              </a:rPr>
              <a:t>You can replace the line </a:t>
            </a:r>
            <a:r>
              <a:rPr lang="en-US" sz="1000" b="1" dirty="0">
                <a:latin typeface="Arial" panose="020B0604020202020204" pitchFamily="34" charset="0"/>
                <a:cs typeface="Arial" panose="020B0604020202020204" pitchFamily="34" charset="0"/>
              </a:rPr>
              <a:t>&lt;a asp-action="</a:t>
            </a:r>
            <a:r>
              <a:rPr lang="en-US" sz="1000" b="1" dirty="0" err="1">
                <a:latin typeface="Arial" panose="020B0604020202020204" pitchFamily="34" charset="0"/>
                <a:cs typeface="Arial" panose="020B0604020202020204" pitchFamily="34" charset="0"/>
              </a:rPr>
              <a:t>ShowCities</a:t>
            </a:r>
            <a:r>
              <a:rPr lang="en-US" sz="1000" b="1" dirty="0">
                <a:latin typeface="Arial" panose="020B0604020202020204" pitchFamily="34" charset="0"/>
                <a:cs typeface="Arial" panose="020B0604020202020204" pitchFamily="34" charset="0"/>
              </a:rPr>
              <a:t>"&gt;Back&lt;/a&gt;</a:t>
            </a:r>
            <a:r>
              <a:rPr lang="en-US" sz="1000" dirty="0">
                <a:latin typeface="Arial" panose="020B0604020202020204" pitchFamily="34" charset="0"/>
                <a:cs typeface="Arial" panose="020B0604020202020204" pitchFamily="34" charset="0"/>
              </a:rPr>
              <a:t> with the line </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Html.ActionLink</a:t>
            </a:r>
            <a:r>
              <a:rPr lang="en-US" sz="1000" b="1" dirty="0">
                <a:latin typeface="Arial" panose="020B0604020202020204" pitchFamily="34" charset="0"/>
                <a:cs typeface="Arial" panose="020B0604020202020204" pitchFamily="34" charset="0"/>
              </a:rPr>
              <a:t>("Back", "</a:t>
            </a:r>
            <a:r>
              <a:rPr lang="en-US" sz="1000" b="1" dirty="0" err="1">
                <a:latin typeface="Arial" panose="020B0604020202020204" pitchFamily="34" charset="0"/>
                <a:cs typeface="Arial" panose="020B0604020202020204" pitchFamily="34" charset="0"/>
              </a:rPr>
              <a:t>ShowCities</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
            </a:r>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31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6282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need to have the same block of HTML content on different webpages. Right now, you copy and paste code from one Razor view to others. Do you have a better solution?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put the block of HTML content inside a view component. Then you can embed the view component inside the views.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Best Practices</a:t>
            </a:r>
          </a:p>
          <a:p>
            <a:pPr marL="171450" indent="-171450">
              <a:lnSpc>
                <a:spcPct val="107000"/>
              </a:lnSpc>
              <a:spcAft>
                <a:spcPts val="800"/>
              </a:spcAft>
              <a:buSzPct val="150000"/>
              <a:buFont typeface="Arial" panose="020B0604020202020204" pitchFamily="34" charset="0"/>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Use Razor comments, declared with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 *@ </a:t>
            </a:r>
            <a:r>
              <a:rPr lang="en-IN" sz="1000" dirty="0">
                <a:effectLst/>
                <a:latin typeface="Arial" panose="020B0604020202020204" pitchFamily="34" charset="0"/>
                <a:ea typeface="Calibri" panose="020F0502020204030204" pitchFamily="34" charset="0"/>
                <a:cs typeface="Times New Roman" panose="02020603050405020304" pitchFamily="18" charset="0"/>
              </a:rPr>
              <a:t>delimiters, throughout your Razor views to help explain the view code to other developers in your team.</a:t>
            </a:r>
          </a:p>
          <a:p>
            <a:pPr marL="171450" indent="-171450">
              <a:lnSpc>
                <a:spcPct val="107000"/>
              </a:lnSpc>
              <a:spcAft>
                <a:spcPts val="800"/>
              </a:spcAft>
              <a:buSzPct val="150000"/>
              <a:buFont typeface="Arial" panose="020B0604020202020204" pitchFamily="34" charset="0"/>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 </a:t>
            </a:r>
            <a:r>
              <a:rPr lang="en-IN" sz="1000" dirty="0">
                <a:effectLst/>
                <a:latin typeface="Arial" panose="020B0604020202020204" pitchFamily="34" charset="0"/>
                <a:ea typeface="Calibri" panose="020F0502020204030204" pitchFamily="34" charset="0"/>
                <a:cs typeface="Times New Roman" panose="02020603050405020304" pitchFamily="18" charset="0"/>
              </a:rPr>
              <a:t>tags only when you think that Razor might misinterpret content as code. Razor has sophisticated logic for distinguishing content from code, so this is rarely necessary.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IN" sz="1000" dirty="0">
                <a:effectLst/>
                <a:latin typeface="Arial" panose="020B0604020202020204" pitchFamily="34" charset="0"/>
                <a:ea typeface="Calibri" panose="020F0502020204030204" pitchFamily="34" charset="0"/>
                <a:cs typeface="Times New Roman" panose="02020603050405020304" pitchFamily="18" charset="0"/>
              </a:rPr>
              <a:t>When a controller tries to access a partial view, an exception is thrown.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Troubleshooting Tip: </a:t>
            </a:r>
            <a:r>
              <a:rPr lang="en-IN" sz="1000" dirty="0">
                <a:effectLst/>
                <a:latin typeface="Arial" panose="020B0604020202020204" pitchFamily="34" charset="0"/>
                <a:ea typeface="Calibri" panose="020F0502020204030204" pitchFamily="34" charset="0"/>
                <a:cs typeface="Times New Roman" panose="02020603050405020304" pitchFamily="18" charset="0"/>
              </a:rPr>
              <a:t>Place partial views in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/Views/Shared</a:t>
            </a:r>
            <a:r>
              <a:rPr lang="en-IN" sz="1000" dirty="0">
                <a:effectLst/>
                <a:latin typeface="Arial" panose="020B0604020202020204" pitchFamily="34" charset="0"/>
                <a:ea typeface="Calibri" panose="020F0502020204030204" pitchFamily="34" charset="0"/>
                <a:cs typeface="Times New Roman" panose="02020603050405020304" pitchFamily="18" charset="0"/>
              </a:rPr>
              <a:t> folder if they need to be used by various controllers.</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81000764-08E2-4DB5-AC7E-E6416E20EE2E}" type="slidenum">
              <a:rPr lang="en-IN" smtClean="0"/>
              <a:t>32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5033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location of a view in the Solution Explorer.</a:t>
            </a:r>
          </a:p>
        </p:txBody>
      </p:sp>
      <p:sp>
        <p:nvSpPr>
          <p:cNvPr id="4" name="Slide Number Placeholder 3"/>
          <p:cNvSpPr>
            <a:spLocks noGrp="1"/>
          </p:cNvSpPr>
          <p:nvPr>
            <p:ph type="sldNum" sz="quarter" idx="10"/>
          </p:nvPr>
        </p:nvSpPr>
        <p:spPr/>
        <p:txBody>
          <a:bodyPr/>
          <a:lstStyle/>
          <a:p>
            <a:fld id="{81000764-08E2-4DB5-AC7E-E6416E20EE2E}"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95405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 Razor is very sophisticated and it rarely misinterprets content and server-side code. Therefore, they might rarely 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a:t>
            </a:r>
            <a:r>
              <a:rPr lang="en-IN" sz="1000" dirty="0">
                <a:effectLst/>
                <a:latin typeface="Arial" panose="020B0604020202020204" pitchFamily="34" charset="0"/>
                <a:ea typeface="Calibri" panose="020F0502020204030204" pitchFamily="34" charset="0"/>
                <a:cs typeface="Times New Roman" panose="02020603050405020304" pitchFamily="18" charset="0"/>
              </a:rPr>
              <a:t> delimiters.</a:t>
            </a:r>
          </a:p>
        </p:txBody>
      </p:sp>
      <p:sp>
        <p:nvSpPr>
          <p:cNvPr id="4" name="Slide Number Placeholder 3"/>
          <p:cNvSpPr>
            <a:spLocks noGrp="1"/>
          </p:cNvSpPr>
          <p:nvPr>
            <p:ph type="sldNum" sz="quarter" idx="10"/>
          </p:nvPr>
        </p:nvSpPr>
        <p:spPr/>
        <p:txBody>
          <a:bodyPr/>
          <a:lstStyle/>
          <a:p>
            <a:fld id="{81000764-08E2-4DB5-AC7E-E6416E20EE2E}"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121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various uses of the @ symbol.</a:t>
            </a:r>
          </a:p>
        </p:txBody>
      </p:sp>
      <p:sp>
        <p:nvSpPr>
          <p:cNvPr id="4" name="Slide Number Placeholder 3"/>
          <p:cNvSpPr>
            <a:spLocks noGrp="1"/>
          </p:cNvSpPr>
          <p:nvPr>
            <p:ph type="sldNum" sz="quarter" idx="10"/>
          </p:nvPr>
        </p:nvSpPr>
        <p:spPr/>
        <p:txBody>
          <a:bodyPr/>
          <a:lstStyle/>
          <a:p>
            <a:fld id="{81000764-08E2-4DB5-AC7E-E6416E20EE2E}"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24856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Discuss the code example on the slide. Ensure that students understand the HTML that the Razor view engine will render.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391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that will be changed during the demonstration. Controllers were introduced in Module 4, “Developing Controllers”.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the Razor Syntax“ on the following page: </a:t>
            </a:r>
            <a:r>
              <a:rPr lang="en-IN" sz="1000" u="sng" dirty="0">
                <a:solidFill>
                  <a:srgbClr val="0563C1"/>
                </a:solidFill>
                <a:latin typeface="Arial" panose="020B0604020202020204" pitchFamily="34" charset="0"/>
                <a:ea typeface="Calibri" panose="020F0502020204030204" pitchFamily="34" charset="0"/>
                <a:cs typeface="Segoe UI" panose="020B0502040204020203" pitchFamily="34" charset="0"/>
              </a:rPr>
              <a:t>https://github.com/MicrosoftLearning/20486D-DevelopingASPNETMVCWebApplications/blob/master/Instructions/20486D_MOD05_DEMO.md#demonstration-how-to-use-the-razor-syntax</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510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0">
                <a:effectLst/>
                <a:latin typeface="Arial" panose="020B0604020202020204" pitchFamily="34" charset="0"/>
                <a:ea typeface="Calibri" panose="020F0502020204030204" pitchFamily="34" charset="0"/>
                <a:cs typeface="Times New Roman" panose="02020603050405020304" pitchFamily="18" charset="0"/>
              </a:rPr>
              <a:t> </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Emphasize that, in most cases, using the Razor view engine is sufficient, and there is no reason to create a custom view engine. </a:t>
            </a: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03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80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1284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336752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2798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23350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7865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88925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19875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37788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304240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278499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3904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33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04520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6480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981606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92907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78645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6074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04190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975822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3655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09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54162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924668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827328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970725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91660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09255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70558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60306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19732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52995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081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8361005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9465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331825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815720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903828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019588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232714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38891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2597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6501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28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388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197168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4482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261685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876394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069932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418889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846287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8833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89286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77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2063871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0095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7062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88778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578281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875131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428420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028446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7138813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94689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649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13372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997998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25355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098537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27549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49928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869128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41896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868261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824673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541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761424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799159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856083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82646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89000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31693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2593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01395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98327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30905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6006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34588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8024634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6275918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12794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412133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32226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64704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191717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2688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578717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3463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5970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96093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02231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4811138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005161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119155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690507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25456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10176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880101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5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320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042348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618274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89132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256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2219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298261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0570046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920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6297210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82568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4062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747892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425617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55874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512641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865194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655189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02668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5222793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0153600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14123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26994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34621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68210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77488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054919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18517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276040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674024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22339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267116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577594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376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997147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58524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9902872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41866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21684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035041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86794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457405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143480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849588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9313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3018134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5595347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862772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28384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5242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612258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31082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060200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9519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142914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5125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23519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291579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07396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8075735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893795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80790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643170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7702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053596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67799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67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621701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1352178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300701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974676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124156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9061842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2201321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319633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988199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436864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31479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912344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828305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12899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845702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87398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50399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536831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0543401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1578784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839185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66897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536384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944130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38804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169033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55033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403803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727830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474401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973902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6428959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34837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42092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584549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7511960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09084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771203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16763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76763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98570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17589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563077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34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442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099504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503720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155920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673201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67347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20369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11818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141815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5233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143840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29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23132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979208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869107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4767229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9957916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41454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8084952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07278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817705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432889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556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812289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485689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005147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123043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49505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8605719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3142831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80499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2548358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39661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2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546038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47883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33177"/>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105033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219009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2465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90562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4659939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906724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78036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24078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71755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102838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985496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571880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0568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136802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719256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00963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48262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6155716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2529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12792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655843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2472026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472721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87189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45796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81941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42319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08806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838138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63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626818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7994812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5942211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965895"/>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1479441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92226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713378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0021396"/>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15236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0065103"/>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6680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22408342"/>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440773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0113144"/>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2850487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078006"/>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748928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8771769"/>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18212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871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9037990"/>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042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82659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030723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5937897"/>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5813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19740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610970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881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319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313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833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17893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535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7747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81967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74147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89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373468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5325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782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0606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033490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54497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1927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2017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3180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03656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6481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753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845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4957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10857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27908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30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60629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81132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2855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40498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2526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98236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79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3677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8609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67722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62913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91733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82715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11883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9630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95314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0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74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2259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87303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40871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18740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88230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682624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35046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25679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32017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164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0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9059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87847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46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321398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30078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6135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0657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09053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022609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4463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9544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18642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207754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013733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848346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6870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88724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56238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710415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161944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95714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1926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963532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333230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543356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261751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066366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98127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719723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817826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766917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819445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63293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423155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15309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333056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7141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98736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9990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39508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065044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95864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5</a:t>
            </a:r>
          </a:p>
        </p:txBody>
      </p:sp>
      <p:sp>
        <p:nvSpPr>
          <p:cNvPr id="3" name="Subtitle 2"/>
          <p:cNvSpPr>
            <a:spLocks noGrp="1"/>
          </p:cNvSpPr>
          <p:nvPr>
            <p:ph type="subTitle" sz="quarter" idx="1"/>
          </p:nvPr>
        </p:nvSpPr>
        <p:spPr/>
        <p:txBody>
          <a:bodyPr/>
          <a:lstStyle/>
          <a:p>
            <a:r>
              <a:rPr lang="en-IN" dirty="0"/>
              <a:t>Developing Views
</a:t>
            </a:r>
          </a:p>
        </p:txBody>
      </p:sp>
    </p:spTree>
    <p:extLst>
      <p:ext uri="{BB962C8B-B14F-4D97-AF65-F5344CB8AC3E}">
        <p14:creationId xmlns:p14="http://schemas.microsoft.com/office/powerpoint/2010/main" val="79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428caca-2698-47d8-902e-333c548d4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 into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ASP.NET Core supports dependency injection into views</a:t>
            </a:r>
          </a:p>
          <a:p>
            <a:pPr lvl="0"/>
            <a:r>
              <a:rPr lang="en-US" kern="0" dirty="0">
                <a:solidFill>
                  <a:srgbClr val="000000"/>
                </a:solidFill>
              </a:rPr>
              <a:t>You can inject a service into a view using the </a:t>
            </a:r>
            <a:r>
              <a:rPr lang="en-US" b="1" kern="0" dirty="0">
                <a:solidFill>
                  <a:srgbClr val="000000"/>
                </a:solidFill>
              </a:rPr>
              <a:t>@inject</a:t>
            </a:r>
            <a:r>
              <a:rPr lang="en-US" kern="0" dirty="0">
                <a:solidFill>
                  <a:srgbClr val="000000"/>
                </a:solidFill>
              </a:rPr>
              <a:t> directive</a:t>
            </a:r>
          </a:p>
          <a:p>
            <a:pPr marL="360000" lvl="1"/>
            <a:r>
              <a:rPr lang="en-US" kern="0" dirty="0">
                <a:solidFill>
                  <a:srgbClr val="000000"/>
                </a:solidFill>
              </a:rPr>
              <a:t>@inject &lt;type&gt; &lt;instance name&gt;</a:t>
            </a:r>
          </a:p>
          <a:p>
            <a:pPr marL="288925" lvl="1" indent="0">
              <a:buNone/>
            </a:pPr>
            <a:endParaRPr lang="en-US" kern="0" dirty="0">
              <a:solidFill>
                <a:srgbClr val="000000"/>
              </a:solidFill>
            </a:endParaRP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354583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0a4dde2-4f5a-4247-9852-c9675574bd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Injecting Services into Views</a:t>
            </a:r>
            <a:endParaRPr lang="en-IN" dirty="0"/>
          </a:p>
        </p:txBody>
      </p:sp>
      <p:sp>
        <p:nvSpPr>
          <p:cNvPr id="4" name="Content Placeholder 2"/>
          <p:cNvSpPr txBox="1">
            <a:spLocks/>
          </p:cNvSpPr>
          <p:nvPr/>
        </p:nvSpPr>
        <p:spPr>
          <a:xfrm>
            <a:off x="13750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3200" kern="0" dirty="0">
                <a:solidFill>
                  <a:srgbClr val="000000"/>
                </a:solidFill>
              </a:rPr>
              <a:t>Services to inject into views:</a:t>
            </a:r>
          </a:p>
          <a:p>
            <a:pPr marL="684000" lvl="2"/>
            <a:r>
              <a:rPr lang="en-US" sz="2400" kern="0" dirty="0">
                <a:solidFill>
                  <a:srgbClr val="000000"/>
                </a:solidFill>
              </a:rPr>
              <a:t>Services that transform or format text </a:t>
            </a:r>
          </a:p>
          <a:p>
            <a:pPr marL="684000" lvl="2"/>
            <a:r>
              <a:rPr lang="en-US" sz="2400" kern="0" dirty="0">
                <a:solidFill>
                  <a:srgbClr val="000000"/>
                </a:solidFill>
              </a:rPr>
              <a:t>Services that impact visual appearance</a:t>
            </a:r>
          </a:p>
          <a:p>
            <a:pPr marL="684000" lvl="2"/>
            <a:r>
              <a:rPr lang="en-US" sz="2400" kern="0" dirty="0">
                <a:solidFill>
                  <a:srgbClr val="000000"/>
                </a:solidFill>
              </a:rPr>
              <a:t>Services that are required for many repeated uses inside a view</a:t>
            </a:r>
          </a:p>
          <a:p>
            <a:pPr marL="288925" lvl="1" indent="0">
              <a:buNone/>
            </a:pPr>
            <a:endParaRPr lang="en-US" sz="2800" kern="0" dirty="0">
              <a:solidFill>
                <a:srgbClr val="000000"/>
              </a:solidFill>
            </a:endParaRPr>
          </a:p>
          <a:p>
            <a:pPr lvl="1"/>
            <a:r>
              <a:rPr lang="en-US" sz="3200" kern="0" dirty="0">
                <a:solidFill>
                  <a:srgbClr val="000000"/>
                </a:solidFill>
              </a:rPr>
              <a:t>Services to inject into controllers:</a:t>
            </a:r>
          </a:p>
          <a:p>
            <a:pPr marL="684000" lvl="2"/>
            <a:r>
              <a:rPr lang="en-US" sz="2400" kern="0" dirty="0">
                <a:solidFill>
                  <a:srgbClr val="000000"/>
                </a:solidFill>
              </a:rPr>
              <a:t>Services that retrieve data</a:t>
            </a:r>
          </a:p>
          <a:p>
            <a:pPr marL="684000" lvl="2"/>
            <a:r>
              <a:rPr lang="en-US" sz="2400" kern="0" dirty="0">
                <a:solidFill>
                  <a:srgbClr val="000000"/>
                </a:solidFill>
              </a:rPr>
              <a:t>Services that depend on external resources</a:t>
            </a:r>
          </a:p>
          <a:p>
            <a:pPr marL="684000" lvl="2"/>
            <a:r>
              <a:rPr lang="en-US" sz="2400" kern="0" dirty="0">
                <a:solidFill>
                  <a:srgbClr val="000000"/>
                </a:solidFill>
              </a:rPr>
              <a:t>Services that return consistent results for one view</a:t>
            </a:r>
          </a:p>
        </p:txBody>
      </p:sp>
    </p:spTree>
    <p:extLst>
      <p:ext uri="{BB962C8B-B14F-4D97-AF65-F5344CB8AC3E}">
        <p14:creationId xmlns:p14="http://schemas.microsoft.com/office/powerpoint/2010/main" val="280386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b119c1e-2b79-45a6-b26a-54cccc498a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HTML Helpers and Tag Helpers</a:t>
            </a:r>
            <a:endParaRPr lang="en-IN" dirty="0"/>
          </a:p>
        </p:txBody>
      </p:sp>
      <p:sp>
        <p:nvSpPr>
          <p:cNvPr id="3" name="Text Placeholder 2"/>
          <p:cNvSpPr>
            <a:spLocks noGrp="1"/>
          </p:cNvSpPr>
          <p:nvPr>
            <p:ph type="body" idx="1"/>
          </p:nvPr>
        </p:nvSpPr>
        <p:spPr/>
        <p:txBody>
          <a:bodyPr/>
          <a:lstStyle/>
          <a:p>
            <a:r>
              <a:rPr lang="en-US" dirty="0"/>
              <a:t>Introduction to HTML Helpers and Tag Helpers
Using HTML Action Helpers
Demonstration: How to Use HTML Helpers
Using Tag Helpers
Demonstration: How to Use Tag Helpers</a:t>
            </a:r>
            <a:endParaRPr lang="en-IN" dirty="0"/>
          </a:p>
        </p:txBody>
      </p:sp>
    </p:spTree>
    <p:extLst>
      <p:ext uri="{BB962C8B-B14F-4D97-AF65-F5344CB8AC3E}">
        <p14:creationId xmlns:p14="http://schemas.microsoft.com/office/powerpoint/2010/main" val="42143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a23df1e-04c9-4ab9-aaf3-feb4df2323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 Helpers and Tag Helpers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HTML helpers:</a:t>
            </a:r>
          </a:p>
          <a:p>
            <a:pPr marL="360000" lvl="1"/>
            <a:r>
              <a:rPr lang="en-US" kern="0" dirty="0">
                <a:solidFill>
                  <a:srgbClr val="000000"/>
                </a:solidFill>
              </a:rPr>
              <a:t>Use a Razor syntax</a:t>
            </a:r>
          </a:p>
          <a:p>
            <a:pPr marL="360000" lvl="1"/>
            <a:r>
              <a:rPr lang="en-US" kern="0" dirty="0">
                <a:solidFill>
                  <a:srgbClr val="000000"/>
                </a:solidFill>
              </a:rPr>
              <a:t>Make it easier to identify areas of code</a:t>
            </a:r>
          </a:p>
          <a:p>
            <a:pPr marL="360000" lvl="1"/>
            <a:r>
              <a:rPr lang="en-US" kern="0" dirty="0">
                <a:solidFill>
                  <a:srgbClr val="000000"/>
                </a:solidFill>
              </a:rPr>
              <a:t>Does not require explicit enabling of the feature</a:t>
            </a:r>
          </a:p>
          <a:p>
            <a:pPr lvl="1"/>
            <a:endParaRPr lang="en-US" kern="0" dirty="0">
              <a:solidFill>
                <a:srgbClr val="000000"/>
              </a:solidFill>
            </a:endParaRPr>
          </a:p>
          <a:p>
            <a:r>
              <a:rPr lang="en-US" kern="0" dirty="0">
                <a:solidFill>
                  <a:srgbClr val="000000"/>
                </a:solidFill>
              </a:rPr>
              <a:t>Tag helpers:</a:t>
            </a:r>
          </a:p>
          <a:p>
            <a:pPr marL="360000" lvl="1"/>
            <a:r>
              <a:rPr lang="en-US" kern="0" dirty="0">
                <a:solidFill>
                  <a:srgbClr val="000000"/>
                </a:solidFill>
              </a:rPr>
              <a:t>Use an HTML-like syntax, as well as tag properties</a:t>
            </a:r>
          </a:p>
          <a:p>
            <a:pPr marL="360000" lvl="1"/>
            <a:r>
              <a:rPr lang="en-US" kern="0" dirty="0">
                <a:solidFill>
                  <a:srgbClr val="000000"/>
                </a:solidFill>
              </a:rPr>
              <a:t>Require explicit usage of a directive</a:t>
            </a:r>
          </a:p>
          <a:p>
            <a:pPr marL="360000" lvl="1"/>
            <a:r>
              <a:rPr lang="en-US" kern="0" dirty="0">
                <a:solidFill>
                  <a:srgbClr val="000000"/>
                </a:solidFill>
              </a:rPr>
              <a:t>Create more easily legible HTML with less immediately apparent code</a:t>
            </a:r>
          </a:p>
        </p:txBody>
      </p:sp>
    </p:spTree>
    <p:extLst>
      <p:ext uri="{BB962C8B-B14F-4D97-AF65-F5344CB8AC3E}">
        <p14:creationId xmlns:p14="http://schemas.microsoft.com/office/powerpoint/2010/main" val="307466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01b3f58-42b1-4e15-a37e-1ab996bb7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HTML Action Helpers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dirty="0" err="1">
                <a:solidFill>
                  <a:srgbClr val="000000"/>
                </a:solidFill>
              </a:rPr>
              <a:t>Html.ActionLink</a:t>
            </a:r>
            <a:r>
              <a:rPr lang="en-US" b="1" kern="0" dirty="0">
                <a:solidFill>
                  <a:srgbClr val="000000"/>
                </a:solidFill>
              </a:rPr>
              <a:t>()</a:t>
            </a:r>
          </a:p>
          <a:p>
            <a:pPr lvl="0"/>
            <a:endParaRPr lang="en-US" b="1" kern="0" dirty="0">
              <a:solidFill>
                <a:srgbClr val="00B0F0"/>
              </a:solidFill>
            </a:endParaRPr>
          </a:p>
          <a:p>
            <a:pPr lvl="0"/>
            <a:endParaRPr lang="en-US" b="1" kern="0" dirty="0">
              <a:solidFill>
                <a:srgbClr val="00B0F0"/>
              </a:solidFill>
            </a:endParaRPr>
          </a:p>
          <a:p>
            <a:pPr lvl="0"/>
            <a:endParaRPr lang="en-US" b="1" kern="0" dirty="0">
              <a:solidFill>
                <a:srgbClr val="00B0F0"/>
              </a:solidFill>
            </a:endParaRPr>
          </a:p>
          <a:p>
            <a:pPr marL="0" lvl="0" indent="0">
              <a:buNone/>
            </a:pPr>
            <a:r>
              <a:rPr lang="en-US" b="1" kern="0" dirty="0">
                <a:solidFill>
                  <a:srgbClr val="00B0F0"/>
                </a:solidFill>
              </a:rPr>
              <a:t> </a:t>
            </a:r>
          </a:p>
          <a:p>
            <a:pPr lvl="0"/>
            <a:r>
              <a:rPr lang="en-US" b="1" kern="0" dirty="0" err="1">
                <a:solidFill>
                  <a:srgbClr val="000000"/>
                </a:solidFill>
              </a:rPr>
              <a:t>Url.Action</a:t>
            </a:r>
            <a:r>
              <a:rPr lang="en-US" b="1" kern="0" dirty="0">
                <a:solidFill>
                  <a:srgbClr val="000000"/>
                </a:solidFill>
              </a:rPr>
              <a:t>()</a:t>
            </a:r>
          </a:p>
          <a:p>
            <a:pPr lvl="0"/>
            <a:endParaRPr lang="en-US" b="1" kern="0" dirty="0">
              <a:solidFill>
                <a:srgbClr val="00B0F0"/>
              </a:solidFill>
            </a:endParaRPr>
          </a:p>
        </p:txBody>
      </p:sp>
      <p:sp>
        <p:nvSpPr>
          <p:cNvPr id="5" name="Bent Arrow 4"/>
          <p:cNvSpPr/>
          <p:nvPr/>
        </p:nvSpPr>
        <p:spPr bwMode="auto">
          <a:xfrm flipV="1">
            <a:off x="1424934" y="239392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6" name="Rectangle 5"/>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accent4"/>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accent4"/>
                </a:solidFill>
                <a:latin typeface="Lucida Sans Unicode" pitchFamily="34" charset="0"/>
                <a:ea typeface="Times New Roman" panose="02020603050405020304" pitchFamily="18" charset="0"/>
                <a:cs typeface="Lucida Sans Unicode" pitchFamily="34" charset="0"/>
              </a:rPr>
            </a:br>
            <a:r>
              <a:rPr lang="en-US" b="0" dirty="0">
                <a:solidFill>
                  <a:schemeClr val="accent4"/>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accent4"/>
              </a:solidFill>
              <a:latin typeface="Lucida Sans Unicode" pitchFamily="34" charset="0"/>
              <a:cs typeface="Lucida Sans Unicode" pitchFamily="34" charset="0"/>
            </a:endParaRPr>
          </a:p>
        </p:txBody>
      </p:sp>
      <p:sp>
        <p:nvSpPr>
          <p:cNvPr id="7" name="Rectangle 6"/>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&lt;a </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href</a:t>
            </a:r>
            <a:r>
              <a:rPr lang="en-US" b="0" dirty="0">
                <a:solidFill>
                  <a:schemeClr val="accent4"/>
                </a:solidFill>
                <a:latin typeface="Lucida Sans Unicode" pitchFamily="34" charset="0"/>
                <a:ea typeface="Times New Roman" panose="02020603050405020304" pitchFamily="18" charset="0"/>
                <a:cs typeface="Lucida Sans Unicode" pitchFamily="34" charset="0"/>
              </a:rPr>
              <a:t>="/photo/display/1"&gt;</a:t>
            </a:r>
          </a:p>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   Click here to view photo 1</a:t>
            </a:r>
          </a:p>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&lt;/a&gt;</a:t>
            </a:r>
            <a:endParaRPr lang="en-GB" b="0" dirty="0">
              <a:solidFill>
                <a:schemeClr val="accent4"/>
              </a:solidFill>
              <a:latin typeface="Lucida Sans Unicode" pitchFamily="34" charset="0"/>
              <a:cs typeface="Lucida Sans Unicode" pitchFamily="34" charset="0"/>
            </a:endParaRPr>
          </a:p>
        </p:txBody>
      </p:sp>
      <p:sp>
        <p:nvSpPr>
          <p:cNvPr id="8" name="Rectangle 7"/>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&lt;</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img</a:t>
            </a:r>
            <a:r>
              <a:rPr lang="en-US" b="0" dirty="0">
                <a:solidFill>
                  <a:schemeClr val="accent4"/>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accent4"/>
                </a:solidFill>
                <a:latin typeface="Lucida Sans Unicode" pitchFamily="34" charset="0"/>
                <a:ea typeface="Times New Roman" panose="02020603050405020304" pitchFamily="18" charset="0"/>
                <a:cs typeface="Lucida Sans Unicode" pitchFamily="34" charset="0"/>
              </a:rPr>
            </a:br>
            <a:r>
              <a:rPr lang="en-US" b="0" dirty="0">
                <a:solidFill>
                  <a:schemeClr val="accent4"/>
                </a:solidFill>
                <a:latin typeface="Lucida Sans Unicode" pitchFamily="34" charset="0"/>
                <a:ea typeface="Times New Roman" panose="02020603050405020304" pitchFamily="18" charset="0"/>
                <a:cs typeface="Lucida Sans Unicode" pitchFamily="34" charset="0"/>
              </a:rPr>
              <a:t>   </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src</a:t>
            </a:r>
            <a:r>
              <a:rPr lang="en-US" b="0" dirty="0">
                <a:solidFill>
                  <a:schemeClr val="accent4"/>
                </a:solidFill>
                <a:latin typeface="Lucida Sans Unicode" pitchFamily="34" charset="0"/>
                <a:ea typeface="Times New Roman" panose="02020603050405020304" pitchFamily="18" charset="0"/>
                <a:cs typeface="Lucida Sans Unicode" pitchFamily="34" charset="0"/>
              </a:rPr>
              <a:t>="@</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Url.Action</a:t>
            </a:r>
            <a:r>
              <a:rPr lang="en-US" b="0" dirty="0">
                <a:solidFill>
                  <a:schemeClr val="accent4"/>
                </a:solidFill>
                <a:latin typeface="Lucida Sans Unicode" pitchFamily="34" charset="0"/>
                <a:ea typeface="Times New Roman" panose="02020603050405020304" pitchFamily="18" charset="0"/>
                <a:cs typeface="Lucida Sans Unicode" pitchFamily="34" charset="0"/>
              </a:rPr>
              <a:t>("</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GetImage</a:t>
            </a:r>
            <a:r>
              <a:rPr lang="en-US" b="0" dirty="0">
                <a:solidFill>
                  <a:schemeClr val="accent4"/>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accent4"/>
              </a:solidFill>
              <a:latin typeface="Lucida Sans Unicode" pitchFamily="34" charset="0"/>
              <a:cs typeface="Lucida Sans Unicode" pitchFamily="34" charset="0"/>
            </a:endParaRPr>
          </a:p>
        </p:txBody>
      </p:sp>
      <p:sp>
        <p:nvSpPr>
          <p:cNvPr id="9" name="Rectangle 8"/>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&lt;</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img</a:t>
            </a:r>
            <a:r>
              <a:rPr lang="en-US" b="0" dirty="0">
                <a:solidFill>
                  <a:schemeClr val="accent4"/>
                </a:solidFill>
                <a:latin typeface="Lucida Sans Unicode" pitchFamily="34" charset="0"/>
                <a:ea typeface="Times New Roman" panose="02020603050405020304" pitchFamily="18" charset="0"/>
                <a:cs typeface="Lucida Sans Unicode" pitchFamily="34" charset="0"/>
              </a:rPr>
              <a:t> </a:t>
            </a:r>
            <a:br>
              <a:rPr lang="en-US" b="0" dirty="0">
                <a:solidFill>
                  <a:schemeClr val="accent4"/>
                </a:solidFill>
                <a:latin typeface="Lucida Sans Unicode" pitchFamily="34" charset="0"/>
                <a:ea typeface="Times New Roman" panose="02020603050405020304" pitchFamily="18" charset="0"/>
                <a:cs typeface="Lucida Sans Unicode" pitchFamily="34" charset="0"/>
              </a:rPr>
            </a:br>
            <a:r>
              <a:rPr lang="en-US" b="0" dirty="0">
                <a:solidFill>
                  <a:schemeClr val="accent4"/>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accent4"/>
                </a:solidFill>
                <a:latin typeface="Lucida Sans Unicode" pitchFamily="34" charset="0"/>
                <a:ea typeface="Times New Roman" panose="02020603050405020304" pitchFamily="18" charset="0"/>
                <a:cs typeface="Lucida Sans Unicode" pitchFamily="34" charset="0"/>
              </a:rPr>
            </a:br>
            <a:r>
              <a:rPr lang="en-US" b="0" dirty="0">
                <a:solidFill>
                  <a:schemeClr val="accent4"/>
                </a:solidFill>
                <a:latin typeface="Lucida Sans Unicode" pitchFamily="34" charset="0"/>
                <a:ea typeface="Times New Roman" panose="02020603050405020304" pitchFamily="18" charset="0"/>
                <a:cs typeface="Lucida Sans Unicode" pitchFamily="34" charset="0"/>
              </a:rPr>
              <a:t>   </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src</a:t>
            </a:r>
            <a:r>
              <a:rPr lang="en-US" b="0" dirty="0">
                <a:solidFill>
                  <a:schemeClr val="accent4"/>
                </a:solidFill>
                <a:latin typeface="Lucida Sans Unicode" pitchFamily="34" charset="0"/>
                <a:ea typeface="Times New Roman" panose="02020603050405020304" pitchFamily="18" charset="0"/>
                <a:cs typeface="Lucida Sans Unicode" pitchFamily="34" charset="0"/>
              </a:rPr>
              <a:t>="/photo/</a:t>
            </a:r>
            <a:r>
              <a:rPr lang="en-US" b="0" dirty="0" err="1">
                <a:solidFill>
                  <a:schemeClr val="accent4"/>
                </a:solidFill>
                <a:latin typeface="Lucida Sans Unicode" pitchFamily="34" charset="0"/>
                <a:ea typeface="Times New Roman" panose="02020603050405020304" pitchFamily="18" charset="0"/>
                <a:cs typeface="Lucida Sans Unicode" pitchFamily="34" charset="0"/>
              </a:rPr>
              <a:t>getimage</a:t>
            </a:r>
            <a:r>
              <a:rPr lang="en-US" b="0" dirty="0">
                <a:solidFill>
                  <a:schemeClr val="accent4"/>
                </a:solidFill>
                <a:latin typeface="Lucida Sans Unicode" pitchFamily="34" charset="0"/>
                <a:ea typeface="Times New Roman" panose="02020603050405020304" pitchFamily="18" charset="0"/>
                <a:cs typeface="Lucida Sans Unicode" pitchFamily="34" charset="0"/>
              </a:rPr>
              <a:t>/1" })" </a:t>
            </a:r>
          </a:p>
          <a:p>
            <a:pPr lvl="0"/>
            <a:r>
              <a:rPr lang="en-US" b="0" dirty="0">
                <a:solidFill>
                  <a:schemeClr val="accent4"/>
                </a:solidFill>
                <a:latin typeface="Lucida Sans Unicode" pitchFamily="34" charset="0"/>
                <a:ea typeface="Times New Roman" panose="02020603050405020304" pitchFamily="18" charset="0"/>
                <a:cs typeface="Lucida Sans Unicode" pitchFamily="34" charset="0"/>
              </a:rPr>
              <a:t>/&gt;</a:t>
            </a:r>
            <a:endParaRPr lang="en-GB" b="0" dirty="0">
              <a:solidFill>
                <a:schemeClr val="accent4"/>
              </a:solidFill>
              <a:latin typeface="Lucida Sans Unicode" pitchFamily="34" charset="0"/>
              <a:cs typeface="Lucida Sans Unicode" pitchFamily="34" charset="0"/>
            </a:endParaRPr>
          </a:p>
        </p:txBody>
      </p:sp>
      <p:sp>
        <p:nvSpPr>
          <p:cNvPr id="10" name="Bent Arrow 9"/>
          <p:cNvSpPr/>
          <p:nvPr/>
        </p:nvSpPr>
        <p:spPr bwMode="auto">
          <a:xfrm flipV="1">
            <a:off x="1494778" y="5059938"/>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165744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7751de6-cb1d-461a-a6c1-62e0032713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HTML Helpers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In this demonstration, you will learn how to:</a:t>
            </a:r>
          </a:p>
          <a:p>
            <a:r>
              <a:rPr lang="en-US" dirty="0"/>
              <a:t>Use the </a:t>
            </a:r>
            <a:r>
              <a:rPr lang="en-US" b="1" dirty="0" err="1"/>
              <a:t>Html.ActionLink</a:t>
            </a:r>
            <a:r>
              <a:rPr lang="en-US" b="1" dirty="0"/>
              <a:t> </a:t>
            </a:r>
            <a:r>
              <a:rPr lang="en-US" dirty="0"/>
              <a:t>helper to navigate from one action to another action</a:t>
            </a:r>
          </a:p>
          <a:p>
            <a:r>
              <a:rPr lang="en-US" dirty="0"/>
              <a:t>Use the </a:t>
            </a:r>
            <a:r>
              <a:rPr lang="en-US" b="1" dirty="0" err="1"/>
              <a:t>Html.ActionLink</a:t>
            </a:r>
            <a:r>
              <a:rPr lang="en-US" b="1" dirty="0"/>
              <a:t> </a:t>
            </a:r>
            <a:r>
              <a:rPr lang="en-US" dirty="0"/>
              <a:t>helper to pass a parameter to an action</a:t>
            </a:r>
          </a:p>
          <a:p>
            <a:r>
              <a:rPr lang="en-US" dirty="0"/>
              <a:t>Use the </a:t>
            </a:r>
            <a:r>
              <a:rPr lang="en-US" b="1" dirty="0" err="1"/>
              <a:t>Url.Action</a:t>
            </a:r>
            <a:r>
              <a:rPr lang="en-US" b="1" dirty="0"/>
              <a:t> </a:t>
            </a:r>
            <a:r>
              <a:rPr lang="en-US" dirty="0"/>
              <a:t>helper to generate a path to an action</a:t>
            </a:r>
          </a:p>
        </p:txBody>
      </p:sp>
    </p:spTree>
    <p:extLst>
      <p:ext uri="{BB962C8B-B14F-4D97-AF65-F5344CB8AC3E}">
        <p14:creationId xmlns:p14="http://schemas.microsoft.com/office/powerpoint/2010/main" val="356043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0973797-7092-4a82-a77c-68045cf37c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Tag Helpers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Tag helpers are an alternative to HTML helpers</a:t>
            </a:r>
          </a:p>
          <a:p>
            <a:pPr lvl="0"/>
            <a:r>
              <a:rPr lang="en-US" kern="0" dirty="0">
                <a:solidFill>
                  <a:srgbClr val="000000"/>
                </a:solidFill>
              </a:rPr>
              <a:t>Tag helpers look like regular HTML elements</a:t>
            </a:r>
          </a:p>
          <a:p>
            <a:pPr lvl="0"/>
            <a:r>
              <a:rPr lang="en-US" kern="0" dirty="0">
                <a:solidFill>
                  <a:srgbClr val="000000"/>
                </a:solidFill>
              </a:rPr>
              <a:t>The following HTML helper and tag helper produce the same HTML:</a:t>
            </a:r>
          </a:p>
          <a:p>
            <a:pPr lvl="1"/>
            <a:endParaRPr lang="en-US" kern="0" dirty="0">
              <a:solidFill>
                <a:srgbClr val="000000"/>
              </a:solidFill>
            </a:endParaRPr>
          </a:p>
          <a:p>
            <a:pPr marL="288925" lvl="1" indent="0">
              <a:buNone/>
            </a:pPr>
            <a:r>
              <a:rPr lang="en-US" sz="2800" kern="0" dirty="0">
                <a:solidFill>
                  <a:srgbClr val="000000"/>
                </a:solidFill>
              </a:rPr>
              <a:t>HTML helper:</a:t>
            </a:r>
          </a:p>
          <a:p>
            <a:pPr marL="288925" lvl="1" indent="0">
              <a:buNone/>
            </a:pPr>
            <a:r>
              <a:rPr lang="en-US" kern="0" dirty="0">
                <a:solidFill>
                  <a:srgbClr val="000000"/>
                </a:solidFill>
                <a:latin typeface="Consolas" panose="020B0609020204030204" pitchFamily="49" charset="0"/>
                <a:cs typeface="Consolas" panose="020B0609020204030204" pitchFamily="49" charset="0"/>
              </a:rPr>
              <a:t>@</a:t>
            </a:r>
            <a:r>
              <a:rPr lang="en-US" kern="0" dirty="0" err="1">
                <a:solidFill>
                  <a:srgbClr val="000000"/>
                </a:solidFill>
                <a:latin typeface="Consolas" panose="020B0609020204030204" pitchFamily="49" charset="0"/>
                <a:cs typeface="Consolas" panose="020B0609020204030204" pitchFamily="49" charset="0"/>
              </a:rPr>
              <a:t>Html.ActionLink</a:t>
            </a:r>
            <a:r>
              <a:rPr lang="en-US" kern="0" dirty="0">
                <a:solidFill>
                  <a:srgbClr val="000000"/>
                </a:solidFill>
                <a:latin typeface="Consolas" panose="020B0609020204030204" pitchFamily="49" charset="0"/>
                <a:cs typeface="Consolas" panose="020B0609020204030204" pitchFamily="49" charset="0"/>
              </a:rPr>
              <a:t>("Press me", "</a:t>
            </a:r>
            <a:r>
              <a:rPr lang="en-US" kern="0" dirty="0" err="1">
                <a:solidFill>
                  <a:srgbClr val="000000"/>
                </a:solidFill>
                <a:latin typeface="Consolas" panose="020B0609020204030204" pitchFamily="49" charset="0"/>
                <a:cs typeface="Consolas" panose="020B0609020204030204" pitchFamily="49" charset="0"/>
              </a:rPr>
              <a:t>AnotherAction</a:t>
            </a:r>
            <a:r>
              <a:rPr lang="en-US" kern="0" dirty="0">
                <a:solidFill>
                  <a:srgbClr val="000000"/>
                </a:solidFill>
                <a:latin typeface="Consolas" panose="020B0609020204030204" pitchFamily="49" charset="0"/>
                <a:cs typeface="Consolas" panose="020B0609020204030204" pitchFamily="49" charset="0"/>
              </a:rPr>
              <a:t>")</a:t>
            </a:r>
          </a:p>
          <a:p>
            <a:pPr lvl="1"/>
            <a:endParaRPr lang="en-US" kern="0" dirty="0">
              <a:solidFill>
                <a:srgbClr val="000000"/>
              </a:solidFill>
            </a:endParaRPr>
          </a:p>
          <a:p>
            <a:pPr marL="288925" lvl="1" indent="0">
              <a:buNone/>
            </a:pPr>
            <a:r>
              <a:rPr lang="en-US" sz="2800" kern="0" dirty="0">
                <a:solidFill>
                  <a:srgbClr val="000000"/>
                </a:solidFill>
              </a:rPr>
              <a:t>Tag helper:</a:t>
            </a:r>
          </a:p>
          <a:p>
            <a:pPr marL="288925" lvl="1" indent="0">
              <a:buNone/>
            </a:pPr>
            <a:r>
              <a:rPr lang="en-US" kern="0" dirty="0">
                <a:solidFill>
                  <a:srgbClr val="000000"/>
                </a:solidFill>
                <a:latin typeface="Consolas" panose="020B0609020204030204" pitchFamily="49" charset="0"/>
                <a:cs typeface="Consolas" panose="020B0609020204030204" pitchFamily="49" charset="0"/>
              </a:rPr>
              <a:t>&lt;a asp-action="</a:t>
            </a:r>
            <a:r>
              <a:rPr lang="en-US" kern="0" dirty="0" err="1">
                <a:solidFill>
                  <a:srgbClr val="000000"/>
                </a:solidFill>
                <a:latin typeface="Consolas" panose="020B0609020204030204" pitchFamily="49" charset="0"/>
                <a:cs typeface="Consolas" panose="020B0609020204030204" pitchFamily="49" charset="0"/>
              </a:rPr>
              <a:t>AnotherAction</a:t>
            </a:r>
            <a:r>
              <a:rPr lang="en-US" kern="0" dirty="0">
                <a:solidFill>
                  <a:srgbClr val="000000"/>
                </a:solidFill>
                <a:latin typeface="Consolas" panose="020B0609020204030204" pitchFamily="49" charset="0"/>
                <a:cs typeface="Consolas" panose="020B0609020204030204" pitchFamily="49" charset="0"/>
              </a:rPr>
              <a:t>"&gt;Press me&lt;/a&gt;</a:t>
            </a:r>
          </a:p>
          <a:p>
            <a:pPr lvl="0"/>
            <a:endParaRPr lang="en-US" kern="0" dirty="0">
              <a:solidFill>
                <a:srgbClr val="000000"/>
              </a:solidFill>
            </a:endParaRPr>
          </a:p>
        </p:txBody>
      </p:sp>
    </p:spTree>
    <p:extLst>
      <p:ext uri="{BB962C8B-B14F-4D97-AF65-F5344CB8AC3E}">
        <p14:creationId xmlns:p14="http://schemas.microsoft.com/office/powerpoint/2010/main" val="321526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8e34c08-c148-4089-9656-57d507287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the @addTagHelper Directive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To use tag helpers, you need to add the </a:t>
            </a:r>
            <a:r>
              <a:rPr lang="en-US" b="1" kern="0" dirty="0">
                <a:solidFill>
                  <a:srgbClr val="000000"/>
                </a:solidFill>
              </a:rPr>
              <a:t>@</a:t>
            </a:r>
            <a:r>
              <a:rPr lang="en-US" b="1" kern="0" dirty="0" err="1">
                <a:solidFill>
                  <a:srgbClr val="000000"/>
                </a:solidFill>
              </a:rPr>
              <a:t>addTagHelper</a:t>
            </a:r>
            <a:r>
              <a:rPr lang="en-US" b="1" kern="0" dirty="0">
                <a:solidFill>
                  <a:srgbClr val="000000"/>
                </a:solidFill>
              </a:rPr>
              <a:t> </a:t>
            </a:r>
            <a:r>
              <a:rPr lang="en-US" kern="0" dirty="0">
                <a:solidFill>
                  <a:srgbClr val="000000"/>
                </a:solidFill>
              </a:rPr>
              <a:t>directive to a view</a:t>
            </a:r>
          </a:p>
          <a:p>
            <a:pPr lvl="0"/>
            <a:endParaRPr lang="en-US" kern="0" dirty="0">
              <a:solidFill>
                <a:srgbClr val="000000"/>
              </a:solidFill>
            </a:endParaRPr>
          </a:p>
          <a:p>
            <a:pPr marL="0" lvl="0" indent="0">
              <a:buNone/>
            </a:pPr>
            <a:r>
              <a:rPr lang="en-US" sz="2000" kern="0" dirty="0">
                <a:solidFill>
                  <a:srgbClr val="000000"/>
                </a:solidFill>
                <a:latin typeface="Consolas" panose="020B0609020204030204" pitchFamily="49" charset="0"/>
              </a:rPr>
              <a:t>   @</a:t>
            </a:r>
            <a:r>
              <a:rPr lang="en-US" sz="2000" kern="0" dirty="0" err="1">
                <a:solidFill>
                  <a:srgbClr val="000000"/>
                </a:solidFill>
                <a:latin typeface="Consolas" panose="020B0609020204030204" pitchFamily="49" charset="0"/>
              </a:rPr>
              <a:t>addTagHelper</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Microsoft.AspNetCore.Mvc.TagHelpers</a:t>
            </a:r>
            <a:endParaRPr lang="en-US" sz="2000" kern="0" dirty="0">
              <a:solidFill>
                <a:srgbClr val="000000"/>
              </a:solidFill>
              <a:latin typeface="Consolas" panose="020B0609020204030204" pitchFamily="49" charset="0"/>
            </a:endParaRPr>
          </a:p>
          <a:p>
            <a:pPr marL="0" lvl="0" indent="0">
              <a:buNone/>
            </a:pPr>
            <a:endParaRPr lang="en-US" kern="0" dirty="0">
              <a:solidFill>
                <a:srgbClr val="000000"/>
              </a:solidFill>
            </a:endParaRPr>
          </a:p>
          <a:p>
            <a:pPr lvl="0"/>
            <a:r>
              <a:rPr lang="en-US" kern="0" dirty="0">
                <a:solidFill>
                  <a:srgbClr val="000000"/>
                </a:solidFill>
              </a:rPr>
              <a:t>To make tag helper available to all views, add the </a:t>
            </a:r>
            <a:r>
              <a:rPr lang="en-US" b="1" kern="0" dirty="0">
                <a:solidFill>
                  <a:srgbClr val="000000"/>
                </a:solidFill>
              </a:rPr>
              <a:t>@</a:t>
            </a:r>
            <a:r>
              <a:rPr lang="en-US" b="1" kern="0" dirty="0" err="1">
                <a:solidFill>
                  <a:srgbClr val="000000"/>
                </a:solidFill>
              </a:rPr>
              <a:t>addTagHelper</a:t>
            </a:r>
            <a:r>
              <a:rPr lang="en-US" b="1" kern="0" dirty="0">
                <a:solidFill>
                  <a:srgbClr val="000000"/>
                </a:solidFill>
              </a:rPr>
              <a:t> </a:t>
            </a:r>
            <a:r>
              <a:rPr lang="en-US" kern="0" dirty="0">
                <a:solidFill>
                  <a:srgbClr val="000000"/>
                </a:solidFill>
              </a:rPr>
              <a:t>directive to the </a:t>
            </a:r>
            <a:r>
              <a:rPr lang="en-US" b="1" kern="0" dirty="0">
                <a:solidFill>
                  <a:srgbClr val="000000"/>
                </a:solidFill>
              </a:rPr>
              <a:t>_</a:t>
            </a:r>
            <a:r>
              <a:rPr lang="en-US" b="1" kern="0" dirty="0" err="1">
                <a:solidFill>
                  <a:srgbClr val="000000"/>
                </a:solidFill>
              </a:rPr>
              <a:t>ViewImports.cshtml</a:t>
            </a:r>
            <a:r>
              <a:rPr lang="en-US" kern="0" dirty="0">
                <a:solidFill>
                  <a:srgbClr val="000000"/>
                </a:solidFill>
              </a:rPr>
              <a:t> file </a:t>
            </a:r>
          </a:p>
          <a:p>
            <a:pPr lvl="1"/>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22424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54a841f-04fd-4ca0-a66b-450e6d30c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Tag Helpers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kern="0" dirty="0">
                <a:solidFill>
                  <a:srgbClr val="000000"/>
                </a:solidFill>
              </a:rPr>
              <a:t>Use the anchor tag helper to navigate from one action to another action</a:t>
            </a:r>
          </a:p>
          <a:p>
            <a:r>
              <a:rPr lang="en-US" kern="0" dirty="0">
                <a:solidFill>
                  <a:srgbClr val="000000"/>
                </a:solidFill>
              </a:rPr>
              <a:t>Pass a parameter to an action by using the anchor tag helper</a:t>
            </a:r>
          </a:p>
          <a:p>
            <a:r>
              <a:rPr lang="en-US" kern="0" dirty="0">
                <a:solidFill>
                  <a:srgbClr val="000000"/>
                </a:solidFill>
              </a:rPr>
              <a:t>Make tag helpers available to views by using the </a:t>
            </a:r>
            <a:r>
              <a:rPr lang="en-US" b="1" kern="0" dirty="0">
                <a:solidFill>
                  <a:srgbClr val="000000"/>
                </a:solidFill>
              </a:rPr>
              <a:t>_</a:t>
            </a:r>
            <a:r>
              <a:rPr lang="en-US" b="1" kern="0" dirty="0" err="1">
                <a:solidFill>
                  <a:srgbClr val="000000"/>
                </a:solidFill>
              </a:rPr>
              <a:t>ViewImports.cshtml</a:t>
            </a:r>
            <a:r>
              <a:rPr lang="en-US" b="1" kern="0" dirty="0">
                <a:solidFill>
                  <a:srgbClr val="000000"/>
                </a:solidFill>
              </a:rPr>
              <a:t> </a:t>
            </a:r>
            <a:r>
              <a:rPr lang="en-US" kern="0" dirty="0">
                <a:solidFill>
                  <a:srgbClr val="000000"/>
                </a:solidFill>
              </a:rPr>
              <a:t>file</a:t>
            </a:r>
          </a:p>
        </p:txBody>
      </p:sp>
    </p:spTree>
    <p:extLst>
      <p:ext uri="{BB962C8B-B14F-4D97-AF65-F5344CB8AC3E}">
        <p14:creationId xmlns:p14="http://schemas.microsoft.com/office/powerpoint/2010/main" val="7668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Reusing Code in Views</a:t>
            </a:r>
            <a:endParaRPr lang="en-IN" dirty="0"/>
          </a:p>
        </p:txBody>
      </p:sp>
      <p:sp>
        <p:nvSpPr>
          <p:cNvPr id="3" name="Text Placeholder 2"/>
          <p:cNvSpPr>
            <a:spLocks noGrp="1"/>
          </p:cNvSpPr>
          <p:nvPr>
            <p:ph type="body" idx="1"/>
          </p:nvPr>
        </p:nvSpPr>
        <p:spPr/>
        <p:txBody>
          <a:bodyPr/>
          <a:lstStyle/>
          <a:p>
            <a:r>
              <a:rPr lang="en-US" dirty="0"/>
              <a:t>Creating Partial Views
Using Partial Views
Demonstration: How to Create and Use Partial Views
Creating View Components
Using View Components
Invoking View Components with Parameters
Demonstration: How to Create and Use View Components</a:t>
            </a:r>
            <a:endParaRPr lang="en-IN" dirty="0"/>
          </a:p>
        </p:txBody>
      </p:sp>
    </p:spTree>
    <p:extLst>
      <p:ext uri="{BB962C8B-B14F-4D97-AF65-F5344CB8AC3E}">
        <p14:creationId xmlns:p14="http://schemas.microsoft.com/office/powerpoint/2010/main" val="25556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US" dirty="0"/>
              <a:t>Creating Views with Razor Syntax
Using HTML Helpers and Tag Helpers
Reusing Code in Views</a:t>
            </a:r>
            <a:endParaRPr lang="en-IN" dirty="0"/>
          </a:p>
        </p:txBody>
      </p:sp>
    </p:spTree>
    <p:extLst>
      <p:ext uri="{BB962C8B-B14F-4D97-AF65-F5344CB8AC3E}">
        <p14:creationId xmlns:p14="http://schemas.microsoft.com/office/powerpoint/2010/main" val="171374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Partial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partial views to render identical HTML content in different locations of your web application</a:t>
            </a:r>
          </a:p>
          <a:p>
            <a:pPr lvl="0"/>
            <a:r>
              <a:rPr lang="en-US" kern="0" dirty="0">
                <a:solidFill>
                  <a:srgbClr val="000000"/>
                </a:solidFill>
              </a:rPr>
              <a:t>Often created inside the </a:t>
            </a:r>
            <a:r>
              <a:rPr lang="en-US" b="1" kern="0" dirty="0">
                <a:solidFill>
                  <a:srgbClr val="000000"/>
                </a:solidFill>
              </a:rPr>
              <a:t>/Views/Shared</a:t>
            </a:r>
            <a:r>
              <a:rPr lang="en-US" kern="0" dirty="0">
                <a:solidFill>
                  <a:srgbClr val="000000"/>
                </a:solidFill>
              </a:rPr>
              <a:t> folder </a:t>
            </a:r>
          </a:p>
          <a:p>
            <a:pPr lvl="0"/>
            <a:r>
              <a:rPr lang="en-US" kern="0" dirty="0">
                <a:solidFill>
                  <a:srgbClr val="000000"/>
                </a:solidFill>
              </a:rPr>
              <a:t>By convention, the names of partial views are prefixed with an underscore</a:t>
            </a:r>
          </a:p>
          <a:p>
            <a:pPr lvl="1"/>
            <a:r>
              <a:rPr lang="en-US" kern="0" dirty="0">
                <a:solidFill>
                  <a:srgbClr val="000000"/>
                </a:solidFill>
              </a:rPr>
              <a:t>For example: _</a:t>
            </a:r>
            <a:r>
              <a:rPr lang="en-US" kern="0" dirty="0" err="1">
                <a:solidFill>
                  <a:srgbClr val="000000"/>
                </a:solidFill>
              </a:rPr>
              <a:t>MyPartialView.cshtml</a:t>
            </a:r>
            <a:endParaRPr lang="en-US" kern="0" dirty="0">
              <a:solidFill>
                <a:srgbClr val="000000"/>
              </a:solidFill>
            </a:endParaRPr>
          </a:p>
          <a:p>
            <a:pPr marL="0" lvl="0" indent="0">
              <a:buNone/>
            </a:pPr>
            <a:endParaRPr lang="en-US" sz="2400" kern="0" dirty="0">
              <a:solidFill>
                <a:srgbClr val="000000"/>
              </a:solidFill>
              <a:latin typeface="Consolas" panose="020B0609020204030204" pitchFamily="49" charset="0"/>
            </a:endParaRPr>
          </a:p>
          <a:p>
            <a:pPr marL="0" lvl="0" indent="0">
              <a:buNone/>
            </a:pPr>
            <a:r>
              <a:rPr lang="en-US" sz="2400" kern="0" dirty="0">
                <a:solidFill>
                  <a:srgbClr val="000000"/>
                </a:solidFill>
                <a:latin typeface="Consolas" panose="020B0609020204030204" pitchFamily="49" charset="0"/>
              </a:rPr>
              <a:t>	    &lt;p&gt;In partial view&lt;/p&gt;</a:t>
            </a:r>
          </a:p>
          <a:p>
            <a:pPr lvl="0"/>
            <a:endParaRPr lang="en-US" kern="0" dirty="0">
              <a:solidFill>
                <a:srgbClr val="000000"/>
              </a:solidFill>
            </a:endParaRPr>
          </a:p>
        </p:txBody>
      </p:sp>
    </p:spTree>
    <p:extLst>
      <p:ext uri="{BB962C8B-B14F-4D97-AF65-F5344CB8AC3E}">
        <p14:creationId xmlns:p14="http://schemas.microsoft.com/office/powerpoint/2010/main" val="93833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Partial Views</a:t>
            </a:r>
          </a:p>
        </p:txBody>
      </p:sp>
      <p:sp>
        <p:nvSpPr>
          <p:cNvPr id="4" name="Content Placeholder 2" descr="The image shows a partial view that is embedded in two views. The partial view is embedded twice in the upper view and once in the bottom view.&#10;&#10;"/>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use the </a:t>
            </a:r>
            <a:r>
              <a:rPr lang="en-US" b="1" kern="0" dirty="0" err="1">
                <a:solidFill>
                  <a:srgbClr val="000000"/>
                </a:solidFill>
              </a:rPr>
              <a:t>Html.PartialAsync</a:t>
            </a:r>
            <a:r>
              <a:rPr lang="en-US" b="1" kern="0" dirty="0">
                <a:solidFill>
                  <a:srgbClr val="000000"/>
                </a:solidFill>
              </a:rPr>
              <a:t>()</a:t>
            </a:r>
            <a:r>
              <a:rPr lang="en-US" kern="0" dirty="0">
                <a:solidFill>
                  <a:srgbClr val="000000"/>
                </a:solidFill>
              </a:rPr>
              <a:t> method to render a partial view within another view file</a:t>
            </a:r>
          </a:p>
        </p:txBody>
      </p:sp>
      <p:sp>
        <p:nvSpPr>
          <p:cNvPr id="5" name="Rectangle 4"/>
          <p:cNvSpPr/>
          <p:nvPr/>
        </p:nvSpPr>
        <p:spPr>
          <a:xfrm>
            <a:off x="882869" y="2198563"/>
            <a:ext cx="7245747" cy="9233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cs typeface="Consolas" panose="020B0609020204030204" pitchFamily="49" charset="0"/>
              </a:rPr>
              <a:t>@await </a:t>
            </a:r>
            <a:r>
              <a:rPr lang="en-US" b="0" dirty="0" err="1">
                <a:solidFill>
                  <a:srgbClr val="000000"/>
                </a:solidFill>
                <a:latin typeface="Consolas" panose="020B0609020204030204" pitchFamily="49" charset="0"/>
                <a:cs typeface="Consolas" panose="020B0609020204030204" pitchFamily="49" charset="0"/>
              </a:rPr>
              <a:t>Html.PartialAsync</a:t>
            </a:r>
            <a:r>
              <a:rPr lang="en-US" b="0" dirty="0">
                <a:solidFill>
                  <a:srgbClr val="000000"/>
                </a:solidFill>
                <a:latin typeface="Consolas" panose="020B0609020204030204" pitchFamily="49" charset="0"/>
                <a:cs typeface="Consolas" panose="020B0609020204030204" pitchFamily="49" charset="0"/>
              </a:rPr>
              <a:t>("_</a:t>
            </a:r>
            <a:r>
              <a:rPr lang="en-US" b="0" dirty="0" err="1">
                <a:solidFill>
                  <a:srgbClr val="000000"/>
                </a:solidFill>
                <a:latin typeface="Consolas" panose="020B0609020204030204" pitchFamily="49" charset="0"/>
                <a:cs typeface="Consolas" panose="020B0609020204030204" pitchFamily="49" charset="0"/>
              </a:rPr>
              <a:t>MyPartialView</a:t>
            </a:r>
            <a:r>
              <a:rPr lang="en-US" b="0" dirty="0">
                <a:solidFill>
                  <a:srgbClr val="000000"/>
                </a:solidFill>
                <a:latin typeface="Consolas" panose="020B0609020204030204" pitchFamily="49" charset="0"/>
                <a:cs typeface="Consolas" panose="020B0609020204030204" pitchFamily="49" charset="0"/>
              </a:rPr>
              <a:t>")</a:t>
            </a:r>
          </a:p>
          <a:p>
            <a:pPr lvl="0"/>
            <a:r>
              <a:rPr lang="en-US" b="0" dirty="0">
                <a:solidFill>
                  <a:srgbClr val="000000"/>
                </a:solidFill>
                <a:latin typeface="Consolas" panose="020B0609020204030204" pitchFamily="49" charset="0"/>
                <a:cs typeface="Consolas" panose="020B0609020204030204" pitchFamily="49" charset="0"/>
              </a:rPr>
              <a:t>Now in main view</a:t>
            </a:r>
          </a:p>
          <a:p>
            <a:pPr lvl="0"/>
            <a:r>
              <a:rPr lang="en-US" b="0" dirty="0">
                <a:solidFill>
                  <a:srgbClr val="000000"/>
                </a:solidFill>
                <a:latin typeface="Consolas" panose="020B0609020204030204" pitchFamily="49" charset="0"/>
                <a:cs typeface="Consolas" panose="020B0609020204030204" pitchFamily="49" charset="0"/>
              </a:rPr>
              <a:t>@await </a:t>
            </a:r>
            <a:r>
              <a:rPr lang="en-US" b="0" dirty="0" err="1">
                <a:solidFill>
                  <a:srgbClr val="000000"/>
                </a:solidFill>
                <a:latin typeface="Consolas" panose="020B0609020204030204" pitchFamily="49" charset="0"/>
                <a:cs typeface="Consolas" panose="020B0609020204030204" pitchFamily="49" charset="0"/>
              </a:rPr>
              <a:t>Html.PartialAsync</a:t>
            </a:r>
            <a:r>
              <a:rPr lang="en-US" b="0" dirty="0">
                <a:solidFill>
                  <a:srgbClr val="000000"/>
                </a:solidFill>
                <a:latin typeface="Consolas" panose="020B0609020204030204" pitchFamily="49" charset="0"/>
                <a:cs typeface="Consolas" panose="020B0609020204030204" pitchFamily="49" charset="0"/>
              </a:rPr>
              <a:t>("_</a:t>
            </a:r>
            <a:r>
              <a:rPr lang="en-US" b="0" dirty="0" err="1">
                <a:solidFill>
                  <a:srgbClr val="000000"/>
                </a:solidFill>
                <a:latin typeface="Consolas" panose="020B0609020204030204" pitchFamily="49" charset="0"/>
                <a:cs typeface="Consolas" panose="020B0609020204030204" pitchFamily="49" charset="0"/>
              </a:rPr>
              <a:t>MyPartialView</a:t>
            </a:r>
            <a:r>
              <a:rPr lang="en-US" b="0" dirty="0">
                <a:solidFill>
                  <a:srgbClr val="000000"/>
                </a:solidFill>
                <a:latin typeface="Consolas" panose="020B0609020204030204" pitchFamily="49" charset="0"/>
                <a:cs typeface="Consolas" panose="020B0609020204030204" pitchFamily="49" charset="0"/>
              </a:rPr>
              <a:t>")</a:t>
            </a:r>
          </a:p>
        </p:txBody>
      </p:sp>
      <p:sp>
        <p:nvSpPr>
          <p:cNvPr id="6" name="Rectangle 5"/>
          <p:cNvSpPr/>
          <p:nvPr/>
        </p:nvSpPr>
        <p:spPr>
          <a:xfrm>
            <a:off x="2389448" y="3401384"/>
            <a:ext cx="219079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anose="020B0502040204020203" pitchFamily="34" charset="0"/>
                <a:cs typeface="Segoe UI" panose="020B0502040204020203" pitchFamily="34" charset="0"/>
              </a:rPr>
              <a:t>In partial view</a:t>
            </a:r>
          </a:p>
          <a:p>
            <a:pPr lvl="0"/>
            <a:r>
              <a:rPr lang="en-US" b="0" dirty="0">
                <a:solidFill>
                  <a:srgbClr val="000000"/>
                </a:solidFill>
                <a:latin typeface="Segoe UI" panose="020B0502040204020203" pitchFamily="34" charset="0"/>
                <a:cs typeface="Segoe UI" panose="020B0502040204020203" pitchFamily="34" charset="0"/>
              </a:rPr>
              <a:t>Now in main view </a:t>
            </a:r>
          </a:p>
          <a:p>
            <a:pPr lvl="0"/>
            <a:r>
              <a:rPr lang="en-US" b="0" dirty="0">
                <a:solidFill>
                  <a:srgbClr val="000000"/>
                </a:solidFill>
                <a:latin typeface="Segoe UI" panose="020B0502040204020203" pitchFamily="34" charset="0"/>
                <a:cs typeface="Segoe UI" panose="020B0502040204020203" pitchFamily="34" charset="0"/>
              </a:rPr>
              <a:t>In partial view</a:t>
            </a:r>
            <a:endParaRPr lang="en-GB" b="0" dirty="0">
              <a:solidFill>
                <a:srgbClr val="000000"/>
              </a:solidFill>
              <a:latin typeface="Segoe UI" panose="020B0502040204020203" pitchFamily="34" charset="0"/>
              <a:cs typeface="Segoe UI" panose="020B0502040204020203" pitchFamily="34" charset="0"/>
            </a:endParaRPr>
          </a:p>
        </p:txBody>
      </p:sp>
      <p:grpSp>
        <p:nvGrpSpPr>
          <p:cNvPr id="3" name="Group 2" descr="The image shows a partial view that is embedded in two views. The partial view is embedded twice in the upper view and once in the bottom view.&#10;&#10;"/>
          <p:cNvGrpSpPr/>
          <p:nvPr/>
        </p:nvGrpSpPr>
        <p:grpSpPr>
          <a:xfrm>
            <a:off x="1424934" y="2659063"/>
            <a:ext cx="6931666" cy="3611562"/>
            <a:chOff x="1424934" y="2659063"/>
            <a:chExt cx="6931666" cy="3611562"/>
          </a:xfrm>
        </p:grpSpPr>
        <p:sp>
          <p:nvSpPr>
            <p:cNvPr id="7" name="Bent Arrow 6" descr="The image shows a partial view that is embedded in two views. The partial view is embedded twice in the upper view and once in the bottom view.&#10;&#10;"/>
            <p:cNvSpPr/>
            <p:nvPr/>
          </p:nvSpPr>
          <p:spPr bwMode="auto">
            <a:xfrm flipV="1">
              <a:off x="1424934" y="33248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grpSp>
          <p:nvGrpSpPr>
            <p:cNvPr id="8" name="Group 4" descr="The image shows a partial view that is embedded in two views. The partial view is embedded twice in the upper view and once in the bottom view.&#10;&#10;"/>
            <p:cNvGrpSpPr>
              <a:grpSpLocks noChangeAspect="1"/>
            </p:cNvGrpSpPr>
            <p:nvPr/>
          </p:nvGrpSpPr>
          <p:grpSpPr bwMode="auto">
            <a:xfrm>
              <a:off x="5037138" y="2659063"/>
              <a:ext cx="3319462" cy="3611562"/>
              <a:chOff x="3173" y="1675"/>
              <a:chExt cx="2091" cy="2275"/>
            </a:xfrm>
          </p:grpSpPr>
          <p:sp>
            <p:nvSpPr>
              <p:cNvPr id="9" name="AutoShape 3"/>
              <p:cNvSpPr>
                <a:spLocks noChangeAspect="1" noChangeArrowheads="1" noTextEdit="1"/>
              </p:cNvSpPr>
              <p:nvPr/>
            </p:nvSpPr>
            <p:spPr bwMode="auto">
              <a:xfrm>
                <a:off x="3173" y="1675"/>
                <a:ext cx="2091" cy="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0" name="Freeform 5"/>
              <p:cNvSpPr>
                <a:spLocks noEditPoints="1"/>
              </p:cNvSpPr>
              <p:nvPr/>
            </p:nvSpPr>
            <p:spPr bwMode="auto">
              <a:xfrm>
                <a:off x="3652" y="2194"/>
                <a:ext cx="510" cy="453"/>
              </a:xfrm>
              <a:custGeom>
                <a:avLst/>
                <a:gdLst>
                  <a:gd name="T0" fmla="*/ 99 w 215"/>
                  <a:gd name="T1" fmla="*/ 9 h 191"/>
                  <a:gd name="T2" fmla="*/ 111 w 215"/>
                  <a:gd name="T3" fmla="*/ 31 h 191"/>
                  <a:gd name="T4" fmla="*/ 114 w 215"/>
                  <a:gd name="T5" fmla="*/ 39 h 191"/>
                  <a:gd name="T6" fmla="*/ 106 w 215"/>
                  <a:gd name="T7" fmla="*/ 43 h 191"/>
                  <a:gd name="T8" fmla="*/ 42 w 215"/>
                  <a:gd name="T9" fmla="*/ 160 h 191"/>
                  <a:gd name="T10" fmla="*/ 124 w 215"/>
                  <a:gd name="T11" fmla="*/ 78 h 191"/>
                  <a:gd name="T12" fmla="*/ 133 w 215"/>
                  <a:gd name="T13" fmla="*/ 74 h 191"/>
                  <a:gd name="T14" fmla="*/ 136 w 215"/>
                  <a:gd name="T15" fmla="*/ 81 h 191"/>
                  <a:gd name="T16" fmla="*/ 148 w 215"/>
                  <a:gd name="T17" fmla="*/ 103 h 191"/>
                  <a:gd name="T18" fmla="*/ 201 w 215"/>
                  <a:gd name="T19" fmla="*/ 16 h 191"/>
                  <a:gd name="T20" fmla="*/ 99 w 215"/>
                  <a:gd name="T21" fmla="*/ 9 h 191"/>
                  <a:gd name="T22" fmla="*/ 84 w 215"/>
                  <a:gd name="T23" fmla="*/ 0 h 191"/>
                  <a:gd name="T24" fmla="*/ 215 w 215"/>
                  <a:gd name="T25" fmla="*/ 9 h 191"/>
                  <a:gd name="T26" fmla="*/ 146 w 215"/>
                  <a:gd name="T27" fmla="*/ 121 h 191"/>
                  <a:gd name="T28" fmla="*/ 128 w 215"/>
                  <a:gd name="T29" fmla="*/ 85 h 191"/>
                  <a:gd name="T30" fmla="*/ 44 w 215"/>
                  <a:gd name="T31" fmla="*/ 191 h 191"/>
                  <a:gd name="T32" fmla="*/ 102 w 215"/>
                  <a:gd name="T33" fmla="*/ 36 h 191"/>
                  <a:gd name="T34" fmla="*/ 84 w 215"/>
                  <a:gd name="T35" fmla="*/ 0 h 191"/>
                  <a:gd name="T36" fmla="*/ 84 w 215"/>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91">
                    <a:moveTo>
                      <a:pt x="99" y="9"/>
                    </a:moveTo>
                    <a:cubicBezTo>
                      <a:pt x="111" y="31"/>
                      <a:pt x="111" y="31"/>
                      <a:pt x="111" y="31"/>
                    </a:cubicBezTo>
                    <a:cubicBezTo>
                      <a:pt x="114" y="39"/>
                      <a:pt x="114" y="39"/>
                      <a:pt x="114" y="39"/>
                    </a:cubicBezTo>
                    <a:cubicBezTo>
                      <a:pt x="106" y="43"/>
                      <a:pt x="106" y="43"/>
                      <a:pt x="106" y="43"/>
                    </a:cubicBezTo>
                    <a:cubicBezTo>
                      <a:pt x="49" y="73"/>
                      <a:pt x="28" y="111"/>
                      <a:pt x="42" y="160"/>
                    </a:cubicBezTo>
                    <a:cubicBezTo>
                      <a:pt x="58" y="113"/>
                      <a:pt x="94" y="94"/>
                      <a:pt x="124" y="78"/>
                    </a:cubicBezTo>
                    <a:cubicBezTo>
                      <a:pt x="133" y="74"/>
                      <a:pt x="133" y="74"/>
                      <a:pt x="133" y="74"/>
                    </a:cubicBezTo>
                    <a:cubicBezTo>
                      <a:pt x="136" y="81"/>
                      <a:pt x="136" y="81"/>
                      <a:pt x="136" y="81"/>
                    </a:cubicBezTo>
                    <a:cubicBezTo>
                      <a:pt x="148" y="103"/>
                      <a:pt x="148" y="103"/>
                      <a:pt x="148" y="103"/>
                    </a:cubicBezTo>
                    <a:cubicBezTo>
                      <a:pt x="201" y="16"/>
                      <a:pt x="201" y="16"/>
                      <a:pt x="201" y="16"/>
                    </a:cubicBezTo>
                    <a:cubicBezTo>
                      <a:pt x="99" y="9"/>
                      <a:pt x="99" y="9"/>
                      <a:pt x="99" y="9"/>
                    </a:cubicBezTo>
                    <a:moveTo>
                      <a:pt x="84" y="0"/>
                    </a:moveTo>
                    <a:cubicBezTo>
                      <a:pt x="215" y="9"/>
                      <a:pt x="215" y="9"/>
                      <a:pt x="215" y="9"/>
                    </a:cubicBezTo>
                    <a:cubicBezTo>
                      <a:pt x="146" y="121"/>
                      <a:pt x="146" y="121"/>
                      <a:pt x="146" y="121"/>
                    </a:cubicBezTo>
                    <a:cubicBezTo>
                      <a:pt x="128" y="85"/>
                      <a:pt x="128" y="85"/>
                      <a:pt x="128" y="85"/>
                    </a:cubicBezTo>
                    <a:cubicBezTo>
                      <a:pt x="88" y="106"/>
                      <a:pt x="51" y="127"/>
                      <a:pt x="44" y="191"/>
                    </a:cubicBezTo>
                    <a:cubicBezTo>
                      <a:pt x="29" y="161"/>
                      <a:pt x="0" y="90"/>
                      <a:pt x="102" y="36"/>
                    </a:cubicBezTo>
                    <a:cubicBezTo>
                      <a:pt x="84" y="0"/>
                      <a:pt x="84" y="0"/>
                      <a:pt x="84" y="0"/>
                    </a:cubicBezTo>
                    <a:cubicBezTo>
                      <a:pt x="84" y="0"/>
                      <a:pt x="84" y="0"/>
                      <a:pt x="84" y="0"/>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1" name="Freeform 6"/>
              <p:cNvSpPr>
                <a:spLocks noEditPoints="1"/>
              </p:cNvSpPr>
              <p:nvPr/>
            </p:nvSpPr>
            <p:spPr bwMode="auto">
              <a:xfrm>
                <a:off x="3664" y="3192"/>
                <a:ext cx="538" cy="405"/>
              </a:xfrm>
              <a:custGeom>
                <a:avLst/>
                <a:gdLst>
                  <a:gd name="T0" fmla="*/ 114 w 227"/>
                  <a:gd name="T1" fmla="*/ 160 h 171"/>
                  <a:gd name="T2" fmla="*/ 120 w 227"/>
                  <a:gd name="T3" fmla="*/ 137 h 171"/>
                  <a:gd name="T4" fmla="*/ 122 w 227"/>
                  <a:gd name="T5" fmla="*/ 130 h 171"/>
                  <a:gd name="T6" fmla="*/ 113 w 227"/>
                  <a:gd name="T7" fmla="*/ 127 h 171"/>
                  <a:gd name="T8" fmla="*/ 26 w 227"/>
                  <a:gd name="T9" fmla="*/ 29 h 171"/>
                  <a:gd name="T10" fmla="*/ 123 w 227"/>
                  <a:gd name="T11" fmla="*/ 91 h 171"/>
                  <a:gd name="T12" fmla="*/ 132 w 227"/>
                  <a:gd name="T13" fmla="*/ 94 h 171"/>
                  <a:gd name="T14" fmla="*/ 134 w 227"/>
                  <a:gd name="T15" fmla="*/ 87 h 171"/>
                  <a:gd name="T16" fmla="*/ 141 w 227"/>
                  <a:gd name="T17" fmla="*/ 64 h 171"/>
                  <a:gd name="T18" fmla="*/ 211 w 227"/>
                  <a:gd name="T19" fmla="*/ 136 h 171"/>
                  <a:gd name="T20" fmla="*/ 114 w 227"/>
                  <a:gd name="T21" fmla="*/ 160 h 171"/>
                  <a:gd name="T22" fmla="*/ 101 w 227"/>
                  <a:gd name="T23" fmla="*/ 171 h 171"/>
                  <a:gd name="T24" fmla="*/ 227 w 227"/>
                  <a:gd name="T25" fmla="*/ 140 h 171"/>
                  <a:gd name="T26" fmla="*/ 136 w 227"/>
                  <a:gd name="T27" fmla="*/ 48 h 171"/>
                  <a:gd name="T28" fmla="*/ 125 w 227"/>
                  <a:gd name="T29" fmla="*/ 84 h 171"/>
                  <a:gd name="T30" fmla="*/ 22 w 227"/>
                  <a:gd name="T31" fmla="*/ 0 h 171"/>
                  <a:gd name="T32" fmla="*/ 111 w 227"/>
                  <a:gd name="T33" fmla="*/ 135 h 171"/>
                  <a:gd name="T34" fmla="*/ 101 w 227"/>
                  <a:gd name="T35" fmla="*/ 171 h 171"/>
                  <a:gd name="T36" fmla="*/ 101 w 227"/>
                  <a:gd name="T3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71">
                    <a:moveTo>
                      <a:pt x="114" y="160"/>
                    </a:moveTo>
                    <a:cubicBezTo>
                      <a:pt x="120" y="137"/>
                      <a:pt x="120" y="137"/>
                      <a:pt x="120" y="137"/>
                    </a:cubicBezTo>
                    <a:cubicBezTo>
                      <a:pt x="122" y="130"/>
                      <a:pt x="122" y="130"/>
                      <a:pt x="122" y="130"/>
                    </a:cubicBezTo>
                    <a:cubicBezTo>
                      <a:pt x="113" y="127"/>
                      <a:pt x="113" y="127"/>
                      <a:pt x="113" y="127"/>
                    </a:cubicBezTo>
                    <a:cubicBezTo>
                      <a:pt x="51" y="109"/>
                      <a:pt x="22" y="77"/>
                      <a:pt x="26" y="29"/>
                    </a:cubicBezTo>
                    <a:cubicBezTo>
                      <a:pt x="51" y="71"/>
                      <a:pt x="91" y="82"/>
                      <a:pt x="123" y="91"/>
                    </a:cubicBezTo>
                    <a:cubicBezTo>
                      <a:pt x="132" y="94"/>
                      <a:pt x="132" y="94"/>
                      <a:pt x="132" y="94"/>
                    </a:cubicBezTo>
                    <a:cubicBezTo>
                      <a:pt x="134" y="87"/>
                      <a:pt x="134" y="87"/>
                      <a:pt x="134" y="87"/>
                    </a:cubicBezTo>
                    <a:cubicBezTo>
                      <a:pt x="141" y="64"/>
                      <a:pt x="141" y="64"/>
                      <a:pt x="141" y="64"/>
                    </a:cubicBezTo>
                    <a:cubicBezTo>
                      <a:pt x="211" y="136"/>
                      <a:pt x="211" y="136"/>
                      <a:pt x="211" y="136"/>
                    </a:cubicBezTo>
                    <a:cubicBezTo>
                      <a:pt x="114" y="160"/>
                      <a:pt x="114" y="160"/>
                      <a:pt x="114" y="160"/>
                    </a:cubicBezTo>
                    <a:moveTo>
                      <a:pt x="101" y="171"/>
                    </a:moveTo>
                    <a:cubicBezTo>
                      <a:pt x="227" y="140"/>
                      <a:pt x="227" y="140"/>
                      <a:pt x="227" y="140"/>
                    </a:cubicBezTo>
                    <a:cubicBezTo>
                      <a:pt x="136" y="48"/>
                      <a:pt x="136" y="48"/>
                      <a:pt x="136" y="48"/>
                    </a:cubicBezTo>
                    <a:cubicBezTo>
                      <a:pt x="125" y="84"/>
                      <a:pt x="125" y="84"/>
                      <a:pt x="125" y="84"/>
                    </a:cubicBezTo>
                    <a:cubicBezTo>
                      <a:pt x="82" y="72"/>
                      <a:pt x="42" y="59"/>
                      <a:pt x="22" y="0"/>
                    </a:cubicBezTo>
                    <a:cubicBezTo>
                      <a:pt x="13" y="31"/>
                      <a:pt x="0" y="102"/>
                      <a:pt x="111" y="135"/>
                    </a:cubicBezTo>
                    <a:cubicBezTo>
                      <a:pt x="101" y="171"/>
                      <a:pt x="101" y="171"/>
                      <a:pt x="101" y="171"/>
                    </a:cubicBezTo>
                    <a:cubicBezTo>
                      <a:pt x="101" y="171"/>
                      <a:pt x="101" y="171"/>
                      <a:pt x="101" y="171"/>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2" name="Freeform 7"/>
              <p:cNvSpPr>
                <a:spLocks noEditPoints="1"/>
              </p:cNvSpPr>
              <p:nvPr/>
            </p:nvSpPr>
            <p:spPr bwMode="auto">
              <a:xfrm rot="1417785">
                <a:off x="3180" y="2597"/>
                <a:ext cx="636" cy="618"/>
              </a:xfrm>
              <a:custGeom>
                <a:avLst/>
                <a:gdLst>
                  <a:gd name="T0" fmla="*/ 106 w 268"/>
                  <a:gd name="T1" fmla="*/ 127 h 261"/>
                  <a:gd name="T2" fmla="*/ 115 w 268"/>
                  <a:gd name="T3" fmla="*/ 110 h 261"/>
                  <a:gd name="T4" fmla="*/ 93 w 268"/>
                  <a:gd name="T5" fmla="*/ 133 h 261"/>
                  <a:gd name="T6" fmla="*/ 97 w 268"/>
                  <a:gd name="T7" fmla="*/ 159 h 261"/>
                  <a:gd name="T8" fmla="*/ 95 w 268"/>
                  <a:gd name="T9" fmla="*/ 174 h 261"/>
                  <a:gd name="T10" fmla="*/ 111 w 268"/>
                  <a:gd name="T11" fmla="*/ 174 h 261"/>
                  <a:gd name="T12" fmla="*/ 155 w 268"/>
                  <a:gd name="T13" fmla="*/ 204 h 261"/>
                  <a:gd name="T14" fmla="*/ 139 w 268"/>
                  <a:gd name="T15" fmla="*/ 193 h 261"/>
                  <a:gd name="T16" fmla="*/ 122 w 268"/>
                  <a:gd name="T17" fmla="*/ 163 h 261"/>
                  <a:gd name="T18" fmla="*/ 117 w 268"/>
                  <a:gd name="T19" fmla="*/ 151 h 261"/>
                  <a:gd name="T20" fmla="*/ 184 w 268"/>
                  <a:gd name="T21" fmla="*/ 164 h 261"/>
                  <a:gd name="T22" fmla="*/ 176 w 268"/>
                  <a:gd name="T23" fmla="*/ 181 h 261"/>
                  <a:gd name="T24" fmla="*/ 198 w 268"/>
                  <a:gd name="T25" fmla="*/ 158 h 261"/>
                  <a:gd name="T26" fmla="*/ 194 w 268"/>
                  <a:gd name="T27" fmla="*/ 132 h 261"/>
                  <a:gd name="T28" fmla="*/ 196 w 268"/>
                  <a:gd name="T29" fmla="*/ 117 h 261"/>
                  <a:gd name="T30" fmla="*/ 180 w 268"/>
                  <a:gd name="T31" fmla="*/ 117 h 261"/>
                  <a:gd name="T32" fmla="*/ 136 w 268"/>
                  <a:gd name="T33" fmla="*/ 87 h 261"/>
                  <a:gd name="T34" fmla="*/ 152 w 268"/>
                  <a:gd name="T35" fmla="*/ 98 h 261"/>
                  <a:gd name="T36" fmla="*/ 169 w 268"/>
                  <a:gd name="T37" fmla="*/ 128 h 261"/>
                  <a:gd name="T38" fmla="*/ 174 w 268"/>
                  <a:gd name="T39" fmla="*/ 140 h 261"/>
                  <a:gd name="T40" fmla="*/ 145 w 268"/>
                  <a:gd name="T41" fmla="*/ 3 h 261"/>
                  <a:gd name="T42" fmla="*/ 13 w 268"/>
                  <a:gd name="T43" fmla="*/ 46 h 261"/>
                  <a:gd name="T44" fmla="*/ 80 w 268"/>
                  <a:gd name="T45" fmla="*/ 248 h 261"/>
                  <a:gd name="T46" fmla="*/ 255 w 268"/>
                  <a:gd name="T47" fmla="*/ 193 h 261"/>
                  <a:gd name="T48" fmla="*/ 211 w 268"/>
                  <a:gd name="T49" fmla="*/ 44 h 261"/>
                  <a:gd name="T50" fmla="*/ 182 w 268"/>
                  <a:gd name="T51" fmla="*/ 34 h 261"/>
                  <a:gd name="T52" fmla="*/ 151 w 268"/>
                  <a:gd name="T53" fmla="*/ 50 h 261"/>
                  <a:gd name="T54" fmla="*/ 140 w 268"/>
                  <a:gd name="T55" fmla="*/ 17 h 261"/>
                  <a:gd name="T56" fmla="*/ 251 w 268"/>
                  <a:gd name="T57" fmla="*/ 175 h 261"/>
                  <a:gd name="T58" fmla="*/ 98 w 268"/>
                  <a:gd name="T59" fmla="*/ 244 h 261"/>
                  <a:gd name="T60" fmla="*/ 17 w 268"/>
                  <a:gd name="T61" fmla="*/ 64 h 261"/>
                  <a:gd name="T62" fmla="*/ 118 w 268"/>
                  <a:gd name="T63" fmla="*/ 17 h 261"/>
                  <a:gd name="T64" fmla="*/ 144 w 268"/>
                  <a:gd name="T65" fmla="*/ 68 h 261"/>
                  <a:gd name="T66" fmla="*/ 198 w 268"/>
                  <a:gd name="T67" fmla="*/ 49 h 261"/>
                  <a:gd name="T68" fmla="*/ 251 w 268"/>
                  <a:gd name="T69" fmla="*/ 17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8" h="261">
                    <a:moveTo>
                      <a:pt x="117" y="151"/>
                    </a:moveTo>
                    <a:cubicBezTo>
                      <a:pt x="106" y="127"/>
                      <a:pt x="106" y="127"/>
                      <a:pt x="106" y="127"/>
                    </a:cubicBezTo>
                    <a:cubicBezTo>
                      <a:pt x="105" y="124"/>
                      <a:pt x="105" y="121"/>
                      <a:pt x="107" y="117"/>
                    </a:cubicBezTo>
                    <a:cubicBezTo>
                      <a:pt x="108" y="114"/>
                      <a:pt x="111" y="112"/>
                      <a:pt x="115" y="110"/>
                    </a:cubicBezTo>
                    <a:cubicBezTo>
                      <a:pt x="110" y="98"/>
                      <a:pt x="110" y="98"/>
                      <a:pt x="110" y="98"/>
                    </a:cubicBezTo>
                    <a:cubicBezTo>
                      <a:pt x="95" y="104"/>
                      <a:pt x="88" y="120"/>
                      <a:pt x="93" y="133"/>
                    </a:cubicBezTo>
                    <a:cubicBezTo>
                      <a:pt x="101" y="151"/>
                      <a:pt x="101" y="151"/>
                      <a:pt x="101" y="151"/>
                    </a:cubicBezTo>
                    <a:cubicBezTo>
                      <a:pt x="102" y="154"/>
                      <a:pt x="100" y="158"/>
                      <a:pt x="97" y="159"/>
                    </a:cubicBezTo>
                    <a:cubicBezTo>
                      <a:pt x="90" y="162"/>
                      <a:pt x="90" y="162"/>
                      <a:pt x="90" y="162"/>
                    </a:cubicBezTo>
                    <a:cubicBezTo>
                      <a:pt x="95" y="174"/>
                      <a:pt x="95" y="174"/>
                      <a:pt x="95" y="174"/>
                    </a:cubicBezTo>
                    <a:cubicBezTo>
                      <a:pt x="102" y="171"/>
                      <a:pt x="102" y="171"/>
                      <a:pt x="102" y="171"/>
                    </a:cubicBezTo>
                    <a:cubicBezTo>
                      <a:pt x="105" y="170"/>
                      <a:pt x="109" y="171"/>
                      <a:pt x="111" y="174"/>
                    </a:cubicBezTo>
                    <a:cubicBezTo>
                      <a:pt x="118" y="192"/>
                      <a:pt x="118" y="192"/>
                      <a:pt x="118" y="192"/>
                    </a:cubicBezTo>
                    <a:cubicBezTo>
                      <a:pt x="124" y="205"/>
                      <a:pt x="140" y="210"/>
                      <a:pt x="155" y="204"/>
                    </a:cubicBezTo>
                    <a:cubicBezTo>
                      <a:pt x="150" y="192"/>
                      <a:pt x="150" y="192"/>
                      <a:pt x="150" y="192"/>
                    </a:cubicBezTo>
                    <a:cubicBezTo>
                      <a:pt x="146" y="194"/>
                      <a:pt x="142" y="194"/>
                      <a:pt x="139" y="193"/>
                    </a:cubicBezTo>
                    <a:cubicBezTo>
                      <a:pt x="136" y="192"/>
                      <a:pt x="133" y="189"/>
                      <a:pt x="132" y="186"/>
                    </a:cubicBezTo>
                    <a:cubicBezTo>
                      <a:pt x="122" y="163"/>
                      <a:pt x="122" y="163"/>
                      <a:pt x="122" y="163"/>
                    </a:cubicBezTo>
                    <a:cubicBezTo>
                      <a:pt x="120" y="160"/>
                      <a:pt x="116" y="158"/>
                      <a:pt x="112" y="160"/>
                    </a:cubicBezTo>
                    <a:cubicBezTo>
                      <a:pt x="116" y="158"/>
                      <a:pt x="118" y="154"/>
                      <a:pt x="117" y="151"/>
                    </a:cubicBezTo>
                    <a:close/>
                    <a:moveTo>
                      <a:pt x="174" y="140"/>
                    </a:moveTo>
                    <a:cubicBezTo>
                      <a:pt x="184" y="164"/>
                      <a:pt x="184" y="164"/>
                      <a:pt x="184" y="164"/>
                    </a:cubicBezTo>
                    <a:cubicBezTo>
                      <a:pt x="186" y="167"/>
                      <a:pt x="186" y="170"/>
                      <a:pt x="184" y="174"/>
                    </a:cubicBezTo>
                    <a:cubicBezTo>
                      <a:pt x="182" y="177"/>
                      <a:pt x="180" y="180"/>
                      <a:pt x="176" y="181"/>
                    </a:cubicBezTo>
                    <a:cubicBezTo>
                      <a:pt x="181" y="193"/>
                      <a:pt x="181" y="193"/>
                      <a:pt x="181" y="193"/>
                    </a:cubicBezTo>
                    <a:cubicBezTo>
                      <a:pt x="196" y="187"/>
                      <a:pt x="203" y="171"/>
                      <a:pt x="198" y="158"/>
                    </a:cubicBezTo>
                    <a:cubicBezTo>
                      <a:pt x="190" y="141"/>
                      <a:pt x="190" y="141"/>
                      <a:pt x="190" y="141"/>
                    </a:cubicBezTo>
                    <a:cubicBezTo>
                      <a:pt x="189" y="137"/>
                      <a:pt x="190" y="133"/>
                      <a:pt x="194" y="132"/>
                    </a:cubicBezTo>
                    <a:cubicBezTo>
                      <a:pt x="201" y="129"/>
                      <a:pt x="201" y="129"/>
                      <a:pt x="201" y="129"/>
                    </a:cubicBezTo>
                    <a:cubicBezTo>
                      <a:pt x="196" y="117"/>
                      <a:pt x="196" y="117"/>
                      <a:pt x="196" y="117"/>
                    </a:cubicBezTo>
                    <a:cubicBezTo>
                      <a:pt x="189" y="120"/>
                      <a:pt x="189" y="120"/>
                      <a:pt x="189" y="120"/>
                    </a:cubicBezTo>
                    <a:cubicBezTo>
                      <a:pt x="185" y="122"/>
                      <a:pt x="181" y="120"/>
                      <a:pt x="180" y="117"/>
                    </a:cubicBezTo>
                    <a:cubicBezTo>
                      <a:pt x="172" y="99"/>
                      <a:pt x="172" y="99"/>
                      <a:pt x="172" y="99"/>
                    </a:cubicBezTo>
                    <a:cubicBezTo>
                      <a:pt x="167" y="86"/>
                      <a:pt x="151" y="81"/>
                      <a:pt x="136" y="87"/>
                    </a:cubicBezTo>
                    <a:cubicBezTo>
                      <a:pt x="141" y="99"/>
                      <a:pt x="141" y="99"/>
                      <a:pt x="141" y="99"/>
                    </a:cubicBezTo>
                    <a:cubicBezTo>
                      <a:pt x="145" y="97"/>
                      <a:pt x="148" y="97"/>
                      <a:pt x="152" y="98"/>
                    </a:cubicBezTo>
                    <a:cubicBezTo>
                      <a:pt x="155" y="99"/>
                      <a:pt x="158" y="102"/>
                      <a:pt x="159" y="105"/>
                    </a:cubicBezTo>
                    <a:cubicBezTo>
                      <a:pt x="169" y="128"/>
                      <a:pt x="169" y="128"/>
                      <a:pt x="169" y="128"/>
                    </a:cubicBezTo>
                    <a:cubicBezTo>
                      <a:pt x="171" y="132"/>
                      <a:pt x="175" y="133"/>
                      <a:pt x="178" y="132"/>
                    </a:cubicBezTo>
                    <a:cubicBezTo>
                      <a:pt x="175" y="133"/>
                      <a:pt x="173" y="137"/>
                      <a:pt x="174" y="140"/>
                    </a:cubicBezTo>
                    <a:close/>
                    <a:moveTo>
                      <a:pt x="187" y="20"/>
                    </a:moveTo>
                    <a:cubicBezTo>
                      <a:pt x="145" y="3"/>
                      <a:pt x="145" y="3"/>
                      <a:pt x="145" y="3"/>
                    </a:cubicBezTo>
                    <a:cubicBezTo>
                      <a:pt x="136" y="0"/>
                      <a:pt x="121" y="0"/>
                      <a:pt x="112" y="4"/>
                    </a:cubicBezTo>
                    <a:cubicBezTo>
                      <a:pt x="13" y="46"/>
                      <a:pt x="13" y="46"/>
                      <a:pt x="13" y="46"/>
                    </a:cubicBezTo>
                    <a:cubicBezTo>
                      <a:pt x="4" y="50"/>
                      <a:pt x="0" y="60"/>
                      <a:pt x="4" y="69"/>
                    </a:cubicBezTo>
                    <a:cubicBezTo>
                      <a:pt x="80" y="248"/>
                      <a:pt x="80" y="248"/>
                      <a:pt x="80" y="248"/>
                    </a:cubicBezTo>
                    <a:cubicBezTo>
                      <a:pt x="84" y="257"/>
                      <a:pt x="94" y="261"/>
                      <a:pt x="103" y="257"/>
                    </a:cubicBezTo>
                    <a:cubicBezTo>
                      <a:pt x="255" y="193"/>
                      <a:pt x="255" y="193"/>
                      <a:pt x="255" y="193"/>
                    </a:cubicBezTo>
                    <a:cubicBezTo>
                      <a:pt x="264" y="189"/>
                      <a:pt x="268" y="178"/>
                      <a:pt x="265" y="169"/>
                    </a:cubicBezTo>
                    <a:cubicBezTo>
                      <a:pt x="211" y="44"/>
                      <a:pt x="211" y="44"/>
                      <a:pt x="211" y="44"/>
                    </a:cubicBezTo>
                    <a:cubicBezTo>
                      <a:pt x="207" y="34"/>
                      <a:pt x="197" y="24"/>
                      <a:pt x="187" y="20"/>
                    </a:cubicBezTo>
                    <a:close/>
                    <a:moveTo>
                      <a:pt x="182" y="34"/>
                    </a:moveTo>
                    <a:cubicBezTo>
                      <a:pt x="183" y="34"/>
                      <a:pt x="184" y="35"/>
                      <a:pt x="185" y="35"/>
                    </a:cubicBezTo>
                    <a:cubicBezTo>
                      <a:pt x="151" y="50"/>
                      <a:pt x="151" y="50"/>
                      <a:pt x="151" y="50"/>
                    </a:cubicBezTo>
                    <a:cubicBezTo>
                      <a:pt x="137" y="16"/>
                      <a:pt x="137" y="16"/>
                      <a:pt x="137" y="16"/>
                    </a:cubicBezTo>
                    <a:cubicBezTo>
                      <a:pt x="138" y="16"/>
                      <a:pt x="139" y="16"/>
                      <a:pt x="140" y="17"/>
                    </a:cubicBezTo>
                    <a:lnTo>
                      <a:pt x="182" y="34"/>
                    </a:lnTo>
                    <a:close/>
                    <a:moveTo>
                      <a:pt x="251" y="175"/>
                    </a:moveTo>
                    <a:cubicBezTo>
                      <a:pt x="252" y="176"/>
                      <a:pt x="251" y="179"/>
                      <a:pt x="249" y="179"/>
                    </a:cubicBezTo>
                    <a:cubicBezTo>
                      <a:pt x="98" y="244"/>
                      <a:pt x="98" y="244"/>
                      <a:pt x="98" y="244"/>
                    </a:cubicBezTo>
                    <a:cubicBezTo>
                      <a:pt x="96" y="245"/>
                      <a:pt x="94" y="244"/>
                      <a:pt x="93" y="242"/>
                    </a:cubicBezTo>
                    <a:cubicBezTo>
                      <a:pt x="17" y="64"/>
                      <a:pt x="17" y="64"/>
                      <a:pt x="17" y="64"/>
                    </a:cubicBezTo>
                    <a:cubicBezTo>
                      <a:pt x="16" y="62"/>
                      <a:pt x="17" y="60"/>
                      <a:pt x="19" y="59"/>
                    </a:cubicBezTo>
                    <a:cubicBezTo>
                      <a:pt x="118" y="17"/>
                      <a:pt x="118" y="17"/>
                      <a:pt x="118" y="17"/>
                    </a:cubicBezTo>
                    <a:cubicBezTo>
                      <a:pt x="119" y="17"/>
                      <a:pt x="120" y="16"/>
                      <a:pt x="121" y="16"/>
                    </a:cubicBezTo>
                    <a:cubicBezTo>
                      <a:pt x="144" y="68"/>
                      <a:pt x="144" y="68"/>
                      <a:pt x="144" y="68"/>
                    </a:cubicBezTo>
                    <a:cubicBezTo>
                      <a:pt x="196" y="46"/>
                      <a:pt x="196" y="46"/>
                      <a:pt x="196" y="46"/>
                    </a:cubicBezTo>
                    <a:cubicBezTo>
                      <a:pt x="197" y="47"/>
                      <a:pt x="197" y="48"/>
                      <a:pt x="198" y="49"/>
                    </a:cubicBezTo>
                    <a:lnTo>
                      <a:pt x="251" y="175"/>
                    </a:lnTo>
                    <a:close/>
                    <a:moveTo>
                      <a:pt x="251" y="175"/>
                    </a:moveTo>
                    <a:cubicBezTo>
                      <a:pt x="251" y="175"/>
                      <a:pt x="251" y="175"/>
                      <a:pt x="251" y="175"/>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3" name="Rectangle 8"/>
              <p:cNvSpPr>
                <a:spLocks noChangeArrowheads="1"/>
              </p:cNvSpPr>
              <p:nvPr/>
            </p:nvSpPr>
            <p:spPr bwMode="auto">
              <a:xfrm>
                <a:off x="4294" y="1677"/>
                <a:ext cx="970" cy="970"/>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4" name="Rectangle 9"/>
              <p:cNvSpPr>
                <a:spLocks noChangeArrowheads="1"/>
              </p:cNvSpPr>
              <p:nvPr/>
            </p:nvSpPr>
            <p:spPr bwMode="auto">
              <a:xfrm>
                <a:off x="4287" y="2981"/>
                <a:ext cx="970" cy="969"/>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5" name="Freeform 10"/>
              <p:cNvSpPr>
                <a:spLocks noEditPoints="1"/>
              </p:cNvSpPr>
              <p:nvPr/>
            </p:nvSpPr>
            <p:spPr bwMode="auto">
              <a:xfrm>
                <a:off x="4411" y="1789"/>
                <a:ext cx="244" cy="277"/>
              </a:xfrm>
              <a:custGeom>
                <a:avLst/>
                <a:gdLst>
                  <a:gd name="T0" fmla="*/ 37 w 103"/>
                  <a:gd name="T1" fmla="*/ 56 h 117"/>
                  <a:gd name="T2" fmla="*/ 44 w 103"/>
                  <a:gd name="T3" fmla="*/ 50 h 117"/>
                  <a:gd name="T4" fmla="*/ 30 w 103"/>
                  <a:gd name="T5" fmla="*/ 56 h 117"/>
                  <a:gd name="T6" fmla="*/ 26 w 103"/>
                  <a:gd name="T7" fmla="*/ 69 h 117"/>
                  <a:gd name="T8" fmla="*/ 22 w 103"/>
                  <a:gd name="T9" fmla="*/ 76 h 117"/>
                  <a:gd name="T10" fmla="*/ 29 w 103"/>
                  <a:gd name="T11" fmla="*/ 79 h 117"/>
                  <a:gd name="T12" fmla="*/ 44 w 103"/>
                  <a:gd name="T13" fmla="*/ 102 h 117"/>
                  <a:gd name="T14" fmla="*/ 39 w 103"/>
                  <a:gd name="T15" fmla="*/ 93 h 117"/>
                  <a:gd name="T16" fmla="*/ 37 w 103"/>
                  <a:gd name="T17" fmla="*/ 76 h 117"/>
                  <a:gd name="T18" fmla="*/ 37 w 103"/>
                  <a:gd name="T19" fmla="*/ 69 h 117"/>
                  <a:gd name="T20" fmla="*/ 66 w 103"/>
                  <a:gd name="T21" fmla="*/ 89 h 117"/>
                  <a:gd name="T22" fmla="*/ 58 w 103"/>
                  <a:gd name="T23" fmla="*/ 95 h 117"/>
                  <a:gd name="T24" fmla="*/ 73 w 103"/>
                  <a:gd name="T25" fmla="*/ 89 h 117"/>
                  <a:gd name="T26" fmla="*/ 77 w 103"/>
                  <a:gd name="T27" fmla="*/ 76 h 117"/>
                  <a:gd name="T28" fmla="*/ 80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0 w 103"/>
                  <a:gd name="T41" fmla="*/ 7 h 117"/>
                  <a:gd name="T42" fmla="*/ 11 w 103"/>
                  <a:gd name="T43" fmla="*/ 0 h 117"/>
                  <a:gd name="T44" fmla="*/ 0 w 103"/>
                  <a:gd name="T45" fmla="*/ 106 h 117"/>
                  <a:gd name="T46" fmla="*/ 92 w 103"/>
                  <a:gd name="T47" fmla="*/ 117 h 117"/>
                  <a:gd name="T48" fmla="*/ 102 w 103"/>
                  <a:gd name="T49" fmla="*/ 39 h 117"/>
                  <a:gd name="T50" fmla="*/ 91 w 103"/>
                  <a:gd name="T51" fmla="*/ 28 h 117"/>
                  <a:gd name="T52" fmla="*/ 74 w 103"/>
                  <a:gd name="T53" fmla="*/ 30 h 117"/>
                  <a:gd name="T54" fmla="*/ 75 w 103"/>
                  <a:gd name="T55" fmla="*/ 12 h 117"/>
                  <a:gd name="T56" fmla="*/ 94 w 103"/>
                  <a:gd name="T57" fmla="*/ 108 h 117"/>
                  <a:gd name="T58" fmla="*/ 9 w 103"/>
                  <a:gd name="T59" fmla="*/ 108 h 117"/>
                  <a:gd name="T60" fmla="*/ 9 w 103"/>
                  <a:gd name="T61" fmla="*/ 9 h 117"/>
                  <a:gd name="T62" fmla="*/ 65 w 103"/>
                  <a:gd name="T63" fmla="*/ 8 h 117"/>
                  <a:gd name="T64" fmla="*/ 66 w 103"/>
                  <a:gd name="T65" fmla="*/ 37 h 117"/>
                  <a:gd name="T66" fmla="*/ 95 w 103"/>
                  <a:gd name="T67" fmla="*/ 39 h 117"/>
                  <a:gd name="T68" fmla="*/ 94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69"/>
                    </a:moveTo>
                    <a:cubicBezTo>
                      <a:pt x="37" y="56"/>
                      <a:pt x="37" y="56"/>
                      <a:pt x="37" y="56"/>
                    </a:cubicBezTo>
                    <a:cubicBezTo>
                      <a:pt x="37" y="55"/>
                      <a:pt x="38" y="53"/>
                      <a:pt x="39" y="52"/>
                    </a:cubicBezTo>
                    <a:cubicBezTo>
                      <a:pt x="41" y="51"/>
                      <a:pt x="42" y="50"/>
                      <a:pt x="44" y="50"/>
                    </a:cubicBezTo>
                    <a:cubicBezTo>
                      <a:pt x="44" y="44"/>
                      <a:pt x="44" y="44"/>
                      <a:pt x="44" y="44"/>
                    </a:cubicBezTo>
                    <a:cubicBezTo>
                      <a:pt x="36" y="43"/>
                      <a:pt x="30" y="49"/>
                      <a:pt x="30" y="56"/>
                    </a:cubicBezTo>
                    <a:cubicBezTo>
                      <a:pt x="30" y="66"/>
                      <a:pt x="30" y="66"/>
                      <a:pt x="30" y="66"/>
                    </a:cubicBezTo>
                    <a:cubicBezTo>
                      <a:pt x="30" y="68"/>
                      <a:pt x="28" y="69"/>
                      <a:pt x="26" y="69"/>
                    </a:cubicBezTo>
                    <a:cubicBezTo>
                      <a:pt x="22" y="69"/>
                      <a:pt x="22" y="69"/>
                      <a:pt x="22" y="69"/>
                    </a:cubicBezTo>
                    <a:cubicBezTo>
                      <a:pt x="22" y="76"/>
                      <a:pt x="22" y="76"/>
                      <a:pt x="22" y="76"/>
                    </a:cubicBezTo>
                    <a:cubicBezTo>
                      <a:pt x="26" y="76"/>
                      <a:pt x="26" y="76"/>
                      <a:pt x="26" y="76"/>
                    </a:cubicBezTo>
                    <a:cubicBezTo>
                      <a:pt x="28" y="76"/>
                      <a:pt x="29" y="77"/>
                      <a:pt x="29" y="79"/>
                    </a:cubicBezTo>
                    <a:cubicBezTo>
                      <a:pt x="29" y="89"/>
                      <a:pt x="29" y="89"/>
                      <a:pt x="29" y="89"/>
                    </a:cubicBezTo>
                    <a:cubicBezTo>
                      <a:pt x="29" y="96"/>
                      <a:pt x="36" y="102"/>
                      <a:pt x="44" y="102"/>
                    </a:cubicBezTo>
                    <a:cubicBezTo>
                      <a:pt x="44" y="95"/>
                      <a:pt x="44" y="95"/>
                      <a:pt x="44" y="95"/>
                    </a:cubicBezTo>
                    <a:cubicBezTo>
                      <a:pt x="42" y="95"/>
                      <a:pt x="40" y="95"/>
                      <a:pt x="39" y="93"/>
                    </a:cubicBezTo>
                    <a:cubicBezTo>
                      <a:pt x="37" y="92"/>
                      <a:pt x="37" y="90"/>
                      <a:pt x="37" y="89"/>
                    </a:cubicBezTo>
                    <a:cubicBezTo>
                      <a:pt x="37" y="76"/>
                      <a:pt x="37" y="76"/>
                      <a:pt x="37" y="76"/>
                    </a:cubicBezTo>
                    <a:cubicBezTo>
                      <a:pt x="37" y="74"/>
                      <a:pt x="35" y="72"/>
                      <a:pt x="33" y="72"/>
                    </a:cubicBezTo>
                    <a:cubicBezTo>
                      <a:pt x="35" y="72"/>
                      <a:pt x="37" y="71"/>
                      <a:pt x="37" y="69"/>
                    </a:cubicBezTo>
                    <a:close/>
                    <a:moveTo>
                      <a:pt x="66" y="76"/>
                    </a:moveTo>
                    <a:cubicBezTo>
                      <a:pt x="66" y="89"/>
                      <a:pt x="66" y="89"/>
                      <a:pt x="66" y="89"/>
                    </a:cubicBezTo>
                    <a:cubicBezTo>
                      <a:pt x="66" y="91"/>
                      <a:pt x="65" y="92"/>
                      <a:pt x="63" y="94"/>
                    </a:cubicBezTo>
                    <a:cubicBezTo>
                      <a:pt x="62" y="95"/>
                      <a:pt x="60" y="95"/>
                      <a:pt x="58" y="95"/>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7"/>
                    </a:cubicBezTo>
                    <a:cubicBezTo>
                      <a:pt x="73" y="57"/>
                      <a:pt x="73" y="57"/>
                      <a:pt x="73" y="57"/>
                    </a:cubicBezTo>
                    <a:cubicBezTo>
                      <a:pt x="73" y="50"/>
                      <a:pt x="67" y="44"/>
                      <a:pt x="59" y="44"/>
                    </a:cubicBezTo>
                    <a:cubicBezTo>
                      <a:pt x="59" y="50"/>
                      <a:pt x="59" y="50"/>
                      <a:pt x="59" y="50"/>
                    </a:cubicBezTo>
                    <a:cubicBezTo>
                      <a:pt x="61" y="50"/>
                      <a:pt x="63"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7" y="3"/>
                      <a:pt x="70" y="0"/>
                      <a:pt x="65" y="0"/>
                    </a:cubicBezTo>
                    <a:cubicBezTo>
                      <a:pt x="11" y="0"/>
                      <a:pt x="11" y="0"/>
                      <a:pt x="11" y="0"/>
                    </a:cubicBezTo>
                    <a:cubicBezTo>
                      <a:pt x="6" y="0"/>
                      <a:pt x="1" y="4"/>
                      <a:pt x="1" y="9"/>
                    </a:cubicBezTo>
                    <a:cubicBezTo>
                      <a:pt x="0" y="106"/>
                      <a:pt x="0" y="106"/>
                      <a:pt x="0" y="106"/>
                    </a:cubicBezTo>
                    <a:cubicBezTo>
                      <a:pt x="0" y="111"/>
                      <a:pt x="4" y="116"/>
                      <a:pt x="9" y="116"/>
                    </a:cubicBezTo>
                    <a:cubicBezTo>
                      <a:pt x="92" y="117"/>
                      <a:pt x="92" y="117"/>
                      <a:pt x="92" y="117"/>
                    </a:cubicBezTo>
                    <a:cubicBezTo>
                      <a:pt x="97" y="117"/>
                      <a:pt x="101" y="113"/>
                      <a:pt x="102" y="108"/>
                    </a:cubicBezTo>
                    <a:cubicBezTo>
                      <a:pt x="102" y="39"/>
                      <a:pt x="102" y="39"/>
                      <a:pt x="102" y="39"/>
                    </a:cubicBezTo>
                    <a:cubicBezTo>
                      <a:pt x="103" y="34"/>
                      <a:pt x="100" y="27"/>
                      <a:pt x="96" y="23"/>
                    </a:cubicBezTo>
                    <a:close/>
                    <a:moveTo>
                      <a:pt x="91" y="28"/>
                    </a:moveTo>
                    <a:cubicBezTo>
                      <a:pt x="91" y="29"/>
                      <a:pt x="92" y="29"/>
                      <a:pt x="92" y="30"/>
                    </a:cubicBezTo>
                    <a:cubicBezTo>
                      <a:pt x="74" y="30"/>
                      <a:pt x="74" y="30"/>
                      <a:pt x="74" y="30"/>
                    </a:cubicBezTo>
                    <a:cubicBezTo>
                      <a:pt x="74" y="11"/>
                      <a:pt x="74" y="11"/>
                      <a:pt x="74" y="11"/>
                    </a:cubicBezTo>
                    <a:cubicBezTo>
                      <a:pt x="74" y="11"/>
                      <a:pt x="75" y="12"/>
                      <a:pt x="75" y="12"/>
                    </a:cubicBezTo>
                    <a:lnTo>
                      <a:pt x="91" y="28"/>
                    </a:lnTo>
                    <a:close/>
                    <a:moveTo>
                      <a:pt x="94" y="108"/>
                    </a:moveTo>
                    <a:cubicBezTo>
                      <a:pt x="94" y="109"/>
                      <a:pt x="93" y="110"/>
                      <a:pt x="92" y="109"/>
                    </a:cubicBezTo>
                    <a:cubicBezTo>
                      <a:pt x="9" y="108"/>
                      <a:pt x="9" y="108"/>
                      <a:pt x="9" y="108"/>
                    </a:cubicBezTo>
                    <a:cubicBezTo>
                      <a:pt x="8" y="108"/>
                      <a:pt x="7" y="108"/>
                      <a:pt x="7" y="107"/>
                    </a:cubicBezTo>
                    <a:cubicBezTo>
                      <a:pt x="9" y="9"/>
                      <a:pt x="9" y="9"/>
                      <a:pt x="9" y="9"/>
                    </a:cubicBezTo>
                    <a:cubicBezTo>
                      <a:pt x="9" y="8"/>
                      <a:pt x="10" y="7"/>
                      <a:pt x="10" y="7"/>
                    </a:cubicBezTo>
                    <a:cubicBezTo>
                      <a:pt x="65" y="8"/>
                      <a:pt x="65" y="8"/>
                      <a:pt x="65" y="8"/>
                    </a:cubicBezTo>
                    <a:cubicBezTo>
                      <a:pt x="65" y="8"/>
                      <a:pt x="66" y="8"/>
                      <a:pt x="67" y="8"/>
                    </a:cubicBezTo>
                    <a:cubicBezTo>
                      <a:pt x="66" y="37"/>
                      <a:pt x="66" y="37"/>
                      <a:pt x="66" y="37"/>
                    </a:cubicBezTo>
                    <a:cubicBezTo>
                      <a:pt x="95" y="37"/>
                      <a:pt x="95" y="37"/>
                      <a:pt x="95" y="37"/>
                    </a:cubicBezTo>
                    <a:cubicBezTo>
                      <a:pt x="95" y="38"/>
                      <a:pt x="95" y="38"/>
                      <a:pt x="95" y="39"/>
                    </a:cubicBezTo>
                    <a:lnTo>
                      <a:pt x="94" y="108"/>
                    </a:lnTo>
                    <a:close/>
                    <a:moveTo>
                      <a:pt x="94" y="108"/>
                    </a:moveTo>
                    <a:cubicBezTo>
                      <a:pt x="94" y="108"/>
                      <a:pt x="94" y="108"/>
                      <a:pt x="94"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6" name="Freeform 11"/>
              <p:cNvSpPr>
                <a:spLocks noEditPoints="1"/>
              </p:cNvSpPr>
              <p:nvPr/>
            </p:nvSpPr>
            <p:spPr bwMode="auto">
              <a:xfrm>
                <a:off x="4650" y="3327"/>
                <a:ext cx="244" cy="277"/>
              </a:xfrm>
              <a:custGeom>
                <a:avLst/>
                <a:gdLst>
                  <a:gd name="T0" fmla="*/ 37 w 103"/>
                  <a:gd name="T1" fmla="*/ 57 h 117"/>
                  <a:gd name="T2" fmla="*/ 45 w 103"/>
                  <a:gd name="T3" fmla="*/ 50 h 117"/>
                  <a:gd name="T4" fmla="*/ 30 w 103"/>
                  <a:gd name="T5" fmla="*/ 57 h 117"/>
                  <a:gd name="T6" fmla="*/ 26 w 103"/>
                  <a:gd name="T7" fmla="*/ 69 h 117"/>
                  <a:gd name="T8" fmla="*/ 22 w 103"/>
                  <a:gd name="T9" fmla="*/ 76 h 117"/>
                  <a:gd name="T10" fmla="*/ 30 w 103"/>
                  <a:gd name="T11" fmla="*/ 79 h 117"/>
                  <a:gd name="T12" fmla="*/ 44 w 103"/>
                  <a:gd name="T13" fmla="*/ 102 h 117"/>
                  <a:gd name="T14" fmla="*/ 39 w 103"/>
                  <a:gd name="T15" fmla="*/ 94 h 117"/>
                  <a:gd name="T16" fmla="*/ 37 w 103"/>
                  <a:gd name="T17" fmla="*/ 76 h 117"/>
                  <a:gd name="T18" fmla="*/ 37 w 103"/>
                  <a:gd name="T19" fmla="*/ 70 h 117"/>
                  <a:gd name="T20" fmla="*/ 66 w 103"/>
                  <a:gd name="T21" fmla="*/ 89 h 117"/>
                  <a:gd name="T22" fmla="*/ 58 w 103"/>
                  <a:gd name="T23" fmla="*/ 96 h 117"/>
                  <a:gd name="T24" fmla="*/ 73 w 103"/>
                  <a:gd name="T25" fmla="*/ 90 h 117"/>
                  <a:gd name="T26" fmla="*/ 77 w 103"/>
                  <a:gd name="T27" fmla="*/ 77 h 117"/>
                  <a:gd name="T28" fmla="*/ 81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1 w 103"/>
                  <a:gd name="T41" fmla="*/ 7 h 117"/>
                  <a:gd name="T42" fmla="*/ 11 w 103"/>
                  <a:gd name="T43" fmla="*/ 0 h 117"/>
                  <a:gd name="T44" fmla="*/ 0 w 103"/>
                  <a:gd name="T45" fmla="*/ 107 h 117"/>
                  <a:gd name="T46" fmla="*/ 93 w 103"/>
                  <a:gd name="T47" fmla="*/ 117 h 117"/>
                  <a:gd name="T48" fmla="*/ 103 w 103"/>
                  <a:gd name="T49" fmla="*/ 39 h 117"/>
                  <a:gd name="T50" fmla="*/ 91 w 103"/>
                  <a:gd name="T51" fmla="*/ 29 h 117"/>
                  <a:gd name="T52" fmla="*/ 74 w 103"/>
                  <a:gd name="T53" fmla="*/ 30 h 117"/>
                  <a:gd name="T54" fmla="*/ 75 w 103"/>
                  <a:gd name="T55" fmla="*/ 12 h 117"/>
                  <a:gd name="T56" fmla="*/ 95 w 103"/>
                  <a:gd name="T57" fmla="*/ 108 h 117"/>
                  <a:gd name="T58" fmla="*/ 9 w 103"/>
                  <a:gd name="T59" fmla="*/ 109 h 117"/>
                  <a:gd name="T60" fmla="*/ 9 w 103"/>
                  <a:gd name="T61" fmla="*/ 9 h 117"/>
                  <a:gd name="T62" fmla="*/ 65 w 103"/>
                  <a:gd name="T63" fmla="*/ 8 h 117"/>
                  <a:gd name="T64" fmla="*/ 66 w 103"/>
                  <a:gd name="T65" fmla="*/ 37 h 117"/>
                  <a:gd name="T66" fmla="*/ 95 w 103"/>
                  <a:gd name="T67" fmla="*/ 39 h 117"/>
                  <a:gd name="T68" fmla="*/ 95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70"/>
                    </a:moveTo>
                    <a:cubicBezTo>
                      <a:pt x="37" y="57"/>
                      <a:pt x="37" y="57"/>
                      <a:pt x="37" y="57"/>
                    </a:cubicBezTo>
                    <a:cubicBezTo>
                      <a:pt x="37" y="55"/>
                      <a:pt x="38" y="53"/>
                      <a:pt x="39" y="52"/>
                    </a:cubicBezTo>
                    <a:cubicBezTo>
                      <a:pt x="41" y="51"/>
                      <a:pt x="43" y="50"/>
                      <a:pt x="45" y="50"/>
                    </a:cubicBezTo>
                    <a:cubicBezTo>
                      <a:pt x="45" y="44"/>
                      <a:pt x="45" y="44"/>
                      <a:pt x="45" y="44"/>
                    </a:cubicBezTo>
                    <a:cubicBezTo>
                      <a:pt x="37" y="44"/>
                      <a:pt x="30" y="49"/>
                      <a:pt x="30" y="57"/>
                    </a:cubicBezTo>
                    <a:cubicBezTo>
                      <a:pt x="30" y="66"/>
                      <a:pt x="30" y="66"/>
                      <a:pt x="30" y="66"/>
                    </a:cubicBezTo>
                    <a:cubicBezTo>
                      <a:pt x="30" y="68"/>
                      <a:pt x="28" y="70"/>
                      <a:pt x="26" y="69"/>
                    </a:cubicBezTo>
                    <a:cubicBezTo>
                      <a:pt x="23" y="69"/>
                      <a:pt x="23" y="69"/>
                      <a:pt x="23" y="69"/>
                    </a:cubicBezTo>
                    <a:cubicBezTo>
                      <a:pt x="22" y="76"/>
                      <a:pt x="22" y="76"/>
                      <a:pt x="22" y="76"/>
                    </a:cubicBezTo>
                    <a:cubicBezTo>
                      <a:pt x="26" y="76"/>
                      <a:pt x="26" y="76"/>
                      <a:pt x="26" y="76"/>
                    </a:cubicBezTo>
                    <a:cubicBezTo>
                      <a:pt x="28" y="76"/>
                      <a:pt x="30" y="77"/>
                      <a:pt x="30" y="79"/>
                    </a:cubicBezTo>
                    <a:cubicBezTo>
                      <a:pt x="30" y="89"/>
                      <a:pt x="30" y="89"/>
                      <a:pt x="30" y="89"/>
                    </a:cubicBezTo>
                    <a:cubicBezTo>
                      <a:pt x="29" y="96"/>
                      <a:pt x="36" y="102"/>
                      <a:pt x="44" y="102"/>
                    </a:cubicBezTo>
                    <a:cubicBezTo>
                      <a:pt x="44" y="96"/>
                      <a:pt x="44" y="96"/>
                      <a:pt x="44" y="96"/>
                    </a:cubicBezTo>
                    <a:cubicBezTo>
                      <a:pt x="42" y="96"/>
                      <a:pt x="40" y="95"/>
                      <a:pt x="39" y="94"/>
                    </a:cubicBezTo>
                    <a:cubicBezTo>
                      <a:pt x="38"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3"/>
                      <a:pt x="64" y="94"/>
                    </a:cubicBezTo>
                    <a:cubicBezTo>
                      <a:pt x="62" y="95"/>
                      <a:pt x="60" y="96"/>
                      <a:pt x="58" y="96"/>
                    </a:cubicBezTo>
                    <a:cubicBezTo>
                      <a:pt x="58" y="102"/>
                      <a:pt x="58" y="102"/>
                      <a:pt x="58" y="102"/>
                    </a:cubicBezTo>
                    <a:cubicBezTo>
                      <a:pt x="66" y="102"/>
                      <a:pt x="73" y="97"/>
                      <a:pt x="73" y="90"/>
                    </a:cubicBezTo>
                    <a:cubicBezTo>
                      <a:pt x="73" y="80"/>
                      <a:pt x="73" y="80"/>
                      <a:pt x="73" y="80"/>
                    </a:cubicBezTo>
                    <a:cubicBezTo>
                      <a:pt x="73" y="78"/>
                      <a:pt x="75" y="77"/>
                      <a:pt x="77" y="77"/>
                    </a:cubicBezTo>
                    <a:cubicBezTo>
                      <a:pt x="80" y="77"/>
                      <a:pt x="80" y="77"/>
                      <a:pt x="80" y="77"/>
                    </a:cubicBezTo>
                    <a:cubicBezTo>
                      <a:pt x="81" y="70"/>
                      <a:pt x="81" y="70"/>
                      <a:pt x="81" y="70"/>
                    </a:cubicBezTo>
                    <a:cubicBezTo>
                      <a:pt x="77" y="70"/>
                      <a:pt x="77" y="70"/>
                      <a:pt x="77" y="70"/>
                    </a:cubicBezTo>
                    <a:cubicBezTo>
                      <a:pt x="75" y="70"/>
                      <a:pt x="73" y="69"/>
                      <a:pt x="73" y="67"/>
                    </a:cubicBezTo>
                    <a:cubicBezTo>
                      <a:pt x="73" y="57"/>
                      <a:pt x="73" y="57"/>
                      <a:pt x="73" y="57"/>
                    </a:cubicBezTo>
                    <a:cubicBezTo>
                      <a:pt x="74" y="50"/>
                      <a:pt x="67" y="44"/>
                      <a:pt x="59" y="44"/>
                    </a:cubicBezTo>
                    <a:cubicBezTo>
                      <a:pt x="59" y="51"/>
                      <a:pt x="59" y="51"/>
                      <a:pt x="59" y="51"/>
                    </a:cubicBezTo>
                    <a:cubicBezTo>
                      <a:pt x="61" y="51"/>
                      <a:pt x="63" y="51"/>
                      <a:pt x="64" y="52"/>
                    </a:cubicBezTo>
                    <a:cubicBezTo>
                      <a:pt x="66" y="54"/>
                      <a:pt x="66" y="55"/>
                      <a:pt x="66" y="57"/>
                    </a:cubicBezTo>
                    <a:cubicBezTo>
                      <a:pt x="66" y="70"/>
                      <a:pt x="66" y="70"/>
                      <a:pt x="66" y="70"/>
                    </a:cubicBezTo>
                    <a:cubicBezTo>
                      <a:pt x="66" y="72"/>
                      <a:pt x="68" y="73"/>
                      <a:pt x="70" y="73"/>
                    </a:cubicBezTo>
                    <a:cubicBezTo>
                      <a:pt x="68" y="73"/>
                      <a:pt x="66" y="75"/>
                      <a:pt x="66" y="76"/>
                    </a:cubicBezTo>
                    <a:close/>
                    <a:moveTo>
                      <a:pt x="96" y="24"/>
                    </a:moveTo>
                    <a:cubicBezTo>
                      <a:pt x="81" y="7"/>
                      <a:pt x="81" y="7"/>
                      <a:pt x="81" y="7"/>
                    </a:cubicBezTo>
                    <a:cubicBezTo>
                      <a:pt x="77" y="4"/>
                      <a:pt x="70" y="1"/>
                      <a:pt x="65" y="1"/>
                    </a:cubicBezTo>
                    <a:cubicBezTo>
                      <a:pt x="11" y="0"/>
                      <a:pt x="11" y="0"/>
                      <a:pt x="11" y="0"/>
                    </a:cubicBezTo>
                    <a:cubicBezTo>
                      <a:pt x="6" y="0"/>
                      <a:pt x="2" y="4"/>
                      <a:pt x="2" y="9"/>
                    </a:cubicBezTo>
                    <a:cubicBezTo>
                      <a:pt x="0" y="107"/>
                      <a:pt x="0" y="107"/>
                      <a:pt x="0" y="107"/>
                    </a:cubicBezTo>
                    <a:cubicBezTo>
                      <a:pt x="0" y="112"/>
                      <a:pt x="4" y="116"/>
                      <a:pt x="9" y="116"/>
                    </a:cubicBezTo>
                    <a:cubicBezTo>
                      <a:pt x="93" y="117"/>
                      <a:pt x="93" y="117"/>
                      <a:pt x="93" y="117"/>
                    </a:cubicBezTo>
                    <a:cubicBezTo>
                      <a:pt x="98" y="117"/>
                      <a:pt x="102" y="113"/>
                      <a:pt x="102" y="108"/>
                    </a:cubicBezTo>
                    <a:cubicBezTo>
                      <a:pt x="103" y="39"/>
                      <a:pt x="103" y="39"/>
                      <a:pt x="103" y="39"/>
                    </a:cubicBezTo>
                    <a:cubicBezTo>
                      <a:pt x="103" y="34"/>
                      <a:pt x="100" y="27"/>
                      <a:pt x="96" y="24"/>
                    </a:cubicBezTo>
                    <a:close/>
                    <a:moveTo>
                      <a:pt x="91" y="29"/>
                    </a:moveTo>
                    <a:cubicBezTo>
                      <a:pt x="92" y="29"/>
                      <a:pt x="92" y="30"/>
                      <a:pt x="92" y="30"/>
                    </a:cubicBezTo>
                    <a:cubicBezTo>
                      <a:pt x="74" y="30"/>
                      <a:pt x="74" y="30"/>
                      <a:pt x="74" y="30"/>
                    </a:cubicBezTo>
                    <a:cubicBezTo>
                      <a:pt x="74" y="11"/>
                      <a:pt x="74" y="11"/>
                      <a:pt x="74" y="11"/>
                    </a:cubicBezTo>
                    <a:cubicBezTo>
                      <a:pt x="75" y="12"/>
                      <a:pt x="75" y="12"/>
                      <a:pt x="75" y="12"/>
                    </a:cubicBezTo>
                    <a:lnTo>
                      <a:pt x="91" y="29"/>
                    </a:lnTo>
                    <a:close/>
                    <a:moveTo>
                      <a:pt x="95" y="108"/>
                    </a:moveTo>
                    <a:cubicBezTo>
                      <a:pt x="95" y="109"/>
                      <a:pt x="94" y="110"/>
                      <a:pt x="93" y="110"/>
                    </a:cubicBezTo>
                    <a:cubicBezTo>
                      <a:pt x="9" y="109"/>
                      <a:pt x="9" y="109"/>
                      <a:pt x="9" y="109"/>
                    </a:cubicBezTo>
                    <a:cubicBezTo>
                      <a:pt x="8" y="109"/>
                      <a:pt x="8" y="108"/>
                      <a:pt x="8" y="107"/>
                    </a:cubicBezTo>
                    <a:cubicBezTo>
                      <a:pt x="9" y="9"/>
                      <a:pt x="9" y="9"/>
                      <a:pt x="9" y="9"/>
                    </a:cubicBezTo>
                    <a:cubicBezTo>
                      <a:pt x="9" y="8"/>
                      <a:pt x="10" y="7"/>
                      <a:pt x="11" y="7"/>
                    </a:cubicBezTo>
                    <a:cubicBezTo>
                      <a:pt x="65" y="8"/>
                      <a:pt x="65" y="8"/>
                      <a:pt x="65" y="8"/>
                    </a:cubicBezTo>
                    <a:cubicBezTo>
                      <a:pt x="66" y="8"/>
                      <a:pt x="66" y="8"/>
                      <a:pt x="67" y="8"/>
                    </a:cubicBezTo>
                    <a:cubicBezTo>
                      <a:pt x="66" y="37"/>
                      <a:pt x="66" y="37"/>
                      <a:pt x="66" y="37"/>
                    </a:cubicBezTo>
                    <a:cubicBezTo>
                      <a:pt x="95" y="37"/>
                      <a:pt x="95" y="37"/>
                      <a:pt x="95" y="37"/>
                    </a:cubicBezTo>
                    <a:cubicBezTo>
                      <a:pt x="95" y="38"/>
                      <a:pt x="95" y="39"/>
                      <a:pt x="95" y="39"/>
                    </a:cubicBezTo>
                    <a:lnTo>
                      <a:pt x="95" y="108"/>
                    </a:lnTo>
                    <a:close/>
                    <a:moveTo>
                      <a:pt x="95" y="108"/>
                    </a:moveTo>
                    <a:cubicBezTo>
                      <a:pt x="95" y="108"/>
                      <a:pt x="95" y="108"/>
                      <a:pt x="95"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7" name="Freeform 12"/>
              <p:cNvSpPr>
                <a:spLocks noEditPoints="1"/>
              </p:cNvSpPr>
              <p:nvPr/>
            </p:nvSpPr>
            <p:spPr bwMode="auto">
              <a:xfrm>
                <a:off x="4911" y="2282"/>
                <a:ext cx="242" cy="277"/>
              </a:xfrm>
              <a:custGeom>
                <a:avLst/>
                <a:gdLst>
                  <a:gd name="T0" fmla="*/ 37 w 102"/>
                  <a:gd name="T1" fmla="*/ 57 h 117"/>
                  <a:gd name="T2" fmla="*/ 44 w 102"/>
                  <a:gd name="T3" fmla="*/ 50 h 117"/>
                  <a:gd name="T4" fmla="*/ 30 w 102"/>
                  <a:gd name="T5" fmla="*/ 57 h 117"/>
                  <a:gd name="T6" fmla="*/ 26 w 102"/>
                  <a:gd name="T7" fmla="*/ 70 h 117"/>
                  <a:gd name="T8" fmla="*/ 22 w 102"/>
                  <a:gd name="T9" fmla="*/ 76 h 117"/>
                  <a:gd name="T10" fmla="*/ 30 w 102"/>
                  <a:gd name="T11" fmla="*/ 79 h 117"/>
                  <a:gd name="T12" fmla="*/ 44 w 102"/>
                  <a:gd name="T13" fmla="*/ 102 h 117"/>
                  <a:gd name="T14" fmla="*/ 39 w 102"/>
                  <a:gd name="T15" fmla="*/ 94 h 117"/>
                  <a:gd name="T16" fmla="*/ 37 w 102"/>
                  <a:gd name="T17" fmla="*/ 76 h 117"/>
                  <a:gd name="T18" fmla="*/ 37 w 102"/>
                  <a:gd name="T19" fmla="*/ 70 h 117"/>
                  <a:gd name="T20" fmla="*/ 66 w 102"/>
                  <a:gd name="T21" fmla="*/ 89 h 117"/>
                  <a:gd name="T22" fmla="*/ 58 w 102"/>
                  <a:gd name="T23" fmla="*/ 96 h 117"/>
                  <a:gd name="T24" fmla="*/ 73 w 102"/>
                  <a:gd name="T25" fmla="*/ 89 h 117"/>
                  <a:gd name="T26" fmla="*/ 77 w 102"/>
                  <a:gd name="T27" fmla="*/ 76 h 117"/>
                  <a:gd name="T28" fmla="*/ 80 w 102"/>
                  <a:gd name="T29" fmla="*/ 70 h 117"/>
                  <a:gd name="T30" fmla="*/ 73 w 102"/>
                  <a:gd name="T31" fmla="*/ 66 h 117"/>
                  <a:gd name="T32" fmla="*/ 59 w 102"/>
                  <a:gd name="T33" fmla="*/ 44 h 117"/>
                  <a:gd name="T34" fmla="*/ 64 w 102"/>
                  <a:gd name="T35" fmla="*/ 52 h 117"/>
                  <a:gd name="T36" fmla="*/ 66 w 102"/>
                  <a:gd name="T37" fmla="*/ 70 h 117"/>
                  <a:gd name="T38" fmla="*/ 66 w 102"/>
                  <a:gd name="T39" fmla="*/ 76 h 117"/>
                  <a:gd name="T40" fmla="*/ 80 w 102"/>
                  <a:gd name="T41" fmla="*/ 7 h 117"/>
                  <a:gd name="T42" fmla="*/ 10 w 102"/>
                  <a:gd name="T43" fmla="*/ 0 h 117"/>
                  <a:gd name="T44" fmla="*/ 0 w 102"/>
                  <a:gd name="T45" fmla="*/ 107 h 117"/>
                  <a:gd name="T46" fmla="*/ 93 w 102"/>
                  <a:gd name="T47" fmla="*/ 117 h 117"/>
                  <a:gd name="T48" fmla="*/ 102 w 102"/>
                  <a:gd name="T49" fmla="*/ 39 h 117"/>
                  <a:gd name="T50" fmla="*/ 91 w 102"/>
                  <a:gd name="T51" fmla="*/ 28 h 117"/>
                  <a:gd name="T52" fmla="*/ 73 w 102"/>
                  <a:gd name="T53" fmla="*/ 29 h 117"/>
                  <a:gd name="T54" fmla="*/ 75 w 102"/>
                  <a:gd name="T55" fmla="*/ 12 h 117"/>
                  <a:gd name="T56" fmla="*/ 95 w 102"/>
                  <a:gd name="T57" fmla="*/ 107 h 117"/>
                  <a:gd name="T58" fmla="*/ 9 w 102"/>
                  <a:gd name="T59" fmla="*/ 109 h 117"/>
                  <a:gd name="T60" fmla="*/ 8 w 102"/>
                  <a:gd name="T61" fmla="*/ 9 h 117"/>
                  <a:gd name="T62" fmla="*/ 64 w 102"/>
                  <a:gd name="T63" fmla="*/ 8 h 117"/>
                  <a:gd name="T64" fmla="*/ 66 w 102"/>
                  <a:gd name="T65" fmla="*/ 37 h 117"/>
                  <a:gd name="T66" fmla="*/ 95 w 102"/>
                  <a:gd name="T67" fmla="*/ 39 h 117"/>
                  <a:gd name="T68" fmla="*/ 95 w 102"/>
                  <a:gd name="T6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17">
                    <a:moveTo>
                      <a:pt x="37" y="70"/>
                    </a:moveTo>
                    <a:cubicBezTo>
                      <a:pt x="37" y="57"/>
                      <a:pt x="37" y="57"/>
                      <a:pt x="37" y="57"/>
                    </a:cubicBezTo>
                    <a:cubicBezTo>
                      <a:pt x="37" y="55"/>
                      <a:pt x="38" y="53"/>
                      <a:pt x="39" y="52"/>
                    </a:cubicBezTo>
                    <a:cubicBezTo>
                      <a:pt x="40" y="51"/>
                      <a:pt x="42" y="50"/>
                      <a:pt x="44" y="50"/>
                    </a:cubicBezTo>
                    <a:cubicBezTo>
                      <a:pt x="44" y="44"/>
                      <a:pt x="44" y="44"/>
                      <a:pt x="44" y="44"/>
                    </a:cubicBezTo>
                    <a:cubicBezTo>
                      <a:pt x="36" y="44"/>
                      <a:pt x="30" y="49"/>
                      <a:pt x="30" y="57"/>
                    </a:cubicBezTo>
                    <a:cubicBezTo>
                      <a:pt x="30" y="66"/>
                      <a:pt x="30" y="66"/>
                      <a:pt x="30" y="66"/>
                    </a:cubicBezTo>
                    <a:cubicBezTo>
                      <a:pt x="30" y="68"/>
                      <a:pt x="28" y="70"/>
                      <a:pt x="26" y="70"/>
                    </a:cubicBezTo>
                    <a:cubicBezTo>
                      <a:pt x="22" y="69"/>
                      <a:pt x="22" y="69"/>
                      <a:pt x="22" y="69"/>
                    </a:cubicBezTo>
                    <a:cubicBezTo>
                      <a:pt x="22" y="76"/>
                      <a:pt x="22" y="76"/>
                      <a:pt x="22" y="76"/>
                    </a:cubicBezTo>
                    <a:cubicBezTo>
                      <a:pt x="26" y="76"/>
                      <a:pt x="26" y="76"/>
                      <a:pt x="26" y="76"/>
                    </a:cubicBezTo>
                    <a:cubicBezTo>
                      <a:pt x="28" y="76"/>
                      <a:pt x="30" y="77"/>
                      <a:pt x="30" y="79"/>
                    </a:cubicBezTo>
                    <a:cubicBezTo>
                      <a:pt x="29" y="89"/>
                      <a:pt x="29" y="89"/>
                      <a:pt x="29" y="89"/>
                    </a:cubicBezTo>
                    <a:cubicBezTo>
                      <a:pt x="29" y="96"/>
                      <a:pt x="36" y="102"/>
                      <a:pt x="44" y="102"/>
                    </a:cubicBezTo>
                    <a:cubicBezTo>
                      <a:pt x="44" y="95"/>
                      <a:pt x="44" y="95"/>
                      <a:pt x="44" y="95"/>
                    </a:cubicBezTo>
                    <a:cubicBezTo>
                      <a:pt x="42" y="95"/>
                      <a:pt x="40" y="95"/>
                      <a:pt x="39" y="94"/>
                    </a:cubicBezTo>
                    <a:cubicBezTo>
                      <a:pt x="37"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2"/>
                      <a:pt x="64" y="94"/>
                    </a:cubicBezTo>
                    <a:cubicBezTo>
                      <a:pt x="62" y="95"/>
                      <a:pt x="60" y="96"/>
                      <a:pt x="58" y="96"/>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6"/>
                    </a:cubicBezTo>
                    <a:cubicBezTo>
                      <a:pt x="73" y="57"/>
                      <a:pt x="73" y="57"/>
                      <a:pt x="73" y="57"/>
                    </a:cubicBezTo>
                    <a:cubicBezTo>
                      <a:pt x="73" y="50"/>
                      <a:pt x="67" y="44"/>
                      <a:pt x="59" y="44"/>
                    </a:cubicBezTo>
                    <a:cubicBezTo>
                      <a:pt x="59" y="50"/>
                      <a:pt x="59" y="50"/>
                      <a:pt x="59" y="50"/>
                    </a:cubicBezTo>
                    <a:cubicBezTo>
                      <a:pt x="61" y="50"/>
                      <a:pt x="62"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6" y="3"/>
                      <a:pt x="69" y="0"/>
                      <a:pt x="64" y="0"/>
                    </a:cubicBezTo>
                    <a:cubicBezTo>
                      <a:pt x="10" y="0"/>
                      <a:pt x="10" y="0"/>
                      <a:pt x="10" y="0"/>
                    </a:cubicBezTo>
                    <a:cubicBezTo>
                      <a:pt x="5" y="0"/>
                      <a:pt x="1" y="4"/>
                      <a:pt x="1" y="9"/>
                    </a:cubicBezTo>
                    <a:cubicBezTo>
                      <a:pt x="0" y="107"/>
                      <a:pt x="0" y="107"/>
                      <a:pt x="0" y="107"/>
                    </a:cubicBezTo>
                    <a:cubicBezTo>
                      <a:pt x="0" y="112"/>
                      <a:pt x="4" y="116"/>
                      <a:pt x="9" y="116"/>
                    </a:cubicBezTo>
                    <a:cubicBezTo>
                      <a:pt x="93" y="117"/>
                      <a:pt x="93" y="117"/>
                      <a:pt x="93" y="117"/>
                    </a:cubicBezTo>
                    <a:cubicBezTo>
                      <a:pt x="98" y="117"/>
                      <a:pt x="102" y="112"/>
                      <a:pt x="102" y="107"/>
                    </a:cubicBezTo>
                    <a:cubicBezTo>
                      <a:pt x="102" y="39"/>
                      <a:pt x="102" y="39"/>
                      <a:pt x="102" y="39"/>
                    </a:cubicBezTo>
                    <a:cubicBezTo>
                      <a:pt x="102" y="34"/>
                      <a:pt x="99" y="27"/>
                      <a:pt x="96" y="23"/>
                    </a:cubicBezTo>
                    <a:close/>
                    <a:moveTo>
                      <a:pt x="91" y="28"/>
                    </a:moveTo>
                    <a:cubicBezTo>
                      <a:pt x="91" y="29"/>
                      <a:pt x="91" y="29"/>
                      <a:pt x="92" y="30"/>
                    </a:cubicBezTo>
                    <a:cubicBezTo>
                      <a:pt x="73" y="29"/>
                      <a:pt x="73" y="29"/>
                      <a:pt x="73" y="29"/>
                    </a:cubicBezTo>
                    <a:cubicBezTo>
                      <a:pt x="73" y="11"/>
                      <a:pt x="73" y="11"/>
                      <a:pt x="73" y="11"/>
                    </a:cubicBezTo>
                    <a:cubicBezTo>
                      <a:pt x="74" y="11"/>
                      <a:pt x="74" y="12"/>
                      <a:pt x="75" y="12"/>
                    </a:cubicBezTo>
                    <a:lnTo>
                      <a:pt x="91" y="28"/>
                    </a:lnTo>
                    <a:close/>
                    <a:moveTo>
                      <a:pt x="95" y="107"/>
                    </a:moveTo>
                    <a:cubicBezTo>
                      <a:pt x="95" y="108"/>
                      <a:pt x="94" y="109"/>
                      <a:pt x="93" y="109"/>
                    </a:cubicBezTo>
                    <a:cubicBezTo>
                      <a:pt x="9" y="109"/>
                      <a:pt x="9" y="109"/>
                      <a:pt x="9" y="109"/>
                    </a:cubicBezTo>
                    <a:cubicBezTo>
                      <a:pt x="8" y="109"/>
                      <a:pt x="8" y="108"/>
                      <a:pt x="8" y="107"/>
                    </a:cubicBezTo>
                    <a:cubicBezTo>
                      <a:pt x="8" y="9"/>
                      <a:pt x="8" y="9"/>
                      <a:pt x="8" y="9"/>
                    </a:cubicBezTo>
                    <a:cubicBezTo>
                      <a:pt x="8" y="8"/>
                      <a:pt x="9" y="7"/>
                      <a:pt x="10" y="7"/>
                    </a:cubicBezTo>
                    <a:cubicBezTo>
                      <a:pt x="64" y="8"/>
                      <a:pt x="64" y="8"/>
                      <a:pt x="64" y="8"/>
                    </a:cubicBezTo>
                    <a:cubicBezTo>
                      <a:pt x="65" y="8"/>
                      <a:pt x="65" y="8"/>
                      <a:pt x="66" y="8"/>
                    </a:cubicBezTo>
                    <a:cubicBezTo>
                      <a:pt x="66" y="37"/>
                      <a:pt x="66" y="37"/>
                      <a:pt x="66" y="37"/>
                    </a:cubicBezTo>
                    <a:cubicBezTo>
                      <a:pt x="95" y="37"/>
                      <a:pt x="95" y="37"/>
                      <a:pt x="95" y="37"/>
                    </a:cubicBezTo>
                    <a:cubicBezTo>
                      <a:pt x="95" y="37"/>
                      <a:pt x="95" y="38"/>
                      <a:pt x="95" y="39"/>
                    </a:cubicBezTo>
                    <a:lnTo>
                      <a:pt x="95" y="107"/>
                    </a:lnTo>
                    <a:close/>
                    <a:moveTo>
                      <a:pt x="95" y="107"/>
                    </a:moveTo>
                    <a:cubicBezTo>
                      <a:pt x="95" y="107"/>
                      <a:pt x="95" y="107"/>
                      <a:pt x="95" y="107"/>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8" name="Rectangle 13"/>
              <p:cNvSpPr>
                <a:spLocks noChangeArrowheads="1"/>
              </p:cNvSpPr>
              <p:nvPr/>
            </p:nvSpPr>
            <p:spPr bwMode="auto">
              <a:xfrm>
                <a:off x="4358" y="2118"/>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9" name="Rectangle 14"/>
              <p:cNvSpPr>
                <a:spLocks noChangeArrowheads="1"/>
              </p:cNvSpPr>
              <p:nvPr/>
            </p:nvSpPr>
            <p:spPr bwMode="auto">
              <a:xfrm>
                <a:off x="4330" y="3073"/>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0" name="Rectangle 15"/>
              <p:cNvSpPr>
                <a:spLocks noChangeArrowheads="1"/>
              </p:cNvSpPr>
              <p:nvPr/>
            </p:nvSpPr>
            <p:spPr bwMode="auto">
              <a:xfrm>
                <a:off x="4330" y="3177"/>
                <a:ext cx="875" cy="72"/>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1" name="Rectangle 16"/>
              <p:cNvSpPr>
                <a:spLocks noChangeArrowheads="1"/>
              </p:cNvSpPr>
              <p:nvPr/>
            </p:nvSpPr>
            <p:spPr bwMode="auto">
              <a:xfrm>
                <a:off x="4330" y="3689"/>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2" name="Rectangle 17"/>
              <p:cNvSpPr>
                <a:spLocks noChangeArrowheads="1"/>
              </p:cNvSpPr>
              <p:nvPr/>
            </p:nvSpPr>
            <p:spPr bwMode="auto">
              <a:xfrm>
                <a:off x="4330" y="3794"/>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3" name="Rectangle 18"/>
              <p:cNvSpPr>
                <a:spLocks noChangeArrowheads="1"/>
              </p:cNvSpPr>
              <p:nvPr/>
            </p:nvSpPr>
            <p:spPr bwMode="auto">
              <a:xfrm>
                <a:off x="4358" y="2545"/>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4" name="Rectangle 19"/>
              <p:cNvSpPr>
                <a:spLocks noChangeArrowheads="1"/>
              </p:cNvSpPr>
              <p:nvPr/>
            </p:nvSpPr>
            <p:spPr bwMode="auto">
              <a:xfrm>
                <a:off x="4358" y="2497"/>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5" name="Rectangle 20"/>
              <p:cNvSpPr>
                <a:spLocks noChangeArrowheads="1"/>
              </p:cNvSpPr>
              <p:nvPr/>
            </p:nvSpPr>
            <p:spPr bwMode="auto">
              <a:xfrm>
                <a:off x="4358" y="2450"/>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6" name="Rectangle 21"/>
              <p:cNvSpPr>
                <a:spLocks noChangeArrowheads="1"/>
              </p:cNvSpPr>
              <p:nvPr/>
            </p:nvSpPr>
            <p:spPr bwMode="auto">
              <a:xfrm>
                <a:off x="4358" y="240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7" name="Rectangle 22"/>
              <p:cNvSpPr>
                <a:spLocks noChangeArrowheads="1"/>
              </p:cNvSpPr>
              <p:nvPr/>
            </p:nvSpPr>
            <p:spPr bwMode="auto">
              <a:xfrm>
                <a:off x="4358" y="2355"/>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8" name="Rectangle 23"/>
              <p:cNvSpPr>
                <a:spLocks noChangeArrowheads="1"/>
              </p:cNvSpPr>
              <p:nvPr/>
            </p:nvSpPr>
            <p:spPr bwMode="auto">
              <a:xfrm>
                <a:off x="4358" y="2308"/>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9" name="Rectangle 24"/>
              <p:cNvSpPr>
                <a:spLocks noChangeArrowheads="1"/>
              </p:cNvSpPr>
              <p:nvPr/>
            </p:nvSpPr>
            <p:spPr bwMode="auto">
              <a:xfrm>
                <a:off x="4358" y="2260"/>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0" name="Rectangle 25"/>
              <p:cNvSpPr>
                <a:spLocks noChangeArrowheads="1"/>
              </p:cNvSpPr>
              <p:nvPr/>
            </p:nvSpPr>
            <p:spPr bwMode="auto">
              <a:xfrm>
                <a:off x="4358" y="221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1" name="Rectangle 26"/>
              <p:cNvSpPr>
                <a:spLocks noChangeArrowheads="1"/>
              </p:cNvSpPr>
              <p:nvPr/>
            </p:nvSpPr>
            <p:spPr bwMode="auto">
              <a:xfrm>
                <a:off x="4358" y="2166"/>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85028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f151001-1b58-41d0-ac5e-74016beb66f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4599" cy="740664"/>
          </a:xfrm>
        </p:spPr>
        <p:txBody>
          <a:bodyPr/>
          <a:lstStyle/>
          <a:p>
            <a:r>
              <a:rPr lang="en-US" dirty="0"/>
              <a:t>Demonstration: How to Create and Use Partial Views</a:t>
            </a:r>
            <a:endParaRPr lang="en-IN" dirty="0"/>
          </a:p>
        </p:txBody>
      </p:sp>
      <p:sp>
        <p:nvSpPr>
          <p:cNvPr id="4" name="Text Placeholder 3"/>
          <p:cNvSpPr>
            <a:spLocks noGrp="1"/>
          </p:cNvSpPr>
          <p:nvPr>
            <p:ph type="body" idx="1"/>
          </p:nvPr>
        </p:nvSpPr>
        <p:spPr/>
        <p:txBody>
          <a:bodyPr/>
          <a:lstStyle/>
          <a:p>
            <a:pPr marL="0" indent="0">
              <a:buNone/>
            </a:pPr>
            <a:r>
              <a:rPr lang="en-US" dirty="0"/>
              <a:t>In this demonstration, you will learn how to:</a:t>
            </a:r>
          </a:p>
          <a:p>
            <a:r>
              <a:rPr lang="en-US" dirty="0">
                <a:solidFill>
                  <a:srgbClr val="000000"/>
                </a:solidFill>
              </a:rPr>
              <a:t>Add a partial view to an MVC application</a:t>
            </a:r>
          </a:p>
          <a:p>
            <a:r>
              <a:rPr lang="en-US" dirty="0">
                <a:solidFill>
                  <a:srgbClr val="000000"/>
                </a:solidFill>
              </a:rPr>
              <a:t>Fill the content of the partial view</a:t>
            </a:r>
          </a:p>
          <a:p>
            <a:r>
              <a:rPr lang="en-US" dirty="0">
                <a:solidFill>
                  <a:srgbClr val="000000"/>
                </a:solidFill>
              </a:rPr>
              <a:t>Embed a partial view in a view by using the </a:t>
            </a:r>
            <a:r>
              <a:rPr lang="en-US" b="1" dirty="0" err="1">
                <a:solidFill>
                  <a:srgbClr val="000000"/>
                </a:solidFill>
              </a:rPr>
              <a:t>Html.PartialAsync</a:t>
            </a:r>
            <a:r>
              <a:rPr lang="en-US" b="1" dirty="0">
                <a:solidFill>
                  <a:srgbClr val="000000"/>
                </a:solidFill>
              </a:rPr>
              <a:t> </a:t>
            </a:r>
            <a:r>
              <a:rPr lang="en-US" dirty="0">
                <a:solidFill>
                  <a:srgbClr val="000000"/>
                </a:solidFill>
              </a:rPr>
              <a:t>method</a:t>
            </a:r>
          </a:p>
        </p:txBody>
      </p:sp>
    </p:spTree>
    <p:extLst>
      <p:ext uri="{BB962C8B-B14F-4D97-AF65-F5344CB8AC3E}">
        <p14:creationId xmlns:p14="http://schemas.microsoft.com/office/powerpoint/2010/main" val="1683242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View Components</a:t>
            </a:r>
          </a:p>
        </p:txBody>
      </p:sp>
      <p:sp>
        <p:nvSpPr>
          <p:cNvPr id="4" name="Content Placeholder 2"/>
          <p:cNvSpPr txBox="1">
            <a:spLocks/>
          </p:cNvSpPr>
          <p:nvPr/>
        </p:nvSpPr>
        <p:spPr>
          <a:xfrm>
            <a:off x="458788" y="1021214"/>
            <a:ext cx="8119156" cy="535308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use view components to render identical or similar HTML content in different locations</a:t>
            </a:r>
          </a:p>
          <a:p>
            <a:pPr lvl="0"/>
            <a:r>
              <a:rPr lang="en-US" kern="0" dirty="0">
                <a:solidFill>
                  <a:srgbClr val="000000"/>
                </a:solidFill>
              </a:rPr>
              <a:t>A view component consists of two parts:</a:t>
            </a:r>
          </a:p>
          <a:p>
            <a:pPr marL="360000" lvl="1"/>
            <a:r>
              <a:rPr lang="en-US" kern="0" dirty="0">
                <a:solidFill>
                  <a:srgbClr val="000000"/>
                </a:solidFill>
              </a:rPr>
              <a:t>A class</a:t>
            </a:r>
          </a:p>
          <a:p>
            <a:pPr marL="540000" lvl="2"/>
            <a:r>
              <a:rPr lang="en-US" kern="0" dirty="0">
                <a:solidFill>
                  <a:srgbClr val="000000"/>
                </a:solidFill>
              </a:rPr>
              <a:t>Should be public and non-abstract</a:t>
            </a:r>
          </a:p>
          <a:p>
            <a:pPr marL="540000" lvl="2"/>
            <a:r>
              <a:rPr lang="en-US" kern="0" dirty="0">
                <a:solidFill>
                  <a:srgbClr val="000000"/>
                </a:solidFill>
              </a:rPr>
              <a:t>Usually derived from the </a:t>
            </a:r>
            <a:r>
              <a:rPr lang="en-US" b="1" kern="0" dirty="0" err="1">
                <a:solidFill>
                  <a:srgbClr val="000000"/>
                </a:solidFill>
              </a:rPr>
              <a:t>ViewComponent</a:t>
            </a:r>
            <a:r>
              <a:rPr lang="en-US" kern="0" dirty="0">
                <a:solidFill>
                  <a:srgbClr val="000000"/>
                </a:solidFill>
              </a:rPr>
              <a:t> base class</a:t>
            </a:r>
          </a:p>
          <a:p>
            <a:pPr marL="540000" lvl="2"/>
            <a:r>
              <a:rPr lang="en-US" kern="0" dirty="0">
                <a:solidFill>
                  <a:srgbClr val="000000"/>
                </a:solidFill>
              </a:rPr>
              <a:t>Should have a method called </a:t>
            </a:r>
            <a:r>
              <a:rPr lang="en-US" b="1" kern="0" dirty="0" err="1">
                <a:solidFill>
                  <a:srgbClr val="000000"/>
                </a:solidFill>
              </a:rPr>
              <a:t>InvokeAsync</a:t>
            </a:r>
            <a:r>
              <a:rPr lang="en-US" kern="0" dirty="0">
                <a:solidFill>
                  <a:srgbClr val="000000"/>
                </a:solidFill>
              </a:rPr>
              <a:t>, which defines its logic</a:t>
            </a:r>
          </a:p>
          <a:p>
            <a:pPr marL="360000" lvl="1"/>
            <a:r>
              <a:rPr lang="en-US" kern="0" dirty="0">
                <a:solidFill>
                  <a:srgbClr val="000000"/>
                </a:solidFill>
              </a:rPr>
              <a:t>A view</a:t>
            </a:r>
          </a:p>
          <a:p>
            <a:pPr marL="540000" lvl="2"/>
            <a:r>
              <a:rPr lang="en-US" kern="0" dirty="0">
                <a:solidFill>
                  <a:srgbClr val="000000"/>
                </a:solidFill>
              </a:rPr>
              <a:t>Can be located in a folder under </a:t>
            </a:r>
            <a:r>
              <a:rPr lang="en-US" b="1" kern="0" dirty="0">
                <a:solidFill>
                  <a:srgbClr val="000000"/>
                </a:solidFill>
              </a:rPr>
              <a:t>Views\Shared\Components</a:t>
            </a:r>
            <a:r>
              <a:rPr lang="en-US" kern="0" dirty="0">
                <a:solidFill>
                  <a:srgbClr val="000000"/>
                </a:solidFill>
              </a:rPr>
              <a:t> folder</a:t>
            </a:r>
          </a:p>
          <a:p>
            <a:pPr marL="540000" lvl="2"/>
            <a:r>
              <a:rPr lang="en-US" kern="0" dirty="0">
                <a:solidFill>
                  <a:srgbClr val="000000"/>
                </a:solidFill>
              </a:rPr>
              <a:t>The name of the folder should be the same as the name of the view component class without the </a:t>
            </a:r>
            <a:r>
              <a:rPr lang="en-US" b="1" kern="0" dirty="0" err="1">
                <a:solidFill>
                  <a:srgbClr val="000000"/>
                </a:solidFill>
              </a:rPr>
              <a:t>ViewComponent</a:t>
            </a:r>
            <a:r>
              <a:rPr lang="en-US" kern="0" dirty="0">
                <a:solidFill>
                  <a:srgbClr val="000000"/>
                </a:solidFill>
              </a:rPr>
              <a:t> suffix</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33382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00631bd-2f0b-45c8-ba76-ea9cf6909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View Component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Content of a view component class located in a file named </a:t>
            </a:r>
            <a:r>
              <a:rPr lang="en-US" b="1" kern="0" dirty="0" err="1">
                <a:solidFill>
                  <a:srgbClr val="000000"/>
                </a:solidFill>
              </a:rPr>
              <a:t>MyViewComponent.cs</a:t>
            </a:r>
            <a:r>
              <a:rPr lang="en-US" kern="0" dirty="0">
                <a:solidFill>
                  <a:srgbClr val="000000"/>
                </a:solidFill>
              </a:rPr>
              <a:t>:</a:t>
            </a:r>
            <a:endParaRPr lang="he-IL" kern="0" dirty="0">
              <a:solidFill>
                <a:srgbClr val="000000"/>
              </a:solidFill>
            </a:endParaRPr>
          </a:p>
          <a:p>
            <a:pPr marL="0" lvl="0" indent="0">
              <a:buNone/>
            </a:pPr>
            <a:r>
              <a:rPr lang="en-US" sz="1600" kern="0" dirty="0">
                <a:solidFill>
                  <a:srgbClr val="000000"/>
                </a:solidFill>
                <a:latin typeface="Consolas" panose="020B0609020204030204" pitchFamily="49" charset="0"/>
              </a:rPr>
              <a:t>  public class </a:t>
            </a:r>
            <a:r>
              <a:rPr lang="en-US" sz="1600" kern="0" dirty="0" err="1">
                <a:solidFill>
                  <a:srgbClr val="000000"/>
                </a:solidFill>
                <a:latin typeface="Consolas" panose="020B0609020204030204" pitchFamily="49" charset="0"/>
              </a:rPr>
              <a:t>MyViewComponent</a:t>
            </a:r>
            <a:r>
              <a:rPr lang="en-US" sz="1600" kern="0" dirty="0">
                <a:solidFill>
                  <a:srgbClr val="000000"/>
                </a:solidFill>
                <a:latin typeface="Consolas" panose="020B0609020204030204" pitchFamily="49" charset="0"/>
              </a:rPr>
              <a:t> : </a:t>
            </a:r>
            <a:r>
              <a:rPr lang="en-US" sz="1600" kern="0" dirty="0" err="1">
                <a:solidFill>
                  <a:srgbClr val="000000"/>
                </a:solidFill>
                <a:latin typeface="Consolas" panose="020B0609020204030204" pitchFamily="49" charset="0"/>
              </a:rPr>
              <a:t>ViewComponent</a:t>
            </a:r>
            <a:endParaRPr lang="en-US" sz="1600" kern="0" dirty="0">
              <a:solidFill>
                <a:srgbClr val="000000"/>
              </a:solidFill>
              <a:latin typeface="Consolas" panose="020B0609020204030204" pitchFamily="49" charset="0"/>
            </a:endParaRP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public Task&lt;</a:t>
            </a:r>
            <a:r>
              <a:rPr lang="en-US" sz="1600" kern="0" dirty="0" err="1">
                <a:solidFill>
                  <a:srgbClr val="000000"/>
                </a:solidFill>
                <a:latin typeface="Consolas" panose="020B0609020204030204" pitchFamily="49" charset="0"/>
              </a:rPr>
              <a:t>IViewComponentResult</a:t>
            </a:r>
            <a:r>
              <a:rPr lang="en-US" sz="1600" kern="0" dirty="0">
                <a:solidFill>
                  <a:srgbClr val="000000"/>
                </a:solidFill>
                <a:latin typeface="Consolas" panose="020B0609020204030204" pitchFamily="49" charset="0"/>
              </a:rPr>
              <a:t>&gt; </a:t>
            </a:r>
            <a:r>
              <a:rPr lang="en-US" sz="1600" kern="0" dirty="0" err="1">
                <a:solidFill>
                  <a:srgbClr val="000000"/>
                </a:solidFill>
                <a:latin typeface="Consolas" panose="020B0609020204030204" pitchFamily="49" charset="0"/>
              </a:rPr>
              <a:t>InvokeAsync</a:t>
            </a:r>
            <a:r>
              <a:rPr lang="en-US" sz="1600" kern="0" dirty="0">
                <a:solidFill>
                  <a:srgbClr val="000000"/>
                </a:solidFill>
                <a:latin typeface="Consolas" panose="020B0609020204030204" pitchFamily="49" charset="0"/>
              </a:rPr>
              <a:t>()</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return </a:t>
            </a:r>
            <a:r>
              <a:rPr lang="en-US" sz="1600" kern="0" dirty="0" err="1">
                <a:solidFill>
                  <a:srgbClr val="000000"/>
                </a:solidFill>
                <a:latin typeface="Consolas" panose="020B0609020204030204" pitchFamily="49" charset="0"/>
              </a:rPr>
              <a:t>Task.FromResult</a:t>
            </a:r>
            <a:r>
              <a:rPr lang="en-US" sz="1600" kern="0" dirty="0">
                <a:solidFill>
                  <a:srgbClr val="000000"/>
                </a:solidFill>
                <a:latin typeface="Consolas" panose="020B0609020204030204" pitchFamily="49" charset="0"/>
              </a:rPr>
              <a:t>&lt;</a:t>
            </a:r>
            <a:r>
              <a:rPr lang="en-US" sz="1600" kern="0" dirty="0" err="1">
                <a:solidFill>
                  <a:srgbClr val="000000"/>
                </a:solidFill>
                <a:latin typeface="Consolas" panose="020B0609020204030204" pitchFamily="49" charset="0"/>
              </a:rPr>
              <a:t>IViewComponentResult</a:t>
            </a:r>
            <a:r>
              <a:rPr lang="en-US" sz="1600" kern="0" dirty="0">
                <a:solidFill>
                  <a:srgbClr val="000000"/>
                </a:solidFill>
                <a:latin typeface="Consolas" panose="020B0609020204030204" pitchFamily="49" charset="0"/>
              </a:rPr>
              <a:t>&gt;(View("Default"));</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a:t>
            </a:r>
          </a:p>
          <a:p>
            <a:pPr marL="0" lvl="0" indent="0">
              <a:buNone/>
            </a:pPr>
            <a:endParaRPr lang="en-US" kern="0" dirty="0">
              <a:solidFill>
                <a:srgbClr val="000000"/>
              </a:solidFill>
            </a:endParaRPr>
          </a:p>
          <a:p>
            <a:pPr lvl="0"/>
            <a:r>
              <a:rPr lang="en-US" kern="0" dirty="0">
                <a:solidFill>
                  <a:srgbClr val="000000"/>
                </a:solidFill>
              </a:rPr>
              <a:t>Content of a view component view located in a file named </a:t>
            </a:r>
            <a:r>
              <a:rPr lang="en-US" b="1" kern="0" dirty="0" err="1">
                <a:solidFill>
                  <a:srgbClr val="000000"/>
                </a:solidFill>
              </a:rPr>
              <a:t>Default.cshtml</a:t>
            </a:r>
            <a:r>
              <a:rPr lang="en-US" kern="0" dirty="0">
                <a:solidFill>
                  <a:srgbClr val="000000"/>
                </a:solidFill>
              </a:rPr>
              <a:t>:</a:t>
            </a:r>
          </a:p>
          <a:p>
            <a:pPr marL="288925" lvl="1" indent="0">
              <a:buNone/>
            </a:pPr>
            <a:r>
              <a:rPr lang="en-US" sz="1600" kern="0" dirty="0">
                <a:solidFill>
                  <a:srgbClr val="000000"/>
                </a:solidFill>
                <a:latin typeface="Consolas" panose="020B0609020204030204" pitchFamily="49" charset="0"/>
              </a:rPr>
              <a:t>some text</a:t>
            </a:r>
          </a:p>
        </p:txBody>
      </p:sp>
    </p:spTree>
    <p:extLst>
      <p:ext uri="{BB962C8B-B14F-4D97-AF65-F5344CB8AC3E}">
        <p14:creationId xmlns:p14="http://schemas.microsoft.com/office/powerpoint/2010/main" val="98515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62a2215-ed53-47c6-998f-e7b5a5a399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View Components</a:t>
            </a:r>
          </a:p>
        </p:txBody>
      </p:sp>
      <p:sp>
        <p:nvSpPr>
          <p:cNvPr id="4" name="Content Placeholder 2"/>
          <p:cNvSpPr txBox="1">
            <a:spLocks/>
          </p:cNvSpPr>
          <p:nvPr/>
        </p:nvSpPr>
        <p:spPr>
          <a:xfrm>
            <a:off x="287791" y="1046919"/>
            <a:ext cx="8119156" cy="51353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lumMod val="85000"/>
                  <a:lumOff val="15000"/>
                </a:srgbClr>
              </a:solidFill>
            </a:endParaRPr>
          </a:p>
        </p:txBody>
      </p:sp>
      <p:sp>
        <p:nvSpPr>
          <p:cNvPr id="11"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t>You can include a view component in a view by:</a:t>
            </a:r>
          </a:p>
          <a:p>
            <a:pPr marL="270000"/>
            <a:r>
              <a:rPr lang="en-US" kern="0" dirty="0"/>
              <a:t> using the </a:t>
            </a:r>
            <a:r>
              <a:rPr lang="en-US" b="1" kern="0" dirty="0"/>
              <a:t>@</a:t>
            </a:r>
            <a:r>
              <a:rPr lang="en-US" b="1" kern="0" dirty="0" err="1"/>
              <a:t>Component.InvokeAsync</a:t>
            </a:r>
            <a:r>
              <a:rPr lang="en-US" kern="0" dirty="0"/>
              <a:t> method:</a:t>
            </a:r>
          </a:p>
          <a:p>
            <a:pPr marL="270000"/>
            <a:endParaRPr lang="en-US" kern="0" dirty="0">
              <a:solidFill>
                <a:srgbClr val="00188F"/>
              </a:solidFill>
            </a:endParaRPr>
          </a:p>
          <a:p>
            <a:pPr marL="270000"/>
            <a:endParaRPr lang="en-US" kern="0" dirty="0">
              <a:solidFill>
                <a:schemeClr val="tx1">
                  <a:lumMod val="75000"/>
                  <a:lumOff val="25000"/>
                </a:schemeClr>
              </a:solidFill>
            </a:endParaRPr>
          </a:p>
          <a:p>
            <a:pPr marL="270000"/>
            <a:endParaRPr lang="en-US" kern="0" dirty="0">
              <a:solidFill>
                <a:schemeClr val="tx1">
                  <a:lumMod val="75000"/>
                  <a:lumOff val="25000"/>
                </a:schemeClr>
              </a:solidFill>
            </a:endParaRPr>
          </a:p>
          <a:p>
            <a:pPr marL="270000"/>
            <a:endParaRPr lang="en-US" kern="0" dirty="0">
              <a:solidFill>
                <a:schemeClr val="tx1">
                  <a:lumMod val="75000"/>
                  <a:lumOff val="25000"/>
                </a:schemeClr>
              </a:solidFill>
            </a:endParaRPr>
          </a:p>
          <a:p>
            <a:pPr marL="270000"/>
            <a:r>
              <a:rPr lang="en-US" kern="0" dirty="0">
                <a:solidFill>
                  <a:schemeClr val="tx1">
                    <a:lumMod val="85000"/>
                    <a:lumOff val="15000"/>
                  </a:schemeClr>
                </a:solidFill>
              </a:rPr>
              <a:t> using a tag helper:</a:t>
            </a:r>
          </a:p>
        </p:txBody>
      </p:sp>
      <p:sp>
        <p:nvSpPr>
          <p:cNvPr id="12" name="Rectangle 11"/>
          <p:cNvSpPr/>
          <p:nvPr/>
        </p:nvSpPr>
        <p:spPr>
          <a:xfrm>
            <a:off x="882869" y="2198563"/>
            <a:ext cx="7245747" cy="40011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tx1"/>
                </a:solidFill>
                <a:latin typeface="Consolas" panose="020B0609020204030204" pitchFamily="49" charset="0"/>
                <a:cs typeface="Consolas" panose="020B0609020204030204" pitchFamily="49" charset="0"/>
              </a:rPr>
              <a:t>@await </a:t>
            </a:r>
            <a:r>
              <a:rPr lang="en-US" sz="2000" b="0" dirty="0" err="1">
                <a:solidFill>
                  <a:schemeClr val="tx1"/>
                </a:solidFill>
                <a:latin typeface="Consolas" panose="020B0609020204030204" pitchFamily="49" charset="0"/>
                <a:cs typeface="Consolas" panose="020B0609020204030204" pitchFamily="49" charset="0"/>
              </a:rPr>
              <a:t>Component.InvokeAsync</a:t>
            </a:r>
            <a:r>
              <a:rPr lang="en-US" sz="2000" b="0" dirty="0">
                <a:solidFill>
                  <a:schemeClr val="tx1"/>
                </a:solidFill>
                <a:latin typeface="Consolas" panose="020B0609020204030204" pitchFamily="49" charset="0"/>
                <a:cs typeface="Consolas" panose="020B0609020204030204" pitchFamily="49" charset="0"/>
              </a:rPr>
              <a:t>("My")</a:t>
            </a:r>
          </a:p>
        </p:txBody>
      </p:sp>
      <p:sp>
        <p:nvSpPr>
          <p:cNvPr id="13" name="Rectangle 12"/>
          <p:cNvSpPr/>
          <p:nvPr/>
        </p:nvSpPr>
        <p:spPr>
          <a:xfrm>
            <a:off x="2374208" y="3096108"/>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cs typeface="Segoe UI" panose="020B0502040204020203" pitchFamily="34" charset="0"/>
              </a:rPr>
              <a:t>some text</a:t>
            </a:r>
            <a:endParaRPr lang="en-GB" sz="2000" b="0" dirty="0">
              <a:latin typeface="Segoe UI" panose="020B0502040204020203" pitchFamily="34" charset="0"/>
              <a:cs typeface="Segoe UI" panose="020B0502040204020203" pitchFamily="34" charset="0"/>
            </a:endParaRPr>
          </a:p>
        </p:txBody>
      </p:sp>
      <p:sp>
        <p:nvSpPr>
          <p:cNvPr id="14" name="Bent Arrow 13"/>
          <p:cNvSpPr/>
          <p:nvPr/>
        </p:nvSpPr>
        <p:spPr bwMode="auto">
          <a:xfrm flipV="1">
            <a:off x="1424934" y="27914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5" name="Rectangle 14"/>
          <p:cNvSpPr/>
          <p:nvPr/>
        </p:nvSpPr>
        <p:spPr>
          <a:xfrm>
            <a:off x="971659" y="4632339"/>
            <a:ext cx="7245747" cy="40011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tx1"/>
                </a:solidFill>
                <a:latin typeface="Consolas" panose="020B0609020204030204" pitchFamily="49" charset="0"/>
                <a:cs typeface="Consolas" panose="020B0609020204030204" pitchFamily="49" charset="0"/>
              </a:rPr>
              <a:t>&lt;</a:t>
            </a:r>
            <a:r>
              <a:rPr lang="en-US" sz="2000" b="0" dirty="0" err="1">
                <a:solidFill>
                  <a:schemeClr val="tx1"/>
                </a:solidFill>
                <a:latin typeface="Consolas" panose="020B0609020204030204" pitchFamily="49" charset="0"/>
                <a:cs typeface="Consolas" panose="020B0609020204030204" pitchFamily="49" charset="0"/>
              </a:rPr>
              <a:t>vc:My</a:t>
            </a:r>
            <a:r>
              <a:rPr lang="en-US" sz="2000" b="0" dirty="0">
                <a:solidFill>
                  <a:schemeClr val="tx1"/>
                </a:solidFill>
                <a:latin typeface="Consolas" panose="020B0609020204030204" pitchFamily="49" charset="0"/>
                <a:cs typeface="Consolas" panose="020B0609020204030204" pitchFamily="49" charset="0"/>
              </a:rPr>
              <a:t>&gt;&lt;/</a:t>
            </a:r>
            <a:r>
              <a:rPr lang="en-US" sz="2000" b="0" dirty="0" err="1">
                <a:solidFill>
                  <a:schemeClr val="tx1"/>
                </a:solidFill>
                <a:latin typeface="Consolas" panose="020B0609020204030204" pitchFamily="49" charset="0"/>
                <a:cs typeface="Consolas" panose="020B0609020204030204" pitchFamily="49" charset="0"/>
              </a:rPr>
              <a:t>vc:My</a:t>
            </a:r>
            <a:r>
              <a:rPr lang="en-US" sz="2000" b="0" dirty="0">
                <a:solidFill>
                  <a:schemeClr val="tx1"/>
                </a:solidFill>
                <a:latin typeface="Consolas" panose="020B0609020204030204" pitchFamily="49" charset="0"/>
                <a:cs typeface="Consolas" panose="020B0609020204030204" pitchFamily="49" charset="0"/>
              </a:rPr>
              <a:t>&gt;</a:t>
            </a:r>
          </a:p>
        </p:txBody>
      </p:sp>
      <p:sp>
        <p:nvSpPr>
          <p:cNvPr id="16" name="Rectangle 15"/>
          <p:cNvSpPr/>
          <p:nvPr/>
        </p:nvSpPr>
        <p:spPr>
          <a:xfrm>
            <a:off x="2374208" y="5600510"/>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cs typeface="Segoe UI" panose="020B0502040204020203" pitchFamily="34" charset="0"/>
              </a:rPr>
              <a:t>some text</a:t>
            </a:r>
            <a:endParaRPr lang="en-GB" sz="2000" b="0" dirty="0">
              <a:latin typeface="Segoe UI" panose="020B0502040204020203" pitchFamily="34" charset="0"/>
              <a:cs typeface="Segoe UI" panose="020B0502040204020203" pitchFamily="34" charset="0"/>
            </a:endParaRPr>
          </a:p>
        </p:txBody>
      </p:sp>
      <p:sp>
        <p:nvSpPr>
          <p:cNvPr id="17" name="Bent Arrow 16"/>
          <p:cNvSpPr/>
          <p:nvPr/>
        </p:nvSpPr>
        <p:spPr bwMode="auto">
          <a:xfrm flipV="1">
            <a:off x="1481919" y="5244910"/>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06132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b355e1d-146b-4fa2-8ae2-6be6053a88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Invoking View Components with Parameters</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dirty="0">
                <a:solidFill>
                  <a:srgbClr val="000000"/>
                </a:solidFill>
              </a:rPr>
              <a:t>A view component that gets a parameter:</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public </a:t>
            </a:r>
            <a:r>
              <a:rPr lang="en-US" sz="1400" kern="0" dirty="0" err="1">
                <a:solidFill>
                  <a:srgbClr val="000000"/>
                </a:solidFill>
                <a:latin typeface="Consolas" panose="020B0609020204030204" pitchFamily="49" charset="0"/>
                <a:cs typeface="Consolas" panose="020B0609020204030204" pitchFamily="49" charset="0"/>
              </a:rPr>
              <a:t>async</a:t>
            </a:r>
            <a:r>
              <a:rPr lang="en-US" sz="1400" kern="0" dirty="0">
                <a:solidFill>
                  <a:srgbClr val="000000"/>
                </a:solidFill>
                <a:latin typeface="Consolas" panose="020B0609020204030204" pitchFamily="49" charset="0"/>
                <a:cs typeface="Consolas" panose="020B0609020204030204" pitchFamily="49" charset="0"/>
              </a:rPr>
              <a:t> Task&lt;</a:t>
            </a:r>
            <a:r>
              <a:rPr lang="en-US" sz="1400" kern="0" dirty="0" err="1">
                <a:solidFill>
                  <a:srgbClr val="000000"/>
                </a:solidFill>
                <a:latin typeface="Consolas" panose="020B0609020204030204" pitchFamily="49" charset="0"/>
                <a:cs typeface="Consolas" panose="020B0609020204030204" pitchFamily="49" charset="0"/>
              </a:rPr>
              <a:t>IViewComponentResult</a:t>
            </a:r>
            <a:r>
              <a:rPr lang="en-US" sz="1400" kern="0" dirty="0">
                <a:solidFill>
                  <a:srgbClr val="000000"/>
                </a:solidFill>
                <a:latin typeface="Consolas" panose="020B0609020204030204" pitchFamily="49" charset="0"/>
                <a:cs typeface="Consolas" panose="020B0609020204030204" pitchFamily="49" charset="0"/>
              </a:rPr>
              <a:t>&gt; </a:t>
            </a:r>
            <a:r>
              <a:rPr lang="en-US" sz="1400" kern="0" dirty="0" err="1">
                <a:solidFill>
                  <a:srgbClr val="000000"/>
                </a:solidFill>
                <a:latin typeface="Consolas" panose="020B0609020204030204" pitchFamily="49" charset="0"/>
                <a:cs typeface="Consolas" panose="020B0609020204030204" pitchFamily="49" charset="0"/>
              </a:rPr>
              <a:t>InvokeAsync</a:t>
            </a:r>
            <a:r>
              <a:rPr lang="en-US" sz="1400" kern="0" dirty="0">
                <a:solidFill>
                  <a:srgbClr val="000000"/>
                </a:solidFill>
                <a:latin typeface="Consolas" panose="020B0609020204030204" pitchFamily="49" charset="0"/>
                <a:cs typeface="Consolas" panose="020B0609020204030204" pitchFamily="49" charset="0"/>
              </a:rPr>
              <a:t>(</a:t>
            </a:r>
            <a:r>
              <a:rPr lang="en-US" sz="1400" kern="0" dirty="0" err="1">
                <a:solidFill>
                  <a:srgbClr val="000000"/>
                </a:solidFill>
                <a:latin typeface="Consolas" panose="020B0609020204030204" pitchFamily="49" charset="0"/>
                <a:cs typeface="Consolas" panose="020B0609020204030204" pitchFamily="49" charset="0"/>
              </a:rPr>
              <a:t>int</a:t>
            </a:r>
            <a:r>
              <a:rPr lang="en-US" sz="1400" kern="0" dirty="0">
                <a:solidFill>
                  <a:srgbClr val="000000"/>
                </a:solidFill>
                <a:latin typeface="Consolas" panose="020B0609020204030204" pitchFamily="49" charset="0"/>
                <a:cs typeface="Consolas" panose="020B0609020204030204" pitchFamily="49" charset="0"/>
              </a:rPr>
              <a:t> </a:t>
            </a:r>
            <a:r>
              <a:rPr lang="en-US" sz="1400" kern="0" dirty="0" err="1">
                <a:solidFill>
                  <a:srgbClr val="000000"/>
                </a:solidFill>
                <a:latin typeface="Consolas" panose="020B0609020204030204" pitchFamily="49" charset="0"/>
                <a:cs typeface="Consolas" panose="020B0609020204030204" pitchFamily="49" charset="0"/>
              </a:rPr>
              <a:t>param</a:t>
            </a:r>
            <a:r>
              <a:rPr lang="en-US" sz="14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a:t>
            </a:r>
            <a:r>
              <a:rPr lang="en-US" sz="1400" kern="0" dirty="0" err="1">
                <a:solidFill>
                  <a:srgbClr val="000000"/>
                </a:solidFill>
                <a:latin typeface="Consolas" panose="020B0609020204030204" pitchFamily="49" charset="0"/>
                <a:cs typeface="Consolas" panose="020B0609020204030204" pitchFamily="49" charset="0"/>
              </a:rPr>
              <a:t>int</a:t>
            </a:r>
            <a:r>
              <a:rPr lang="en-US" sz="1400" kern="0" dirty="0">
                <a:solidFill>
                  <a:srgbClr val="000000"/>
                </a:solidFill>
                <a:latin typeface="Consolas" panose="020B0609020204030204" pitchFamily="49" charset="0"/>
                <a:cs typeface="Consolas" panose="020B0609020204030204" pitchFamily="49" charset="0"/>
              </a:rPr>
              <a:t> id = await </a:t>
            </a:r>
            <a:r>
              <a:rPr lang="en-US" sz="1400" kern="0" dirty="0" err="1">
                <a:solidFill>
                  <a:srgbClr val="000000"/>
                </a:solidFill>
                <a:latin typeface="Consolas" panose="020B0609020204030204" pitchFamily="49" charset="0"/>
                <a:cs typeface="Consolas" panose="020B0609020204030204" pitchFamily="49" charset="0"/>
              </a:rPr>
              <a:t>SomeOperationAsync</a:t>
            </a:r>
            <a:r>
              <a:rPr lang="en-US" sz="1400" kern="0" dirty="0">
                <a:solidFill>
                  <a:srgbClr val="000000"/>
                </a:solidFill>
                <a:latin typeface="Consolas" panose="020B0609020204030204" pitchFamily="49" charset="0"/>
                <a:cs typeface="Consolas" panose="020B0609020204030204" pitchFamily="49" charset="0"/>
              </a:rPr>
              <a:t>(</a:t>
            </a:r>
            <a:r>
              <a:rPr lang="en-US" sz="1400" kern="0" dirty="0" err="1">
                <a:solidFill>
                  <a:srgbClr val="000000"/>
                </a:solidFill>
                <a:latin typeface="Consolas" panose="020B0609020204030204" pitchFamily="49" charset="0"/>
                <a:cs typeface="Consolas" panose="020B0609020204030204" pitchFamily="49" charset="0"/>
              </a:rPr>
              <a:t>param</a:t>
            </a:r>
            <a:r>
              <a:rPr lang="en-US" sz="14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return View("Default", id);</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t>
            </a:r>
          </a:p>
          <a:p>
            <a:pPr marL="0" lvl="0" indent="0">
              <a:buNone/>
            </a:pPr>
            <a:endParaRPr lang="en-US" kern="0" dirty="0">
              <a:solidFill>
                <a:srgbClr val="000000"/>
              </a:solidFill>
            </a:endParaRPr>
          </a:p>
          <a:p>
            <a:pPr lvl="0"/>
            <a:r>
              <a:rPr lang="en-US" b="1" kern="0" dirty="0">
                <a:solidFill>
                  <a:srgbClr val="000000"/>
                </a:solidFill>
              </a:rPr>
              <a:t>Pass a parameter to the view component: </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@await </a:t>
            </a:r>
            <a:r>
              <a:rPr lang="en-US" sz="1400" kern="0" dirty="0" err="1">
                <a:solidFill>
                  <a:srgbClr val="000000"/>
                </a:solidFill>
                <a:latin typeface="Consolas" panose="020B0609020204030204" pitchFamily="49" charset="0"/>
                <a:cs typeface="Consolas" panose="020B0609020204030204" pitchFamily="49" charset="0"/>
              </a:rPr>
              <a:t>Component.InvokeAsync</a:t>
            </a:r>
            <a:r>
              <a:rPr lang="en-US" sz="1400" kern="0" dirty="0">
                <a:solidFill>
                  <a:srgbClr val="000000"/>
                </a:solidFill>
                <a:latin typeface="Consolas" panose="020B0609020204030204" pitchFamily="49" charset="0"/>
                <a:cs typeface="Consolas" panose="020B0609020204030204" pitchFamily="49" charset="0"/>
              </a:rPr>
              <a:t>("My", 5)</a:t>
            </a:r>
          </a:p>
        </p:txBody>
      </p:sp>
    </p:spTree>
    <p:extLst>
      <p:ext uri="{BB962C8B-B14F-4D97-AF65-F5344CB8AC3E}">
        <p14:creationId xmlns:p14="http://schemas.microsoft.com/office/powerpoint/2010/main" val="731034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73db840-a64e-41c2-93f7-0feabd5eed8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186133" cy="740664"/>
          </a:xfrm>
        </p:spPr>
        <p:txBody>
          <a:bodyPr/>
          <a:lstStyle/>
          <a:p>
            <a:r>
              <a:rPr lang="en-US" dirty="0"/>
              <a:t>Demonstration: How to Create and Use View Components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kern="0" dirty="0">
                <a:solidFill>
                  <a:srgbClr val="000000"/>
                </a:solidFill>
              </a:rPr>
              <a:t>Add a view component class to an MVC application</a:t>
            </a:r>
          </a:p>
          <a:p>
            <a:r>
              <a:rPr lang="en-US" kern="0" dirty="0">
                <a:solidFill>
                  <a:srgbClr val="000000"/>
                </a:solidFill>
              </a:rPr>
              <a:t>Add a view component view to an MVC application</a:t>
            </a:r>
          </a:p>
          <a:p>
            <a:r>
              <a:rPr lang="en-US" kern="0" dirty="0">
                <a:solidFill>
                  <a:srgbClr val="000000"/>
                </a:solidFill>
              </a:rPr>
              <a:t>Embed the view component in a view</a:t>
            </a:r>
          </a:p>
        </p:txBody>
      </p:sp>
    </p:spTree>
    <p:extLst>
      <p:ext uri="{BB962C8B-B14F-4D97-AF65-F5344CB8AC3E}">
        <p14:creationId xmlns:p14="http://schemas.microsoft.com/office/powerpoint/2010/main" val="2061044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Developing Views</a:t>
            </a:r>
          </a:p>
        </p:txBody>
      </p:sp>
      <p:sp>
        <p:nvSpPr>
          <p:cNvPr id="3" name="Text Placeholder 2"/>
          <p:cNvSpPr>
            <a:spLocks noGrp="1"/>
          </p:cNvSpPr>
          <p:nvPr>
            <p:ph type="body" idx="1"/>
          </p:nvPr>
        </p:nvSpPr>
        <p:spPr/>
        <p:txBody>
          <a:bodyPr/>
          <a:lstStyle/>
          <a:p>
            <a:r>
              <a:rPr lang="en-US"/>
              <a:t>Exercise 1: Adding Views to an MVC Application
Exercise 2: Adding a Partial View
Exercise 3: Adding a View Component</a:t>
            </a:r>
            <a:endParaRPr lang="en-IN"/>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246559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4341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Creating Views with Razor Syntax</a:t>
            </a:r>
            <a:endParaRPr lang="en-IN" dirty="0"/>
          </a:p>
        </p:txBody>
      </p:sp>
      <p:sp>
        <p:nvSpPr>
          <p:cNvPr id="3" name="Text Placeholder 2"/>
          <p:cNvSpPr>
            <a:spLocks noGrp="1"/>
          </p:cNvSpPr>
          <p:nvPr>
            <p:ph type="body" idx="1"/>
          </p:nvPr>
        </p:nvSpPr>
        <p:spPr/>
        <p:txBody>
          <a:bodyPr/>
          <a:lstStyle/>
          <a:p>
            <a:r>
              <a:rPr lang="en-US" dirty="0"/>
              <a:t>Adding Views
Differentiating Server-Side Code from HTML
Features of the Razor Syntax
Demonstration: How to Use the Razor Syntax
Alternative View Engines
Dependency Injection into Views</a:t>
            </a:r>
            <a:endParaRPr lang="en-IN" dirty="0"/>
          </a:p>
        </p:txBody>
      </p:sp>
    </p:spTree>
    <p:extLst>
      <p:ext uri="{BB962C8B-B14F-4D97-AF65-F5344CB8AC3E}">
        <p14:creationId xmlns:p14="http://schemas.microsoft.com/office/powerpoint/2010/main" val="332530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10726166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58788" y="1021215"/>
            <a:ext cx="8119156" cy="1569660"/>
          </a:xfrm>
          <a:prstGeom prst="rect">
            <a:avLst/>
          </a:prstGeom>
          <a:noFill/>
        </p:spPr>
        <p:txBody>
          <a:bodyPr vert="horz" wrap="square" rtlCol="0">
            <a:spAutoFit/>
          </a:bodyPr>
          <a:lstStyle/>
          <a:p>
            <a:pPr>
              <a:spcBef>
                <a:spcPts val="600"/>
              </a:spcBef>
            </a:pPr>
            <a:r>
              <a:rPr lang="en-IN" sz="2400" dirty="0">
                <a:effectLst/>
                <a:latin typeface="Segoe UI" panose="020B0502040204020203" pitchFamily="34" charset="0"/>
                <a:ea typeface="Calibri" panose="020F0502020204030204" pitchFamily="34" charset="0"/>
                <a:cs typeface="Times New Roman" panose="02020603050405020304" pitchFamily="18" charset="0"/>
              </a:rPr>
              <a:t>To construct the user interface of a city's web application, your development team decided to add views. You have been asked to create the views to render a response to a browser.</a:t>
            </a:r>
            <a:endParaRPr lang="en-IN" sz="2400" dirty="0">
              <a:latin typeface="Segoe UI" panose="020B0502040204020203" pitchFamily="34" charset="0"/>
            </a:endParaRPr>
          </a:p>
        </p:txBody>
      </p:sp>
    </p:spTree>
    <p:extLst>
      <p:ext uri="{BB962C8B-B14F-4D97-AF65-F5344CB8AC3E}">
        <p14:creationId xmlns:p14="http://schemas.microsoft.com/office/powerpoint/2010/main" val="69805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US" sz="2400" dirty="0"/>
              <a:t>A member of your team accidently deleted the _</a:t>
            </a:r>
            <a:r>
              <a:rPr lang="en-US" sz="2400" b="1" dirty="0" err="1"/>
              <a:t>ViewImports.cshtml</a:t>
            </a:r>
            <a:r>
              <a:rPr lang="en-US" sz="2400" dirty="0"/>
              <a:t> file. What will be the impact of this deletion?
You are asked to replace the tag helper that is used in the </a:t>
            </a:r>
            <a:r>
              <a:rPr lang="en-US" sz="2400" b="1" dirty="0" err="1"/>
              <a:t>ShowDataForCity.cshtml</a:t>
            </a:r>
            <a:r>
              <a:rPr lang="en-US" sz="2400" dirty="0"/>
              <a:t> file with an HTML helper. The MVC application’s behavior should not be changed. What should you do?</a:t>
            </a:r>
            <a:endParaRPr lang="en-IN" sz="2400" dirty="0"/>
          </a:p>
        </p:txBody>
      </p:sp>
    </p:spTree>
    <p:extLst>
      <p:ext uri="{BB962C8B-B14F-4D97-AF65-F5344CB8AC3E}">
        <p14:creationId xmlns:p14="http://schemas.microsoft.com/office/powerpoint/2010/main" val="3304493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US" dirty="0"/>
              <a:t>Review Question
Best Practices
Common Issues and Troubleshooting Tips</a:t>
            </a:r>
            <a:endParaRPr lang="en-IN" dirty="0"/>
          </a:p>
        </p:txBody>
      </p:sp>
    </p:spTree>
    <p:extLst>
      <p:ext uri="{BB962C8B-B14F-4D97-AF65-F5344CB8AC3E}">
        <p14:creationId xmlns:p14="http://schemas.microsoft.com/office/powerpoint/2010/main" val="244155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Views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Views handle the presentation logic </a:t>
            </a:r>
          </a:p>
          <a:p>
            <a:pPr lvl="0"/>
            <a:r>
              <a:rPr lang="en-US" kern="0" dirty="0">
                <a:solidFill>
                  <a:srgbClr val="000000"/>
                </a:solidFill>
              </a:rPr>
              <a:t>View files have a .</a:t>
            </a:r>
            <a:r>
              <a:rPr lang="en-US" kern="0" dirty="0" err="1">
                <a:solidFill>
                  <a:srgbClr val="000000"/>
                </a:solidFill>
              </a:rPr>
              <a:t>cshtml</a:t>
            </a:r>
            <a:r>
              <a:rPr lang="en-US" kern="0" dirty="0">
                <a:solidFill>
                  <a:srgbClr val="000000"/>
                </a:solidFill>
              </a:rPr>
              <a:t> extension</a:t>
            </a:r>
          </a:p>
          <a:p>
            <a:pPr lvl="0"/>
            <a:r>
              <a:rPr lang="en-US" kern="0" dirty="0">
                <a:solidFill>
                  <a:srgbClr val="000000"/>
                </a:solidFill>
              </a:rPr>
              <a:t>Within a controller, you can use the </a:t>
            </a:r>
            <a:r>
              <a:rPr lang="en-US" b="1" kern="0" dirty="0">
                <a:solidFill>
                  <a:srgbClr val="000000"/>
                </a:solidFill>
              </a:rPr>
              <a:t>View</a:t>
            </a:r>
            <a:r>
              <a:rPr lang="en-US" kern="0" dirty="0">
                <a:solidFill>
                  <a:srgbClr val="000000"/>
                </a:solidFill>
              </a:rPr>
              <a:t> method</a:t>
            </a:r>
          </a:p>
          <a:p>
            <a:pPr marL="0" lvl="0" indent="0">
              <a:buNone/>
            </a:pPr>
            <a:endParaRPr lang="en-US" kern="0" dirty="0">
              <a:solidFill>
                <a:srgbClr val="000000"/>
              </a:solidFill>
            </a:endParaRPr>
          </a:p>
          <a:p>
            <a:pPr marL="0" lvl="0" indent="0">
              <a:buNone/>
            </a:pPr>
            <a:r>
              <a:rPr lang="en-US" sz="2000" kern="0" dirty="0">
                <a:solidFill>
                  <a:srgbClr val="000000"/>
                </a:solidFill>
                <a:latin typeface="Consolas" panose="020B0609020204030204" pitchFamily="49" charset="0"/>
              </a:rPr>
              <a:t>    public class </a:t>
            </a:r>
            <a:r>
              <a:rPr lang="en-US" sz="2000" kern="0" dirty="0" err="1">
                <a:solidFill>
                  <a:srgbClr val="000000"/>
                </a:solidFill>
                <a:latin typeface="Consolas" panose="020B0609020204030204" pitchFamily="49" charset="0"/>
              </a:rPr>
              <a:t>ProductController</a:t>
            </a:r>
            <a:r>
              <a:rPr lang="en-US" sz="2000" kern="0" dirty="0">
                <a:solidFill>
                  <a:srgbClr val="000000"/>
                </a:solidFill>
                <a:latin typeface="Consolas" panose="020B0609020204030204" pitchFamily="49" charset="0"/>
              </a:rPr>
              <a:t> : Controller</a:t>
            </a:r>
          </a:p>
          <a:p>
            <a:pPr marL="0" lvl="0" indent="0">
              <a:buNone/>
            </a:pPr>
            <a:r>
              <a:rPr lang="en-US" sz="2000" kern="0" dirty="0">
                <a:solidFill>
                  <a:srgbClr val="000000"/>
                </a:solidFill>
                <a:latin typeface="Consolas" panose="020B0609020204030204" pitchFamily="49" charset="0"/>
              </a:rPr>
              <a:t>    {</a:t>
            </a:r>
          </a:p>
          <a:p>
            <a:pPr marL="0" lvl="0" indent="0">
              <a:buNone/>
            </a:pPr>
            <a:r>
              <a:rPr lang="en-US" sz="2000" kern="0" dirty="0">
                <a:solidFill>
                  <a:srgbClr val="000000"/>
                </a:solidFill>
                <a:latin typeface="Consolas" panose="020B0609020204030204" pitchFamily="49" charset="0"/>
              </a:rPr>
              <a:t>        public </a:t>
            </a:r>
            <a:r>
              <a:rPr lang="en-US" sz="2000" kern="0" dirty="0" err="1">
                <a:solidFill>
                  <a:srgbClr val="000000"/>
                </a:solidFill>
                <a:latin typeface="Consolas" panose="020B0609020204030204" pitchFamily="49" charset="0"/>
              </a:rPr>
              <a:t>IActionResult</a:t>
            </a:r>
            <a:r>
              <a:rPr lang="en-US" sz="2000" kern="0" dirty="0">
                <a:solidFill>
                  <a:srgbClr val="000000"/>
                </a:solidFill>
                <a:latin typeface="Consolas" panose="020B0609020204030204" pitchFamily="49" charset="0"/>
              </a:rPr>
              <a:t> Index()</a:t>
            </a:r>
          </a:p>
          <a:p>
            <a:pPr marL="0" lvl="0" indent="0">
              <a:buNone/>
            </a:pPr>
            <a:r>
              <a:rPr lang="en-US" sz="2000" kern="0" dirty="0">
                <a:solidFill>
                  <a:srgbClr val="000000"/>
                </a:solidFill>
                <a:latin typeface="Consolas" panose="020B0609020204030204" pitchFamily="49" charset="0"/>
              </a:rPr>
              <a:t>        {</a:t>
            </a:r>
          </a:p>
          <a:p>
            <a:pPr marL="0" lvl="0" indent="0">
              <a:buNone/>
            </a:pPr>
            <a:r>
              <a:rPr lang="en-US" sz="2000" kern="0" dirty="0">
                <a:solidFill>
                  <a:srgbClr val="000000"/>
                </a:solidFill>
                <a:latin typeface="Consolas" panose="020B0609020204030204" pitchFamily="49" charset="0"/>
              </a:rPr>
              <a:t>            return View();</a:t>
            </a:r>
          </a:p>
          <a:p>
            <a:pPr marL="0" lvl="0" indent="0">
              <a:buNone/>
            </a:pPr>
            <a:r>
              <a:rPr lang="en-US" sz="2000" kern="0" dirty="0">
                <a:solidFill>
                  <a:srgbClr val="000000"/>
                </a:solidFill>
                <a:latin typeface="Consolas" panose="020B0609020204030204" pitchFamily="49" charset="0"/>
              </a:rPr>
              <a:t>        }</a:t>
            </a:r>
          </a:p>
          <a:p>
            <a:pPr marL="0" lvl="0" indent="0">
              <a:buNone/>
            </a:pPr>
            <a:r>
              <a:rPr lang="en-US" sz="2000" kern="0" dirty="0">
                <a:solidFill>
                  <a:srgbClr val="000000"/>
                </a:solidFill>
                <a:latin typeface="Consolas" panose="020B0609020204030204" pitchFamily="49" charset="0"/>
              </a:rPr>
              <a:t>    }</a:t>
            </a:r>
          </a:p>
          <a:p>
            <a:pPr marL="0" lvl="0" indent="0">
              <a:buNone/>
            </a:pPr>
            <a:r>
              <a:rPr lang="en-US" kern="0" dirty="0">
                <a:solidFill>
                  <a:srgbClr val="000000"/>
                </a:solidFill>
              </a:rPr>
              <a:t> </a:t>
            </a:r>
          </a:p>
        </p:txBody>
      </p:sp>
    </p:spTree>
    <p:extLst>
      <p:ext uri="{BB962C8B-B14F-4D97-AF65-F5344CB8AC3E}">
        <p14:creationId xmlns:p14="http://schemas.microsoft.com/office/powerpoint/2010/main" val="36070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Differentiating Server-Side Code from HTML</a:t>
            </a:r>
          </a:p>
        </p:txBody>
      </p:sp>
      <p:sp>
        <p:nvSpPr>
          <p:cNvPr id="4" name="Content Placeholder 2"/>
          <p:cNvSpPr txBox="1">
            <a:spLocks/>
          </p:cNvSpPr>
          <p:nvPr/>
        </p:nvSpPr>
        <p:spPr>
          <a:xfrm>
            <a:off x="458788" y="1021214"/>
            <a:ext cx="8119156" cy="55518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Razor identifies server-side code by looking for the </a:t>
            </a:r>
            <a:r>
              <a:rPr lang="en-US" b="1" kern="0" dirty="0">
                <a:solidFill>
                  <a:srgbClr val="000000"/>
                </a:solidFill>
              </a:rPr>
              <a:t>@</a:t>
            </a:r>
            <a:r>
              <a:rPr lang="en-US" kern="0" dirty="0">
                <a:solidFill>
                  <a:srgbClr val="000000"/>
                </a:solidFill>
              </a:rPr>
              <a:t> symbol</a:t>
            </a:r>
          </a:p>
          <a:p>
            <a:pPr lvl="0"/>
            <a:r>
              <a:rPr lang="en-US" kern="0" dirty="0">
                <a:solidFill>
                  <a:srgbClr val="000000"/>
                </a:solidFill>
              </a:rPr>
              <a:t>Razor distinguishes the server-side code from the HTML content that is sent to the browser unchanged</a:t>
            </a:r>
          </a:p>
          <a:p>
            <a:pPr marL="0" lvl="0" indent="0">
              <a:buNone/>
            </a:pPr>
            <a:endParaRPr lang="en-US" kern="0" dirty="0">
              <a:solidFill>
                <a:srgbClr val="000000"/>
              </a:solidFill>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@for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 0;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&lt; 5;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&lt;span&gt;@</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&lt;/span&gt;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4752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21a76-9426-4c61-a7f4-a358a09de6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the @ Symbol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Razor syntax, the </a:t>
            </a:r>
            <a:r>
              <a:rPr lang="en-US" b="1" kern="0" dirty="0">
                <a:solidFill>
                  <a:srgbClr val="000000"/>
                </a:solidFill>
              </a:rPr>
              <a:t>@</a:t>
            </a:r>
            <a:r>
              <a:rPr lang="en-US" kern="0" dirty="0">
                <a:solidFill>
                  <a:srgbClr val="000000"/>
                </a:solidFill>
              </a:rPr>
              <a:t> symbol has various uses. You can:</a:t>
            </a:r>
          </a:p>
          <a:p>
            <a:r>
              <a:rPr lang="en-US" sz="3000" kern="0" dirty="0">
                <a:solidFill>
                  <a:srgbClr val="000000"/>
                </a:solidFill>
              </a:rPr>
              <a:t>Use </a:t>
            </a:r>
            <a:r>
              <a:rPr lang="en-US" sz="3000" b="1" kern="0" dirty="0">
                <a:solidFill>
                  <a:srgbClr val="000000"/>
                </a:solidFill>
              </a:rPr>
              <a:t>@</a:t>
            </a:r>
            <a:r>
              <a:rPr lang="en-US" sz="3000" kern="0" dirty="0">
                <a:solidFill>
                  <a:srgbClr val="000000"/>
                </a:solidFill>
              </a:rPr>
              <a:t> to identify server-side C# code</a:t>
            </a:r>
          </a:p>
          <a:p>
            <a:r>
              <a:rPr lang="en-US" sz="3000" kern="0" dirty="0">
                <a:solidFill>
                  <a:srgbClr val="000000"/>
                </a:solidFill>
              </a:rPr>
              <a:t>Use </a:t>
            </a:r>
            <a:r>
              <a:rPr lang="en-US" sz="3000" b="1" kern="0" dirty="0">
                <a:solidFill>
                  <a:srgbClr val="000000"/>
                </a:solidFill>
              </a:rPr>
              <a:t>@@</a:t>
            </a:r>
            <a:r>
              <a:rPr lang="en-US" sz="3000" kern="0" dirty="0">
                <a:solidFill>
                  <a:srgbClr val="000000"/>
                </a:solidFill>
              </a:rPr>
              <a:t> to render an @ symbol in an HTML page</a:t>
            </a:r>
          </a:p>
          <a:p>
            <a:r>
              <a:rPr lang="en-US" sz="3000" kern="0" dirty="0">
                <a:solidFill>
                  <a:srgbClr val="000000"/>
                </a:solidFill>
              </a:rPr>
              <a:t>Use </a:t>
            </a:r>
            <a:r>
              <a:rPr lang="en-US" sz="3000" b="1" kern="0" dirty="0">
                <a:solidFill>
                  <a:srgbClr val="000000"/>
                </a:solidFill>
              </a:rPr>
              <a:t>@:</a:t>
            </a:r>
            <a:r>
              <a:rPr lang="en-US" sz="3000" kern="0" dirty="0">
                <a:solidFill>
                  <a:srgbClr val="000000"/>
                </a:solidFill>
              </a:rPr>
              <a:t> to explicitly declare a line of text as content and not code</a:t>
            </a:r>
          </a:p>
          <a:p>
            <a:r>
              <a:rPr lang="en-US" sz="3000" kern="0" dirty="0">
                <a:solidFill>
                  <a:srgbClr val="000000"/>
                </a:solidFill>
              </a:rPr>
              <a:t>Use </a:t>
            </a:r>
            <a:r>
              <a:rPr lang="en-US" sz="3000" b="1" kern="0" dirty="0">
                <a:solidFill>
                  <a:srgbClr val="000000"/>
                </a:solidFill>
              </a:rPr>
              <a:t>&lt;text&gt;</a:t>
            </a:r>
            <a:r>
              <a:rPr lang="en-US" sz="3000" kern="0" dirty="0">
                <a:solidFill>
                  <a:srgbClr val="000000"/>
                </a:solidFill>
              </a:rPr>
              <a:t>to explicitly declare several lines of text as content and not code</a:t>
            </a:r>
          </a:p>
          <a:p>
            <a:pPr lvl="0"/>
            <a:endParaRPr lang="en-US" kern="0" dirty="0">
              <a:solidFill>
                <a:srgbClr val="000000"/>
              </a:solidFill>
            </a:endParaRPr>
          </a:p>
        </p:txBody>
      </p:sp>
    </p:spTree>
    <p:extLst>
      <p:ext uri="{BB962C8B-B14F-4D97-AF65-F5344CB8AC3E}">
        <p14:creationId xmlns:p14="http://schemas.microsoft.com/office/powerpoint/2010/main" val="381445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Razor Syntax</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kern="0" dirty="0">
                <a:solidFill>
                  <a:srgbClr val="000000"/>
                </a:solidFill>
              </a:rPr>
              <a:t>A sample code block displaying the features of Razor</a:t>
            </a:r>
          </a:p>
          <a:p>
            <a:pPr marL="688975" lvl="2" indent="0">
              <a:buNone/>
            </a:pPr>
            <a:r>
              <a:rPr lang="en-US" sz="1800" kern="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Some more Razor examples *@</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Price including Sale Tax: @</a:t>
            </a:r>
            <a:r>
              <a:rPr lang="en-US" sz="1800" kern="0" dirty="0" err="1">
                <a:solidFill>
                  <a:srgbClr val="000000"/>
                </a:solidFill>
                <a:latin typeface="Consolas" panose="020B0609020204030204" pitchFamily="49" charset="0"/>
                <a:cs typeface="Consolas" panose="020B0609020204030204" pitchFamily="49" charset="0"/>
              </a:rPr>
              <a:t>ViewBag.Price</a:t>
            </a:r>
            <a:r>
              <a:rPr lang="en-US" sz="1800"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Price including Sale Tax: @(</a:t>
            </a:r>
            <a:r>
              <a:rPr lang="en-US" sz="1800" kern="0" dirty="0" err="1">
                <a:solidFill>
                  <a:srgbClr val="000000"/>
                </a:solidFill>
                <a:latin typeface="Consolas" panose="020B0609020204030204" pitchFamily="49" charset="0"/>
                <a:cs typeface="Consolas" panose="020B0609020204030204" pitchFamily="49" charset="0"/>
              </a:rPr>
              <a:t>ViewBag.Price</a:t>
            </a:r>
            <a:r>
              <a:rPr lang="en-US" sz="1800"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a:t>
            </a:r>
            <a:r>
              <a:rPr lang="en-US" sz="1800" kern="0" dirty="0" err="1">
                <a:solidFill>
                  <a:srgbClr val="000000"/>
                </a:solidFill>
                <a:latin typeface="Consolas" panose="020B0609020204030204" pitchFamily="49" charset="0"/>
                <a:cs typeface="Consolas" panose="020B0609020204030204" pitchFamily="49" charset="0"/>
              </a:rPr>
              <a:t>int</a:t>
            </a:r>
            <a:r>
              <a:rPr lang="en-US" sz="1800" kern="0" dirty="0">
                <a:solidFill>
                  <a:srgbClr val="000000"/>
                </a:solidFill>
                <a:latin typeface="Consolas" panose="020B0609020204030204" pitchFamily="49" charset="0"/>
                <a:cs typeface="Consolas" panose="020B0609020204030204" pitchFamily="49" charset="0"/>
              </a:rPr>
              <a:t> </a:t>
            </a:r>
            <a:r>
              <a:rPr lang="en-US" sz="1800" kern="0" dirty="0" err="1">
                <a:solidFill>
                  <a:srgbClr val="000000"/>
                </a:solidFill>
                <a:latin typeface="Consolas" panose="020B0609020204030204" pitchFamily="49" charset="0"/>
                <a:cs typeface="Consolas" panose="020B0609020204030204" pitchFamily="49" charset="0"/>
              </a:rPr>
              <a:t>i</a:t>
            </a:r>
            <a:r>
              <a:rPr lang="en-US" sz="1800" kern="0" dirty="0">
                <a:solidFill>
                  <a:srgbClr val="000000"/>
                </a:solidFill>
                <a:latin typeface="Consolas" panose="020B0609020204030204" pitchFamily="49" charset="0"/>
                <a:cs typeface="Consolas" panose="020B0609020204030204" pitchFamily="49" charset="0"/>
              </a:rPr>
              <a:t> = 5;</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a:t>
            </a:r>
            <a:r>
              <a:rPr lang="en-US" sz="1800" kern="0" dirty="0" err="1">
                <a:solidFill>
                  <a:srgbClr val="000000"/>
                </a:solidFill>
                <a:latin typeface="Consolas" panose="020B0609020204030204" pitchFamily="49" charset="0"/>
                <a:cs typeface="Consolas" panose="020B0609020204030204" pitchFamily="49" charset="0"/>
              </a:rPr>
              <a:t>int</a:t>
            </a:r>
            <a:r>
              <a:rPr lang="en-US" sz="1800" kern="0" dirty="0">
                <a:solidFill>
                  <a:srgbClr val="000000"/>
                </a:solidFill>
                <a:latin typeface="Consolas" panose="020B0609020204030204" pitchFamily="49" charset="0"/>
                <a:cs typeface="Consolas" panose="020B0609020204030204" pitchFamily="49" charset="0"/>
              </a:rPr>
              <a:t> j = 6;</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a:t>
            </a:r>
            <a:r>
              <a:rPr lang="en-US" sz="1800" kern="0" dirty="0" err="1">
                <a:solidFill>
                  <a:srgbClr val="000000"/>
                </a:solidFill>
                <a:latin typeface="Consolas" panose="020B0609020204030204" pitchFamily="49" charset="0"/>
                <a:cs typeface="Consolas" panose="020B0609020204030204" pitchFamily="49" charset="0"/>
              </a:rPr>
              <a:t>int</a:t>
            </a:r>
            <a:r>
              <a:rPr lang="en-US" sz="1800" kern="0" dirty="0">
                <a:solidFill>
                  <a:srgbClr val="000000"/>
                </a:solidFill>
                <a:latin typeface="Consolas" panose="020B0609020204030204" pitchFamily="49" charset="0"/>
                <a:cs typeface="Consolas" panose="020B0609020204030204" pitchFamily="49" charset="0"/>
              </a:rPr>
              <a:t> z = </a:t>
            </a:r>
            <a:r>
              <a:rPr lang="en-US" sz="1800" kern="0" dirty="0" err="1">
                <a:solidFill>
                  <a:srgbClr val="000000"/>
                </a:solidFill>
                <a:latin typeface="Consolas" panose="020B0609020204030204" pitchFamily="49" charset="0"/>
                <a:cs typeface="Consolas" panose="020B0609020204030204" pitchFamily="49" charset="0"/>
              </a:rPr>
              <a:t>i</a:t>
            </a:r>
            <a:r>
              <a:rPr lang="en-US" sz="1800" kern="0" dirty="0">
                <a:solidFill>
                  <a:srgbClr val="000000"/>
                </a:solidFill>
                <a:latin typeface="Consolas" panose="020B0609020204030204" pitchFamily="49" charset="0"/>
                <a:cs typeface="Consolas" panose="020B0609020204030204" pitchFamily="49" charset="0"/>
              </a:rPr>
              <a:t> + j;</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    @z</a:t>
            </a:r>
          </a:p>
          <a:p>
            <a:pPr marL="688975" lvl="2" indent="0">
              <a:buNone/>
            </a:pPr>
            <a:r>
              <a:rPr lang="en-US" sz="180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3930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d8f8e9-de21-4d3b-9f31-ca3d5a3029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the Razor Syntax</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sz="3000" kern="0" dirty="0">
                <a:solidFill>
                  <a:srgbClr val="000000"/>
                </a:solidFill>
              </a:rPr>
              <a:t>Add a view to an MVC application</a:t>
            </a:r>
          </a:p>
          <a:p>
            <a:r>
              <a:rPr lang="en-US" sz="3000" kern="0" dirty="0">
                <a:solidFill>
                  <a:srgbClr val="000000"/>
                </a:solidFill>
              </a:rPr>
              <a:t>Add code to the view by using the Razor syntax</a:t>
            </a:r>
          </a:p>
          <a:p>
            <a:r>
              <a:rPr lang="en-US" sz="3000" kern="0" dirty="0">
                <a:solidFill>
                  <a:srgbClr val="000000"/>
                </a:solidFill>
              </a:rPr>
              <a:t>Use Razor to read a value from the </a:t>
            </a:r>
            <a:r>
              <a:rPr lang="en-US" sz="3000" b="1" kern="0" dirty="0" err="1">
                <a:solidFill>
                  <a:srgbClr val="000000"/>
                </a:solidFill>
              </a:rPr>
              <a:t>ViewBag</a:t>
            </a:r>
            <a:r>
              <a:rPr lang="en-US" sz="3000" kern="0" dirty="0">
                <a:solidFill>
                  <a:srgbClr val="000000"/>
                </a:solidFill>
              </a:rPr>
              <a:t> property and render it to the browser</a:t>
            </a:r>
          </a:p>
          <a:p>
            <a:pPr lvl="0"/>
            <a:endParaRPr lang="en-US" kern="0" dirty="0">
              <a:solidFill>
                <a:srgbClr val="000000"/>
              </a:solidFill>
            </a:endParaRPr>
          </a:p>
        </p:txBody>
      </p:sp>
    </p:spTree>
    <p:extLst>
      <p:ext uri="{BB962C8B-B14F-4D97-AF65-F5344CB8AC3E}">
        <p14:creationId xmlns:p14="http://schemas.microsoft.com/office/powerpoint/2010/main" val="25761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13252e2-b0ec-4c1e-8604-7c286397dd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Alternative View Engines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 view engine is a component of the MVC framework that is responsible for: </a:t>
            </a:r>
          </a:p>
          <a:p>
            <a:pPr marL="360000" lvl="1"/>
            <a:r>
              <a:rPr lang="en-US" kern="0" dirty="0">
                <a:solidFill>
                  <a:srgbClr val="000000"/>
                </a:solidFill>
              </a:rPr>
              <a:t>Locating view files</a:t>
            </a:r>
          </a:p>
          <a:p>
            <a:pPr marL="360000" lvl="1"/>
            <a:r>
              <a:rPr lang="en-US" kern="0" dirty="0">
                <a:solidFill>
                  <a:srgbClr val="000000"/>
                </a:solidFill>
              </a:rPr>
              <a:t>Running the server-side code that view files contain</a:t>
            </a:r>
          </a:p>
          <a:p>
            <a:pPr marL="360000" lvl="1"/>
            <a:r>
              <a:rPr lang="en-US" kern="0" dirty="0">
                <a:solidFill>
                  <a:srgbClr val="000000"/>
                </a:solidFill>
              </a:rPr>
              <a:t>Rendering HTML that the browser can display to the user</a:t>
            </a:r>
          </a:p>
          <a:p>
            <a:pPr lvl="0"/>
            <a:r>
              <a:rPr lang="en-US" kern="0" dirty="0">
                <a:solidFill>
                  <a:srgbClr val="000000"/>
                </a:solidFill>
              </a:rPr>
              <a:t>Razor is the default view engine in MVC</a:t>
            </a:r>
          </a:p>
          <a:p>
            <a:pPr lvl="0"/>
            <a:r>
              <a:rPr lang="en-US" kern="0" dirty="0">
                <a:solidFill>
                  <a:srgbClr val="000000"/>
                </a:solidFill>
              </a:rPr>
              <a:t>It is possible to create a custom view engine</a:t>
            </a:r>
          </a:p>
          <a:p>
            <a:pPr marL="360000" lvl="1"/>
            <a:r>
              <a:rPr lang="en-US" kern="0" dirty="0">
                <a:solidFill>
                  <a:srgbClr val="000000"/>
                </a:solidFill>
              </a:rPr>
              <a:t>Need to implement the </a:t>
            </a:r>
            <a:r>
              <a:rPr lang="en-US" b="1" kern="0" dirty="0" err="1">
                <a:solidFill>
                  <a:srgbClr val="000000"/>
                </a:solidFill>
              </a:rPr>
              <a:t>IViewEngine</a:t>
            </a:r>
            <a:r>
              <a:rPr lang="en-US" kern="0" dirty="0">
                <a:solidFill>
                  <a:srgbClr val="000000"/>
                </a:solidFill>
              </a:rPr>
              <a:t> interface</a:t>
            </a:r>
          </a:p>
          <a:p>
            <a:pPr lvl="0"/>
            <a:endParaRPr lang="en-US" kern="0" dirty="0">
              <a:solidFill>
                <a:srgbClr val="000000"/>
              </a:solidFill>
            </a:endParaRPr>
          </a:p>
        </p:txBody>
      </p:sp>
    </p:spTree>
    <p:extLst>
      <p:ext uri="{BB962C8B-B14F-4D97-AF65-F5344CB8AC3E}">
        <p14:creationId xmlns:p14="http://schemas.microsoft.com/office/powerpoint/2010/main" val="392573594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3605</Words>
  <Application>Microsoft Office PowerPoint</Application>
  <PresentationFormat>On-screen Show (4:3)</PresentationFormat>
  <Paragraphs>396</Paragraphs>
  <Slides>32</Slides>
  <Notes>32</Notes>
  <HiddenSlides>1</HiddenSlides>
  <MMClips>0</MMClips>
  <ScaleCrop>false</ScaleCrop>
  <HeadingPairs>
    <vt:vector size="6" baseType="variant">
      <vt:variant>
        <vt:lpstr>Fonts Used</vt:lpstr>
      </vt:variant>
      <vt:variant>
        <vt:i4>7</vt:i4>
      </vt:variant>
      <vt:variant>
        <vt:lpstr>Theme</vt:lpstr>
      </vt:variant>
      <vt:variant>
        <vt:i4>32</vt:i4>
      </vt:variant>
      <vt:variant>
        <vt:lpstr>Slide Titles</vt:lpstr>
      </vt:variant>
      <vt:variant>
        <vt:i4>32</vt:i4>
      </vt:variant>
    </vt:vector>
  </HeadingPairs>
  <TitlesOfParts>
    <vt:vector size="71" baseType="lpstr">
      <vt:lpstr>Lucida Sans Unicode</vt:lpstr>
      <vt:lpstr>Wingdings</vt:lpstr>
      <vt:lpstr>Verdana</vt:lpstr>
      <vt:lpstr>Segoe UI</vt:lpstr>
      <vt:lpstr>Arial</vt:lpstr>
      <vt:lpstr>Consolas</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Module 5</vt:lpstr>
      <vt:lpstr>Module Overview</vt:lpstr>
      <vt:lpstr>Lesson 1: Creating Views with Razor Syntax</vt:lpstr>
      <vt:lpstr>Adding Views</vt:lpstr>
      <vt:lpstr>Differentiating Server-Side Code from HTML</vt:lpstr>
      <vt:lpstr>Using the @ Symbol</vt:lpstr>
      <vt:lpstr>Features of the Razor Syntax</vt:lpstr>
      <vt:lpstr>Demonstration: How to Use the Razor Syntax</vt:lpstr>
      <vt:lpstr>Alternative View Engines</vt:lpstr>
      <vt:lpstr>Dependency Injection into Views</vt:lpstr>
      <vt:lpstr>When Injecting Services into Views</vt:lpstr>
      <vt:lpstr>Lesson 2: Using HTML Helpers and Tag Helpers</vt:lpstr>
      <vt:lpstr>Introduction to HTML Helpers and Tag Helpers</vt:lpstr>
      <vt:lpstr>Using HTML Action Helpers</vt:lpstr>
      <vt:lpstr>Demonstration: How to Use HTML Helpers</vt:lpstr>
      <vt:lpstr>Using Tag Helpers</vt:lpstr>
      <vt:lpstr>Using the @addTagHelper Directive</vt:lpstr>
      <vt:lpstr>Demonstration: How to Use Tag Helpers</vt:lpstr>
      <vt:lpstr>Lesson 3: Reusing Code in Views</vt:lpstr>
      <vt:lpstr>Creating Partial Views</vt:lpstr>
      <vt:lpstr>Using Partial Views</vt:lpstr>
      <vt:lpstr>Demonstration: How to Create and Use Partial Views</vt:lpstr>
      <vt:lpstr>Creating View Components</vt:lpstr>
      <vt:lpstr>A View Component Example</vt:lpstr>
      <vt:lpstr>Using View Components</vt:lpstr>
      <vt:lpstr>Invoking View Components with Parameters</vt:lpstr>
      <vt:lpstr>Demonstration: How to Create and Use View Components</vt:lpstr>
      <vt:lpstr>Lab: Developing Views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2019-01-24T11:23:47Z</dcterms:created>
  <dcterms:modified xsi:type="dcterms:W3CDTF">2019-02-04T07:58:34Z</dcterms:modified>
</cp:coreProperties>
</file>