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2"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1"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09" d="100"/>
          <a:sy n="109" d="100"/>
        </p:scale>
        <p:origin x="20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b="0" i="0">
                <a:latin typeface="Times" pitchFamily="2"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b="0" i="0">
                <a:latin typeface="Times" pitchFamily="2" charset="0"/>
              </a:defRPr>
            </a:lvl1pPr>
          </a:lstStyle>
          <a:p>
            <a:r>
              <a:rPr lang="en-US" dirty="0"/>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b="0" i="0">
                <a:latin typeface="Times" pitchFamily="2" charset="0"/>
              </a:defRPr>
            </a:lvl1pPr>
          </a:lstStyle>
          <a:p>
            <a:r>
              <a:rPr lang="en-US" dirty="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b="0" i="0">
                <a:latin typeface="Times" pitchFamily="2" charset="0"/>
              </a:defRPr>
            </a:lvl1pPr>
          </a:lstStyle>
          <a:p>
            <a:r>
              <a:rPr lang="en-US" dirty="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b="0" i="0">
                <a:latin typeface="Times" pitchFamily="2" charset="0"/>
              </a:defRPr>
            </a:lvl1pPr>
          </a:lstStyle>
          <a:p>
            <a:r>
              <a:rPr lang="en-US" dirty="0"/>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lvl1pPr>
              <a:defRPr b="0" i="0">
                <a:latin typeface="Times" pitchFamily="2" charset="0"/>
              </a:defRPr>
            </a:lvl1pPr>
          </a:lstStyle>
          <a:p>
            <a:r>
              <a:rPr lang="en-US" dirty="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lvl1pPr>
              <a:defRPr b="0" i="0">
                <a:latin typeface="Times" pitchFamily="2" charset="0"/>
              </a:defRPr>
            </a:lvl1pPr>
          </a:lstStyle>
          <a:p>
            <a:r>
              <a:rPr lang="en-US" dirty="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b="0" i="0">
                <a:latin typeface="Times" pitchFamily="2"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lvl1pPr>
              <a:defRPr b="0" i="0">
                <a:latin typeface="Times" pitchFamily="2" charset="0"/>
              </a:defRPr>
            </a:lvl1pPr>
          </a:lstStyle>
          <a:p>
            <a:r>
              <a:rPr lang="en-US" dirty="0"/>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11/8/22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defRPr b="0" i="0">
                <a:latin typeface="Times" pitchFamily="2"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b="0" i="0">
                <a:latin typeface="Times" pitchFamily="2" charset="0"/>
              </a:defRPr>
            </a:lvl1pPr>
          </a:lstStyle>
          <a:p>
            <a:r>
              <a:rPr lang="en-US" dirty="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defRPr b="0" i="0">
                <a:latin typeface="Times" pitchFamily="2" charset="0"/>
              </a:defRPr>
            </a:lvl1pPr>
          </a:lstStyle>
          <a:p>
            <a:r>
              <a:rPr lang="en-US" dirty="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lvl1pPr>
              <a:defRPr b="0" i="0">
                <a:latin typeface="Times" pitchFamily="2" charset="0"/>
              </a:defRPr>
            </a:lvl1pPr>
          </a:lstStyle>
          <a:p>
            <a:r>
              <a:rPr lang="en-US" dirty="0"/>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defRPr b="0" i="0">
                <a:latin typeface="Times" pitchFamily="2"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b="0" i="0">
                <a:latin typeface="Times" pitchFamily="2" charset="0"/>
              </a:defRPr>
            </a:lvl1pPr>
          </a:lstStyle>
          <a:p>
            <a:r>
              <a:rPr lang="en-US" dirty="0"/>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b="0" i="0">
                <a:latin typeface="Times" pitchFamily="2" charset="0"/>
              </a:defRPr>
            </a:lvl1pPr>
          </a:lstStyle>
          <a:p>
            <a:r>
              <a:rPr lang="en-US" dirty="0"/>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b="0" i="0" kern="1200">
          <a:solidFill>
            <a:schemeClr val="tx1"/>
          </a:solidFill>
          <a:latin typeface="Times"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itris.ucmerced.edu/ts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nsorflow.org/api_docs/python/tf/keras/Model#evaluate" TargetMode="External"/><Relationship Id="rId2" Type="http://schemas.openxmlformats.org/officeDocument/2006/relationships/hyperlink" Target="https://www.tensorflow.org/api_docs/python/tf/keras/Model#fit"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tensorflow.org/api_docs/python/tf/keras/Model#predic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hyperlink" Target="https://www.tensorflow.org/tutori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D4EB-61C5-D54E-DE15-C3434C6AF8B7}"/>
              </a:ext>
            </a:extLst>
          </p:cNvPr>
          <p:cNvSpPr>
            <a:spLocks noGrp="1"/>
          </p:cNvSpPr>
          <p:nvPr>
            <p:ph type="ctrTitle"/>
          </p:nvPr>
        </p:nvSpPr>
        <p:spPr/>
        <p:txBody>
          <a:bodyPr/>
          <a:lstStyle/>
          <a:p>
            <a:r>
              <a:rPr lang="en-US" dirty="0"/>
              <a:t>TensorFlow for Social Good</a:t>
            </a:r>
          </a:p>
        </p:txBody>
      </p:sp>
      <p:sp>
        <p:nvSpPr>
          <p:cNvPr id="3" name="Subtitle 2">
            <a:extLst>
              <a:ext uri="{FF2B5EF4-FFF2-40B4-BE49-F238E27FC236}">
                <a16:creationId xmlns:a16="http://schemas.microsoft.com/office/drawing/2014/main" id="{8FBF4F46-1DE9-222C-94B2-8825D3523369}"/>
              </a:ext>
            </a:extLst>
          </p:cNvPr>
          <p:cNvSpPr>
            <a:spLocks noGrp="1"/>
          </p:cNvSpPr>
          <p:nvPr>
            <p:ph type="subTitle" idx="1"/>
          </p:nvPr>
        </p:nvSpPr>
        <p:spPr/>
        <p:txBody>
          <a:bodyPr/>
          <a:lstStyle/>
          <a:p>
            <a:r>
              <a:rPr lang="en-US" dirty="0" err="1"/>
              <a:t>Zhixun</a:t>
            </a:r>
            <a:r>
              <a:rPr lang="en-US" dirty="0"/>
              <a:t> “Jason” He</a:t>
            </a:r>
          </a:p>
        </p:txBody>
      </p:sp>
      <p:sp>
        <p:nvSpPr>
          <p:cNvPr id="4" name="TextBox 3">
            <a:extLst>
              <a:ext uri="{FF2B5EF4-FFF2-40B4-BE49-F238E27FC236}">
                <a16:creationId xmlns:a16="http://schemas.microsoft.com/office/drawing/2014/main" id="{5C0BDC27-2477-35AF-A114-BC1AE69ABFE2}"/>
              </a:ext>
            </a:extLst>
          </p:cNvPr>
          <p:cNvSpPr txBox="1"/>
          <p:nvPr/>
        </p:nvSpPr>
        <p:spPr>
          <a:xfrm>
            <a:off x="9319846" y="3349906"/>
            <a:ext cx="1941557" cy="646331"/>
          </a:xfrm>
          <a:prstGeom prst="rect">
            <a:avLst/>
          </a:prstGeom>
          <a:noFill/>
        </p:spPr>
        <p:txBody>
          <a:bodyPr wrap="none" rtlCol="0">
            <a:spAutoFit/>
          </a:bodyPr>
          <a:lstStyle/>
          <a:p>
            <a:r>
              <a:rPr lang="en-US" sz="3600" dirty="0"/>
              <a:t>Session 3</a:t>
            </a:r>
          </a:p>
        </p:txBody>
      </p:sp>
    </p:spTree>
    <p:extLst>
      <p:ext uri="{BB962C8B-B14F-4D97-AF65-F5344CB8AC3E}">
        <p14:creationId xmlns:p14="http://schemas.microsoft.com/office/powerpoint/2010/main" val="2586319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r>
              <a:rPr lang="en-US" dirty="0"/>
              <a:t>Question:</a:t>
            </a:r>
          </a:p>
          <a:p>
            <a:pPr lvl="1"/>
            <a:r>
              <a:rPr lang="en-US" dirty="0"/>
              <a:t>How many tensors we have in this computation graph?</a:t>
            </a:r>
          </a:p>
          <a:p>
            <a:pPr lvl="1"/>
            <a:r>
              <a:rPr lang="en-US" dirty="0"/>
              <a:t>If we feed actual number to this computation graph, among a, b and c, who are those tensors into which should be fed?</a:t>
            </a:r>
          </a:p>
          <a:p>
            <a:pPr lvl="1"/>
            <a:endParaRPr lang="en-US" dirty="0"/>
          </a:p>
        </p:txBody>
      </p:sp>
    </p:spTree>
    <p:extLst>
      <p:ext uri="{BB962C8B-B14F-4D97-AF65-F5344CB8AC3E}">
        <p14:creationId xmlns:p14="http://schemas.microsoft.com/office/powerpoint/2010/main" val="91350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r>
              <a:rPr lang="en-US" dirty="0"/>
              <a:t>Question:</a:t>
            </a:r>
          </a:p>
          <a:p>
            <a:pPr lvl="1"/>
            <a:r>
              <a:rPr lang="en-US" dirty="0"/>
              <a:t>How many tensors we have in this computation graph?</a:t>
            </a:r>
          </a:p>
          <a:p>
            <a:pPr lvl="1"/>
            <a:r>
              <a:rPr lang="en-US" dirty="0"/>
              <a:t>If we feed actual number to this computation graph, among a, b and c, who are those tensors into which should be fed?</a:t>
            </a:r>
          </a:p>
          <a:p>
            <a:pPr lvl="1"/>
            <a:r>
              <a:rPr lang="en-US" dirty="0"/>
              <a:t>Why we call some tensors as placeholder compared to some regular tensor?</a:t>
            </a:r>
          </a:p>
        </p:txBody>
      </p:sp>
    </p:spTree>
    <p:extLst>
      <p:ext uri="{BB962C8B-B14F-4D97-AF65-F5344CB8AC3E}">
        <p14:creationId xmlns:p14="http://schemas.microsoft.com/office/powerpoint/2010/main" val="760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r>
              <a:rPr lang="en-US" dirty="0"/>
              <a:t>Keras function</a:t>
            </a:r>
          </a:p>
          <a:p>
            <a:pPr lvl="1"/>
            <a:r>
              <a:rPr lang="en-US" dirty="0"/>
              <a:t>Thinking about the ‘feeding’ action, this action takes some inputs</a:t>
            </a:r>
          </a:p>
          <a:p>
            <a:pPr lvl="1"/>
            <a:r>
              <a:rPr lang="en-US" dirty="0"/>
              <a:t>After ‘feeding’ the actual number, the computation graph produces some outputs</a:t>
            </a:r>
          </a:p>
          <a:p>
            <a:pPr lvl="1"/>
            <a:r>
              <a:rPr lang="en-US" dirty="0"/>
              <a:t>The ‘inputs’ and ‘outputs’ are the essential components for defining a function</a:t>
            </a:r>
          </a:p>
        </p:txBody>
      </p:sp>
    </p:spTree>
    <p:extLst>
      <p:ext uri="{BB962C8B-B14F-4D97-AF65-F5344CB8AC3E}">
        <p14:creationId xmlns:p14="http://schemas.microsoft.com/office/powerpoint/2010/main" val="275501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r>
              <a:rPr lang="en-US" dirty="0"/>
              <a:t>Keras function</a:t>
            </a:r>
          </a:p>
          <a:p>
            <a:r>
              <a:rPr lang="en-US" dirty="0"/>
              <a:t>Question:</a:t>
            </a:r>
          </a:p>
          <a:p>
            <a:pPr lvl="1"/>
            <a:r>
              <a:rPr lang="en-US" dirty="0"/>
              <a:t>What are the inputs for the ‘feeding’ action?</a:t>
            </a:r>
          </a:p>
          <a:p>
            <a:pPr lvl="1"/>
            <a:r>
              <a:rPr lang="en-US" dirty="0"/>
              <a:t>What are the outputs for the computation graph?</a:t>
            </a:r>
          </a:p>
        </p:txBody>
      </p:sp>
    </p:spTree>
    <p:extLst>
      <p:ext uri="{BB962C8B-B14F-4D97-AF65-F5344CB8AC3E}">
        <p14:creationId xmlns:p14="http://schemas.microsoft.com/office/powerpoint/2010/main" val="180962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r>
              <a:rPr lang="en-US" dirty="0"/>
              <a:t>Keras function</a:t>
            </a:r>
          </a:p>
          <a:p>
            <a:pPr marL="457200" lvl="1" indent="0">
              <a:buNone/>
            </a:pPr>
            <a:endParaRPr lang="en-US" dirty="0">
              <a:highlight>
                <a:srgbClr val="000000"/>
              </a:highlight>
            </a:endParaRPr>
          </a:p>
          <a:p>
            <a:pPr lvl="1"/>
            <a:endParaRPr lang="en-US" dirty="0"/>
          </a:p>
        </p:txBody>
      </p:sp>
      <p:pic>
        <p:nvPicPr>
          <p:cNvPr id="4" name="Picture 3">
            <a:extLst>
              <a:ext uri="{FF2B5EF4-FFF2-40B4-BE49-F238E27FC236}">
                <a16:creationId xmlns:a16="http://schemas.microsoft.com/office/drawing/2014/main" id="{46DA1D50-B3F0-5B68-BBFB-B52FE2B2B99A}"/>
              </a:ext>
            </a:extLst>
          </p:cNvPr>
          <p:cNvPicPr>
            <a:picLocks noChangeAspect="1"/>
          </p:cNvPicPr>
          <p:nvPr/>
        </p:nvPicPr>
        <p:blipFill>
          <a:blip r:embed="rId2"/>
          <a:stretch>
            <a:fillRect/>
          </a:stretch>
        </p:blipFill>
        <p:spPr>
          <a:xfrm>
            <a:off x="1601051" y="4257257"/>
            <a:ext cx="7772400" cy="1678932"/>
          </a:xfrm>
          <a:prstGeom prst="rect">
            <a:avLst/>
          </a:prstGeom>
        </p:spPr>
      </p:pic>
    </p:spTree>
    <p:extLst>
      <p:ext uri="{BB962C8B-B14F-4D97-AF65-F5344CB8AC3E}">
        <p14:creationId xmlns:p14="http://schemas.microsoft.com/office/powerpoint/2010/main" val="358398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a:xfrm>
            <a:off x="680321" y="2336872"/>
            <a:ext cx="9613861" cy="4415619"/>
          </a:xfrm>
        </p:spPr>
        <p:txBody>
          <a:bodyPr>
            <a:normAutofit/>
          </a:bodyPr>
          <a:lstStyle/>
          <a:p>
            <a:r>
              <a:rPr lang="en-US" dirty="0"/>
              <a:t>Keras function</a:t>
            </a:r>
          </a:p>
          <a:p>
            <a:endParaRPr lang="en-US" dirty="0"/>
          </a:p>
          <a:p>
            <a:pPr marL="0" indent="0">
              <a:buNone/>
            </a:pPr>
            <a:endParaRPr lang="en-US" dirty="0"/>
          </a:p>
          <a:p>
            <a:pPr marL="0" indent="0">
              <a:buNone/>
            </a:pPr>
            <a:endParaRPr lang="en-US" dirty="0"/>
          </a:p>
          <a:p>
            <a:r>
              <a:rPr lang="en-US" dirty="0"/>
              <a:t>To use Keras function</a:t>
            </a:r>
          </a:p>
          <a:p>
            <a:endParaRPr lang="en-US" dirty="0">
              <a:highlight>
                <a:srgbClr val="000000"/>
              </a:highlight>
            </a:endParaRPr>
          </a:p>
          <a:p>
            <a:pPr lvl="1"/>
            <a:endParaRPr lang="en-US" dirty="0"/>
          </a:p>
          <a:p>
            <a:pPr lvl="1"/>
            <a:endParaRPr lang="en-US" dirty="0"/>
          </a:p>
          <a:p>
            <a:pPr lvl="1"/>
            <a:endParaRPr lang="en-US" dirty="0"/>
          </a:p>
          <a:p>
            <a:pPr lvl="1"/>
            <a:r>
              <a:rPr lang="en-US" dirty="0" err="1"/>
              <a:t>my_fun</a:t>
            </a:r>
            <a:r>
              <a:rPr lang="en-US" dirty="0"/>
              <a:t> outputs: [array([  1,  12, 103], </a:t>
            </a:r>
            <a:r>
              <a:rPr lang="en-US" dirty="0" err="1"/>
              <a:t>dtype</a:t>
            </a:r>
            <a:r>
              <a:rPr lang="en-US" dirty="0"/>
              <a:t>=int32)]</a:t>
            </a:r>
          </a:p>
        </p:txBody>
      </p:sp>
      <p:pic>
        <p:nvPicPr>
          <p:cNvPr id="4" name="Picture 3">
            <a:extLst>
              <a:ext uri="{FF2B5EF4-FFF2-40B4-BE49-F238E27FC236}">
                <a16:creationId xmlns:a16="http://schemas.microsoft.com/office/drawing/2014/main" id="{46DA1D50-B3F0-5B68-BBFB-B52FE2B2B99A}"/>
              </a:ext>
            </a:extLst>
          </p:cNvPr>
          <p:cNvPicPr>
            <a:picLocks noChangeAspect="1"/>
          </p:cNvPicPr>
          <p:nvPr/>
        </p:nvPicPr>
        <p:blipFill>
          <a:blip r:embed="rId2"/>
          <a:stretch>
            <a:fillRect/>
          </a:stretch>
        </p:blipFill>
        <p:spPr>
          <a:xfrm>
            <a:off x="2937481" y="2416568"/>
            <a:ext cx="7772400" cy="1678932"/>
          </a:xfrm>
          <a:prstGeom prst="rect">
            <a:avLst/>
          </a:prstGeom>
        </p:spPr>
      </p:pic>
      <p:pic>
        <p:nvPicPr>
          <p:cNvPr id="5" name="Picture 4">
            <a:extLst>
              <a:ext uri="{FF2B5EF4-FFF2-40B4-BE49-F238E27FC236}">
                <a16:creationId xmlns:a16="http://schemas.microsoft.com/office/drawing/2014/main" id="{D1D876AD-9C22-2121-8043-37DDF3BEC75C}"/>
              </a:ext>
            </a:extLst>
          </p:cNvPr>
          <p:cNvPicPr>
            <a:picLocks noChangeAspect="1"/>
          </p:cNvPicPr>
          <p:nvPr/>
        </p:nvPicPr>
        <p:blipFill>
          <a:blip r:embed="rId3"/>
          <a:stretch>
            <a:fillRect/>
          </a:stretch>
        </p:blipFill>
        <p:spPr>
          <a:xfrm>
            <a:off x="2937481" y="4598207"/>
            <a:ext cx="7289800" cy="1295400"/>
          </a:xfrm>
          <a:prstGeom prst="rect">
            <a:avLst/>
          </a:prstGeom>
        </p:spPr>
      </p:pic>
    </p:spTree>
    <p:extLst>
      <p:ext uri="{BB962C8B-B14F-4D97-AF65-F5344CB8AC3E}">
        <p14:creationId xmlns:p14="http://schemas.microsoft.com/office/powerpoint/2010/main" val="382608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4" name="Text Placeholder 3">
            <a:extLst>
              <a:ext uri="{FF2B5EF4-FFF2-40B4-BE49-F238E27FC236}">
                <a16:creationId xmlns:a16="http://schemas.microsoft.com/office/drawing/2014/main" id="{94F6650B-F58F-210E-1709-3AC64F1BD558}"/>
              </a:ext>
            </a:extLst>
          </p:cNvPr>
          <p:cNvSpPr>
            <a:spLocks noGrp="1"/>
          </p:cNvSpPr>
          <p:nvPr>
            <p:ph type="body" sz="half" idx="2"/>
          </p:nvPr>
        </p:nvSpPr>
        <p:spPr/>
        <p:txBody>
          <a:bodyPr anchor="t"/>
          <a:lstStyle/>
          <a:p>
            <a:r>
              <a:rPr lang="en-US" sz="2400" dirty="0"/>
              <a:t>What TensorFlow has done for us? </a:t>
            </a:r>
          </a:p>
          <a:p>
            <a:endParaRPr lang="en-US" dirty="0"/>
          </a:p>
        </p:txBody>
      </p:sp>
      <p:pic>
        <p:nvPicPr>
          <p:cNvPr id="5" name="Content Placeholder 4">
            <a:extLst>
              <a:ext uri="{FF2B5EF4-FFF2-40B4-BE49-F238E27FC236}">
                <a16:creationId xmlns:a16="http://schemas.microsoft.com/office/drawing/2014/main" id="{67FD99D2-E508-74C7-198A-5158B00AF8F6}"/>
              </a:ext>
            </a:extLst>
          </p:cNvPr>
          <p:cNvPicPr>
            <a:picLocks noGrp="1" noChangeAspect="1"/>
          </p:cNvPicPr>
          <p:nvPr>
            <p:ph idx="1"/>
          </p:nvPr>
        </p:nvPicPr>
        <p:blipFill>
          <a:blip r:embed="rId2"/>
          <a:stretch>
            <a:fillRect/>
          </a:stretch>
        </p:blipFill>
        <p:spPr>
          <a:xfrm>
            <a:off x="4685542" y="2639511"/>
            <a:ext cx="5608638" cy="1211533"/>
          </a:xfrm>
          <a:prstGeom prst="rect">
            <a:avLst/>
          </a:prstGeom>
        </p:spPr>
      </p:pic>
      <p:pic>
        <p:nvPicPr>
          <p:cNvPr id="6" name="Picture 5">
            <a:extLst>
              <a:ext uri="{FF2B5EF4-FFF2-40B4-BE49-F238E27FC236}">
                <a16:creationId xmlns:a16="http://schemas.microsoft.com/office/drawing/2014/main" id="{3FDCD43C-BD1C-6DCF-03C4-08CE0BA8B05C}"/>
              </a:ext>
            </a:extLst>
          </p:cNvPr>
          <p:cNvPicPr>
            <a:picLocks noChangeAspect="1"/>
          </p:cNvPicPr>
          <p:nvPr/>
        </p:nvPicPr>
        <p:blipFill>
          <a:blip r:embed="rId3"/>
          <a:stretch>
            <a:fillRect/>
          </a:stretch>
        </p:blipFill>
        <p:spPr>
          <a:xfrm>
            <a:off x="4686960" y="3851044"/>
            <a:ext cx="5607220" cy="996406"/>
          </a:xfrm>
          <a:prstGeom prst="rect">
            <a:avLst/>
          </a:prstGeom>
        </p:spPr>
      </p:pic>
    </p:spTree>
    <p:extLst>
      <p:ext uri="{BB962C8B-B14F-4D97-AF65-F5344CB8AC3E}">
        <p14:creationId xmlns:p14="http://schemas.microsoft.com/office/powerpoint/2010/main" val="419999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4" name="Text Placeholder 3">
            <a:extLst>
              <a:ext uri="{FF2B5EF4-FFF2-40B4-BE49-F238E27FC236}">
                <a16:creationId xmlns:a16="http://schemas.microsoft.com/office/drawing/2014/main" id="{94F6650B-F58F-210E-1709-3AC64F1BD558}"/>
              </a:ext>
            </a:extLst>
          </p:cNvPr>
          <p:cNvSpPr>
            <a:spLocks noGrp="1"/>
          </p:cNvSpPr>
          <p:nvPr>
            <p:ph type="body" sz="half" idx="2"/>
          </p:nvPr>
        </p:nvSpPr>
        <p:spPr>
          <a:xfrm>
            <a:off x="680322" y="2336872"/>
            <a:ext cx="3790078" cy="4321836"/>
          </a:xfrm>
        </p:spPr>
        <p:txBody>
          <a:bodyPr anchor="t">
            <a:normAutofit/>
          </a:bodyPr>
          <a:lstStyle/>
          <a:p>
            <a:r>
              <a:rPr lang="en-US" sz="2400" dirty="0"/>
              <a:t>What TensorFlow has done for us? </a:t>
            </a:r>
          </a:p>
          <a:p>
            <a:pPr marL="457200" indent="-457200">
              <a:buFont typeface="+mj-lt"/>
              <a:buAutoNum type="arabicPeriod"/>
            </a:pPr>
            <a:r>
              <a:rPr lang="en-US" sz="2400" dirty="0"/>
              <a:t>Multiple [</a:t>
            </a:r>
            <a:r>
              <a:rPr lang="en-US" sz="2400" dirty="0" err="1"/>
              <a:t>a,b</a:t>
            </a:r>
            <a:r>
              <a:rPr lang="en-US" sz="2400" dirty="0"/>
              <a:t>] pairs are being computed within one call of function, easier for hardware acceleration</a:t>
            </a:r>
          </a:p>
          <a:p>
            <a:pPr marL="457200" indent="-457200">
              <a:buFont typeface="+mj-lt"/>
              <a:buAutoNum type="arabicPeriod"/>
            </a:pPr>
            <a:r>
              <a:rPr lang="en-US" sz="2400" dirty="0"/>
              <a:t>Portability, as we have a computation graph, any devices just need the graph to duplicate the same results</a:t>
            </a:r>
          </a:p>
          <a:p>
            <a:pPr marL="457200" indent="-457200">
              <a:buFont typeface="+mj-lt"/>
              <a:buAutoNum type="arabicPeriod"/>
            </a:pPr>
            <a:endParaRPr lang="en-US" sz="2400" dirty="0"/>
          </a:p>
          <a:p>
            <a:endParaRPr lang="en-US" dirty="0"/>
          </a:p>
        </p:txBody>
      </p:sp>
      <p:pic>
        <p:nvPicPr>
          <p:cNvPr id="5" name="Content Placeholder 4">
            <a:extLst>
              <a:ext uri="{FF2B5EF4-FFF2-40B4-BE49-F238E27FC236}">
                <a16:creationId xmlns:a16="http://schemas.microsoft.com/office/drawing/2014/main" id="{67FD99D2-E508-74C7-198A-5158B00AF8F6}"/>
              </a:ext>
            </a:extLst>
          </p:cNvPr>
          <p:cNvPicPr>
            <a:picLocks noGrp="1" noChangeAspect="1"/>
          </p:cNvPicPr>
          <p:nvPr>
            <p:ph idx="1"/>
          </p:nvPr>
        </p:nvPicPr>
        <p:blipFill>
          <a:blip r:embed="rId2"/>
          <a:stretch>
            <a:fillRect/>
          </a:stretch>
        </p:blipFill>
        <p:spPr>
          <a:xfrm>
            <a:off x="4685542" y="2639511"/>
            <a:ext cx="5608638" cy="1211533"/>
          </a:xfrm>
          <a:prstGeom prst="rect">
            <a:avLst/>
          </a:prstGeom>
        </p:spPr>
      </p:pic>
      <p:pic>
        <p:nvPicPr>
          <p:cNvPr id="6" name="Picture 5">
            <a:extLst>
              <a:ext uri="{FF2B5EF4-FFF2-40B4-BE49-F238E27FC236}">
                <a16:creationId xmlns:a16="http://schemas.microsoft.com/office/drawing/2014/main" id="{3FDCD43C-BD1C-6DCF-03C4-08CE0BA8B05C}"/>
              </a:ext>
            </a:extLst>
          </p:cNvPr>
          <p:cNvPicPr>
            <a:picLocks noChangeAspect="1"/>
          </p:cNvPicPr>
          <p:nvPr/>
        </p:nvPicPr>
        <p:blipFill>
          <a:blip r:embed="rId3"/>
          <a:stretch>
            <a:fillRect/>
          </a:stretch>
        </p:blipFill>
        <p:spPr>
          <a:xfrm>
            <a:off x="4686960" y="3851044"/>
            <a:ext cx="5607220" cy="996406"/>
          </a:xfrm>
          <a:prstGeom prst="rect">
            <a:avLst/>
          </a:prstGeom>
        </p:spPr>
      </p:pic>
    </p:spTree>
    <p:extLst>
      <p:ext uri="{BB962C8B-B14F-4D97-AF65-F5344CB8AC3E}">
        <p14:creationId xmlns:p14="http://schemas.microsoft.com/office/powerpoint/2010/main" val="174001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grpSp>
        <p:nvGrpSpPr>
          <p:cNvPr id="4" name="Group 3">
            <a:extLst>
              <a:ext uri="{FF2B5EF4-FFF2-40B4-BE49-F238E27FC236}">
                <a16:creationId xmlns:a16="http://schemas.microsoft.com/office/drawing/2014/main" id="{08C3F330-6BEF-24FE-8C05-903106AAFF92}"/>
              </a:ext>
            </a:extLst>
          </p:cNvPr>
          <p:cNvGrpSpPr/>
          <p:nvPr/>
        </p:nvGrpSpPr>
        <p:grpSpPr>
          <a:xfrm>
            <a:off x="4631196" y="2663137"/>
            <a:ext cx="2929608" cy="2946787"/>
            <a:chOff x="7948232" y="3593393"/>
            <a:chExt cx="2929608" cy="2946787"/>
          </a:xfrm>
        </p:grpSpPr>
        <p:cxnSp>
          <p:nvCxnSpPr>
            <p:cNvPr id="5" name="Straight Arrow Connector 4">
              <a:extLst>
                <a:ext uri="{FF2B5EF4-FFF2-40B4-BE49-F238E27FC236}">
                  <a16:creationId xmlns:a16="http://schemas.microsoft.com/office/drawing/2014/main" id="{5C1A9550-A739-96D9-9E03-F9003D013477}"/>
                </a:ext>
              </a:extLst>
            </p:cNvPr>
            <p:cNvCxnSpPr>
              <a:cxnSpLocks/>
            </p:cNvCxnSpPr>
            <p:nvPr/>
          </p:nvCxnSpPr>
          <p:spPr>
            <a:xfrm>
              <a:off x="7948232" y="6196440"/>
              <a:ext cx="25532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DF98C4AA-E741-D5EE-9517-E67051B77D68}"/>
                </a:ext>
              </a:extLst>
            </p:cNvPr>
            <p:cNvCxnSpPr>
              <a:cxnSpLocks/>
            </p:cNvCxnSpPr>
            <p:nvPr/>
          </p:nvCxnSpPr>
          <p:spPr>
            <a:xfrm flipV="1">
              <a:off x="7948232" y="4276576"/>
              <a:ext cx="0" cy="1919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34713D7-D7D9-4223-2FA6-76D4CB48E196}"/>
                </a:ext>
              </a:extLst>
            </p:cNvPr>
            <p:cNvSpPr txBox="1"/>
            <p:nvPr/>
          </p:nvSpPr>
          <p:spPr>
            <a:xfrm>
              <a:off x="10348272" y="6165109"/>
              <a:ext cx="306494" cy="369332"/>
            </a:xfrm>
            <a:prstGeom prst="rect">
              <a:avLst/>
            </a:prstGeom>
            <a:noFill/>
          </p:spPr>
          <p:txBody>
            <a:bodyPr wrap="none" rtlCol="0">
              <a:spAutoFit/>
            </a:bodyPr>
            <a:lstStyle/>
            <a:p>
              <a:r>
                <a:rPr lang="en-US" dirty="0"/>
                <a:t>a</a:t>
              </a:r>
            </a:p>
          </p:txBody>
        </p:sp>
        <p:sp>
          <p:nvSpPr>
            <p:cNvPr id="8" name="Freeform 7">
              <a:extLst>
                <a:ext uri="{FF2B5EF4-FFF2-40B4-BE49-F238E27FC236}">
                  <a16:creationId xmlns:a16="http://schemas.microsoft.com/office/drawing/2014/main" id="{81479306-616E-72E7-B09C-0EB954ADAFF6}"/>
                </a:ext>
              </a:extLst>
            </p:cNvPr>
            <p:cNvSpPr/>
            <p:nvPr/>
          </p:nvSpPr>
          <p:spPr>
            <a:xfrm>
              <a:off x="8417815" y="4554468"/>
              <a:ext cx="1737360" cy="1413878"/>
            </a:xfrm>
            <a:custGeom>
              <a:avLst/>
              <a:gdLst>
                <a:gd name="connsiteX0" fmla="*/ 0 w 1709225"/>
                <a:gd name="connsiteY0" fmla="*/ 0 h 1413878"/>
                <a:gd name="connsiteX1" fmla="*/ 921434 w 1709225"/>
                <a:gd name="connsiteY1" fmla="*/ 1413803 h 1413878"/>
                <a:gd name="connsiteX2" fmla="*/ 1709225 w 1709225"/>
                <a:gd name="connsiteY2" fmla="*/ 63305 h 1413878"/>
              </a:gdLst>
              <a:ahLst/>
              <a:cxnLst>
                <a:cxn ang="0">
                  <a:pos x="connsiteX0" y="connsiteY0"/>
                </a:cxn>
                <a:cxn ang="0">
                  <a:pos x="connsiteX1" y="connsiteY1"/>
                </a:cxn>
                <a:cxn ang="0">
                  <a:pos x="connsiteX2" y="connsiteY2"/>
                </a:cxn>
              </a:cxnLst>
              <a:rect l="l" t="t" r="r" b="b"/>
              <a:pathLst>
                <a:path w="1709225" h="1413878">
                  <a:moveTo>
                    <a:pt x="0" y="0"/>
                  </a:moveTo>
                  <a:cubicBezTo>
                    <a:pt x="318281" y="701626"/>
                    <a:pt x="636563" y="1403252"/>
                    <a:pt x="921434" y="1413803"/>
                  </a:cubicBezTo>
                  <a:cubicBezTo>
                    <a:pt x="1206305" y="1424354"/>
                    <a:pt x="1580271" y="323557"/>
                    <a:pt x="1709225" y="63305"/>
                  </a:cubicBezTo>
                </a:path>
              </a:pathLst>
            </a:cu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2AA1F6E-21A0-E2D0-A00D-1B45BE30D6B1}"/>
                </a:ext>
              </a:extLst>
            </p:cNvPr>
            <p:cNvCxnSpPr/>
            <p:nvPr/>
          </p:nvCxnSpPr>
          <p:spPr>
            <a:xfrm>
              <a:off x="9981014" y="5029198"/>
              <a:ext cx="0" cy="1167242"/>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56DD6C71-FECB-8B24-6BA0-25ECB8C7BE33}"/>
                </a:ext>
              </a:extLst>
            </p:cNvPr>
            <p:cNvCxnSpPr>
              <a:cxnSpLocks/>
            </p:cNvCxnSpPr>
            <p:nvPr/>
          </p:nvCxnSpPr>
          <p:spPr>
            <a:xfrm flipV="1">
              <a:off x="9439408" y="3593393"/>
              <a:ext cx="1124487" cy="2824456"/>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4B95E0-58C7-FB11-4C5A-71B6C5E98B61}"/>
                    </a:ext>
                  </a:extLst>
                </p:cNvPr>
                <p:cNvSpPr txBox="1"/>
                <p:nvPr/>
              </p:nvSpPr>
              <p:spPr>
                <a:xfrm>
                  <a:off x="9673376" y="6159370"/>
                  <a:ext cx="603178"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m:oMathPara>
                  </a14:m>
                  <a:endParaRPr lang="en-US" dirty="0"/>
                </a:p>
              </p:txBody>
            </p:sp>
          </mc:Choice>
          <mc:Fallback xmlns="">
            <p:sp>
              <p:nvSpPr>
                <p:cNvPr id="38" name="TextBox 37">
                  <a:extLst>
                    <a:ext uri="{FF2B5EF4-FFF2-40B4-BE49-F238E27FC236}">
                      <a16:creationId xmlns:a16="http://schemas.microsoft.com/office/drawing/2014/main" id="{B2E3B820-42A8-997F-CFB7-72256EADB2A0}"/>
                    </a:ext>
                  </a:extLst>
                </p:cNvPr>
                <p:cNvSpPr txBox="1">
                  <a:spLocks noRot="1" noChangeAspect="1" noMove="1" noResize="1" noEditPoints="1" noAdjustHandles="1" noChangeArrowheads="1" noChangeShapeType="1" noTextEdit="1"/>
                </p:cNvSpPr>
                <p:nvPr/>
              </p:nvSpPr>
              <p:spPr>
                <a:xfrm>
                  <a:off x="9673376" y="6159370"/>
                  <a:ext cx="603178" cy="3808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462BF29-EA77-C8D4-9D18-F357FBCF7F80}"/>
                    </a:ext>
                  </a:extLst>
                </p:cNvPr>
                <p:cNvSpPr txBox="1"/>
                <p:nvPr/>
              </p:nvSpPr>
              <p:spPr>
                <a:xfrm>
                  <a:off x="10134303" y="4720074"/>
                  <a:ext cx="743537" cy="622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𝐿</m:t>
                            </m:r>
                          </m:num>
                          <m:den>
                            <m:r>
                              <a:rPr lang="en-US"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den>
                        </m:f>
                      </m:oMath>
                    </m:oMathPara>
                  </a14:m>
                  <a:endParaRPr lang="en-US" dirty="0"/>
                </a:p>
              </p:txBody>
            </p:sp>
          </mc:Choice>
          <mc:Fallback xmlns="">
            <p:sp>
              <p:nvSpPr>
                <p:cNvPr id="39" name="TextBox 38">
                  <a:extLst>
                    <a:ext uri="{FF2B5EF4-FFF2-40B4-BE49-F238E27FC236}">
                      <a16:creationId xmlns:a16="http://schemas.microsoft.com/office/drawing/2014/main" id="{F948F0F2-552D-61C4-7F39-69E66A1E11B1}"/>
                    </a:ext>
                  </a:extLst>
                </p:cNvPr>
                <p:cNvSpPr txBox="1">
                  <a:spLocks noRot="1" noChangeAspect="1" noMove="1" noResize="1" noEditPoints="1" noAdjustHandles="1" noChangeArrowheads="1" noChangeShapeType="1" noTextEdit="1"/>
                </p:cNvSpPr>
                <p:nvPr/>
              </p:nvSpPr>
              <p:spPr>
                <a:xfrm>
                  <a:off x="10134303" y="4720074"/>
                  <a:ext cx="743537" cy="622927"/>
                </a:xfrm>
                <a:prstGeom prst="rect">
                  <a:avLst/>
                </a:prstGeom>
                <a:blipFill>
                  <a:blip r:embed="rId4"/>
                  <a:stretch>
                    <a:fillRect b="-6000"/>
                  </a:stretch>
                </a:blipFill>
              </p:spPr>
              <p:txBody>
                <a:bodyPr/>
                <a:lstStyle/>
                <a:p>
                  <a:r>
                    <a:rPr lang="en-US">
                      <a:noFill/>
                    </a:rPr>
                    <a:t> </a:t>
                  </a:r>
                </a:p>
              </p:txBody>
            </p:sp>
          </mc:Fallback>
        </mc:AlternateContent>
      </p:grpSp>
      <p:cxnSp>
        <p:nvCxnSpPr>
          <p:cNvPr id="14" name="Straight Arrow Connector 13">
            <a:extLst>
              <a:ext uri="{FF2B5EF4-FFF2-40B4-BE49-F238E27FC236}">
                <a16:creationId xmlns:a16="http://schemas.microsoft.com/office/drawing/2014/main" id="{2C5DFC04-A3E5-941B-F329-BC3921ED1BFF}"/>
              </a:ext>
            </a:extLst>
          </p:cNvPr>
          <p:cNvCxnSpPr>
            <a:cxnSpLocks/>
          </p:cNvCxnSpPr>
          <p:nvPr/>
        </p:nvCxnSpPr>
        <p:spPr>
          <a:xfrm flipH="1">
            <a:off x="1125415" y="3765168"/>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3BB365-6706-E357-BEE8-3E70CDE745B5}"/>
              </a:ext>
            </a:extLst>
          </p:cNvPr>
          <p:cNvCxnSpPr>
            <a:cxnSpLocks/>
          </p:cNvCxnSpPr>
          <p:nvPr/>
        </p:nvCxnSpPr>
        <p:spPr>
          <a:xfrm flipH="1">
            <a:off x="5720861" y="4124808"/>
            <a:ext cx="928744" cy="68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7E0AA4C-EEE8-F7D5-42A1-F382BFF60FA4}"/>
                  </a:ext>
                </a:extLst>
              </p:cNvPr>
              <p:cNvSpPr txBox="1"/>
              <p:nvPr/>
            </p:nvSpPr>
            <p:spPr>
              <a:xfrm>
                <a:off x="4288172" y="3184787"/>
                <a:ext cx="370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19" name="TextBox 18">
                <a:extLst>
                  <a:ext uri="{FF2B5EF4-FFF2-40B4-BE49-F238E27FC236}">
                    <a16:creationId xmlns:a16="http://schemas.microsoft.com/office/drawing/2014/main" id="{07E0AA4C-EEE8-F7D5-42A1-F382BFF60FA4}"/>
                  </a:ext>
                </a:extLst>
              </p:cNvPr>
              <p:cNvSpPr txBox="1">
                <a:spLocks noRot="1" noChangeAspect="1" noMove="1" noResize="1" noEditPoints="1" noAdjustHandles="1" noChangeArrowheads="1" noChangeShapeType="1" noTextEdit="1"/>
              </p:cNvSpPr>
              <p:nvPr/>
            </p:nvSpPr>
            <p:spPr>
              <a:xfrm>
                <a:off x="4288172" y="3184787"/>
                <a:ext cx="370551" cy="369332"/>
              </a:xfrm>
              <a:prstGeom prst="rect">
                <a:avLst/>
              </a:prstGeom>
              <a:blipFill>
                <a:blip r:embed="rId5"/>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E0812E9-2828-DB74-19FA-CE433B8F679C}"/>
              </a:ext>
            </a:extLst>
          </p:cNvPr>
          <p:cNvSpPr txBox="1"/>
          <p:nvPr/>
        </p:nvSpPr>
        <p:spPr>
          <a:xfrm>
            <a:off x="2018241" y="3579625"/>
            <a:ext cx="1608133" cy="369332"/>
          </a:xfrm>
          <a:prstGeom prst="rect">
            <a:avLst/>
          </a:prstGeom>
          <a:noFill/>
        </p:spPr>
        <p:txBody>
          <a:bodyPr wrap="none" rtlCol="0">
            <a:spAutoFit/>
          </a:bodyPr>
          <a:lstStyle/>
          <a:p>
            <a:r>
              <a:rPr lang="en-US" dirty="0"/>
              <a:t>1</a:t>
            </a:r>
            <a:r>
              <a:rPr lang="en-US" baseline="30000" dirty="0"/>
              <a:t>st</a:t>
            </a:r>
            <a:r>
              <a:rPr lang="en-US" dirty="0"/>
              <a:t> training step</a:t>
            </a:r>
          </a:p>
        </p:txBody>
      </p:sp>
    </p:spTree>
    <p:extLst>
      <p:ext uri="{BB962C8B-B14F-4D97-AF65-F5344CB8AC3E}">
        <p14:creationId xmlns:p14="http://schemas.microsoft.com/office/powerpoint/2010/main" val="84291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grpSp>
        <p:nvGrpSpPr>
          <p:cNvPr id="4" name="Group 3">
            <a:extLst>
              <a:ext uri="{FF2B5EF4-FFF2-40B4-BE49-F238E27FC236}">
                <a16:creationId xmlns:a16="http://schemas.microsoft.com/office/drawing/2014/main" id="{08C3F330-6BEF-24FE-8C05-903106AAFF92}"/>
              </a:ext>
            </a:extLst>
          </p:cNvPr>
          <p:cNvGrpSpPr/>
          <p:nvPr/>
        </p:nvGrpSpPr>
        <p:grpSpPr>
          <a:xfrm>
            <a:off x="4631196" y="2663137"/>
            <a:ext cx="2706534" cy="3285542"/>
            <a:chOff x="7948232" y="3593393"/>
            <a:chExt cx="2706534" cy="3285542"/>
          </a:xfrm>
        </p:grpSpPr>
        <p:cxnSp>
          <p:nvCxnSpPr>
            <p:cNvPr id="5" name="Straight Arrow Connector 4">
              <a:extLst>
                <a:ext uri="{FF2B5EF4-FFF2-40B4-BE49-F238E27FC236}">
                  <a16:creationId xmlns:a16="http://schemas.microsoft.com/office/drawing/2014/main" id="{5C1A9550-A739-96D9-9E03-F9003D013477}"/>
                </a:ext>
              </a:extLst>
            </p:cNvPr>
            <p:cNvCxnSpPr>
              <a:cxnSpLocks/>
            </p:cNvCxnSpPr>
            <p:nvPr/>
          </p:nvCxnSpPr>
          <p:spPr>
            <a:xfrm>
              <a:off x="7948232" y="6196440"/>
              <a:ext cx="25532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DF98C4AA-E741-D5EE-9517-E67051B77D68}"/>
                </a:ext>
              </a:extLst>
            </p:cNvPr>
            <p:cNvCxnSpPr>
              <a:cxnSpLocks/>
            </p:cNvCxnSpPr>
            <p:nvPr/>
          </p:nvCxnSpPr>
          <p:spPr>
            <a:xfrm flipV="1">
              <a:off x="7948232" y="4276576"/>
              <a:ext cx="0" cy="1919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34713D7-D7D9-4223-2FA6-76D4CB48E196}"/>
                </a:ext>
              </a:extLst>
            </p:cNvPr>
            <p:cNvSpPr txBox="1"/>
            <p:nvPr/>
          </p:nvSpPr>
          <p:spPr>
            <a:xfrm>
              <a:off x="10348272" y="6165109"/>
              <a:ext cx="306494" cy="369332"/>
            </a:xfrm>
            <a:prstGeom prst="rect">
              <a:avLst/>
            </a:prstGeom>
            <a:noFill/>
          </p:spPr>
          <p:txBody>
            <a:bodyPr wrap="none" rtlCol="0">
              <a:spAutoFit/>
            </a:bodyPr>
            <a:lstStyle/>
            <a:p>
              <a:r>
                <a:rPr lang="en-US" dirty="0"/>
                <a:t>a</a:t>
              </a:r>
            </a:p>
          </p:txBody>
        </p:sp>
        <p:sp>
          <p:nvSpPr>
            <p:cNvPr id="8" name="Freeform 7">
              <a:extLst>
                <a:ext uri="{FF2B5EF4-FFF2-40B4-BE49-F238E27FC236}">
                  <a16:creationId xmlns:a16="http://schemas.microsoft.com/office/drawing/2014/main" id="{81479306-616E-72E7-B09C-0EB954ADAFF6}"/>
                </a:ext>
              </a:extLst>
            </p:cNvPr>
            <p:cNvSpPr/>
            <p:nvPr/>
          </p:nvSpPr>
          <p:spPr>
            <a:xfrm>
              <a:off x="8417815" y="4554468"/>
              <a:ext cx="1737360" cy="1413878"/>
            </a:xfrm>
            <a:custGeom>
              <a:avLst/>
              <a:gdLst>
                <a:gd name="connsiteX0" fmla="*/ 0 w 1709225"/>
                <a:gd name="connsiteY0" fmla="*/ 0 h 1413878"/>
                <a:gd name="connsiteX1" fmla="*/ 921434 w 1709225"/>
                <a:gd name="connsiteY1" fmla="*/ 1413803 h 1413878"/>
                <a:gd name="connsiteX2" fmla="*/ 1709225 w 1709225"/>
                <a:gd name="connsiteY2" fmla="*/ 63305 h 1413878"/>
              </a:gdLst>
              <a:ahLst/>
              <a:cxnLst>
                <a:cxn ang="0">
                  <a:pos x="connsiteX0" y="connsiteY0"/>
                </a:cxn>
                <a:cxn ang="0">
                  <a:pos x="connsiteX1" y="connsiteY1"/>
                </a:cxn>
                <a:cxn ang="0">
                  <a:pos x="connsiteX2" y="connsiteY2"/>
                </a:cxn>
              </a:cxnLst>
              <a:rect l="l" t="t" r="r" b="b"/>
              <a:pathLst>
                <a:path w="1709225" h="1413878">
                  <a:moveTo>
                    <a:pt x="0" y="0"/>
                  </a:moveTo>
                  <a:cubicBezTo>
                    <a:pt x="318281" y="701626"/>
                    <a:pt x="636563" y="1403252"/>
                    <a:pt x="921434" y="1413803"/>
                  </a:cubicBezTo>
                  <a:cubicBezTo>
                    <a:pt x="1206305" y="1424354"/>
                    <a:pt x="1580271" y="323557"/>
                    <a:pt x="1709225" y="63305"/>
                  </a:cubicBezTo>
                </a:path>
              </a:pathLst>
            </a:cu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2AA1F6E-21A0-E2D0-A00D-1B45BE30D6B1}"/>
                </a:ext>
              </a:extLst>
            </p:cNvPr>
            <p:cNvCxnSpPr>
              <a:cxnSpLocks/>
            </p:cNvCxnSpPr>
            <p:nvPr/>
          </p:nvCxnSpPr>
          <p:spPr>
            <a:xfrm>
              <a:off x="9037897" y="5736718"/>
              <a:ext cx="0" cy="485588"/>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56DD6C71-FECB-8B24-6BA0-25ECB8C7BE33}"/>
                </a:ext>
              </a:extLst>
            </p:cNvPr>
            <p:cNvCxnSpPr>
              <a:cxnSpLocks/>
            </p:cNvCxnSpPr>
            <p:nvPr/>
          </p:nvCxnSpPr>
          <p:spPr>
            <a:xfrm flipV="1">
              <a:off x="9439408" y="3593393"/>
              <a:ext cx="1124487" cy="2824456"/>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B4B95E0-58C7-FB11-4C5A-71B6C5E98B61}"/>
                    </a:ext>
                  </a:extLst>
                </p:cNvPr>
                <p:cNvSpPr txBox="1"/>
                <p:nvPr/>
              </p:nvSpPr>
              <p:spPr>
                <a:xfrm>
                  <a:off x="8502698" y="6498125"/>
                  <a:ext cx="603178"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m:oMathPara>
                  </a14:m>
                  <a:endParaRPr lang="en-US" dirty="0"/>
                </a:p>
              </p:txBody>
            </p:sp>
          </mc:Choice>
          <mc:Fallback>
            <p:sp>
              <p:nvSpPr>
                <p:cNvPr id="11" name="TextBox 10">
                  <a:extLst>
                    <a:ext uri="{FF2B5EF4-FFF2-40B4-BE49-F238E27FC236}">
                      <a16:creationId xmlns:a16="http://schemas.microsoft.com/office/drawing/2014/main" id="{8B4B95E0-58C7-FB11-4C5A-71B6C5E98B61}"/>
                    </a:ext>
                  </a:extLst>
                </p:cNvPr>
                <p:cNvSpPr txBox="1">
                  <a:spLocks noRot="1" noChangeAspect="1" noMove="1" noResize="1" noEditPoints="1" noAdjustHandles="1" noChangeArrowheads="1" noChangeShapeType="1" noTextEdit="1"/>
                </p:cNvSpPr>
                <p:nvPr/>
              </p:nvSpPr>
              <p:spPr>
                <a:xfrm>
                  <a:off x="8502698" y="6498125"/>
                  <a:ext cx="603178" cy="3808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62BF29-EA77-C8D4-9D18-F357FBCF7F80}"/>
                    </a:ext>
                  </a:extLst>
                </p:cNvPr>
                <p:cNvSpPr txBox="1"/>
                <p:nvPr/>
              </p:nvSpPr>
              <p:spPr>
                <a:xfrm>
                  <a:off x="8012942" y="4940736"/>
                  <a:ext cx="743537" cy="622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𝐿</m:t>
                            </m:r>
                          </m:num>
                          <m:den>
                            <m:r>
                              <a:rPr lang="en-US"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den>
                        </m:f>
                      </m:oMath>
                    </m:oMathPara>
                  </a14:m>
                  <a:endParaRPr lang="en-US" dirty="0"/>
                </a:p>
              </p:txBody>
            </p:sp>
          </mc:Choice>
          <mc:Fallback>
            <p:sp>
              <p:nvSpPr>
                <p:cNvPr id="12" name="TextBox 11">
                  <a:extLst>
                    <a:ext uri="{FF2B5EF4-FFF2-40B4-BE49-F238E27FC236}">
                      <a16:creationId xmlns:a16="http://schemas.microsoft.com/office/drawing/2014/main" id="{9462BF29-EA77-C8D4-9D18-F357FBCF7F80}"/>
                    </a:ext>
                  </a:extLst>
                </p:cNvPr>
                <p:cNvSpPr txBox="1">
                  <a:spLocks noRot="1" noChangeAspect="1" noMove="1" noResize="1" noEditPoints="1" noAdjustHandles="1" noChangeArrowheads="1" noChangeShapeType="1" noTextEdit="1"/>
                </p:cNvSpPr>
                <p:nvPr/>
              </p:nvSpPr>
              <p:spPr>
                <a:xfrm>
                  <a:off x="8012942" y="4940736"/>
                  <a:ext cx="743537" cy="622927"/>
                </a:xfrm>
                <a:prstGeom prst="rect">
                  <a:avLst/>
                </a:prstGeom>
                <a:blipFill>
                  <a:blip r:embed="rId3"/>
                  <a:stretch>
                    <a:fillRect b="-6000"/>
                  </a:stretch>
                </a:blipFill>
              </p:spPr>
              <p:txBody>
                <a:bodyPr/>
                <a:lstStyle/>
                <a:p>
                  <a:r>
                    <a:rPr lang="en-US">
                      <a:noFill/>
                    </a:rPr>
                    <a:t> </a:t>
                  </a:r>
                </a:p>
              </p:txBody>
            </p:sp>
          </mc:Fallback>
        </mc:AlternateContent>
      </p:grpSp>
      <p:cxnSp>
        <p:nvCxnSpPr>
          <p:cNvPr id="14" name="Straight Arrow Connector 13">
            <a:extLst>
              <a:ext uri="{FF2B5EF4-FFF2-40B4-BE49-F238E27FC236}">
                <a16:creationId xmlns:a16="http://schemas.microsoft.com/office/drawing/2014/main" id="{2C5DFC04-A3E5-941B-F329-BC3921ED1BFF}"/>
              </a:ext>
            </a:extLst>
          </p:cNvPr>
          <p:cNvCxnSpPr>
            <a:cxnSpLocks/>
          </p:cNvCxnSpPr>
          <p:nvPr/>
        </p:nvCxnSpPr>
        <p:spPr>
          <a:xfrm flipH="1">
            <a:off x="5697415" y="5461750"/>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3BB365-6706-E357-BEE8-3E70CDE745B5}"/>
              </a:ext>
            </a:extLst>
          </p:cNvPr>
          <p:cNvCxnSpPr>
            <a:cxnSpLocks/>
          </p:cNvCxnSpPr>
          <p:nvPr/>
        </p:nvCxnSpPr>
        <p:spPr>
          <a:xfrm flipH="1">
            <a:off x="5720861" y="4124808"/>
            <a:ext cx="928744" cy="68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7E0AA4C-EEE8-F7D5-42A1-F382BFF60FA4}"/>
                  </a:ext>
                </a:extLst>
              </p:cNvPr>
              <p:cNvSpPr txBox="1"/>
              <p:nvPr/>
            </p:nvSpPr>
            <p:spPr>
              <a:xfrm>
                <a:off x="4288172" y="3184787"/>
                <a:ext cx="370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19" name="TextBox 18">
                <a:extLst>
                  <a:ext uri="{FF2B5EF4-FFF2-40B4-BE49-F238E27FC236}">
                    <a16:creationId xmlns:a16="http://schemas.microsoft.com/office/drawing/2014/main" id="{07E0AA4C-EEE8-F7D5-42A1-F382BFF60FA4}"/>
                  </a:ext>
                </a:extLst>
              </p:cNvPr>
              <p:cNvSpPr txBox="1">
                <a:spLocks noRot="1" noChangeAspect="1" noMove="1" noResize="1" noEditPoints="1" noAdjustHandles="1" noChangeArrowheads="1" noChangeShapeType="1" noTextEdit="1"/>
              </p:cNvSpPr>
              <p:nvPr/>
            </p:nvSpPr>
            <p:spPr>
              <a:xfrm>
                <a:off x="4288172" y="3184787"/>
                <a:ext cx="370551" cy="369332"/>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53F373A9-86BB-211D-DAD5-86A1297486CF}"/>
              </a:ext>
            </a:extLst>
          </p:cNvPr>
          <p:cNvCxnSpPr>
            <a:cxnSpLocks/>
          </p:cNvCxnSpPr>
          <p:nvPr/>
        </p:nvCxnSpPr>
        <p:spPr>
          <a:xfrm>
            <a:off x="5722908" y="5754827"/>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8DDEE7-8BF5-F5A9-DE6B-39458FB58C9A}"/>
              </a:ext>
            </a:extLst>
          </p:cNvPr>
          <p:cNvCxnSpPr>
            <a:cxnSpLocks/>
          </p:cNvCxnSpPr>
          <p:nvPr/>
        </p:nvCxnSpPr>
        <p:spPr>
          <a:xfrm flipV="1">
            <a:off x="5720861" y="4379812"/>
            <a:ext cx="820616" cy="42665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85CE11-2022-8E17-18F9-7925146A9636}"/>
              </a:ext>
            </a:extLst>
          </p:cNvPr>
          <p:cNvCxnSpPr>
            <a:cxnSpLocks/>
          </p:cNvCxnSpPr>
          <p:nvPr/>
        </p:nvCxnSpPr>
        <p:spPr>
          <a:xfrm flipH="1">
            <a:off x="1125415" y="3765168"/>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169DA1F-4882-323F-3EF5-63021B8D45A1}"/>
              </a:ext>
            </a:extLst>
          </p:cNvPr>
          <p:cNvSpPr txBox="1"/>
          <p:nvPr/>
        </p:nvSpPr>
        <p:spPr>
          <a:xfrm>
            <a:off x="2018241" y="3579625"/>
            <a:ext cx="1608133" cy="369332"/>
          </a:xfrm>
          <a:prstGeom prst="rect">
            <a:avLst/>
          </a:prstGeom>
          <a:noFill/>
        </p:spPr>
        <p:txBody>
          <a:bodyPr wrap="none" rtlCol="0">
            <a:spAutoFit/>
          </a:bodyPr>
          <a:lstStyle/>
          <a:p>
            <a:r>
              <a:rPr lang="en-US" dirty="0"/>
              <a:t>1</a:t>
            </a:r>
            <a:r>
              <a:rPr lang="en-US" baseline="30000" dirty="0"/>
              <a:t>st</a:t>
            </a:r>
            <a:r>
              <a:rPr lang="en-US" dirty="0"/>
              <a:t> training step</a:t>
            </a:r>
          </a:p>
        </p:txBody>
      </p:sp>
      <p:cxnSp>
        <p:nvCxnSpPr>
          <p:cNvPr id="27" name="Straight Arrow Connector 26">
            <a:extLst>
              <a:ext uri="{FF2B5EF4-FFF2-40B4-BE49-F238E27FC236}">
                <a16:creationId xmlns:a16="http://schemas.microsoft.com/office/drawing/2014/main" id="{85726C8F-4AF4-5831-4A4D-1AC7ECBE8838}"/>
              </a:ext>
            </a:extLst>
          </p:cNvPr>
          <p:cNvCxnSpPr>
            <a:cxnSpLocks/>
          </p:cNvCxnSpPr>
          <p:nvPr/>
        </p:nvCxnSpPr>
        <p:spPr>
          <a:xfrm>
            <a:off x="1125415" y="4195146"/>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08AFFA-1411-A853-2056-A3182EA4B9E4}"/>
              </a:ext>
            </a:extLst>
          </p:cNvPr>
          <p:cNvSpPr txBox="1"/>
          <p:nvPr/>
        </p:nvSpPr>
        <p:spPr>
          <a:xfrm>
            <a:off x="1992592" y="4010480"/>
            <a:ext cx="1659429" cy="369332"/>
          </a:xfrm>
          <a:prstGeom prst="rect">
            <a:avLst/>
          </a:prstGeom>
          <a:noFill/>
        </p:spPr>
        <p:txBody>
          <a:bodyPr wrap="none" rtlCol="0">
            <a:spAutoFit/>
          </a:bodyPr>
          <a:lstStyle/>
          <a:p>
            <a:r>
              <a:rPr lang="en-US" dirty="0"/>
              <a:t>2</a:t>
            </a:r>
            <a:r>
              <a:rPr lang="en-US" baseline="30000" dirty="0"/>
              <a:t>nd</a:t>
            </a:r>
            <a:r>
              <a:rPr lang="en-US" dirty="0"/>
              <a:t> training step</a:t>
            </a:r>
          </a:p>
        </p:txBody>
      </p:sp>
      <p:cxnSp>
        <p:nvCxnSpPr>
          <p:cNvPr id="29" name="Straight Connector 28">
            <a:extLst>
              <a:ext uri="{FF2B5EF4-FFF2-40B4-BE49-F238E27FC236}">
                <a16:creationId xmlns:a16="http://schemas.microsoft.com/office/drawing/2014/main" id="{34150C50-A690-24B7-88AE-0DB256E9BA7F}"/>
              </a:ext>
            </a:extLst>
          </p:cNvPr>
          <p:cNvCxnSpPr>
            <a:cxnSpLocks/>
          </p:cNvCxnSpPr>
          <p:nvPr/>
        </p:nvCxnSpPr>
        <p:spPr>
          <a:xfrm flipH="1" flipV="1">
            <a:off x="5100779" y="3948957"/>
            <a:ext cx="995221" cy="1317227"/>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1844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757D-389E-9F84-9165-4D83BCB1F1BC}"/>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4AA409C4-659F-3F20-F3D9-677411D7EAC6}"/>
              </a:ext>
            </a:extLst>
          </p:cNvPr>
          <p:cNvSpPr>
            <a:spLocks noGrp="1"/>
          </p:cNvSpPr>
          <p:nvPr>
            <p:ph idx="1"/>
          </p:nvPr>
        </p:nvSpPr>
        <p:spPr>
          <a:xfrm>
            <a:off x="680321" y="2336872"/>
            <a:ext cx="9613861" cy="3767899"/>
          </a:xfrm>
        </p:spPr>
        <p:txBody>
          <a:bodyPr>
            <a:normAutofit/>
          </a:bodyPr>
          <a:lstStyle/>
          <a:p>
            <a:pPr marL="457200" indent="-457200">
              <a:buFont typeface="+mj-lt"/>
              <a:buAutoNum type="arabicPeriod"/>
            </a:pPr>
            <a:r>
              <a:rPr lang="en-US" dirty="0"/>
              <a:t>Review of TensorFlow model training loop </a:t>
            </a:r>
          </a:p>
          <a:p>
            <a:pPr marL="457200" indent="-457200">
              <a:buFont typeface="+mj-lt"/>
              <a:buAutoNum type="arabicPeriod"/>
            </a:pPr>
            <a:r>
              <a:rPr lang="en-US" dirty="0"/>
              <a:t>How to make the training better (regularization to reduce overfitting)</a:t>
            </a:r>
          </a:p>
          <a:p>
            <a:pPr marL="914400" lvl="1" indent="-457200">
              <a:buFont typeface="+mj-lt"/>
              <a:buAutoNum type="arabicPeriod"/>
            </a:pPr>
            <a:r>
              <a:rPr lang="en-US" dirty="0"/>
              <a:t>What is Tensor in TensorFlow and its relations to actual training data</a:t>
            </a:r>
          </a:p>
          <a:p>
            <a:pPr marL="914400" lvl="1" indent="-457200">
              <a:buFont typeface="+mj-lt"/>
              <a:buAutoNum type="arabicPeriod"/>
            </a:pPr>
            <a:r>
              <a:rPr lang="en-US" dirty="0"/>
              <a:t>How to connect actual numbers to Tensor: Keras backend function</a:t>
            </a:r>
          </a:p>
          <a:p>
            <a:pPr marL="914400" lvl="1" indent="-457200">
              <a:buFont typeface="+mj-lt"/>
              <a:buAutoNum type="arabicPeriod"/>
            </a:pPr>
            <a:r>
              <a:rPr lang="en-US" dirty="0"/>
              <a:t>Learning rate scheduling</a:t>
            </a:r>
          </a:p>
          <a:p>
            <a:pPr marL="914400" lvl="1" indent="-457200">
              <a:buFont typeface="+mj-lt"/>
              <a:buAutoNum type="arabicPeriod"/>
            </a:pPr>
            <a:r>
              <a:rPr lang="en-US" dirty="0"/>
              <a:t>Add noise and morph on training data</a:t>
            </a:r>
          </a:p>
          <a:p>
            <a:pPr marL="914400" lvl="1" indent="-457200">
              <a:buFont typeface="+mj-lt"/>
              <a:buAutoNum type="arabicPeriod"/>
            </a:pPr>
            <a:r>
              <a:rPr lang="en-US" dirty="0"/>
              <a:t>Custom loss and training step</a:t>
            </a:r>
          </a:p>
          <a:p>
            <a:pPr marL="457200" indent="-457200">
              <a:buFont typeface="+mj-lt"/>
              <a:buAutoNum type="arabicPeriod"/>
            </a:pPr>
            <a:r>
              <a:rPr lang="en-US" dirty="0"/>
              <a:t>Tips and resources</a:t>
            </a:r>
          </a:p>
          <a:p>
            <a:pPr marL="914400" lvl="1" indent="-457200">
              <a:buFont typeface="+mj-lt"/>
              <a:buAutoNum type="arabicPeriod"/>
            </a:pPr>
            <a:r>
              <a:rPr lang="en-US" dirty="0"/>
              <a:t>How to get started</a:t>
            </a:r>
          </a:p>
          <a:p>
            <a:pPr marL="914400" lvl="1" indent="-457200">
              <a:buFont typeface="+mj-lt"/>
              <a:buAutoNum type="arabicPeriod"/>
            </a:pPr>
            <a:r>
              <a:rPr lang="en-US" dirty="0"/>
              <a:t>Divide and conquer</a:t>
            </a:r>
          </a:p>
        </p:txBody>
      </p:sp>
    </p:spTree>
    <p:extLst>
      <p:ext uri="{BB962C8B-B14F-4D97-AF65-F5344CB8AC3E}">
        <p14:creationId xmlns:p14="http://schemas.microsoft.com/office/powerpoint/2010/main" val="48982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grpSp>
        <p:nvGrpSpPr>
          <p:cNvPr id="18" name="Group 17">
            <a:extLst>
              <a:ext uri="{FF2B5EF4-FFF2-40B4-BE49-F238E27FC236}">
                <a16:creationId xmlns:a16="http://schemas.microsoft.com/office/drawing/2014/main" id="{EDE03EA0-31E7-AE8B-48DD-76CE2B2EBA49}"/>
              </a:ext>
            </a:extLst>
          </p:cNvPr>
          <p:cNvGrpSpPr/>
          <p:nvPr/>
        </p:nvGrpSpPr>
        <p:grpSpPr>
          <a:xfrm>
            <a:off x="5505693" y="3558114"/>
            <a:ext cx="2526606" cy="800187"/>
            <a:chOff x="1125415" y="3579625"/>
            <a:chExt cx="2526606" cy="800187"/>
          </a:xfrm>
        </p:grpSpPr>
        <p:cxnSp>
          <p:nvCxnSpPr>
            <p:cNvPr id="25" name="Straight Arrow Connector 24">
              <a:extLst>
                <a:ext uri="{FF2B5EF4-FFF2-40B4-BE49-F238E27FC236}">
                  <a16:creationId xmlns:a16="http://schemas.microsoft.com/office/drawing/2014/main" id="{3D85CE11-2022-8E17-18F9-7925146A9636}"/>
                </a:ext>
              </a:extLst>
            </p:cNvPr>
            <p:cNvCxnSpPr>
              <a:cxnSpLocks/>
            </p:cNvCxnSpPr>
            <p:nvPr/>
          </p:nvCxnSpPr>
          <p:spPr>
            <a:xfrm flipH="1">
              <a:off x="1125415" y="3765168"/>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169DA1F-4882-323F-3EF5-63021B8D45A1}"/>
                </a:ext>
              </a:extLst>
            </p:cNvPr>
            <p:cNvSpPr txBox="1"/>
            <p:nvPr/>
          </p:nvSpPr>
          <p:spPr>
            <a:xfrm>
              <a:off x="2018241" y="3579625"/>
              <a:ext cx="1608133" cy="369332"/>
            </a:xfrm>
            <a:prstGeom prst="rect">
              <a:avLst/>
            </a:prstGeom>
            <a:noFill/>
          </p:spPr>
          <p:txBody>
            <a:bodyPr wrap="none" rtlCol="0">
              <a:spAutoFit/>
            </a:bodyPr>
            <a:lstStyle/>
            <a:p>
              <a:r>
                <a:rPr lang="en-US" dirty="0"/>
                <a:t>1</a:t>
              </a:r>
              <a:r>
                <a:rPr lang="en-US" baseline="30000" dirty="0"/>
                <a:t>st</a:t>
              </a:r>
              <a:r>
                <a:rPr lang="en-US" dirty="0"/>
                <a:t> training step</a:t>
              </a:r>
            </a:p>
          </p:txBody>
        </p:sp>
        <p:cxnSp>
          <p:nvCxnSpPr>
            <p:cNvPr id="27" name="Straight Arrow Connector 26">
              <a:extLst>
                <a:ext uri="{FF2B5EF4-FFF2-40B4-BE49-F238E27FC236}">
                  <a16:creationId xmlns:a16="http://schemas.microsoft.com/office/drawing/2014/main" id="{85726C8F-4AF4-5831-4A4D-1AC7ECBE8838}"/>
                </a:ext>
              </a:extLst>
            </p:cNvPr>
            <p:cNvCxnSpPr>
              <a:cxnSpLocks/>
            </p:cNvCxnSpPr>
            <p:nvPr/>
          </p:nvCxnSpPr>
          <p:spPr>
            <a:xfrm>
              <a:off x="1125415" y="4195146"/>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08AFFA-1411-A853-2056-A3182EA4B9E4}"/>
                </a:ext>
              </a:extLst>
            </p:cNvPr>
            <p:cNvSpPr txBox="1"/>
            <p:nvPr/>
          </p:nvSpPr>
          <p:spPr>
            <a:xfrm>
              <a:off x="1992592" y="4010480"/>
              <a:ext cx="1659429" cy="369332"/>
            </a:xfrm>
            <a:prstGeom prst="rect">
              <a:avLst/>
            </a:prstGeom>
            <a:noFill/>
          </p:spPr>
          <p:txBody>
            <a:bodyPr wrap="none" rtlCol="0">
              <a:spAutoFit/>
            </a:bodyPr>
            <a:lstStyle/>
            <a:p>
              <a:r>
                <a:rPr lang="en-US" dirty="0"/>
                <a:t>2</a:t>
              </a:r>
              <a:r>
                <a:rPr lang="en-US" baseline="30000" dirty="0"/>
                <a:t>nd</a:t>
              </a:r>
              <a:r>
                <a:rPr lang="en-US" dirty="0"/>
                <a:t> training step</a:t>
              </a:r>
            </a:p>
          </p:txBody>
        </p:sp>
      </p:grpSp>
      <p:grpSp>
        <p:nvGrpSpPr>
          <p:cNvPr id="16" name="Group 15">
            <a:extLst>
              <a:ext uri="{FF2B5EF4-FFF2-40B4-BE49-F238E27FC236}">
                <a16:creationId xmlns:a16="http://schemas.microsoft.com/office/drawing/2014/main" id="{6419C750-CEF7-B13B-C41C-A19BF90A430B}"/>
              </a:ext>
            </a:extLst>
          </p:cNvPr>
          <p:cNvGrpSpPr/>
          <p:nvPr/>
        </p:nvGrpSpPr>
        <p:grpSpPr>
          <a:xfrm>
            <a:off x="7954450" y="2819230"/>
            <a:ext cx="3049558" cy="3285542"/>
            <a:chOff x="4288172" y="2663137"/>
            <a:chExt cx="3049558" cy="3285542"/>
          </a:xfrm>
        </p:grpSpPr>
        <p:grpSp>
          <p:nvGrpSpPr>
            <p:cNvPr id="4" name="Group 3">
              <a:extLst>
                <a:ext uri="{FF2B5EF4-FFF2-40B4-BE49-F238E27FC236}">
                  <a16:creationId xmlns:a16="http://schemas.microsoft.com/office/drawing/2014/main" id="{08C3F330-6BEF-24FE-8C05-903106AAFF92}"/>
                </a:ext>
              </a:extLst>
            </p:cNvPr>
            <p:cNvGrpSpPr/>
            <p:nvPr/>
          </p:nvGrpSpPr>
          <p:grpSpPr>
            <a:xfrm>
              <a:off x="4631196" y="2663137"/>
              <a:ext cx="2706534" cy="3285542"/>
              <a:chOff x="7948232" y="3593393"/>
              <a:chExt cx="2706534" cy="3285542"/>
            </a:xfrm>
          </p:grpSpPr>
          <p:cxnSp>
            <p:nvCxnSpPr>
              <p:cNvPr id="5" name="Straight Arrow Connector 4">
                <a:extLst>
                  <a:ext uri="{FF2B5EF4-FFF2-40B4-BE49-F238E27FC236}">
                    <a16:creationId xmlns:a16="http://schemas.microsoft.com/office/drawing/2014/main" id="{5C1A9550-A739-96D9-9E03-F9003D013477}"/>
                  </a:ext>
                </a:extLst>
              </p:cNvPr>
              <p:cNvCxnSpPr>
                <a:cxnSpLocks/>
              </p:cNvCxnSpPr>
              <p:nvPr/>
            </p:nvCxnSpPr>
            <p:spPr>
              <a:xfrm>
                <a:off x="7948232" y="6196440"/>
                <a:ext cx="25532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DF98C4AA-E741-D5EE-9517-E67051B77D68}"/>
                  </a:ext>
                </a:extLst>
              </p:cNvPr>
              <p:cNvCxnSpPr>
                <a:cxnSpLocks/>
              </p:cNvCxnSpPr>
              <p:nvPr/>
            </p:nvCxnSpPr>
            <p:spPr>
              <a:xfrm flipV="1">
                <a:off x="7948232" y="4276576"/>
                <a:ext cx="0" cy="1919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34713D7-D7D9-4223-2FA6-76D4CB48E196}"/>
                  </a:ext>
                </a:extLst>
              </p:cNvPr>
              <p:cNvSpPr txBox="1"/>
              <p:nvPr/>
            </p:nvSpPr>
            <p:spPr>
              <a:xfrm>
                <a:off x="10348272" y="6165109"/>
                <a:ext cx="306494" cy="369332"/>
              </a:xfrm>
              <a:prstGeom prst="rect">
                <a:avLst/>
              </a:prstGeom>
              <a:noFill/>
            </p:spPr>
            <p:txBody>
              <a:bodyPr wrap="none" rtlCol="0">
                <a:spAutoFit/>
              </a:bodyPr>
              <a:lstStyle/>
              <a:p>
                <a:r>
                  <a:rPr lang="en-US" dirty="0"/>
                  <a:t>a</a:t>
                </a:r>
              </a:p>
            </p:txBody>
          </p:sp>
          <p:sp>
            <p:nvSpPr>
              <p:cNvPr id="8" name="Freeform 7">
                <a:extLst>
                  <a:ext uri="{FF2B5EF4-FFF2-40B4-BE49-F238E27FC236}">
                    <a16:creationId xmlns:a16="http://schemas.microsoft.com/office/drawing/2014/main" id="{81479306-616E-72E7-B09C-0EB954ADAFF6}"/>
                  </a:ext>
                </a:extLst>
              </p:cNvPr>
              <p:cNvSpPr/>
              <p:nvPr/>
            </p:nvSpPr>
            <p:spPr>
              <a:xfrm>
                <a:off x="8417815" y="4554468"/>
                <a:ext cx="1737360" cy="1413878"/>
              </a:xfrm>
              <a:custGeom>
                <a:avLst/>
                <a:gdLst>
                  <a:gd name="connsiteX0" fmla="*/ 0 w 1709225"/>
                  <a:gd name="connsiteY0" fmla="*/ 0 h 1413878"/>
                  <a:gd name="connsiteX1" fmla="*/ 921434 w 1709225"/>
                  <a:gd name="connsiteY1" fmla="*/ 1413803 h 1413878"/>
                  <a:gd name="connsiteX2" fmla="*/ 1709225 w 1709225"/>
                  <a:gd name="connsiteY2" fmla="*/ 63305 h 1413878"/>
                </a:gdLst>
                <a:ahLst/>
                <a:cxnLst>
                  <a:cxn ang="0">
                    <a:pos x="connsiteX0" y="connsiteY0"/>
                  </a:cxn>
                  <a:cxn ang="0">
                    <a:pos x="connsiteX1" y="connsiteY1"/>
                  </a:cxn>
                  <a:cxn ang="0">
                    <a:pos x="connsiteX2" y="connsiteY2"/>
                  </a:cxn>
                </a:cxnLst>
                <a:rect l="l" t="t" r="r" b="b"/>
                <a:pathLst>
                  <a:path w="1709225" h="1413878">
                    <a:moveTo>
                      <a:pt x="0" y="0"/>
                    </a:moveTo>
                    <a:cubicBezTo>
                      <a:pt x="318281" y="701626"/>
                      <a:pt x="636563" y="1403252"/>
                      <a:pt x="921434" y="1413803"/>
                    </a:cubicBezTo>
                    <a:cubicBezTo>
                      <a:pt x="1206305" y="1424354"/>
                      <a:pt x="1580271" y="323557"/>
                      <a:pt x="1709225" y="63305"/>
                    </a:cubicBezTo>
                  </a:path>
                </a:pathLst>
              </a:cu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2AA1F6E-21A0-E2D0-A00D-1B45BE30D6B1}"/>
                  </a:ext>
                </a:extLst>
              </p:cNvPr>
              <p:cNvCxnSpPr>
                <a:cxnSpLocks/>
              </p:cNvCxnSpPr>
              <p:nvPr/>
            </p:nvCxnSpPr>
            <p:spPr>
              <a:xfrm>
                <a:off x="9037897" y="5736718"/>
                <a:ext cx="0" cy="485588"/>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56DD6C71-FECB-8B24-6BA0-25ECB8C7BE33}"/>
                  </a:ext>
                </a:extLst>
              </p:cNvPr>
              <p:cNvCxnSpPr>
                <a:cxnSpLocks/>
              </p:cNvCxnSpPr>
              <p:nvPr/>
            </p:nvCxnSpPr>
            <p:spPr>
              <a:xfrm flipV="1">
                <a:off x="9439408" y="3593393"/>
                <a:ext cx="1124487" cy="2824456"/>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B4B95E0-58C7-FB11-4C5A-71B6C5E98B61}"/>
                      </a:ext>
                    </a:extLst>
                  </p:cNvPr>
                  <p:cNvSpPr txBox="1"/>
                  <p:nvPr/>
                </p:nvSpPr>
                <p:spPr>
                  <a:xfrm>
                    <a:off x="8502698" y="6498125"/>
                    <a:ext cx="603178"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m:oMathPara>
                    </a14:m>
                    <a:endParaRPr lang="en-US" dirty="0"/>
                  </a:p>
                </p:txBody>
              </p:sp>
            </mc:Choice>
            <mc:Fallback>
              <p:sp>
                <p:nvSpPr>
                  <p:cNvPr id="11" name="TextBox 10">
                    <a:extLst>
                      <a:ext uri="{FF2B5EF4-FFF2-40B4-BE49-F238E27FC236}">
                        <a16:creationId xmlns:a16="http://schemas.microsoft.com/office/drawing/2014/main" id="{8B4B95E0-58C7-FB11-4C5A-71B6C5E98B61}"/>
                      </a:ext>
                    </a:extLst>
                  </p:cNvPr>
                  <p:cNvSpPr txBox="1">
                    <a:spLocks noRot="1" noChangeAspect="1" noMove="1" noResize="1" noEditPoints="1" noAdjustHandles="1" noChangeArrowheads="1" noChangeShapeType="1" noTextEdit="1"/>
                  </p:cNvSpPr>
                  <p:nvPr/>
                </p:nvSpPr>
                <p:spPr>
                  <a:xfrm>
                    <a:off x="8502698" y="6498125"/>
                    <a:ext cx="603178" cy="3808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62BF29-EA77-C8D4-9D18-F357FBCF7F80}"/>
                      </a:ext>
                    </a:extLst>
                  </p:cNvPr>
                  <p:cNvSpPr txBox="1"/>
                  <p:nvPr/>
                </p:nvSpPr>
                <p:spPr>
                  <a:xfrm>
                    <a:off x="8012942" y="4940736"/>
                    <a:ext cx="743537" cy="622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𝐿</m:t>
                              </m:r>
                            </m:num>
                            <m:den>
                              <m:r>
                                <a:rPr lang="en-US"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den>
                          </m:f>
                        </m:oMath>
                      </m:oMathPara>
                    </a14:m>
                    <a:endParaRPr lang="en-US" dirty="0"/>
                  </a:p>
                </p:txBody>
              </p:sp>
            </mc:Choice>
            <mc:Fallback>
              <p:sp>
                <p:nvSpPr>
                  <p:cNvPr id="12" name="TextBox 11">
                    <a:extLst>
                      <a:ext uri="{FF2B5EF4-FFF2-40B4-BE49-F238E27FC236}">
                        <a16:creationId xmlns:a16="http://schemas.microsoft.com/office/drawing/2014/main" id="{9462BF29-EA77-C8D4-9D18-F357FBCF7F80}"/>
                      </a:ext>
                    </a:extLst>
                  </p:cNvPr>
                  <p:cNvSpPr txBox="1">
                    <a:spLocks noRot="1" noChangeAspect="1" noMove="1" noResize="1" noEditPoints="1" noAdjustHandles="1" noChangeArrowheads="1" noChangeShapeType="1" noTextEdit="1"/>
                  </p:cNvSpPr>
                  <p:nvPr/>
                </p:nvSpPr>
                <p:spPr>
                  <a:xfrm>
                    <a:off x="8012942" y="4940736"/>
                    <a:ext cx="743537" cy="622927"/>
                  </a:xfrm>
                  <a:prstGeom prst="rect">
                    <a:avLst/>
                  </a:prstGeom>
                  <a:blipFill>
                    <a:blip r:embed="rId3"/>
                    <a:stretch>
                      <a:fillRect b="-3922"/>
                    </a:stretch>
                  </a:blipFill>
                </p:spPr>
                <p:txBody>
                  <a:bodyPr/>
                  <a:lstStyle/>
                  <a:p>
                    <a:r>
                      <a:rPr lang="en-US">
                        <a:noFill/>
                      </a:rPr>
                      <a:t> </a:t>
                    </a:r>
                  </a:p>
                </p:txBody>
              </p:sp>
            </mc:Fallback>
          </mc:AlternateContent>
        </p:grpSp>
        <p:cxnSp>
          <p:nvCxnSpPr>
            <p:cNvPr id="14" name="Straight Arrow Connector 13">
              <a:extLst>
                <a:ext uri="{FF2B5EF4-FFF2-40B4-BE49-F238E27FC236}">
                  <a16:creationId xmlns:a16="http://schemas.microsoft.com/office/drawing/2014/main" id="{2C5DFC04-A3E5-941B-F329-BC3921ED1BFF}"/>
                </a:ext>
              </a:extLst>
            </p:cNvPr>
            <p:cNvCxnSpPr>
              <a:cxnSpLocks/>
            </p:cNvCxnSpPr>
            <p:nvPr/>
          </p:nvCxnSpPr>
          <p:spPr>
            <a:xfrm flipH="1">
              <a:off x="5697415" y="5461750"/>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3BB365-6706-E357-BEE8-3E70CDE745B5}"/>
                </a:ext>
              </a:extLst>
            </p:cNvPr>
            <p:cNvCxnSpPr>
              <a:cxnSpLocks/>
            </p:cNvCxnSpPr>
            <p:nvPr/>
          </p:nvCxnSpPr>
          <p:spPr>
            <a:xfrm flipH="1">
              <a:off x="5720861" y="4124808"/>
              <a:ext cx="928744" cy="68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7E0AA4C-EEE8-F7D5-42A1-F382BFF60FA4}"/>
                    </a:ext>
                  </a:extLst>
                </p:cNvPr>
                <p:cNvSpPr txBox="1"/>
                <p:nvPr/>
              </p:nvSpPr>
              <p:spPr>
                <a:xfrm>
                  <a:off x="4288172" y="3184787"/>
                  <a:ext cx="370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19" name="TextBox 18">
                  <a:extLst>
                    <a:ext uri="{FF2B5EF4-FFF2-40B4-BE49-F238E27FC236}">
                      <a16:creationId xmlns:a16="http://schemas.microsoft.com/office/drawing/2014/main" id="{07E0AA4C-EEE8-F7D5-42A1-F382BFF60FA4}"/>
                    </a:ext>
                  </a:extLst>
                </p:cNvPr>
                <p:cNvSpPr txBox="1">
                  <a:spLocks noRot="1" noChangeAspect="1" noMove="1" noResize="1" noEditPoints="1" noAdjustHandles="1" noChangeArrowheads="1" noChangeShapeType="1" noTextEdit="1"/>
                </p:cNvSpPr>
                <p:nvPr/>
              </p:nvSpPr>
              <p:spPr>
                <a:xfrm>
                  <a:off x="4288172" y="3184787"/>
                  <a:ext cx="370551" cy="369332"/>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53F373A9-86BB-211D-DAD5-86A1297486CF}"/>
                </a:ext>
              </a:extLst>
            </p:cNvPr>
            <p:cNvCxnSpPr>
              <a:cxnSpLocks/>
            </p:cNvCxnSpPr>
            <p:nvPr/>
          </p:nvCxnSpPr>
          <p:spPr>
            <a:xfrm>
              <a:off x="5722908" y="5754827"/>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8DDEE7-8BF5-F5A9-DE6B-39458FB58C9A}"/>
                </a:ext>
              </a:extLst>
            </p:cNvPr>
            <p:cNvCxnSpPr>
              <a:cxnSpLocks/>
            </p:cNvCxnSpPr>
            <p:nvPr/>
          </p:nvCxnSpPr>
          <p:spPr>
            <a:xfrm flipV="1">
              <a:off x="5720861" y="4379812"/>
              <a:ext cx="820616" cy="42665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150C50-A690-24B7-88AE-0DB256E9BA7F}"/>
                </a:ext>
              </a:extLst>
            </p:cNvPr>
            <p:cNvCxnSpPr>
              <a:cxnSpLocks/>
            </p:cNvCxnSpPr>
            <p:nvPr/>
          </p:nvCxnSpPr>
          <p:spPr>
            <a:xfrm flipH="1" flipV="1">
              <a:off x="5100779" y="3948957"/>
              <a:ext cx="995221" cy="1317227"/>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p:grpSp>
      <p:sp>
        <p:nvSpPr>
          <p:cNvPr id="15" name="TextBox 14">
            <a:extLst>
              <a:ext uri="{FF2B5EF4-FFF2-40B4-BE49-F238E27FC236}">
                <a16:creationId xmlns:a16="http://schemas.microsoft.com/office/drawing/2014/main" id="{D2395DA9-8540-4EDD-8048-870452E6BC26}"/>
              </a:ext>
            </a:extLst>
          </p:cNvPr>
          <p:cNvSpPr txBox="1"/>
          <p:nvPr/>
        </p:nvSpPr>
        <p:spPr>
          <a:xfrm>
            <a:off x="776673" y="3358027"/>
            <a:ext cx="4494229" cy="1631216"/>
          </a:xfrm>
          <a:prstGeom prst="rect">
            <a:avLst/>
          </a:prstGeom>
          <a:noFill/>
        </p:spPr>
        <p:txBody>
          <a:bodyPr wrap="square" rtlCol="0">
            <a:spAutoFit/>
          </a:bodyPr>
          <a:lstStyle/>
          <a:p>
            <a:r>
              <a:rPr lang="en-US" sz="2000" dirty="0"/>
              <a:t>When the scale of each learning step is too large, at the later stage of training, the parameter’s value will bounce back and forth and never settles at the optimal position</a:t>
            </a:r>
          </a:p>
        </p:txBody>
      </p:sp>
    </p:spTree>
    <p:extLst>
      <p:ext uri="{BB962C8B-B14F-4D97-AF65-F5344CB8AC3E}">
        <p14:creationId xmlns:p14="http://schemas.microsoft.com/office/powerpoint/2010/main" val="336864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grpSp>
        <p:nvGrpSpPr>
          <p:cNvPr id="18" name="Group 17">
            <a:extLst>
              <a:ext uri="{FF2B5EF4-FFF2-40B4-BE49-F238E27FC236}">
                <a16:creationId xmlns:a16="http://schemas.microsoft.com/office/drawing/2014/main" id="{EDE03EA0-31E7-AE8B-48DD-76CE2B2EBA49}"/>
              </a:ext>
            </a:extLst>
          </p:cNvPr>
          <p:cNvGrpSpPr/>
          <p:nvPr/>
        </p:nvGrpSpPr>
        <p:grpSpPr>
          <a:xfrm>
            <a:off x="5505693" y="3558114"/>
            <a:ext cx="2526606" cy="800187"/>
            <a:chOff x="1125415" y="3579625"/>
            <a:chExt cx="2526606" cy="800187"/>
          </a:xfrm>
        </p:grpSpPr>
        <p:cxnSp>
          <p:nvCxnSpPr>
            <p:cNvPr id="25" name="Straight Arrow Connector 24">
              <a:extLst>
                <a:ext uri="{FF2B5EF4-FFF2-40B4-BE49-F238E27FC236}">
                  <a16:creationId xmlns:a16="http://schemas.microsoft.com/office/drawing/2014/main" id="{3D85CE11-2022-8E17-18F9-7925146A9636}"/>
                </a:ext>
              </a:extLst>
            </p:cNvPr>
            <p:cNvCxnSpPr>
              <a:cxnSpLocks/>
            </p:cNvCxnSpPr>
            <p:nvPr/>
          </p:nvCxnSpPr>
          <p:spPr>
            <a:xfrm flipH="1">
              <a:off x="1125415" y="3765168"/>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169DA1F-4882-323F-3EF5-63021B8D45A1}"/>
                </a:ext>
              </a:extLst>
            </p:cNvPr>
            <p:cNvSpPr txBox="1"/>
            <p:nvPr/>
          </p:nvSpPr>
          <p:spPr>
            <a:xfrm>
              <a:off x="2018241" y="3579625"/>
              <a:ext cx="1608133" cy="369332"/>
            </a:xfrm>
            <a:prstGeom prst="rect">
              <a:avLst/>
            </a:prstGeom>
            <a:noFill/>
          </p:spPr>
          <p:txBody>
            <a:bodyPr wrap="none" rtlCol="0">
              <a:spAutoFit/>
            </a:bodyPr>
            <a:lstStyle/>
            <a:p>
              <a:r>
                <a:rPr lang="en-US" dirty="0"/>
                <a:t>1</a:t>
              </a:r>
              <a:r>
                <a:rPr lang="en-US" baseline="30000" dirty="0"/>
                <a:t>st</a:t>
              </a:r>
              <a:r>
                <a:rPr lang="en-US" dirty="0"/>
                <a:t> training step</a:t>
              </a:r>
            </a:p>
          </p:txBody>
        </p:sp>
        <p:cxnSp>
          <p:nvCxnSpPr>
            <p:cNvPr id="27" name="Straight Arrow Connector 26">
              <a:extLst>
                <a:ext uri="{FF2B5EF4-FFF2-40B4-BE49-F238E27FC236}">
                  <a16:creationId xmlns:a16="http://schemas.microsoft.com/office/drawing/2014/main" id="{85726C8F-4AF4-5831-4A4D-1AC7ECBE8838}"/>
                </a:ext>
              </a:extLst>
            </p:cNvPr>
            <p:cNvCxnSpPr>
              <a:cxnSpLocks/>
            </p:cNvCxnSpPr>
            <p:nvPr/>
          </p:nvCxnSpPr>
          <p:spPr>
            <a:xfrm>
              <a:off x="1125415" y="4195146"/>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08AFFA-1411-A853-2056-A3182EA4B9E4}"/>
                </a:ext>
              </a:extLst>
            </p:cNvPr>
            <p:cNvSpPr txBox="1"/>
            <p:nvPr/>
          </p:nvSpPr>
          <p:spPr>
            <a:xfrm>
              <a:off x="1992592" y="4010480"/>
              <a:ext cx="1659429" cy="369332"/>
            </a:xfrm>
            <a:prstGeom prst="rect">
              <a:avLst/>
            </a:prstGeom>
            <a:noFill/>
          </p:spPr>
          <p:txBody>
            <a:bodyPr wrap="none" rtlCol="0">
              <a:spAutoFit/>
            </a:bodyPr>
            <a:lstStyle/>
            <a:p>
              <a:r>
                <a:rPr lang="en-US" dirty="0"/>
                <a:t>2</a:t>
              </a:r>
              <a:r>
                <a:rPr lang="en-US" baseline="30000" dirty="0"/>
                <a:t>nd</a:t>
              </a:r>
              <a:r>
                <a:rPr lang="en-US" dirty="0"/>
                <a:t> training step</a:t>
              </a:r>
            </a:p>
          </p:txBody>
        </p:sp>
      </p:grpSp>
      <p:grpSp>
        <p:nvGrpSpPr>
          <p:cNvPr id="16" name="Group 15">
            <a:extLst>
              <a:ext uri="{FF2B5EF4-FFF2-40B4-BE49-F238E27FC236}">
                <a16:creationId xmlns:a16="http://schemas.microsoft.com/office/drawing/2014/main" id="{6419C750-CEF7-B13B-C41C-A19BF90A430B}"/>
              </a:ext>
            </a:extLst>
          </p:cNvPr>
          <p:cNvGrpSpPr/>
          <p:nvPr/>
        </p:nvGrpSpPr>
        <p:grpSpPr>
          <a:xfrm>
            <a:off x="7954450" y="2819230"/>
            <a:ext cx="3049558" cy="3285542"/>
            <a:chOff x="4288172" y="2663137"/>
            <a:chExt cx="3049558" cy="3285542"/>
          </a:xfrm>
        </p:grpSpPr>
        <p:grpSp>
          <p:nvGrpSpPr>
            <p:cNvPr id="4" name="Group 3">
              <a:extLst>
                <a:ext uri="{FF2B5EF4-FFF2-40B4-BE49-F238E27FC236}">
                  <a16:creationId xmlns:a16="http://schemas.microsoft.com/office/drawing/2014/main" id="{08C3F330-6BEF-24FE-8C05-903106AAFF92}"/>
                </a:ext>
              </a:extLst>
            </p:cNvPr>
            <p:cNvGrpSpPr/>
            <p:nvPr/>
          </p:nvGrpSpPr>
          <p:grpSpPr>
            <a:xfrm>
              <a:off x="4631196" y="2663137"/>
              <a:ext cx="2706534" cy="3285542"/>
              <a:chOff x="7948232" y="3593393"/>
              <a:chExt cx="2706534" cy="3285542"/>
            </a:xfrm>
          </p:grpSpPr>
          <p:cxnSp>
            <p:nvCxnSpPr>
              <p:cNvPr id="5" name="Straight Arrow Connector 4">
                <a:extLst>
                  <a:ext uri="{FF2B5EF4-FFF2-40B4-BE49-F238E27FC236}">
                    <a16:creationId xmlns:a16="http://schemas.microsoft.com/office/drawing/2014/main" id="{5C1A9550-A739-96D9-9E03-F9003D013477}"/>
                  </a:ext>
                </a:extLst>
              </p:cNvPr>
              <p:cNvCxnSpPr>
                <a:cxnSpLocks/>
              </p:cNvCxnSpPr>
              <p:nvPr/>
            </p:nvCxnSpPr>
            <p:spPr>
              <a:xfrm>
                <a:off x="7948232" y="6196440"/>
                <a:ext cx="25532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DF98C4AA-E741-D5EE-9517-E67051B77D68}"/>
                  </a:ext>
                </a:extLst>
              </p:cNvPr>
              <p:cNvCxnSpPr>
                <a:cxnSpLocks/>
              </p:cNvCxnSpPr>
              <p:nvPr/>
            </p:nvCxnSpPr>
            <p:spPr>
              <a:xfrm flipV="1">
                <a:off x="7948232" y="4276576"/>
                <a:ext cx="0" cy="1919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34713D7-D7D9-4223-2FA6-76D4CB48E196}"/>
                  </a:ext>
                </a:extLst>
              </p:cNvPr>
              <p:cNvSpPr txBox="1"/>
              <p:nvPr/>
            </p:nvSpPr>
            <p:spPr>
              <a:xfrm>
                <a:off x="10348272" y="6165109"/>
                <a:ext cx="306494" cy="369332"/>
              </a:xfrm>
              <a:prstGeom prst="rect">
                <a:avLst/>
              </a:prstGeom>
              <a:noFill/>
            </p:spPr>
            <p:txBody>
              <a:bodyPr wrap="none" rtlCol="0">
                <a:spAutoFit/>
              </a:bodyPr>
              <a:lstStyle/>
              <a:p>
                <a:r>
                  <a:rPr lang="en-US" dirty="0"/>
                  <a:t>a</a:t>
                </a:r>
              </a:p>
            </p:txBody>
          </p:sp>
          <p:sp>
            <p:nvSpPr>
              <p:cNvPr id="8" name="Freeform 7">
                <a:extLst>
                  <a:ext uri="{FF2B5EF4-FFF2-40B4-BE49-F238E27FC236}">
                    <a16:creationId xmlns:a16="http://schemas.microsoft.com/office/drawing/2014/main" id="{81479306-616E-72E7-B09C-0EB954ADAFF6}"/>
                  </a:ext>
                </a:extLst>
              </p:cNvPr>
              <p:cNvSpPr/>
              <p:nvPr/>
            </p:nvSpPr>
            <p:spPr>
              <a:xfrm>
                <a:off x="8417815" y="4554468"/>
                <a:ext cx="1737360" cy="1413878"/>
              </a:xfrm>
              <a:custGeom>
                <a:avLst/>
                <a:gdLst>
                  <a:gd name="connsiteX0" fmla="*/ 0 w 1709225"/>
                  <a:gd name="connsiteY0" fmla="*/ 0 h 1413878"/>
                  <a:gd name="connsiteX1" fmla="*/ 921434 w 1709225"/>
                  <a:gd name="connsiteY1" fmla="*/ 1413803 h 1413878"/>
                  <a:gd name="connsiteX2" fmla="*/ 1709225 w 1709225"/>
                  <a:gd name="connsiteY2" fmla="*/ 63305 h 1413878"/>
                </a:gdLst>
                <a:ahLst/>
                <a:cxnLst>
                  <a:cxn ang="0">
                    <a:pos x="connsiteX0" y="connsiteY0"/>
                  </a:cxn>
                  <a:cxn ang="0">
                    <a:pos x="connsiteX1" y="connsiteY1"/>
                  </a:cxn>
                  <a:cxn ang="0">
                    <a:pos x="connsiteX2" y="connsiteY2"/>
                  </a:cxn>
                </a:cxnLst>
                <a:rect l="l" t="t" r="r" b="b"/>
                <a:pathLst>
                  <a:path w="1709225" h="1413878">
                    <a:moveTo>
                      <a:pt x="0" y="0"/>
                    </a:moveTo>
                    <a:cubicBezTo>
                      <a:pt x="318281" y="701626"/>
                      <a:pt x="636563" y="1403252"/>
                      <a:pt x="921434" y="1413803"/>
                    </a:cubicBezTo>
                    <a:cubicBezTo>
                      <a:pt x="1206305" y="1424354"/>
                      <a:pt x="1580271" y="323557"/>
                      <a:pt x="1709225" y="63305"/>
                    </a:cubicBezTo>
                  </a:path>
                </a:pathLst>
              </a:cu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2AA1F6E-21A0-E2D0-A00D-1B45BE30D6B1}"/>
                  </a:ext>
                </a:extLst>
              </p:cNvPr>
              <p:cNvCxnSpPr>
                <a:cxnSpLocks/>
              </p:cNvCxnSpPr>
              <p:nvPr/>
            </p:nvCxnSpPr>
            <p:spPr>
              <a:xfrm>
                <a:off x="9037897" y="5736718"/>
                <a:ext cx="0" cy="485588"/>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56DD6C71-FECB-8B24-6BA0-25ECB8C7BE33}"/>
                  </a:ext>
                </a:extLst>
              </p:cNvPr>
              <p:cNvCxnSpPr>
                <a:cxnSpLocks/>
              </p:cNvCxnSpPr>
              <p:nvPr/>
            </p:nvCxnSpPr>
            <p:spPr>
              <a:xfrm flipV="1">
                <a:off x="9439408" y="3593393"/>
                <a:ext cx="1124487" cy="2824456"/>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B4B95E0-58C7-FB11-4C5A-71B6C5E98B61}"/>
                      </a:ext>
                    </a:extLst>
                  </p:cNvPr>
                  <p:cNvSpPr txBox="1"/>
                  <p:nvPr/>
                </p:nvSpPr>
                <p:spPr>
                  <a:xfrm>
                    <a:off x="8502698" y="6498125"/>
                    <a:ext cx="603178"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m:oMathPara>
                    </a14:m>
                    <a:endParaRPr lang="en-US" dirty="0"/>
                  </a:p>
                </p:txBody>
              </p:sp>
            </mc:Choice>
            <mc:Fallback>
              <p:sp>
                <p:nvSpPr>
                  <p:cNvPr id="11" name="TextBox 10">
                    <a:extLst>
                      <a:ext uri="{FF2B5EF4-FFF2-40B4-BE49-F238E27FC236}">
                        <a16:creationId xmlns:a16="http://schemas.microsoft.com/office/drawing/2014/main" id="{8B4B95E0-58C7-FB11-4C5A-71B6C5E98B61}"/>
                      </a:ext>
                    </a:extLst>
                  </p:cNvPr>
                  <p:cNvSpPr txBox="1">
                    <a:spLocks noRot="1" noChangeAspect="1" noMove="1" noResize="1" noEditPoints="1" noAdjustHandles="1" noChangeArrowheads="1" noChangeShapeType="1" noTextEdit="1"/>
                  </p:cNvSpPr>
                  <p:nvPr/>
                </p:nvSpPr>
                <p:spPr>
                  <a:xfrm>
                    <a:off x="8502698" y="6498125"/>
                    <a:ext cx="603178" cy="3808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62BF29-EA77-C8D4-9D18-F357FBCF7F80}"/>
                      </a:ext>
                    </a:extLst>
                  </p:cNvPr>
                  <p:cNvSpPr txBox="1"/>
                  <p:nvPr/>
                </p:nvSpPr>
                <p:spPr>
                  <a:xfrm>
                    <a:off x="8012942" y="4940736"/>
                    <a:ext cx="743537" cy="622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𝐿</m:t>
                              </m:r>
                            </m:num>
                            <m:den>
                              <m:r>
                                <a:rPr lang="en-US"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den>
                          </m:f>
                        </m:oMath>
                      </m:oMathPara>
                    </a14:m>
                    <a:endParaRPr lang="en-US" dirty="0"/>
                  </a:p>
                </p:txBody>
              </p:sp>
            </mc:Choice>
            <mc:Fallback>
              <p:sp>
                <p:nvSpPr>
                  <p:cNvPr id="12" name="TextBox 11">
                    <a:extLst>
                      <a:ext uri="{FF2B5EF4-FFF2-40B4-BE49-F238E27FC236}">
                        <a16:creationId xmlns:a16="http://schemas.microsoft.com/office/drawing/2014/main" id="{9462BF29-EA77-C8D4-9D18-F357FBCF7F80}"/>
                      </a:ext>
                    </a:extLst>
                  </p:cNvPr>
                  <p:cNvSpPr txBox="1">
                    <a:spLocks noRot="1" noChangeAspect="1" noMove="1" noResize="1" noEditPoints="1" noAdjustHandles="1" noChangeArrowheads="1" noChangeShapeType="1" noTextEdit="1"/>
                  </p:cNvSpPr>
                  <p:nvPr/>
                </p:nvSpPr>
                <p:spPr>
                  <a:xfrm>
                    <a:off x="8012942" y="4940736"/>
                    <a:ext cx="743537" cy="622927"/>
                  </a:xfrm>
                  <a:prstGeom prst="rect">
                    <a:avLst/>
                  </a:prstGeom>
                  <a:blipFill>
                    <a:blip r:embed="rId3"/>
                    <a:stretch>
                      <a:fillRect b="-3922"/>
                    </a:stretch>
                  </a:blipFill>
                </p:spPr>
                <p:txBody>
                  <a:bodyPr/>
                  <a:lstStyle/>
                  <a:p>
                    <a:r>
                      <a:rPr lang="en-US">
                        <a:noFill/>
                      </a:rPr>
                      <a:t> </a:t>
                    </a:r>
                  </a:p>
                </p:txBody>
              </p:sp>
            </mc:Fallback>
          </mc:AlternateContent>
        </p:grpSp>
        <p:cxnSp>
          <p:nvCxnSpPr>
            <p:cNvPr id="14" name="Straight Arrow Connector 13">
              <a:extLst>
                <a:ext uri="{FF2B5EF4-FFF2-40B4-BE49-F238E27FC236}">
                  <a16:creationId xmlns:a16="http://schemas.microsoft.com/office/drawing/2014/main" id="{2C5DFC04-A3E5-941B-F329-BC3921ED1BFF}"/>
                </a:ext>
              </a:extLst>
            </p:cNvPr>
            <p:cNvCxnSpPr>
              <a:cxnSpLocks/>
            </p:cNvCxnSpPr>
            <p:nvPr/>
          </p:nvCxnSpPr>
          <p:spPr>
            <a:xfrm flipH="1">
              <a:off x="5697415" y="5461750"/>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3BB365-6706-E357-BEE8-3E70CDE745B5}"/>
                </a:ext>
              </a:extLst>
            </p:cNvPr>
            <p:cNvCxnSpPr>
              <a:cxnSpLocks/>
            </p:cNvCxnSpPr>
            <p:nvPr/>
          </p:nvCxnSpPr>
          <p:spPr>
            <a:xfrm flipH="1">
              <a:off x="5720861" y="4124808"/>
              <a:ext cx="928744" cy="68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7E0AA4C-EEE8-F7D5-42A1-F382BFF60FA4}"/>
                    </a:ext>
                  </a:extLst>
                </p:cNvPr>
                <p:cNvSpPr txBox="1"/>
                <p:nvPr/>
              </p:nvSpPr>
              <p:spPr>
                <a:xfrm>
                  <a:off x="4288172" y="3184787"/>
                  <a:ext cx="370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19" name="TextBox 18">
                  <a:extLst>
                    <a:ext uri="{FF2B5EF4-FFF2-40B4-BE49-F238E27FC236}">
                      <a16:creationId xmlns:a16="http://schemas.microsoft.com/office/drawing/2014/main" id="{07E0AA4C-EEE8-F7D5-42A1-F382BFF60FA4}"/>
                    </a:ext>
                  </a:extLst>
                </p:cNvPr>
                <p:cNvSpPr txBox="1">
                  <a:spLocks noRot="1" noChangeAspect="1" noMove="1" noResize="1" noEditPoints="1" noAdjustHandles="1" noChangeArrowheads="1" noChangeShapeType="1" noTextEdit="1"/>
                </p:cNvSpPr>
                <p:nvPr/>
              </p:nvSpPr>
              <p:spPr>
                <a:xfrm>
                  <a:off x="4288172" y="3184787"/>
                  <a:ext cx="370551" cy="369332"/>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53F373A9-86BB-211D-DAD5-86A1297486CF}"/>
                </a:ext>
              </a:extLst>
            </p:cNvPr>
            <p:cNvCxnSpPr>
              <a:cxnSpLocks/>
            </p:cNvCxnSpPr>
            <p:nvPr/>
          </p:nvCxnSpPr>
          <p:spPr>
            <a:xfrm>
              <a:off x="5722908" y="5754827"/>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8DDEE7-8BF5-F5A9-DE6B-39458FB58C9A}"/>
                </a:ext>
              </a:extLst>
            </p:cNvPr>
            <p:cNvCxnSpPr>
              <a:cxnSpLocks/>
            </p:cNvCxnSpPr>
            <p:nvPr/>
          </p:nvCxnSpPr>
          <p:spPr>
            <a:xfrm flipV="1">
              <a:off x="5720861" y="4379812"/>
              <a:ext cx="820616" cy="42665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150C50-A690-24B7-88AE-0DB256E9BA7F}"/>
                </a:ext>
              </a:extLst>
            </p:cNvPr>
            <p:cNvCxnSpPr>
              <a:cxnSpLocks/>
            </p:cNvCxnSpPr>
            <p:nvPr/>
          </p:nvCxnSpPr>
          <p:spPr>
            <a:xfrm flipH="1" flipV="1">
              <a:off x="5100779" y="3948957"/>
              <a:ext cx="995221" cy="1317227"/>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p:grpSp>
      <p:sp>
        <p:nvSpPr>
          <p:cNvPr id="15" name="TextBox 14">
            <a:extLst>
              <a:ext uri="{FF2B5EF4-FFF2-40B4-BE49-F238E27FC236}">
                <a16:creationId xmlns:a16="http://schemas.microsoft.com/office/drawing/2014/main" id="{D2395DA9-8540-4EDD-8048-870452E6BC26}"/>
              </a:ext>
            </a:extLst>
          </p:cNvPr>
          <p:cNvSpPr txBox="1"/>
          <p:nvPr/>
        </p:nvSpPr>
        <p:spPr>
          <a:xfrm>
            <a:off x="776673" y="3358027"/>
            <a:ext cx="4494229" cy="2554545"/>
          </a:xfrm>
          <a:prstGeom prst="rect">
            <a:avLst/>
          </a:prstGeom>
          <a:noFill/>
        </p:spPr>
        <p:txBody>
          <a:bodyPr wrap="square" rtlCol="0">
            <a:spAutoFit/>
          </a:bodyPr>
          <a:lstStyle/>
          <a:p>
            <a:r>
              <a:rPr lang="en-US" sz="2000" dirty="0"/>
              <a:t>When the scale of each learning step is too large, at the later stage of training, the parameter’s value will bounce back and forth and never settles at the optimal position</a:t>
            </a:r>
          </a:p>
          <a:p>
            <a:endParaRPr lang="en-US" sz="2000" dirty="0"/>
          </a:p>
          <a:p>
            <a:r>
              <a:rPr lang="en-US" sz="2000" dirty="0"/>
              <a:t>So how about we set the learning rate very small from the beginning?</a:t>
            </a:r>
          </a:p>
        </p:txBody>
      </p:sp>
    </p:spTree>
    <p:extLst>
      <p:ext uri="{BB962C8B-B14F-4D97-AF65-F5344CB8AC3E}">
        <p14:creationId xmlns:p14="http://schemas.microsoft.com/office/powerpoint/2010/main" val="287768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grpSp>
        <p:nvGrpSpPr>
          <p:cNvPr id="18" name="Group 17">
            <a:extLst>
              <a:ext uri="{FF2B5EF4-FFF2-40B4-BE49-F238E27FC236}">
                <a16:creationId xmlns:a16="http://schemas.microsoft.com/office/drawing/2014/main" id="{EDE03EA0-31E7-AE8B-48DD-76CE2B2EBA49}"/>
              </a:ext>
            </a:extLst>
          </p:cNvPr>
          <p:cNvGrpSpPr/>
          <p:nvPr/>
        </p:nvGrpSpPr>
        <p:grpSpPr>
          <a:xfrm>
            <a:off x="5505693" y="3558114"/>
            <a:ext cx="2526606" cy="800187"/>
            <a:chOff x="1125415" y="3579625"/>
            <a:chExt cx="2526606" cy="800187"/>
          </a:xfrm>
        </p:grpSpPr>
        <p:cxnSp>
          <p:nvCxnSpPr>
            <p:cNvPr id="25" name="Straight Arrow Connector 24">
              <a:extLst>
                <a:ext uri="{FF2B5EF4-FFF2-40B4-BE49-F238E27FC236}">
                  <a16:creationId xmlns:a16="http://schemas.microsoft.com/office/drawing/2014/main" id="{3D85CE11-2022-8E17-18F9-7925146A9636}"/>
                </a:ext>
              </a:extLst>
            </p:cNvPr>
            <p:cNvCxnSpPr>
              <a:cxnSpLocks/>
            </p:cNvCxnSpPr>
            <p:nvPr/>
          </p:nvCxnSpPr>
          <p:spPr>
            <a:xfrm flipH="1">
              <a:off x="1125415" y="3765168"/>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169DA1F-4882-323F-3EF5-63021B8D45A1}"/>
                </a:ext>
              </a:extLst>
            </p:cNvPr>
            <p:cNvSpPr txBox="1"/>
            <p:nvPr/>
          </p:nvSpPr>
          <p:spPr>
            <a:xfrm>
              <a:off x="2018241" y="3579625"/>
              <a:ext cx="1608133" cy="369332"/>
            </a:xfrm>
            <a:prstGeom prst="rect">
              <a:avLst/>
            </a:prstGeom>
            <a:noFill/>
          </p:spPr>
          <p:txBody>
            <a:bodyPr wrap="none" rtlCol="0">
              <a:spAutoFit/>
            </a:bodyPr>
            <a:lstStyle/>
            <a:p>
              <a:r>
                <a:rPr lang="en-US" dirty="0"/>
                <a:t>1</a:t>
              </a:r>
              <a:r>
                <a:rPr lang="en-US" baseline="30000" dirty="0"/>
                <a:t>st</a:t>
              </a:r>
              <a:r>
                <a:rPr lang="en-US" dirty="0"/>
                <a:t> training step</a:t>
              </a:r>
            </a:p>
          </p:txBody>
        </p:sp>
        <p:cxnSp>
          <p:nvCxnSpPr>
            <p:cNvPr id="27" name="Straight Arrow Connector 26">
              <a:extLst>
                <a:ext uri="{FF2B5EF4-FFF2-40B4-BE49-F238E27FC236}">
                  <a16:creationId xmlns:a16="http://schemas.microsoft.com/office/drawing/2014/main" id="{85726C8F-4AF4-5831-4A4D-1AC7ECBE8838}"/>
                </a:ext>
              </a:extLst>
            </p:cNvPr>
            <p:cNvCxnSpPr>
              <a:cxnSpLocks/>
            </p:cNvCxnSpPr>
            <p:nvPr/>
          </p:nvCxnSpPr>
          <p:spPr>
            <a:xfrm>
              <a:off x="1125415" y="4195146"/>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08AFFA-1411-A853-2056-A3182EA4B9E4}"/>
                </a:ext>
              </a:extLst>
            </p:cNvPr>
            <p:cNvSpPr txBox="1"/>
            <p:nvPr/>
          </p:nvSpPr>
          <p:spPr>
            <a:xfrm>
              <a:off x="1992592" y="4010480"/>
              <a:ext cx="1659429" cy="369332"/>
            </a:xfrm>
            <a:prstGeom prst="rect">
              <a:avLst/>
            </a:prstGeom>
            <a:noFill/>
          </p:spPr>
          <p:txBody>
            <a:bodyPr wrap="none" rtlCol="0">
              <a:spAutoFit/>
            </a:bodyPr>
            <a:lstStyle/>
            <a:p>
              <a:r>
                <a:rPr lang="en-US" dirty="0"/>
                <a:t>2</a:t>
              </a:r>
              <a:r>
                <a:rPr lang="en-US" baseline="30000" dirty="0"/>
                <a:t>nd</a:t>
              </a:r>
              <a:r>
                <a:rPr lang="en-US" dirty="0"/>
                <a:t> training step</a:t>
              </a:r>
            </a:p>
          </p:txBody>
        </p:sp>
      </p:grpSp>
      <p:grpSp>
        <p:nvGrpSpPr>
          <p:cNvPr id="16" name="Group 15">
            <a:extLst>
              <a:ext uri="{FF2B5EF4-FFF2-40B4-BE49-F238E27FC236}">
                <a16:creationId xmlns:a16="http://schemas.microsoft.com/office/drawing/2014/main" id="{6419C750-CEF7-B13B-C41C-A19BF90A430B}"/>
              </a:ext>
            </a:extLst>
          </p:cNvPr>
          <p:cNvGrpSpPr/>
          <p:nvPr/>
        </p:nvGrpSpPr>
        <p:grpSpPr>
          <a:xfrm>
            <a:off x="7954450" y="2819230"/>
            <a:ext cx="3049558" cy="3285542"/>
            <a:chOff x="4288172" y="2663137"/>
            <a:chExt cx="3049558" cy="3285542"/>
          </a:xfrm>
        </p:grpSpPr>
        <p:grpSp>
          <p:nvGrpSpPr>
            <p:cNvPr id="4" name="Group 3">
              <a:extLst>
                <a:ext uri="{FF2B5EF4-FFF2-40B4-BE49-F238E27FC236}">
                  <a16:creationId xmlns:a16="http://schemas.microsoft.com/office/drawing/2014/main" id="{08C3F330-6BEF-24FE-8C05-903106AAFF92}"/>
                </a:ext>
              </a:extLst>
            </p:cNvPr>
            <p:cNvGrpSpPr/>
            <p:nvPr/>
          </p:nvGrpSpPr>
          <p:grpSpPr>
            <a:xfrm>
              <a:off x="4631196" y="2663137"/>
              <a:ext cx="2706534" cy="3285542"/>
              <a:chOff x="7948232" y="3593393"/>
              <a:chExt cx="2706534" cy="3285542"/>
            </a:xfrm>
          </p:grpSpPr>
          <p:cxnSp>
            <p:nvCxnSpPr>
              <p:cNvPr id="5" name="Straight Arrow Connector 4">
                <a:extLst>
                  <a:ext uri="{FF2B5EF4-FFF2-40B4-BE49-F238E27FC236}">
                    <a16:creationId xmlns:a16="http://schemas.microsoft.com/office/drawing/2014/main" id="{5C1A9550-A739-96D9-9E03-F9003D013477}"/>
                  </a:ext>
                </a:extLst>
              </p:cNvPr>
              <p:cNvCxnSpPr>
                <a:cxnSpLocks/>
              </p:cNvCxnSpPr>
              <p:nvPr/>
            </p:nvCxnSpPr>
            <p:spPr>
              <a:xfrm>
                <a:off x="7948232" y="6196440"/>
                <a:ext cx="25532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DF98C4AA-E741-D5EE-9517-E67051B77D68}"/>
                  </a:ext>
                </a:extLst>
              </p:cNvPr>
              <p:cNvCxnSpPr>
                <a:cxnSpLocks/>
              </p:cNvCxnSpPr>
              <p:nvPr/>
            </p:nvCxnSpPr>
            <p:spPr>
              <a:xfrm flipV="1">
                <a:off x="7948232" y="4276576"/>
                <a:ext cx="0" cy="19198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34713D7-D7D9-4223-2FA6-76D4CB48E196}"/>
                  </a:ext>
                </a:extLst>
              </p:cNvPr>
              <p:cNvSpPr txBox="1"/>
              <p:nvPr/>
            </p:nvSpPr>
            <p:spPr>
              <a:xfrm>
                <a:off x="10348272" y="6165109"/>
                <a:ext cx="306494" cy="369332"/>
              </a:xfrm>
              <a:prstGeom prst="rect">
                <a:avLst/>
              </a:prstGeom>
              <a:noFill/>
            </p:spPr>
            <p:txBody>
              <a:bodyPr wrap="none" rtlCol="0">
                <a:spAutoFit/>
              </a:bodyPr>
              <a:lstStyle/>
              <a:p>
                <a:r>
                  <a:rPr lang="en-US" dirty="0"/>
                  <a:t>a</a:t>
                </a:r>
              </a:p>
            </p:txBody>
          </p:sp>
          <p:sp>
            <p:nvSpPr>
              <p:cNvPr id="8" name="Freeform 7">
                <a:extLst>
                  <a:ext uri="{FF2B5EF4-FFF2-40B4-BE49-F238E27FC236}">
                    <a16:creationId xmlns:a16="http://schemas.microsoft.com/office/drawing/2014/main" id="{81479306-616E-72E7-B09C-0EB954ADAFF6}"/>
                  </a:ext>
                </a:extLst>
              </p:cNvPr>
              <p:cNvSpPr/>
              <p:nvPr/>
            </p:nvSpPr>
            <p:spPr>
              <a:xfrm>
                <a:off x="8417815" y="4554468"/>
                <a:ext cx="1737360" cy="1413878"/>
              </a:xfrm>
              <a:custGeom>
                <a:avLst/>
                <a:gdLst>
                  <a:gd name="connsiteX0" fmla="*/ 0 w 1709225"/>
                  <a:gd name="connsiteY0" fmla="*/ 0 h 1413878"/>
                  <a:gd name="connsiteX1" fmla="*/ 921434 w 1709225"/>
                  <a:gd name="connsiteY1" fmla="*/ 1413803 h 1413878"/>
                  <a:gd name="connsiteX2" fmla="*/ 1709225 w 1709225"/>
                  <a:gd name="connsiteY2" fmla="*/ 63305 h 1413878"/>
                </a:gdLst>
                <a:ahLst/>
                <a:cxnLst>
                  <a:cxn ang="0">
                    <a:pos x="connsiteX0" y="connsiteY0"/>
                  </a:cxn>
                  <a:cxn ang="0">
                    <a:pos x="connsiteX1" y="connsiteY1"/>
                  </a:cxn>
                  <a:cxn ang="0">
                    <a:pos x="connsiteX2" y="connsiteY2"/>
                  </a:cxn>
                </a:cxnLst>
                <a:rect l="l" t="t" r="r" b="b"/>
                <a:pathLst>
                  <a:path w="1709225" h="1413878">
                    <a:moveTo>
                      <a:pt x="0" y="0"/>
                    </a:moveTo>
                    <a:cubicBezTo>
                      <a:pt x="318281" y="701626"/>
                      <a:pt x="636563" y="1403252"/>
                      <a:pt x="921434" y="1413803"/>
                    </a:cubicBezTo>
                    <a:cubicBezTo>
                      <a:pt x="1206305" y="1424354"/>
                      <a:pt x="1580271" y="323557"/>
                      <a:pt x="1709225" y="63305"/>
                    </a:cubicBezTo>
                  </a:path>
                </a:pathLst>
              </a:cu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2AA1F6E-21A0-E2D0-A00D-1B45BE30D6B1}"/>
                  </a:ext>
                </a:extLst>
              </p:cNvPr>
              <p:cNvCxnSpPr>
                <a:cxnSpLocks/>
              </p:cNvCxnSpPr>
              <p:nvPr/>
            </p:nvCxnSpPr>
            <p:spPr>
              <a:xfrm>
                <a:off x="9037897" y="5736718"/>
                <a:ext cx="0" cy="485588"/>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56DD6C71-FECB-8B24-6BA0-25ECB8C7BE33}"/>
                  </a:ext>
                </a:extLst>
              </p:cNvPr>
              <p:cNvCxnSpPr>
                <a:cxnSpLocks/>
              </p:cNvCxnSpPr>
              <p:nvPr/>
            </p:nvCxnSpPr>
            <p:spPr>
              <a:xfrm flipV="1">
                <a:off x="9439408" y="3593393"/>
                <a:ext cx="1124487" cy="2824456"/>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B4B95E0-58C7-FB11-4C5A-71B6C5E98B61}"/>
                      </a:ext>
                    </a:extLst>
                  </p:cNvPr>
                  <p:cNvSpPr txBox="1"/>
                  <p:nvPr/>
                </p:nvSpPr>
                <p:spPr>
                  <a:xfrm>
                    <a:off x="8502698" y="6498125"/>
                    <a:ext cx="603178"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m:oMathPara>
                    </a14:m>
                    <a:endParaRPr lang="en-US" dirty="0"/>
                  </a:p>
                </p:txBody>
              </p:sp>
            </mc:Choice>
            <mc:Fallback>
              <p:sp>
                <p:nvSpPr>
                  <p:cNvPr id="11" name="TextBox 10">
                    <a:extLst>
                      <a:ext uri="{FF2B5EF4-FFF2-40B4-BE49-F238E27FC236}">
                        <a16:creationId xmlns:a16="http://schemas.microsoft.com/office/drawing/2014/main" id="{8B4B95E0-58C7-FB11-4C5A-71B6C5E98B61}"/>
                      </a:ext>
                    </a:extLst>
                  </p:cNvPr>
                  <p:cNvSpPr txBox="1">
                    <a:spLocks noRot="1" noChangeAspect="1" noMove="1" noResize="1" noEditPoints="1" noAdjustHandles="1" noChangeArrowheads="1" noChangeShapeType="1" noTextEdit="1"/>
                  </p:cNvSpPr>
                  <p:nvPr/>
                </p:nvSpPr>
                <p:spPr>
                  <a:xfrm>
                    <a:off x="8502698" y="6498125"/>
                    <a:ext cx="603178" cy="3808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62BF29-EA77-C8D4-9D18-F357FBCF7F80}"/>
                      </a:ext>
                    </a:extLst>
                  </p:cNvPr>
                  <p:cNvSpPr txBox="1"/>
                  <p:nvPr/>
                </p:nvSpPr>
                <p:spPr>
                  <a:xfrm>
                    <a:off x="8012942" y="4940736"/>
                    <a:ext cx="743537" cy="622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𝐿</m:t>
                              </m:r>
                            </m:num>
                            <m:den>
                              <m:r>
                                <a:rPr lang="en-US"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den>
                          </m:f>
                        </m:oMath>
                      </m:oMathPara>
                    </a14:m>
                    <a:endParaRPr lang="en-US" dirty="0"/>
                  </a:p>
                </p:txBody>
              </p:sp>
            </mc:Choice>
            <mc:Fallback>
              <p:sp>
                <p:nvSpPr>
                  <p:cNvPr id="12" name="TextBox 11">
                    <a:extLst>
                      <a:ext uri="{FF2B5EF4-FFF2-40B4-BE49-F238E27FC236}">
                        <a16:creationId xmlns:a16="http://schemas.microsoft.com/office/drawing/2014/main" id="{9462BF29-EA77-C8D4-9D18-F357FBCF7F80}"/>
                      </a:ext>
                    </a:extLst>
                  </p:cNvPr>
                  <p:cNvSpPr txBox="1">
                    <a:spLocks noRot="1" noChangeAspect="1" noMove="1" noResize="1" noEditPoints="1" noAdjustHandles="1" noChangeArrowheads="1" noChangeShapeType="1" noTextEdit="1"/>
                  </p:cNvSpPr>
                  <p:nvPr/>
                </p:nvSpPr>
                <p:spPr>
                  <a:xfrm>
                    <a:off x="8012942" y="4940736"/>
                    <a:ext cx="743537" cy="622927"/>
                  </a:xfrm>
                  <a:prstGeom prst="rect">
                    <a:avLst/>
                  </a:prstGeom>
                  <a:blipFill>
                    <a:blip r:embed="rId3"/>
                    <a:stretch>
                      <a:fillRect b="-3922"/>
                    </a:stretch>
                  </a:blipFill>
                </p:spPr>
                <p:txBody>
                  <a:bodyPr/>
                  <a:lstStyle/>
                  <a:p>
                    <a:r>
                      <a:rPr lang="en-US">
                        <a:noFill/>
                      </a:rPr>
                      <a:t> </a:t>
                    </a:r>
                  </a:p>
                </p:txBody>
              </p:sp>
            </mc:Fallback>
          </mc:AlternateContent>
        </p:grpSp>
        <p:cxnSp>
          <p:nvCxnSpPr>
            <p:cNvPr id="14" name="Straight Arrow Connector 13">
              <a:extLst>
                <a:ext uri="{FF2B5EF4-FFF2-40B4-BE49-F238E27FC236}">
                  <a16:creationId xmlns:a16="http://schemas.microsoft.com/office/drawing/2014/main" id="{2C5DFC04-A3E5-941B-F329-BC3921ED1BFF}"/>
                </a:ext>
              </a:extLst>
            </p:cNvPr>
            <p:cNvCxnSpPr>
              <a:cxnSpLocks/>
            </p:cNvCxnSpPr>
            <p:nvPr/>
          </p:nvCxnSpPr>
          <p:spPr>
            <a:xfrm flipH="1">
              <a:off x="5697415" y="5461750"/>
              <a:ext cx="7504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3BB365-6706-E357-BEE8-3E70CDE745B5}"/>
                </a:ext>
              </a:extLst>
            </p:cNvPr>
            <p:cNvCxnSpPr>
              <a:cxnSpLocks/>
            </p:cNvCxnSpPr>
            <p:nvPr/>
          </p:nvCxnSpPr>
          <p:spPr>
            <a:xfrm flipH="1">
              <a:off x="5720861" y="4124808"/>
              <a:ext cx="928744" cy="68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7E0AA4C-EEE8-F7D5-42A1-F382BFF60FA4}"/>
                    </a:ext>
                  </a:extLst>
                </p:cNvPr>
                <p:cNvSpPr txBox="1"/>
                <p:nvPr/>
              </p:nvSpPr>
              <p:spPr>
                <a:xfrm>
                  <a:off x="4288172" y="3184787"/>
                  <a:ext cx="3705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p:sp>
              <p:nvSpPr>
                <p:cNvPr id="19" name="TextBox 18">
                  <a:extLst>
                    <a:ext uri="{FF2B5EF4-FFF2-40B4-BE49-F238E27FC236}">
                      <a16:creationId xmlns:a16="http://schemas.microsoft.com/office/drawing/2014/main" id="{07E0AA4C-EEE8-F7D5-42A1-F382BFF60FA4}"/>
                    </a:ext>
                  </a:extLst>
                </p:cNvPr>
                <p:cNvSpPr txBox="1">
                  <a:spLocks noRot="1" noChangeAspect="1" noMove="1" noResize="1" noEditPoints="1" noAdjustHandles="1" noChangeArrowheads="1" noChangeShapeType="1" noTextEdit="1"/>
                </p:cNvSpPr>
                <p:nvPr/>
              </p:nvSpPr>
              <p:spPr>
                <a:xfrm>
                  <a:off x="4288172" y="3184787"/>
                  <a:ext cx="370551" cy="369332"/>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53F373A9-86BB-211D-DAD5-86A1297486CF}"/>
                </a:ext>
              </a:extLst>
            </p:cNvPr>
            <p:cNvCxnSpPr>
              <a:cxnSpLocks/>
            </p:cNvCxnSpPr>
            <p:nvPr/>
          </p:nvCxnSpPr>
          <p:spPr>
            <a:xfrm>
              <a:off x="5722908" y="5754827"/>
              <a:ext cx="818569"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8DDEE7-8BF5-F5A9-DE6B-39458FB58C9A}"/>
                </a:ext>
              </a:extLst>
            </p:cNvPr>
            <p:cNvCxnSpPr>
              <a:cxnSpLocks/>
            </p:cNvCxnSpPr>
            <p:nvPr/>
          </p:nvCxnSpPr>
          <p:spPr>
            <a:xfrm flipV="1">
              <a:off x="5720861" y="4379812"/>
              <a:ext cx="820616" cy="42665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150C50-A690-24B7-88AE-0DB256E9BA7F}"/>
                </a:ext>
              </a:extLst>
            </p:cNvPr>
            <p:cNvCxnSpPr>
              <a:cxnSpLocks/>
            </p:cNvCxnSpPr>
            <p:nvPr/>
          </p:nvCxnSpPr>
          <p:spPr>
            <a:xfrm flipH="1" flipV="1">
              <a:off x="5100779" y="3948957"/>
              <a:ext cx="995221" cy="1317227"/>
            </a:xfrm>
            <a:prstGeom prst="line">
              <a:avLst/>
            </a:prstGeom>
            <a:ln w="12700">
              <a:prstDash val="lgDashDot"/>
            </a:ln>
          </p:spPr>
          <p:style>
            <a:lnRef idx="1">
              <a:schemeClr val="accent2"/>
            </a:lnRef>
            <a:fillRef idx="0">
              <a:schemeClr val="accent2"/>
            </a:fillRef>
            <a:effectRef idx="0">
              <a:schemeClr val="accent2"/>
            </a:effectRef>
            <a:fontRef idx="minor">
              <a:schemeClr val="tx1"/>
            </a:fontRef>
          </p:style>
        </p:cxnSp>
      </p:grpSp>
      <p:sp>
        <p:nvSpPr>
          <p:cNvPr id="15" name="TextBox 14">
            <a:extLst>
              <a:ext uri="{FF2B5EF4-FFF2-40B4-BE49-F238E27FC236}">
                <a16:creationId xmlns:a16="http://schemas.microsoft.com/office/drawing/2014/main" id="{D2395DA9-8540-4EDD-8048-870452E6BC26}"/>
              </a:ext>
            </a:extLst>
          </p:cNvPr>
          <p:cNvSpPr txBox="1"/>
          <p:nvPr/>
        </p:nvSpPr>
        <p:spPr>
          <a:xfrm>
            <a:off x="776673" y="3358027"/>
            <a:ext cx="4494229" cy="3170099"/>
          </a:xfrm>
          <a:prstGeom prst="rect">
            <a:avLst/>
          </a:prstGeom>
          <a:noFill/>
        </p:spPr>
        <p:txBody>
          <a:bodyPr wrap="square" rtlCol="0">
            <a:spAutoFit/>
          </a:bodyPr>
          <a:lstStyle/>
          <a:p>
            <a:r>
              <a:rPr lang="en-US" sz="2000" dirty="0"/>
              <a:t>When the scale of each learning step is too large, at the later stage of training, the parameter’s value will bounce back and forth and never settles at the optimal position</a:t>
            </a:r>
          </a:p>
          <a:p>
            <a:endParaRPr lang="en-US" sz="2000" dirty="0"/>
          </a:p>
          <a:p>
            <a:r>
              <a:rPr lang="en-US" sz="2000" dirty="0"/>
              <a:t>So how about we set the learning rate very small from the beginning?</a:t>
            </a:r>
          </a:p>
          <a:p>
            <a:endParaRPr lang="en-US" sz="2000" dirty="0"/>
          </a:p>
          <a:p>
            <a:r>
              <a:rPr lang="en-US" sz="2000" dirty="0"/>
              <a:t>Then the training is going to be very slow</a:t>
            </a:r>
          </a:p>
        </p:txBody>
      </p:sp>
    </p:spTree>
    <p:extLst>
      <p:ext uri="{BB962C8B-B14F-4D97-AF65-F5344CB8AC3E}">
        <p14:creationId xmlns:p14="http://schemas.microsoft.com/office/powerpoint/2010/main" val="276992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sp>
        <p:nvSpPr>
          <p:cNvPr id="15" name="TextBox 14">
            <a:extLst>
              <a:ext uri="{FF2B5EF4-FFF2-40B4-BE49-F238E27FC236}">
                <a16:creationId xmlns:a16="http://schemas.microsoft.com/office/drawing/2014/main" id="{D2395DA9-8540-4EDD-8048-870452E6BC26}"/>
              </a:ext>
            </a:extLst>
          </p:cNvPr>
          <p:cNvSpPr txBox="1"/>
          <p:nvPr/>
        </p:nvSpPr>
        <p:spPr>
          <a:xfrm>
            <a:off x="776673" y="3358027"/>
            <a:ext cx="4494229" cy="3170099"/>
          </a:xfrm>
          <a:prstGeom prst="rect">
            <a:avLst/>
          </a:prstGeom>
          <a:noFill/>
        </p:spPr>
        <p:txBody>
          <a:bodyPr wrap="square" rtlCol="0">
            <a:spAutoFit/>
          </a:bodyPr>
          <a:lstStyle/>
          <a:p>
            <a:r>
              <a:rPr lang="en-US" sz="2000" dirty="0"/>
              <a:t>When the scale of each learning step is too large, at the later stage of training, the parameter’s value will bounce back and forth and never settles at the optimal position</a:t>
            </a:r>
          </a:p>
          <a:p>
            <a:endParaRPr lang="en-US" sz="2000" dirty="0"/>
          </a:p>
          <a:p>
            <a:r>
              <a:rPr lang="en-US" sz="2000" dirty="0"/>
              <a:t>So how about we set the learning rate very small from the beginning?</a:t>
            </a:r>
          </a:p>
          <a:p>
            <a:endParaRPr lang="en-US" sz="2000" dirty="0"/>
          </a:p>
          <a:p>
            <a:r>
              <a:rPr lang="en-US" sz="2000" dirty="0"/>
              <a:t>Then the training is going to be very slow</a:t>
            </a:r>
          </a:p>
        </p:txBody>
      </p:sp>
      <p:pic>
        <p:nvPicPr>
          <p:cNvPr id="24" name="Picture 23" descr="Chart&#10;&#10;Description automatically generated">
            <a:extLst>
              <a:ext uri="{FF2B5EF4-FFF2-40B4-BE49-F238E27FC236}">
                <a16:creationId xmlns:a16="http://schemas.microsoft.com/office/drawing/2014/main" id="{8B9EAC7E-20AA-9753-9362-F90F793B50FC}"/>
              </a:ext>
            </a:extLst>
          </p:cNvPr>
          <p:cNvPicPr>
            <a:picLocks noChangeAspect="1"/>
          </p:cNvPicPr>
          <p:nvPr/>
        </p:nvPicPr>
        <p:blipFill>
          <a:blip r:embed="rId2"/>
          <a:stretch>
            <a:fillRect/>
          </a:stretch>
        </p:blipFill>
        <p:spPr>
          <a:xfrm>
            <a:off x="5270902" y="3075350"/>
            <a:ext cx="6340196" cy="3170098"/>
          </a:xfrm>
          <a:prstGeom prst="rect">
            <a:avLst/>
          </a:prstGeom>
        </p:spPr>
      </p:pic>
    </p:spTree>
    <p:extLst>
      <p:ext uri="{BB962C8B-B14F-4D97-AF65-F5344CB8AC3E}">
        <p14:creationId xmlns:p14="http://schemas.microsoft.com/office/powerpoint/2010/main" val="3261166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sp>
        <p:nvSpPr>
          <p:cNvPr id="15" name="TextBox 14">
            <a:extLst>
              <a:ext uri="{FF2B5EF4-FFF2-40B4-BE49-F238E27FC236}">
                <a16:creationId xmlns:a16="http://schemas.microsoft.com/office/drawing/2014/main" id="{D2395DA9-8540-4EDD-8048-870452E6BC26}"/>
              </a:ext>
            </a:extLst>
          </p:cNvPr>
          <p:cNvSpPr txBox="1"/>
          <p:nvPr/>
        </p:nvSpPr>
        <p:spPr>
          <a:xfrm>
            <a:off x="776673" y="3358027"/>
            <a:ext cx="4494229" cy="3170099"/>
          </a:xfrm>
          <a:prstGeom prst="rect">
            <a:avLst/>
          </a:prstGeom>
          <a:noFill/>
        </p:spPr>
        <p:txBody>
          <a:bodyPr wrap="square" rtlCol="0">
            <a:spAutoFit/>
          </a:bodyPr>
          <a:lstStyle/>
          <a:p>
            <a:r>
              <a:rPr lang="en-US" sz="2000" dirty="0"/>
              <a:t>When the scale of each learning step is too large, at the later stage of training, the parameter’s value will bounce back and forth and never settles at the optimal position</a:t>
            </a:r>
          </a:p>
          <a:p>
            <a:endParaRPr lang="en-US" sz="2000" dirty="0"/>
          </a:p>
          <a:p>
            <a:r>
              <a:rPr lang="en-US" sz="2000" dirty="0"/>
              <a:t>So how about we set the learning rate very small from the beginning?</a:t>
            </a:r>
          </a:p>
          <a:p>
            <a:endParaRPr lang="en-US" sz="2000" dirty="0"/>
          </a:p>
          <a:p>
            <a:r>
              <a:rPr lang="en-US" sz="2000" dirty="0"/>
              <a:t>Then the training is going to be very slow</a:t>
            </a:r>
          </a:p>
        </p:txBody>
      </p:sp>
      <p:pic>
        <p:nvPicPr>
          <p:cNvPr id="24" name="Picture 23" descr="Chart&#10;&#10;Description automatically generated">
            <a:extLst>
              <a:ext uri="{FF2B5EF4-FFF2-40B4-BE49-F238E27FC236}">
                <a16:creationId xmlns:a16="http://schemas.microsoft.com/office/drawing/2014/main" id="{8B9EAC7E-20AA-9753-9362-F90F793B50FC}"/>
              </a:ext>
            </a:extLst>
          </p:cNvPr>
          <p:cNvPicPr>
            <a:picLocks noChangeAspect="1"/>
          </p:cNvPicPr>
          <p:nvPr/>
        </p:nvPicPr>
        <p:blipFill>
          <a:blip r:embed="rId2"/>
          <a:stretch>
            <a:fillRect/>
          </a:stretch>
        </p:blipFill>
        <p:spPr>
          <a:xfrm>
            <a:off x="5270902" y="3075350"/>
            <a:ext cx="6340196" cy="3170098"/>
          </a:xfrm>
          <a:prstGeom prst="rect">
            <a:avLst/>
          </a:prstGeom>
        </p:spPr>
      </p:pic>
    </p:spTree>
    <p:extLst>
      <p:ext uri="{BB962C8B-B14F-4D97-AF65-F5344CB8AC3E}">
        <p14:creationId xmlns:p14="http://schemas.microsoft.com/office/powerpoint/2010/main" val="190831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02F8-36D9-DE16-AAA8-4B410066AA8D}"/>
              </a:ext>
            </a:extLst>
          </p:cNvPr>
          <p:cNvSpPr>
            <a:spLocks noGrp="1"/>
          </p:cNvSpPr>
          <p:nvPr>
            <p:ph type="title"/>
          </p:nvPr>
        </p:nvSpPr>
        <p:spPr/>
        <p:txBody>
          <a:bodyPr/>
          <a:lstStyle/>
          <a:p>
            <a:r>
              <a:rPr lang="en-US" dirty="0"/>
              <a:t>2.3 Learning rate scheduling  </a:t>
            </a:r>
          </a:p>
        </p:txBody>
      </p:sp>
      <p:sp>
        <p:nvSpPr>
          <p:cNvPr id="3" name="Content Placeholder 2">
            <a:extLst>
              <a:ext uri="{FF2B5EF4-FFF2-40B4-BE49-F238E27FC236}">
                <a16:creationId xmlns:a16="http://schemas.microsoft.com/office/drawing/2014/main" id="{32A7D49A-E68D-1932-CB27-8FB3CBF555B9}"/>
              </a:ext>
            </a:extLst>
          </p:cNvPr>
          <p:cNvSpPr>
            <a:spLocks noGrp="1"/>
          </p:cNvSpPr>
          <p:nvPr>
            <p:ph idx="1"/>
          </p:nvPr>
        </p:nvSpPr>
        <p:spPr/>
        <p:txBody>
          <a:bodyPr/>
          <a:lstStyle/>
          <a:p>
            <a:r>
              <a:rPr lang="en-US" dirty="0"/>
              <a:t>Learning rate</a:t>
            </a:r>
          </a:p>
        </p:txBody>
      </p:sp>
      <p:sp>
        <p:nvSpPr>
          <p:cNvPr id="15" name="TextBox 14">
            <a:extLst>
              <a:ext uri="{FF2B5EF4-FFF2-40B4-BE49-F238E27FC236}">
                <a16:creationId xmlns:a16="http://schemas.microsoft.com/office/drawing/2014/main" id="{D2395DA9-8540-4EDD-8048-870452E6BC26}"/>
              </a:ext>
            </a:extLst>
          </p:cNvPr>
          <p:cNvSpPr txBox="1"/>
          <p:nvPr/>
        </p:nvSpPr>
        <p:spPr>
          <a:xfrm>
            <a:off x="776673" y="3358027"/>
            <a:ext cx="4494229" cy="400110"/>
          </a:xfrm>
          <a:prstGeom prst="rect">
            <a:avLst/>
          </a:prstGeom>
          <a:noFill/>
        </p:spPr>
        <p:txBody>
          <a:bodyPr wrap="square" rtlCol="0">
            <a:spAutoFit/>
          </a:bodyPr>
          <a:lstStyle/>
          <a:p>
            <a:r>
              <a:rPr lang="en-US" sz="2000" dirty="0"/>
              <a:t>Code snippet</a:t>
            </a:r>
          </a:p>
        </p:txBody>
      </p:sp>
      <p:pic>
        <p:nvPicPr>
          <p:cNvPr id="24" name="Picture 23" descr="Chart&#10;&#10;Description automatically generated">
            <a:extLst>
              <a:ext uri="{FF2B5EF4-FFF2-40B4-BE49-F238E27FC236}">
                <a16:creationId xmlns:a16="http://schemas.microsoft.com/office/drawing/2014/main" id="{8B9EAC7E-20AA-9753-9362-F90F793B50FC}"/>
              </a:ext>
            </a:extLst>
          </p:cNvPr>
          <p:cNvPicPr>
            <a:picLocks noChangeAspect="1"/>
          </p:cNvPicPr>
          <p:nvPr/>
        </p:nvPicPr>
        <p:blipFill>
          <a:blip r:embed="rId2"/>
          <a:stretch>
            <a:fillRect/>
          </a:stretch>
        </p:blipFill>
        <p:spPr>
          <a:xfrm>
            <a:off x="5270902" y="3075350"/>
            <a:ext cx="6340196" cy="3170098"/>
          </a:xfrm>
          <a:prstGeom prst="rect">
            <a:avLst/>
          </a:prstGeom>
        </p:spPr>
      </p:pic>
    </p:spTree>
    <p:extLst>
      <p:ext uri="{BB962C8B-B14F-4D97-AF65-F5344CB8AC3E}">
        <p14:creationId xmlns:p14="http://schemas.microsoft.com/office/powerpoint/2010/main" val="377315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p:txBody>
          <a:bodyPr/>
          <a:lstStyle/>
          <a:p>
            <a:r>
              <a:rPr lang="en-US" dirty="0"/>
              <a:t>2.4 Add noise and morph on training data</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p:txBody>
          <a:bodyPr/>
          <a:lstStyle/>
          <a:p>
            <a:r>
              <a:rPr lang="en-US" dirty="0"/>
              <a:t>To encourage the model learns the latent feature of the data instead of memorizing the variety in the data set, modifying training data slightly during training can prevent overfitting and add regularization to the learning process.</a:t>
            </a:r>
          </a:p>
          <a:p>
            <a:r>
              <a:rPr lang="en-US" dirty="0"/>
              <a:t>Many times, the noise and morph applied to the training data will increase the model’s performance after training.</a:t>
            </a:r>
          </a:p>
        </p:txBody>
      </p:sp>
    </p:spTree>
    <p:extLst>
      <p:ext uri="{BB962C8B-B14F-4D97-AF65-F5344CB8AC3E}">
        <p14:creationId xmlns:p14="http://schemas.microsoft.com/office/powerpoint/2010/main" val="3862581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p:txBody>
          <a:bodyPr/>
          <a:lstStyle/>
          <a:p>
            <a:r>
              <a:rPr lang="en-US" dirty="0"/>
              <a:t>2.4 Add noise and morph on training data</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2"/>
            <a:ext cx="4641956" cy="4286666"/>
          </a:xfrm>
        </p:spPr>
        <p:txBody>
          <a:bodyPr>
            <a:normAutofit/>
          </a:bodyPr>
          <a:lstStyle/>
          <a:p>
            <a:r>
              <a:rPr lang="en-US" dirty="0"/>
              <a:t>To encourage the model learns the latent feature of the data instead of memorizing the variety in the data set, modifying training data slightly during training can prevent overfitting and add regularization to the learning process.</a:t>
            </a:r>
          </a:p>
          <a:p>
            <a:r>
              <a:rPr lang="en-US" dirty="0"/>
              <a:t>Many times, the noise and morph applied to the training data will increase the model’s performance after training.</a:t>
            </a:r>
          </a:p>
        </p:txBody>
      </p:sp>
      <p:pic>
        <p:nvPicPr>
          <p:cNvPr id="5" name="Picture 4" descr="Chart, histogram&#10;&#10;Description automatically generated">
            <a:extLst>
              <a:ext uri="{FF2B5EF4-FFF2-40B4-BE49-F238E27FC236}">
                <a16:creationId xmlns:a16="http://schemas.microsoft.com/office/drawing/2014/main" id="{84339676-EFF6-22B9-A30B-C2E7A09B5510}"/>
              </a:ext>
            </a:extLst>
          </p:cNvPr>
          <p:cNvPicPr>
            <a:picLocks noChangeAspect="1"/>
          </p:cNvPicPr>
          <p:nvPr/>
        </p:nvPicPr>
        <p:blipFill>
          <a:blip r:embed="rId2"/>
          <a:stretch>
            <a:fillRect/>
          </a:stretch>
        </p:blipFill>
        <p:spPr>
          <a:xfrm>
            <a:off x="5732583" y="2967154"/>
            <a:ext cx="5554308" cy="2777154"/>
          </a:xfrm>
          <a:prstGeom prst="rect">
            <a:avLst/>
          </a:prstGeom>
        </p:spPr>
      </p:pic>
    </p:spTree>
    <p:extLst>
      <p:ext uri="{BB962C8B-B14F-4D97-AF65-F5344CB8AC3E}">
        <p14:creationId xmlns:p14="http://schemas.microsoft.com/office/powerpoint/2010/main" val="1956582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p:txBody>
          <a:bodyPr/>
          <a:lstStyle/>
          <a:p>
            <a:r>
              <a:rPr lang="en-US" dirty="0"/>
              <a:t>2.4 Add noise and morph on training data</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1" y="2336872"/>
            <a:ext cx="9929063" cy="4286666"/>
          </a:xfrm>
        </p:spPr>
        <p:txBody>
          <a:bodyPr>
            <a:normAutofit/>
          </a:bodyPr>
          <a:lstStyle/>
          <a:p>
            <a:r>
              <a:rPr lang="en-US" dirty="0"/>
              <a:t>Data augmentation:</a:t>
            </a:r>
          </a:p>
          <a:p>
            <a:pPr lvl="1"/>
            <a:r>
              <a:rPr lang="en-US" dirty="0"/>
              <a:t>e.g., for image data:</a:t>
            </a:r>
          </a:p>
          <a:p>
            <a:pPr lvl="1"/>
            <a:r>
              <a:rPr lang="en-US" dirty="0"/>
              <a:t>horizontal flip</a:t>
            </a:r>
          </a:p>
          <a:p>
            <a:pPr lvl="1"/>
            <a:r>
              <a:rPr lang="en-US" dirty="0"/>
              <a:t>width shift</a:t>
            </a:r>
          </a:p>
          <a:p>
            <a:pPr lvl="1"/>
            <a:r>
              <a:rPr lang="en-US" dirty="0"/>
              <a:t>height shift</a:t>
            </a:r>
          </a:p>
          <a:p>
            <a:pPr lvl="1"/>
            <a:r>
              <a:rPr lang="en-US" dirty="0"/>
              <a:t>self-reflect</a:t>
            </a:r>
          </a:p>
          <a:p>
            <a:pPr lvl="1"/>
            <a:r>
              <a:rPr lang="en-US" dirty="0"/>
              <a:t>add random Gaussian noise</a:t>
            </a:r>
          </a:p>
          <a:p>
            <a:pPr lvl="1"/>
            <a:endParaRPr lang="en-US" dirty="0"/>
          </a:p>
          <a:p>
            <a:pPr lvl="1"/>
            <a:endParaRPr lang="en-US" dirty="0"/>
          </a:p>
          <a:p>
            <a:pPr lvl="1"/>
            <a:endParaRPr lang="en-US" dirty="0"/>
          </a:p>
        </p:txBody>
      </p:sp>
      <p:pic>
        <p:nvPicPr>
          <p:cNvPr id="4" name="Picture 3" descr="Chart, histogram&#10;&#10;Description automatically generated">
            <a:extLst>
              <a:ext uri="{FF2B5EF4-FFF2-40B4-BE49-F238E27FC236}">
                <a16:creationId xmlns:a16="http://schemas.microsoft.com/office/drawing/2014/main" id="{63133FAD-3848-C82C-0ECB-D61CAC3C24A5}"/>
              </a:ext>
            </a:extLst>
          </p:cNvPr>
          <p:cNvPicPr>
            <a:picLocks noChangeAspect="1"/>
          </p:cNvPicPr>
          <p:nvPr/>
        </p:nvPicPr>
        <p:blipFill>
          <a:blip r:embed="rId2"/>
          <a:stretch>
            <a:fillRect/>
          </a:stretch>
        </p:blipFill>
        <p:spPr>
          <a:xfrm>
            <a:off x="5732583" y="2967154"/>
            <a:ext cx="5554308" cy="2777154"/>
          </a:xfrm>
          <a:prstGeom prst="rect">
            <a:avLst/>
          </a:prstGeom>
        </p:spPr>
      </p:pic>
    </p:spTree>
    <p:extLst>
      <p:ext uri="{BB962C8B-B14F-4D97-AF65-F5344CB8AC3E}">
        <p14:creationId xmlns:p14="http://schemas.microsoft.com/office/powerpoint/2010/main" val="1146673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4136123" cy="1080938"/>
          </a:xfrm>
        </p:spPr>
        <p:txBody>
          <a:bodyPr>
            <a:normAutofit/>
          </a:bodyPr>
          <a:lstStyle/>
          <a:p>
            <a:r>
              <a:rPr lang="en-US" sz="2400"/>
              <a:t>2.4 Add noise and morph on training data</a:t>
            </a:r>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1" y="2336873"/>
            <a:ext cx="3656289" cy="3599316"/>
          </a:xfrm>
        </p:spPr>
        <p:txBody>
          <a:bodyPr>
            <a:normAutofit/>
          </a:bodyPr>
          <a:lstStyle/>
          <a:p>
            <a:r>
              <a:rPr lang="en-US" sz="2000" dirty="0"/>
              <a:t>Implementation in Python</a:t>
            </a:r>
          </a:p>
          <a:p>
            <a:pPr lvl="1"/>
            <a:endParaRPr lang="en-US" sz="1400" dirty="0"/>
          </a:p>
          <a:p>
            <a:pPr lvl="1"/>
            <a:endParaRPr lang="en-US" sz="1400" dirty="0"/>
          </a:p>
          <a:p>
            <a:pPr lvl="1"/>
            <a:endParaRPr lang="en-US" sz="1400" dirty="0"/>
          </a:p>
          <a:p>
            <a:pPr lvl="1"/>
            <a:endParaRPr lang="en-US" sz="1400" dirty="0"/>
          </a:p>
        </p:txBody>
      </p:sp>
      <p:pic>
        <p:nvPicPr>
          <p:cNvPr id="5" name="Picture 4" descr="Text&#10;&#10;Description automatically generated">
            <a:extLst>
              <a:ext uri="{FF2B5EF4-FFF2-40B4-BE49-F238E27FC236}">
                <a16:creationId xmlns:a16="http://schemas.microsoft.com/office/drawing/2014/main" id="{AC21F925-DB40-BF8F-94CA-4C7B68E58237}"/>
              </a:ext>
            </a:extLst>
          </p:cNvPr>
          <p:cNvPicPr>
            <a:picLocks noChangeAspect="1"/>
          </p:cNvPicPr>
          <p:nvPr/>
        </p:nvPicPr>
        <p:blipFill>
          <a:blip r:embed="rId4"/>
          <a:stretch>
            <a:fillRect/>
          </a:stretch>
        </p:blipFill>
        <p:spPr>
          <a:xfrm>
            <a:off x="5064498" y="1160583"/>
            <a:ext cx="6807469" cy="493541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9323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553F-3CA9-95CF-AE9D-C005F362E1E0}"/>
              </a:ext>
            </a:extLst>
          </p:cNvPr>
          <p:cNvSpPr>
            <a:spLocks noGrp="1"/>
          </p:cNvSpPr>
          <p:nvPr>
            <p:ph type="title"/>
          </p:nvPr>
        </p:nvSpPr>
        <p:spPr>
          <a:xfrm>
            <a:off x="680321" y="753228"/>
            <a:ext cx="4136123" cy="1080938"/>
          </a:xfrm>
        </p:spPr>
        <p:txBody>
          <a:bodyPr>
            <a:normAutofit/>
          </a:bodyPr>
          <a:lstStyle/>
          <a:p>
            <a:r>
              <a:rPr lang="en-US" sz="2400" dirty="0"/>
              <a:t>Links for code snippets</a:t>
            </a:r>
          </a:p>
        </p:txBody>
      </p:sp>
      <p:sp>
        <p:nvSpPr>
          <p:cNvPr id="3" name="Content Placeholder 2">
            <a:extLst>
              <a:ext uri="{FF2B5EF4-FFF2-40B4-BE49-F238E27FC236}">
                <a16:creationId xmlns:a16="http://schemas.microsoft.com/office/drawing/2014/main" id="{6EC13973-94CF-76EC-2B51-7F81F5EC00A5}"/>
              </a:ext>
            </a:extLst>
          </p:cNvPr>
          <p:cNvSpPr>
            <a:spLocks noGrp="1"/>
          </p:cNvSpPr>
          <p:nvPr>
            <p:ph idx="1"/>
          </p:nvPr>
        </p:nvSpPr>
        <p:spPr>
          <a:xfrm>
            <a:off x="-90431" y="2336873"/>
            <a:ext cx="4962402" cy="3599316"/>
          </a:xfrm>
        </p:spPr>
        <p:txBody>
          <a:bodyPr>
            <a:normAutofit/>
          </a:bodyPr>
          <a:lstStyle/>
          <a:p>
            <a:r>
              <a:rPr lang="en-US" dirty="0"/>
              <a:t>Find me:</a:t>
            </a:r>
          </a:p>
          <a:p>
            <a:endParaRPr lang="en-US" sz="1400" dirty="0"/>
          </a:p>
          <a:p>
            <a:r>
              <a:rPr lang="en-US" sz="3600" b="0" i="0" dirty="0">
                <a:effectLst/>
                <a:latin typeface="Calibri" panose="020F0502020204030204" pitchFamily="34" charset="0"/>
                <a:hlinkClick r:id="rId2"/>
              </a:rPr>
              <a:t>citris.ucmerced.edu/tsg</a:t>
            </a:r>
            <a:endParaRPr lang="en-US" sz="1400" dirty="0"/>
          </a:p>
          <a:p>
            <a:endParaRPr lang="en-US" sz="1400" dirty="0"/>
          </a:p>
        </p:txBody>
      </p:sp>
      <p:pic>
        <p:nvPicPr>
          <p:cNvPr id="5" name="Picture 4" descr="Qr code&#10;&#10;Description automatically generated">
            <a:extLst>
              <a:ext uri="{FF2B5EF4-FFF2-40B4-BE49-F238E27FC236}">
                <a16:creationId xmlns:a16="http://schemas.microsoft.com/office/drawing/2014/main" id="{5B988EE2-4526-1066-B128-73BCE8A5ED3B}"/>
              </a:ext>
            </a:extLst>
          </p:cNvPr>
          <p:cNvPicPr>
            <a:picLocks noChangeAspect="1"/>
          </p:cNvPicPr>
          <p:nvPr/>
        </p:nvPicPr>
        <p:blipFill>
          <a:blip r:embed="rId3"/>
          <a:stretch>
            <a:fillRect/>
          </a:stretch>
        </p:blipFill>
        <p:spPr>
          <a:xfrm>
            <a:off x="5621909" y="640080"/>
            <a:ext cx="557784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13663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4136123" cy="1080938"/>
          </a:xfrm>
        </p:spPr>
        <p:txBody>
          <a:bodyPr>
            <a:normAutofit/>
          </a:bodyPr>
          <a:lstStyle/>
          <a:p>
            <a:r>
              <a:rPr lang="en-US" sz="2400"/>
              <a:t>2.4 Add noise and morph on training data</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1" y="2336873"/>
            <a:ext cx="3656289" cy="3599316"/>
          </a:xfrm>
        </p:spPr>
        <p:txBody>
          <a:bodyPr>
            <a:normAutofit/>
          </a:bodyPr>
          <a:lstStyle/>
          <a:p>
            <a:r>
              <a:rPr lang="en-US" sz="2000" dirty="0"/>
              <a:t>Implementation in Python</a:t>
            </a:r>
          </a:p>
          <a:p>
            <a:r>
              <a:rPr lang="en-US" sz="2000" b="1" i="0" dirty="0">
                <a:effectLst/>
              </a:rPr>
              <a:t>Note:</a:t>
            </a:r>
            <a:r>
              <a:rPr lang="en-US" sz="2000" b="0" i="0" dirty="0">
                <a:effectLst/>
              </a:rPr>
              <a:t> Data augmentation is inactive at test time so input images will only be augmented during calls to </a:t>
            </a:r>
            <a:r>
              <a:rPr lang="en-US" sz="2000" b="0" i="0" u="sng" dirty="0">
                <a:effectLst/>
                <a:hlinkClick r:id="rId2">
                  <a:extLst>
                    <a:ext uri="{A12FA001-AC4F-418D-AE19-62706E023703}">
                      <ahyp:hlinkClr xmlns:ahyp="http://schemas.microsoft.com/office/drawing/2018/hyperlinkcolor" val="tx"/>
                    </a:ext>
                  </a:extLst>
                </a:hlinkClick>
              </a:rPr>
              <a:t>Model.fit</a:t>
            </a:r>
            <a:r>
              <a:rPr lang="en-US" sz="2000" b="0" i="0" u="sng" dirty="0">
                <a:effectLst/>
              </a:rPr>
              <a:t> </a:t>
            </a:r>
            <a:r>
              <a:rPr lang="en-US" sz="2000" b="0" i="0" dirty="0">
                <a:effectLst/>
              </a:rPr>
              <a:t>(not </a:t>
            </a:r>
            <a:r>
              <a:rPr lang="en-US" sz="2000" b="0" i="0" u="sng" dirty="0">
                <a:effectLst/>
                <a:hlinkClick r:id="rId3">
                  <a:extLst>
                    <a:ext uri="{A12FA001-AC4F-418D-AE19-62706E023703}">
                      <ahyp:hlinkClr xmlns:ahyp="http://schemas.microsoft.com/office/drawing/2018/hyperlinkcolor" val="tx"/>
                    </a:ext>
                  </a:extLst>
                </a:hlinkClick>
              </a:rPr>
              <a:t>Model.evaluate</a:t>
            </a:r>
            <a:r>
              <a:rPr lang="en-US" sz="2000" u="sng" dirty="0"/>
              <a:t> </a:t>
            </a:r>
            <a:r>
              <a:rPr lang="en-US" sz="2000" b="0" i="0" dirty="0">
                <a:effectLst/>
              </a:rPr>
              <a:t>or </a:t>
            </a:r>
            <a:r>
              <a:rPr lang="en-US" sz="2000" b="0" i="0" u="sng" dirty="0">
                <a:effectLst/>
                <a:hlinkClick r:id="rId4">
                  <a:extLst>
                    <a:ext uri="{A12FA001-AC4F-418D-AE19-62706E023703}">
                      <ahyp:hlinkClr xmlns:ahyp="http://schemas.microsoft.com/office/drawing/2018/hyperlinkcolor" val="tx"/>
                    </a:ext>
                  </a:extLst>
                </a:hlinkClick>
              </a:rPr>
              <a:t>Model.predict</a:t>
            </a:r>
            <a:r>
              <a:rPr lang="en-US" sz="2000" b="0" i="0" dirty="0">
                <a:effectLst/>
              </a:rPr>
              <a:t>)</a:t>
            </a:r>
            <a:endParaRPr lang="en-US" sz="2000" dirty="0"/>
          </a:p>
          <a:p>
            <a:pPr lvl="1"/>
            <a:endParaRPr lang="en-US" sz="1400" dirty="0"/>
          </a:p>
          <a:p>
            <a:pPr lvl="1"/>
            <a:endParaRPr lang="en-US" sz="1400" dirty="0"/>
          </a:p>
          <a:p>
            <a:pPr lvl="1"/>
            <a:endParaRPr lang="en-US" sz="1400" dirty="0"/>
          </a:p>
          <a:p>
            <a:pPr lvl="1"/>
            <a:endParaRPr lang="en-US" sz="1400" dirty="0"/>
          </a:p>
        </p:txBody>
      </p:sp>
      <p:pic>
        <p:nvPicPr>
          <p:cNvPr id="5" name="Picture 4" descr="Text&#10;&#10;Description automatically generated">
            <a:extLst>
              <a:ext uri="{FF2B5EF4-FFF2-40B4-BE49-F238E27FC236}">
                <a16:creationId xmlns:a16="http://schemas.microsoft.com/office/drawing/2014/main" id="{AC21F925-DB40-BF8F-94CA-4C7B68E58237}"/>
              </a:ext>
            </a:extLst>
          </p:cNvPr>
          <p:cNvPicPr>
            <a:picLocks noChangeAspect="1"/>
          </p:cNvPicPr>
          <p:nvPr/>
        </p:nvPicPr>
        <p:blipFill>
          <a:blip r:embed="rId5"/>
          <a:stretch>
            <a:fillRect/>
          </a:stretch>
        </p:blipFill>
        <p:spPr>
          <a:xfrm>
            <a:off x="5064498" y="1160583"/>
            <a:ext cx="6807469" cy="493541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16069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p:txBody>
          <a:bodyPr/>
          <a:lstStyle/>
          <a:p>
            <a:r>
              <a:rPr lang="en-US" dirty="0"/>
              <a:t>2.5 Custom loss and training step</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1" y="2336873"/>
            <a:ext cx="9753217" cy="3599316"/>
          </a:xfrm>
        </p:spPr>
        <p:txBody>
          <a:bodyPr/>
          <a:lstStyle/>
          <a:p>
            <a:r>
              <a:rPr lang="en-US" dirty="0"/>
              <a:t>Customize training step, define custom model by subclassing the TensorFlow Model class.</a:t>
            </a:r>
          </a:p>
        </p:txBody>
      </p:sp>
    </p:spTree>
    <p:extLst>
      <p:ext uri="{BB962C8B-B14F-4D97-AF65-F5344CB8AC3E}">
        <p14:creationId xmlns:p14="http://schemas.microsoft.com/office/powerpoint/2010/main" val="214794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9613861" cy="1080938"/>
          </a:xfrm>
        </p:spPr>
        <p:txBody>
          <a:bodyPr>
            <a:normAutofit/>
          </a:bodyPr>
          <a:lstStyle/>
          <a:p>
            <a:r>
              <a:rPr lang="en-US" dirty="0"/>
              <a:t>2.5 Custom loss and training step</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3"/>
            <a:ext cx="10374540" cy="3599316"/>
          </a:xfrm>
        </p:spPr>
        <p:txBody>
          <a:bodyPr>
            <a:normAutofit/>
          </a:bodyPr>
          <a:lstStyle/>
          <a:p>
            <a:r>
              <a:rPr lang="en-US" sz="1800" dirty="0"/>
              <a:t>Customize training step, define custom model by subclassing the TensorFlow Model class.</a:t>
            </a:r>
          </a:p>
        </p:txBody>
      </p:sp>
      <p:pic>
        <p:nvPicPr>
          <p:cNvPr id="5" name="Picture 4">
            <a:extLst>
              <a:ext uri="{FF2B5EF4-FFF2-40B4-BE49-F238E27FC236}">
                <a16:creationId xmlns:a16="http://schemas.microsoft.com/office/drawing/2014/main" id="{5C97D94C-AD96-BA3B-C8C4-63FB288C33B3}"/>
              </a:ext>
            </a:extLst>
          </p:cNvPr>
          <p:cNvPicPr>
            <a:picLocks noChangeAspect="1"/>
          </p:cNvPicPr>
          <p:nvPr/>
        </p:nvPicPr>
        <p:blipFill>
          <a:blip r:embed="rId2"/>
          <a:stretch>
            <a:fillRect/>
          </a:stretch>
        </p:blipFill>
        <p:spPr>
          <a:xfrm>
            <a:off x="1601051" y="2645468"/>
            <a:ext cx="7772400" cy="4052355"/>
          </a:xfrm>
          <a:prstGeom prst="rect">
            <a:avLst/>
          </a:prstGeom>
        </p:spPr>
      </p:pic>
    </p:spTree>
    <p:extLst>
      <p:ext uri="{BB962C8B-B14F-4D97-AF65-F5344CB8AC3E}">
        <p14:creationId xmlns:p14="http://schemas.microsoft.com/office/powerpoint/2010/main" val="121306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9613861" cy="1080938"/>
          </a:xfrm>
        </p:spPr>
        <p:txBody>
          <a:bodyPr>
            <a:normAutofit/>
          </a:bodyPr>
          <a:lstStyle/>
          <a:p>
            <a:r>
              <a:rPr lang="en-US" dirty="0"/>
              <a:t>2.5 Custom loss and training step</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3"/>
            <a:ext cx="10374540" cy="3599316"/>
          </a:xfrm>
        </p:spPr>
        <p:txBody>
          <a:bodyPr>
            <a:normAutofit/>
          </a:bodyPr>
          <a:lstStyle/>
          <a:p>
            <a:r>
              <a:rPr lang="en-US" sz="1800" dirty="0"/>
              <a:t>Define custom training step</a:t>
            </a:r>
          </a:p>
        </p:txBody>
      </p:sp>
      <p:pic>
        <p:nvPicPr>
          <p:cNvPr id="5" name="Picture 4">
            <a:extLst>
              <a:ext uri="{FF2B5EF4-FFF2-40B4-BE49-F238E27FC236}">
                <a16:creationId xmlns:a16="http://schemas.microsoft.com/office/drawing/2014/main" id="{E60B040C-4C25-2EF1-CDD3-2215D131C2C3}"/>
              </a:ext>
            </a:extLst>
          </p:cNvPr>
          <p:cNvPicPr>
            <a:picLocks noChangeAspect="1"/>
          </p:cNvPicPr>
          <p:nvPr/>
        </p:nvPicPr>
        <p:blipFill>
          <a:blip r:embed="rId2"/>
          <a:stretch>
            <a:fillRect/>
          </a:stretch>
        </p:blipFill>
        <p:spPr>
          <a:xfrm>
            <a:off x="1981392" y="2818716"/>
            <a:ext cx="7772400" cy="3620180"/>
          </a:xfrm>
          <a:prstGeom prst="rect">
            <a:avLst/>
          </a:prstGeom>
        </p:spPr>
      </p:pic>
    </p:spTree>
    <p:extLst>
      <p:ext uri="{BB962C8B-B14F-4D97-AF65-F5344CB8AC3E}">
        <p14:creationId xmlns:p14="http://schemas.microsoft.com/office/powerpoint/2010/main" val="335719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9613861" cy="1080938"/>
          </a:xfrm>
        </p:spPr>
        <p:txBody>
          <a:bodyPr>
            <a:normAutofit/>
          </a:bodyPr>
          <a:lstStyle/>
          <a:p>
            <a:r>
              <a:rPr lang="en-US" dirty="0"/>
              <a:t>2.5 Custom loss and training step</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3"/>
            <a:ext cx="10374540" cy="3599316"/>
          </a:xfrm>
        </p:spPr>
        <p:txBody>
          <a:bodyPr>
            <a:normAutofit/>
          </a:bodyPr>
          <a:lstStyle/>
          <a:p>
            <a:r>
              <a:rPr lang="en-US" sz="1800" dirty="0"/>
              <a:t>Define custom training step. Note that we have full control on how loss and acc are calculated.</a:t>
            </a:r>
          </a:p>
        </p:txBody>
      </p:sp>
      <p:pic>
        <p:nvPicPr>
          <p:cNvPr id="5" name="Picture 4">
            <a:extLst>
              <a:ext uri="{FF2B5EF4-FFF2-40B4-BE49-F238E27FC236}">
                <a16:creationId xmlns:a16="http://schemas.microsoft.com/office/drawing/2014/main" id="{E60B040C-4C25-2EF1-CDD3-2215D131C2C3}"/>
              </a:ext>
            </a:extLst>
          </p:cNvPr>
          <p:cNvPicPr>
            <a:picLocks noChangeAspect="1"/>
          </p:cNvPicPr>
          <p:nvPr/>
        </p:nvPicPr>
        <p:blipFill>
          <a:blip r:embed="rId2"/>
          <a:stretch>
            <a:fillRect/>
          </a:stretch>
        </p:blipFill>
        <p:spPr>
          <a:xfrm>
            <a:off x="1981392" y="2818716"/>
            <a:ext cx="7772400" cy="3620180"/>
          </a:xfrm>
          <a:prstGeom prst="rect">
            <a:avLst/>
          </a:prstGeom>
        </p:spPr>
      </p:pic>
    </p:spTree>
    <p:extLst>
      <p:ext uri="{BB962C8B-B14F-4D97-AF65-F5344CB8AC3E}">
        <p14:creationId xmlns:p14="http://schemas.microsoft.com/office/powerpoint/2010/main" val="45229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9613861" cy="1080938"/>
          </a:xfrm>
        </p:spPr>
        <p:txBody>
          <a:bodyPr>
            <a:normAutofit/>
          </a:bodyPr>
          <a:lstStyle/>
          <a:p>
            <a:r>
              <a:rPr lang="en-US" dirty="0"/>
              <a:t>2.5 Custom loss and training step</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3"/>
            <a:ext cx="10679340" cy="3599316"/>
          </a:xfrm>
        </p:spPr>
        <p:txBody>
          <a:bodyPr>
            <a:normAutofit/>
          </a:bodyPr>
          <a:lstStyle/>
          <a:p>
            <a:r>
              <a:rPr lang="en-US" sz="1800" dirty="0"/>
              <a:t>Define custom training step. Note that we have full control on how loss and acc are calculated, e.g., acc:</a:t>
            </a:r>
          </a:p>
          <a:p>
            <a:pPr lvl="1"/>
            <a:r>
              <a:rPr lang="en-US" sz="1800" dirty="0" err="1"/>
              <a:t>y_true</a:t>
            </a:r>
            <a:r>
              <a:rPr lang="en-US" sz="1800" dirty="0"/>
              <a:t> and </a:t>
            </a:r>
            <a:r>
              <a:rPr lang="en-US" sz="1800" dirty="0" err="1"/>
              <a:t>p_pred</a:t>
            </a:r>
            <a:r>
              <a:rPr lang="en-US" sz="1800" dirty="0"/>
              <a:t> are one-hot vector, e.g., for 3-way category the vector looks like [0, 0, 1]</a:t>
            </a:r>
          </a:p>
          <a:p>
            <a:pPr lvl="1"/>
            <a:r>
              <a:rPr lang="en-US" sz="1800" dirty="0"/>
              <a:t>argmax will turn [0, 0, 1] into [2] (the index of ‘1’ in the one-hot vector, which has three indices: 0, 1, 2) </a:t>
            </a:r>
          </a:p>
        </p:txBody>
      </p:sp>
      <p:pic>
        <p:nvPicPr>
          <p:cNvPr id="4" name="Picture 3">
            <a:extLst>
              <a:ext uri="{FF2B5EF4-FFF2-40B4-BE49-F238E27FC236}">
                <a16:creationId xmlns:a16="http://schemas.microsoft.com/office/drawing/2014/main" id="{3041F5B9-8413-0A18-0E7E-F2030BFB8121}"/>
              </a:ext>
            </a:extLst>
          </p:cNvPr>
          <p:cNvPicPr>
            <a:picLocks noChangeAspect="1"/>
          </p:cNvPicPr>
          <p:nvPr/>
        </p:nvPicPr>
        <p:blipFill>
          <a:blip r:embed="rId2"/>
          <a:stretch>
            <a:fillRect/>
          </a:stretch>
        </p:blipFill>
        <p:spPr>
          <a:xfrm>
            <a:off x="1048378" y="4009293"/>
            <a:ext cx="9638428" cy="1374990"/>
          </a:xfrm>
          <a:prstGeom prst="rect">
            <a:avLst/>
          </a:prstGeom>
        </p:spPr>
      </p:pic>
    </p:spTree>
    <p:extLst>
      <p:ext uri="{BB962C8B-B14F-4D97-AF65-F5344CB8AC3E}">
        <p14:creationId xmlns:p14="http://schemas.microsoft.com/office/powerpoint/2010/main" val="1547406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9613861" cy="1080938"/>
          </a:xfrm>
        </p:spPr>
        <p:txBody>
          <a:bodyPr>
            <a:normAutofit/>
          </a:bodyPr>
          <a:lstStyle/>
          <a:p>
            <a:r>
              <a:rPr lang="en-US" dirty="0"/>
              <a:t>2.5 Custom loss and training step</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3"/>
            <a:ext cx="10679340" cy="3599316"/>
          </a:xfrm>
        </p:spPr>
        <p:txBody>
          <a:bodyPr>
            <a:normAutofit/>
          </a:bodyPr>
          <a:lstStyle/>
          <a:p>
            <a:r>
              <a:rPr lang="en-US" sz="1800" dirty="0"/>
              <a:t>Monitoring performance through metrics:</a:t>
            </a:r>
          </a:p>
          <a:p>
            <a:pPr lvl="1"/>
            <a:endParaRPr lang="en-US" sz="1800" dirty="0"/>
          </a:p>
        </p:txBody>
      </p:sp>
      <p:pic>
        <p:nvPicPr>
          <p:cNvPr id="5" name="Picture 4">
            <a:extLst>
              <a:ext uri="{FF2B5EF4-FFF2-40B4-BE49-F238E27FC236}">
                <a16:creationId xmlns:a16="http://schemas.microsoft.com/office/drawing/2014/main" id="{B80FE2CC-2016-2937-27D6-1824B548804C}"/>
              </a:ext>
            </a:extLst>
          </p:cNvPr>
          <p:cNvPicPr>
            <a:picLocks noChangeAspect="1"/>
          </p:cNvPicPr>
          <p:nvPr/>
        </p:nvPicPr>
        <p:blipFill>
          <a:blip r:embed="rId2"/>
          <a:stretch>
            <a:fillRect/>
          </a:stretch>
        </p:blipFill>
        <p:spPr>
          <a:xfrm>
            <a:off x="163146" y="2741386"/>
            <a:ext cx="5440485" cy="1355211"/>
          </a:xfrm>
          <a:prstGeom prst="rect">
            <a:avLst/>
          </a:prstGeom>
        </p:spPr>
      </p:pic>
      <p:pic>
        <p:nvPicPr>
          <p:cNvPr id="7" name="Picture 6">
            <a:extLst>
              <a:ext uri="{FF2B5EF4-FFF2-40B4-BE49-F238E27FC236}">
                <a16:creationId xmlns:a16="http://schemas.microsoft.com/office/drawing/2014/main" id="{88634274-BA53-1E9B-DE89-7D93A6ABA30B}"/>
              </a:ext>
            </a:extLst>
          </p:cNvPr>
          <p:cNvPicPr>
            <a:picLocks noChangeAspect="1"/>
          </p:cNvPicPr>
          <p:nvPr/>
        </p:nvPicPr>
        <p:blipFill>
          <a:blip r:embed="rId3"/>
          <a:stretch>
            <a:fillRect/>
          </a:stretch>
        </p:blipFill>
        <p:spPr>
          <a:xfrm>
            <a:off x="163146" y="4126523"/>
            <a:ext cx="5440485" cy="1276041"/>
          </a:xfrm>
          <a:prstGeom prst="rect">
            <a:avLst/>
          </a:prstGeom>
        </p:spPr>
      </p:pic>
      <p:pic>
        <p:nvPicPr>
          <p:cNvPr id="8" name="Picture 7">
            <a:extLst>
              <a:ext uri="{FF2B5EF4-FFF2-40B4-BE49-F238E27FC236}">
                <a16:creationId xmlns:a16="http://schemas.microsoft.com/office/drawing/2014/main" id="{C6849712-A7DE-4EEF-2B14-0C8DFC7A72C6}"/>
              </a:ext>
            </a:extLst>
          </p:cNvPr>
          <p:cNvPicPr>
            <a:picLocks noChangeAspect="1"/>
          </p:cNvPicPr>
          <p:nvPr/>
        </p:nvPicPr>
        <p:blipFill>
          <a:blip r:embed="rId4"/>
          <a:stretch>
            <a:fillRect/>
          </a:stretch>
        </p:blipFill>
        <p:spPr>
          <a:xfrm>
            <a:off x="5657362" y="2705879"/>
            <a:ext cx="6371492" cy="2696685"/>
          </a:xfrm>
          <a:prstGeom prst="rect">
            <a:avLst/>
          </a:prstGeom>
        </p:spPr>
      </p:pic>
    </p:spTree>
    <p:extLst>
      <p:ext uri="{BB962C8B-B14F-4D97-AF65-F5344CB8AC3E}">
        <p14:creationId xmlns:p14="http://schemas.microsoft.com/office/powerpoint/2010/main" val="4032232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AB28-E7AA-6349-2617-07AB54175AD3}"/>
              </a:ext>
            </a:extLst>
          </p:cNvPr>
          <p:cNvSpPr>
            <a:spLocks noGrp="1"/>
          </p:cNvSpPr>
          <p:nvPr>
            <p:ph type="title"/>
          </p:nvPr>
        </p:nvSpPr>
        <p:spPr>
          <a:xfrm>
            <a:off x="680321" y="753228"/>
            <a:ext cx="9613861" cy="1080938"/>
          </a:xfrm>
        </p:spPr>
        <p:txBody>
          <a:bodyPr>
            <a:normAutofit/>
          </a:bodyPr>
          <a:lstStyle/>
          <a:p>
            <a:r>
              <a:rPr lang="en-US" dirty="0"/>
              <a:t>3 Tips and resources</a:t>
            </a:r>
          </a:p>
        </p:txBody>
      </p:sp>
      <p:sp>
        <p:nvSpPr>
          <p:cNvPr id="3" name="Content Placeholder 2">
            <a:extLst>
              <a:ext uri="{FF2B5EF4-FFF2-40B4-BE49-F238E27FC236}">
                <a16:creationId xmlns:a16="http://schemas.microsoft.com/office/drawing/2014/main" id="{72B4F077-C6E0-E13D-652D-5204BF61C08D}"/>
              </a:ext>
            </a:extLst>
          </p:cNvPr>
          <p:cNvSpPr>
            <a:spLocks noGrp="1"/>
          </p:cNvSpPr>
          <p:nvPr>
            <p:ph idx="1"/>
          </p:nvPr>
        </p:nvSpPr>
        <p:spPr>
          <a:xfrm>
            <a:off x="680322" y="2336873"/>
            <a:ext cx="10679340" cy="4122542"/>
          </a:xfrm>
        </p:spPr>
        <p:txBody>
          <a:bodyPr>
            <a:normAutofit/>
          </a:bodyPr>
          <a:lstStyle/>
          <a:p>
            <a:r>
              <a:rPr lang="en-US" sz="1800" dirty="0"/>
              <a:t>3.1 How to get started</a:t>
            </a:r>
          </a:p>
          <a:p>
            <a:pPr lvl="1"/>
            <a:r>
              <a:rPr lang="en-US" sz="1800" dirty="0"/>
              <a:t>Use a handy Integrated Development Environment (IDE), e.g., </a:t>
            </a:r>
            <a:r>
              <a:rPr lang="en-US" sz="1800" dirty="0" err="1"/>
              <a:t>Pycharm</a:t>
            </a:r>
            <a:r>
              <a:rPr lang="en-US" sz="1800" dirty="0"/>
              <a:t> (free for students) to organize your project and individual script</a:t>
            </a:r>
          </a:p>
          <a:p>
            <a:pPr lvl="1"/>
            <a:r>
              <a:rPr lang="en-US" sz="1800" dirty="0"/>
              <a:t>Get ourselves used to searching questions and reading tutorials, such as </a:t>
            </a:r>
            <a:r>
              <a:rPr lang="en-US" sz="1800" dirty="0">
                <a:hlinkClick r:id="rId2"/>
              </a:rPr>
              <a:t>https://www.tensorflow.org/tutorials</a:t>
            </a:r>
            <a:r>
              <a:rPr lang="en-US" sz="1800" dirty="0"/>
              <a:t>, search question on Google, read answers from stack overflow( https://</a:t>
            </a:r>
            <a:r>
              <a:rPr lang="en-US" sz="1800" dirty="0" err="1"/>
              <a:t>stackoverflow.com</a:t>
            </a:r>
            <a:r>
              <a:rPr lang="en-US" sz="1800" dirty="0"/>
              <a:t>/)</a:t>
            </a:r>
          </a:p>
          <a:p>
            <a:pPr lvl="1"/>
            <a:r>
              <a:rPr lang="en-US" sz="1800" dirty="0"/>
              <a:t>Clone a runnable script to your local machine, run it, read it and digest it.</a:t>
            </a:r>
          </a:p>
          <a:p>
            <a:pPr lvl="1"/>
            <a:r>
              <a:rPr lang="en-US" sz="1800" dirty="0"/>
              <a:t>Pay attention to different styles of implementation and see the similarities and differences</a:t>
            </a:r>
          </a:p>
          <a:p>
            <a:r>
              <a:rPr lang="en-US" sz="1800" dirty="0"/>
              <a:t>3.2 Divide and conquer</a:t>
            </a:r>
          </a:p>
          <a:p>
            <a:pPr lvl="1"/>
            <a:r>
              <a:rPr lang="en-US" sz="1800" dirty="0"/>
              <a:t>Use IDE to track down which line of code gives error</a:t>
            </a:r>
          </a:p>
          <a:p>
            <a:pPr lvl="1"/>
            <a:r>
              <a:rPr lang="en-US" sz="1800" dirty="0"/>
              <a:t>If project is large, comment out big chuck of the project to pinpoint which line starts causing problem</a:t>
            </a:r>
          </a:p>
          <a:p>
            <a:pPr lvl="1"/>
            <a:r>
              <a:rPr lang="en-US" sz="1800" dirty="0"/>
              <a:t>If not sure about certain things, write a separate piece of code with the simplest and leanest possible code to see what exactly happened. The benefit of the leanest code snippet is that you can post it online, ask help from others, and the leanest the code is, the faster you will get a response from other people</a:t>
            </a:r>
          </a:p>
          <a:p>
            <a:pPr lvl="1"/>
            <a:endParaRPr lang="en-US" sz="1800" dirty="0"/>
          </a:p>
        </p:txBody>
      </p:sp>
    </p:spTree>
    <p:extLst>
      <p:ext uri="{BB962C8B-B14F-4D97-AF65-F5344CB8AC3E}">
        <p14:creationId xmlns:p14="http://schemas.microsoft.com/office/powerpoint/2010/main" val="385303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2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D5B69D-6483-666E-F8EA-424D84C9FB7E}"/>
              </a:ext>
            </a:extLst>
          </p:cNvPr>
          <p:cNvSpPr>
            <a:spLocks noGrp="1"/>
          </p:cNvSpPr>
          <p:nvPr>
            <p:ph type="title"/>
          </p:nvPr>
        </p:nvSpPr>
        <p:spPr>
          <a:xfrm>
            <a:off x="366654" y="766112"/>
            <a:ext cx="4283622" cy="1080938"/>
          </a:xfrm>
        </p:spPr>
        <p:txBody>
          <a:bodyPr vert="horz" lIns="91440" tIns="45720" rIns="91440" bIns="45720" rtlCol="0" anchor="ctr">
            <a:noAutofit/>
          </a:bodyPr>
          <a:lstStyle/>
          <a:p>
            <a:r>
              <a:rPr lang="en-US" sz="3200" dirty="0"/>
              <a:t>1 Review of TensorFlow model training loop</a:t>
            </a:r>
          </a:p>
        </p:txBody>
      </p:sp>
      <p:pic>
        <p:nvPicPr>
          <p:cNvPr id="28" name="Picture 2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0C44FC84-B51F-1412-B739-76A49B440843}"/>
              </a:ext>
            </a:extLst>
          </p:cNvPr>
          <p:cNvSpPr>
            <a:spLocks noGrp="1"/>
          </p:cNvSpPr>
          <p:nvPr>
            <p:ph sz="half" idx="1"/>
          </p:nvPr>
        </p:nvSpPr>
        <p:spPr>
          <a:xfrm>
            <a:off x="680321" y="2336873"/>
            <a:ext cx="3656289" cy="3599316"/>
          </a:xfrm>
        </p:spPr>
        <p:txBody>
          <a:bodyPr vert="horz" lIns="91440" tIns="45720" rIns="91440" bIns="45720" rtlCol="0">
            <a:normAutofit/>
          </a:bodyPr>
          <a:lstStyle/>
          <a:p>
            <a:pPr marL="457200"/>
            <a:r>
              <a:rPr lang="en-US" sz="2000" dirty="0"/>
              <a:t>Training and label data</a:t>
            </a:r>
          </a:p>
          <a:p>
            <a:pPr marL="457200"/>
            <a:r>
              <a:rPr lang="en-US" sz="2000" dirty="0"/>
              <a:t>Neural network structure </a:t>
            </a:r>
          </a:p>
          <a:p>
            <a:pPr marL="457200"/>
            <a:r>
              <a:rPr lang="en-US" sz="2000" dirty="0"/>
              <a:t>Loss function</a:t>
            </a:r>
          </a:p>
          <a:p>
            <a:pPr marL="457200"/>
            <a:r>
              <a:rPr lang="en-US" sz="2000" dirty="0"/>
              <a:t>Start Training and save model</a:t>
            </a:r>
          </a:p>
        </p:txBody>
      </p:sp>
      <p:pic>
        <p:nvPicPr>
          <p:cNvPr id="5" name="Content Placeholder 4">
            <a:extLst>
              <a:ext uri="{FF2B5EF4-FFF2-40B4-BE49-F238E27FC236}">
                <a16:creationId xmlns:a16="http://schemas.microsoft.com/office/drawing/2014/main" id="{73753D34-C1F8-785F-F341-6A5803305B74}"/>
              </a:ext>
            </a:extLst>
          </p:cNvPr>
          <p:cNvPicPr>
            <a:picLocks noGrp="1" noChangeAspect="1"/>
          </p:cNvPicPr>
          <p:nvPr>
            <p:ph sz="half" idx="2"/>
          </p:nvPr>
        </p:nvPicPr>
        <p:blipFill>
          <a:blip r:embed="rId5"/>
          <a:stretch>
            <a:fillRect/>
          </a:stretch>
        </p:blipFill>
        <p:spPr>
          <a:xfrm>
            <a:off x="4963943" y="2291404"/>
            <a:ext cx="6873621" cy="26635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0431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88D5-2E89-A1CD-7899-3229A5ADAC36}"/>
              </a:ext>
            </a:extLst>
          </p:cNvPr>
          <p:cNvSpPr>
            <a:spLocks noGrp="1"/>
          </p:cNvSpPr>
          <p:nvPr>
            <p:ph type="title"/>
          </p:nvPr>
        </p:nvSpPr>
        <p:spPr/>
        <p:txBody>
          <a:bodyPr>
            <a:normAutofit fontScale="90000"/>
          </a:bodyPr>
          <a:lstStyle/>
          <a:p>
            <a:r>
              <a:rPr lang="en-US" dirty="0"/>
              <a:t>2.1 What is Tensor in TensorFlow and its relations to actual training data</a:t>
            </a:r>
          </a:p>
        </p:txBody>
      </p:sp>
      <p:sp>
        <p:nvSpPr>
          <p:cNvPr id="3" name="Content Placeholder 2">
            <a:extLst>
              <a:ext uri="{FF2B5EF4-FFF2-40B4-BE49-F238E27FC236}">
                <a16:creationId xmlns:a16="http://schemas.microsoft.com/office/drawing/2014/main" id="{DD7B714F-E25B-A359-C68C-F04415B30CDB}"/>
              </a:ext>
            </a:extLst>
          </p:cNvPr>
          <p:cNvSpPr>
            <a:spLocks noGrp="1"/>
          </p:cNvSpPr>
          <p:nvPr>
            <p:ph idx="1"/>
          </p:nvPr>
        </p:nvSpPr>
        <p:spPr/>
        <p:txBody>
          <a:bodyPr/>
          <a:lstStyle/>
          <a:p>
            <a:pPr marL="457200" indent="-457200">
              <a:buFont typeface="+mj-lt"/>
              <a:buAutoNum type="arabicPeriod"/>
            </a:pPr>
            <a:r>
              <a:rPr lang="en-US" dirty="0"/>
              <a:t>A tensor is a placeholder, an element that is used to construct relations and operations</a:t>
            </a:r>
          </a:p>
          <a:p>
            <a:pPr lvl="1"/>
            <a:r>
              <a:rPr lang="en-US" dirty="0"/>
              <a:t>a + b = c</a:t>
            </a:r>
          </a:p>
          <a:p>
            <a:pPr lvl="1"/>
            <a:r>
              <a:rPr lang="en-US" dirty="0"/>
              <a:t>a, b, d are tensors</a:t>
            </a:r>
          </a:p>
          <a:p>
            <a:pPr lvl="1"/>
            <a:r>
              <a:rPr lang="en-US" dirty="0"/>
              <a:t>‘+’ and ‘=‘ are the operations or relations</a:t>
            </a:r>
          </a:p>
          <a:p>
            <a:pPr lvl="1"/>
            <a:r>
              <a:rPr lang="en-US" dirty="0"/>
              <a:t>‘a + b = c’ is a computation graph, a relation between different tensors</a:t>
            </a:r>
          </a:p>
        </p:txBody>
      </p:sp>
    </p:spTree>
    <p:extLst>
      <p:ext uri="{BB962C8B-B14F-4D97-AF65-F5344CB8AC3E}">
        <p14:creationId xmlns:p14="http://schemas.microsoft.com/office/powerpoint/2010/main" val="24369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88D5-2E89-A1CD-7899-3229A5ADAC36}"/>
              </a:ext>
            </a:extLst>
          </p:cNvPr>
          <p:cNvSpPr>
            <a:spLocks noGrp="1"/>
          </p:cNvSpPr>
          <p:nvPr>
            <p:ph type="title"/>
          </p:nvPr>
        </p:nvSpPr>
        <p:spPr/>
        <p:txBody>
          <a:bodyPr>
            <a:normAutofit fontScale="90000"/>
          </a:bodyPr>
          <a:lstStyle/>
          <a:p>
            <a:r>
              <a:rPr lang="en-US" dirty="0"/>
              <a:t>2.1 What is Tensor in TensorFlow and its relations to actual training data</a:t>
            </a:r>
          </a:p>
        </p:txBody>
      </p:sp>
      <p:sp>
        <p:nvSpPr>
          <p:cNvPr id="3" name="Content Placeholder 2">
            <a:extLst>
              <a:ext uri="{FF2B5EF4-FFF2-40B4-BE49-F238E27FC236}">
                <a16:creationId xmlns:a16="http://schemas.microsoft.com/office/drawing/2014/main" id="{DD7B714F-E25B-A359-C68C-F04415B30CDB}"/>
              </a:ext>
            </a:extLst>
          </p:cNvPr>
          <p:cNvSpPr>
            <a:spLocks noGrp="1"/>
          </p:cNvSpPr>
          <p:nvPr>
            <p:ph idx="1"/>
          </p:nvPr>
        </p:nvSpPr>
        <p:spPr/>
        <p:txBody>
          <a:bodyPr/>
          <a:lstStyle/>
          <a:p>
            <a:pPr marL="457200" indent="-457200">
              <a:buFont typeface="+mj-lt"/>
              <a:buAutoNum type="arabicPeriod"/>
            </a:pPr>
            <a:r>
              <a:rPr lang="en-US" dirty="0"/>
              <a:t>A tensor is a placeholder, an element that is used to construct relations and operations</a:t>
            </a:r>
          </a:p>
          <a:p>
            <a:pPr lvl="1"/>
            <a:r>
              <a:rPr lang="en-US" dirty="0"/>
              <a:t>a + b = c</a:t>
            </a:r>
          </a:p>
          <a:p>
            <a:pPr lvl="1"/>
            <a:r>
              <a:rPr lang="en-US" dirty="0"/>
              <a:t>a, b, d are tensors</a:t>
            </a:r>
          </a:p>
          <a:p>
            <a:pPr lvl="1"/>
            <a:r>
              <a:rPr lang="en-US" dirty="0"/>
              <a:t>‘+’ and ‘=‘ are the operations or relations</a:t>
            </a:r>
          </a:p>
          <a:p>
            <a:pPr lvl="1"/>
            <a:r>
              <a:rPr lang="en-US" dirty="0"/>
              <a:t>‘a + b = c’ is a computation graph, a relation between different tensors</a:t>
            </a:r>
          </a:p>
          <a:p>
            <a:r>
              <a:rPr lang="en-US" dirty="0"/>
              <a:t>Why we bother to complicate things instead of using the simple concept of variable we learnt from any programming class?</a:t>
            </a:r>
          </a:p>
        </p:txBody>
      </p:sp>
    </p:spTree>
    <p:extLst>
      <p:ext uri="{BB962C8B-B14F-4D97-AF65-F5344CB8AC3E}">
        <p14:creationId xmlns:p14="http://schemas.microsoft.com/office/powerpoint/2010/main" val="335060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88D5-2E89-A1CD-7899-3229A5ADAC36}"/>
              </a:ext>
            </a:extLst>
          </p:cNvPr>
          <p:cNvSpPr>
            <a:spLocks noGrp="1"/>
          </p:cNvSpPr>
          <p:nvPr>
            <p:ph type="title"/>
          </p:nvPr>
        </p:nvSpPr>
        <p:spPr/>
        <p:txBody>
          <a:bodyPr>
            <a:normAutofit fontScale="90000"/>
          </a:bodyPr>
          <a:lstStyle/>
          <a:p>
            <a:r>
              <a:rPr lang="en-US" dirty="0"/>
              <a:t>2.1 What is Tensor in TensorFlow and its relations to actual training data</a:t>
            </a:r>
          </a:p>
        </p:txBody>
      </p:sp>
      <p:sp>
        <p:nvSpPr>
          <p:cNvPr id="3" name="Content Placeholder 2">
            <a:extLst>
              <a:ext uri="{FF2B5EF4-FFF2-40B4-BE49-F238E27FC236}">
                <a16:creationId xmlns:a16="http://schemas.microsoft.com/office/drawing/2014/main" id="{DD7B714F-E25B-A359-C68C-F04415B30CDB}"/>
              </a:ext>
            </a:extLst>
          </p:cNvPr>
          <p:cNvSpPr>
            <a:spLocks noGrp="1"/>
          </p:cNvSpPr>
          <p:nvPr>
            <p:ph idx="1"/>
          </p:nvPr>
        </p:nvSpPr>
        <p:spPr/>
        <p:txBody>
          <a:bodyPr/>
          <a:lstStyle/>
          <a:p>
            <a:pPr marL="457200" indent="-457200">
              <a:buFont typeface="+mj-lt"/>
              <a:buAutoNum type="arabicPeriod"/>
            </a:pPr>
            <a:r>
              <a:rPr lang="en-US" dirty="0"/>
              <a:t>A tensor is a placeholder, an element that is used to construct relations and operations</a:t>
            </a:r>
          </a:p>
          <a:p>
            <a:pPr lvl="1"/>
            <a:r>
              <a:rPr lang="en-US" dirty="0"/>
              <a:t>a + b = c</a:t>
            </a:r>
          </a:p>
          <a:p>
            <a:pPr lvl="1"/>
            <a:r>
              <a:rPr lang="en-US" dirty="0"/>
              <a:t>a, b, d are tensors</a:t>
            </a:r>
          </a:p>
          <a:p>
            <a:pPr lvl="1"/>
            <a:r>
              <a:rPr lang="en-US" dirty="0"/>
              <a:t>‘+’ and ‘=‘ are the operations or relations</a:t>
            </a:r>
          </a:p>
          <a:p>
            <a:pPr lvl="1"/>
            <a:r>
              <a:rPr lang="en-US" dirty="0"/>
              <a:t>‘a + b = c’ is a computation graph, a relation between different tensors</a:t>
            </a:r>
          </a:p>
          <a:p>
            <a:r>
              <a:rPr lang="en-US" dirty="0"/>
              <a:t>Why we bother to complicate things instead of using the simple concept of variable we learnt from any programming class?</a:t>
            </a:r>
          </a:p>
          <a:p>
            <a:pPr lvl="1"/>
            <a:r>
              <a:rPr lang="en-US" dirty="0"/>
              <a:t>Each tensor is an instance of Tensor class. It includes their unique properties and methods that the TensorFlow framework would like to use during computation.</a:t>
            </a:r>
          </a:p>
        </p:txBody>
      </p:sp>
    </p:spTree>
    <p:extLst>
      <p:ext uri="{BB962C8B-B14F-4D97-AF65-F5344CB8AC3E}">
        <p14:creationId xmlns:p14="http://schemas.microsoft.com/office/powerpoint/2010/main" val="379197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endParaRPr lang="en-US" dirty="0"/>
          </a:p>
        </p:txBody>
      </p:sp>
    </p:spTree>
    <p:extLst>
      <p:ext uri="{BB962C8B-B14F-4D97-AF65-F5344CB8AC3E}">
        <p14:creationId xmlns:p14="http://schemas.microsoft.com/office/powerpoint/2010/main" val="411700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9C3-DF87-3B6C-56A2-B835265F9EAA}"/>
              </a:ext>
            </a:extLst>
          </p:cNvPr>
          <p:cNvSpPr>
            <a:spLocks noGrp="1"/>
          </p:cNvSpPr>
          <p:nvPr>
            <p:ph type="title"/>
          </p:nvPr>
        </p:nvSpPr>
        <p:spPr/>
        <p:txBody>
          <a:bodyPr>
            <a:normAutofit fontScale="90000"/>
          </a:bodyPr>
          <a:lstStyle/>
          <a:p>
            <a:r>
              <a:rPr lang="en-US" dirty="0"/>
              <a:t>2.2 How to connect actual numbers to Tensor: Keras backend function</a:t>
            </a:r>
          </a:p>
        </p:txBody>
      </p:sp>
      <p:sp>
        <p:nvSpPr>
          <p:cNvPr id="3" name="Content Placeholder 2">
            <a:extLst>
              <a:ext uri="{FF2B5EF4-FFF2-40B4-BE49-F238E27FC236}">
                <a16:creationId xmlns:a16="http://schemas.microsoft.com/office/drawing/2014/main" id="{61282B1D-0CB4-71FE-4041-C26D2ADB5E28}"/>
              </a:ext>
            </a:extLst>
          </p:cNvPr>
          <p:cNvSpPr>
            <a:spLocks noGrp="1"/>
          </p:cNvSpPr>
          <p:nvPr>
            <p:ph idx="1"/>
          </p:nvPr>
        </p:nvSpPr>
        <p:spPr/>
        <p:txBody>
          <a:bodyPr/>
          <a:lstStyle/>
          <a:p>
            <a:r>
              <a:rPr lang="en-US" dirty="0"/>
              <a:t>After a computation graph is made, all the tensors/placeholders have their relations to each other defined. To actually use this relations to calculate on actual number, it needs to feed the actual number to the computation graph</a:t>
            </a:r>
          </a:p>
          <a:p>
            <a:pPr lvl="1"/>
            <a:r>
              <a:rPr lang="en-US" dirty="0"/>
              <a:t>For example, computation graph: a + b = c</a:t>
            </a:r>
          </a:p>
          <a:p>
            <a:r>
              <a:rPr lang="en-US" dirty="0"/>
              <a:t>Question:</a:t>
            </a:r>
          </a:p>
          <a:p>
            <a:pPr lvl="1"/>
            <a:r>
              <a:rPr lang="en-US" dirty="0"/>
              <a:t>How many tensors we have in this computation graph?</a:t>
            </a:r>
          </a:p>
          <a:p>
            <a:pPr lvl="1"/>
            <a:endParaRPr lang="en-US" dirty="0"/>
          </a:p>
        </p:txBody>
      </p:sp>
    </p:spTree>
    <p:extLst>
      <p:ext uri="{BB962C8B-B14F-4D97-AF65-F5344CB8AC3E}">
        <p14:creationId xmlns:p14="http://schemas.microsoft.com/office/powerpoint/2010/main" val="400740121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2700</TotalTime>
  <Words>2071</Words>
  <Application>Microsoft Macintosh PowerPoint</Application>
  <PresentationFormat>Widescreen</PresentationFormat>
  <Paragraphs>213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Times</vt:lpstr>
      <vt:lpstr>Times New Roman</vt:lpstr>
      <vt:lpstr>Berlin</vt:lpstr>
      <vt:lpstr>TensorFlow for Social Good</vt:lpstr>
      <vt:lpstr>Table of Content</vt:lpstr>
      <vt:lpstr>Links for code snippets</vt:lpstr>
      <vt:lpstr>1 Review of TensorFlow model training loop</vt:lpstr>
      <vt:lpstr>2.1 What is Tensor in TensorFlow and its relations to actual training data</vt:lpstr>
      <vt:lpstr>2.1 What is Tensor in TensorFlow and its relations to actual training data</vt:lpstr>
      <vt:lpstr>2.1 What is Tensor in TensorFlow and its relations to actual training data</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2.2 How to connect actual numbers to Tensor: Keras backend function</vt:lpstr>
      <vt:lpstr>2.3 Learning rate scheduling  </vt:lpstr>
      <vt:lpstr>2.3 Learning rate scheduling  </vt:lpstr>
      <vt:lpstr>2.3 Learning rate scheduling  </vt:lpstr>
      <vt:lpstr>2.3 Learning rate scheduling  </vt:lpstr>
      <vt:lpstr>2.3 Learning rate scheduling  </vt:lpstr>
      <vt:lpstr>2.3 Learning rate scheduling  </vt:lpstr>
      <vt:lpstr>2.3 Learning rate scheduling  </vt:lpstr>
      <vt:lpstr>2.3 Learning rate scheduling  </vt:lpstr>
      <vt:lpstr>2.4 Add noise and morph on training data</vt:lpstr>
      <vt:lpstr>2.4 Add noise and morph on training data</vt:lpstr>
      <vt:lpstr>2.4 Add noise and morph on training data</vt:lpstr>
      <vt:lpstr>2.4 Add noise and morph on training data</vt:lpstr>
      <vt:lpstr>2.4 Add noise and morph on training data</vt:lpstr>
      <vt:lpstr>2.5 Custom loss and training step</vt:lpstr>
      <vt:lpstr>2.5 Custom loss and training step</vt:lpstr>
      <vt:lpstr>2.5 Custom loss and training step</vt:lpstr>
      <vt:lpstr>2.5 Custom loss and training step</vt:lpstr>
      <vt:lpstr>2.5 Custom loss and training step</vt:lpstr>
      <vt:lpstr>2.5 Custom loss and training step</vt:lpstr>
      <vt:lpstr>3 Tips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for Social Good</dc:title>
  <dc:creator>He Zhixun</dc:creator>
  <cp:lastModifiedBy>He Zhixun</cp:lastModifiedBy>
  <cp:revision>8</cp:revision>
  <dcterms:created xsi:type="dcterms:W3CDTF">2022-11-09T01:54:32Z</dcterms:created>
  <dcterms:modified xsi:type="dcterms:W3CDTF">2022-11-10T22:54:56Z</dcterms:modified>
</cp:coreProperties>
</file>