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7" r:id="rId21"/>
    <p:sldId id="287" r:id="rId22"/>
    <p:sldId id="279" r:id="rId23"/>
    <p:sldId id="264" r:id="rId24"/>
    <p:sldId id="265" r:id="rId25"/>
    <p:sldId id="266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5"/>
    <p:restoredTop sz="96327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9/27/22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://citris.ucmerced.edu/ts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F634-C746-D3AD-AD93-5627A8107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539" y="2733709"/>
            <a:ext cx="8585917" cy="1373070"/>
          </a:xfrm>
        </p:spPr>
        <p:txBody>
          <a:bodyPr/>
          <a:lstStyle/>
          <a:p>
            <a:r>
              <a:rPr lang="en-US" dirty="0"/>
              <a:t>Tensorflow for Social Good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D399AF-08CB-F023-8E1D-A36B46B09F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Zhixun “Jason” He</a:t>
            </a:r>
          </a:p>
        </p:txBody>
      </p:sp>
    </p:spTree>
    <p:extLst>
      <p:ext uri="{BB962C8B-B14F-4D97-AF65-F5344CB8AC3E}">
        <p14:creationId xmlns:p14="http://schemas.microsoft.com/office/powerpoint/2010/main" val="2231411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b="0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parameter’s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such that</a:t>
                </a:r>
              </a:p>
              <a:p>
                <a:pPr lvl="2"/>
                <a:r>
                  <a:rPr lang="en-US" dirty="0"/>
                  <a:t>the among all data, the predicted result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as close as the ground truth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the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(prediction)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(ground truth):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𝐿𝑜𝑠𝑠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807" r="-528" b="-15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747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dirty="0"/>
                  <a:t>Measure the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(prediction)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(ground truth):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492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dirty="0"/>
                  <a:t>Measure the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(prediction)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(ground truth):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50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dirty="0"/>
                  <a:t>Measure the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(prediction)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(ground truth):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051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dirty="0"/>
                  <a:t>Measure the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(prediction)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(ground truth):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71E0D775-688F-73CA-5A38-DD782ADB9482}"/>
              </a:ext>
            </a:extLst>
          </p:cNvPr>
          <p:cNvGrpSpPr/>
          <p:nvPr/>
        </p:nvGrpSpPr>
        <p:grpSpPr>
          <a:xfrm>
            <a:off x="7646546" y="3593393"/>
            <a:ext cx="3231294" cy="2946787"/>
            <a:chOff x="7646546" y="3593393"/>
            <a:chExt cx="3231294" cy="294678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199FFE1-6AE5-7EE2-7EAE-823C1F2BB438}"/>
                </a:ext>
              </a:extLst>
            </p:cNvPr>
            <p:cNvGrpSpPr/>
            <p:nvPr/>
          </p:nvGrpSpPr>
          <p:grpSpPr>
            <a:xfrm>
              <a:off x="7948232" y="3593393"/>
              <a:ext cx="2929608" cy="2946787"/>
              <a:chOff x="7948232" y="3593393"/>
              <a:chExt cx="2929608" cy="2946787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272004A7-8010-0806-FCCE-0073D91178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8232" y="6196440"/>
                <a:ext cx="25532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1B173C1-77A4-4A9B-86BD-347E963250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8232" y="4276576"/>
                <a:ext cx="0" cy="191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E1BAD0B-0A1F-E325-A87A-ADC5B9DCB2F8}"/>
                  </a:ext>
                </a:extLst>
              </p:cNvPr>
              <p:cNvSpPr txBox="1"/>
              <p:nvPr/>
            </p:nvSpPr>
            <p:spPr>
              <a:xfrm>
                <a:off x="10348272" y="616510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39DAE713-8C16-3032-53D5-71549BD29AEC}"/>
                  </a:ext>
                </a:extLst>
              </p:cNvPr>
              <p:cNvSpPr/>
              <p:nvPr/>
            </p:nvSpPr>
            <p:spPr>
              <a:xfrm>
                <a:off x="8417815" y="4554468"/>
                <a:ext cx="1737360" cy="1413878"/>
              </a:xfrm>
              <a:custGeom>
                <a:avLst/>
                <a:gdLst>
                  <a:gd name="connsiteX0" fmla="*/ 0 w 1709225"/>
                  <a:gd name="connsiteY0" fmla="*/ 0 h 1413878"/>
                  <a:gd name="connsiteX1" fmla="*/ 921434 w 1709225"/>
                  <a:gd name="connsiteY1" fmla="*/ 1413803 h 1413878"/>
                  <a:gd name="connsiteX2" fmla="*/ 1709225 w 1709225"/>
                  <a:gd name="connsiteY2" fmla="*/ 63305 h 14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225" h="1413878">
                    <a:moveTo>
                      <a:pt x="0" y="0"/>
                    </a:moveTo>
                    <a:cubicBezTo>
                      <a:pt x="318281" y="701626"/>
                      <a:pt x="636563" y="1403252"/>
                      <a:pt x="921434" y="1413803"/>
                    </a:cubicBezTo>
                    <a:cubicBezTo>
                      <a:pt x="1206305" y="1424354"/>
                      <a:pt x="1580271" y="323557"/>
                      <a:pt x="1709225" y="63305"/>
                    </a:cubicBezTo>
                  </a:path>
                </a:pathLst>
              </a:cu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0D170FA-B007-E25B-127A-3A17548CE6A2}"/>
                  </a:ext>
                </a:extLst>
              </p:cNvPr>
              <p:cNvCxnSpPr/>
              <p:nvPr/>
            </p:nvCxnSpPr>
            <p:spPr>
              <a:xfrm>
                <a:off x="9981014" y="5029198"/>
                <a:ext cx="0" cy="1167242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AA1BC76-C823-239A-8987-7C8B884C76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9408" y="3593393"/>
                <a:ext cx="1124487" cy="2824456"/>
              </a:xfrm>
              <a:prstGeom prst="line">
                <a:avLst/>
              </a:prstGeom>
              <a:ln w="12700">
                <a:prstDash val="lgDash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BC978180-E1D0-BF74-7C44-84AC3B781176}"/>
                      </a:ext>
                    </a:extLst>
                  </p:cNvPr>
                  <p:cNvSpPr txBox="1"/>
                  <p:nvPr/>
                </p:nvSpPr>
                <p:spPr>
                  <a:xfrm>
                    <a:off x="9673376" y="6159370"/>
                    <a:ext cx="603178" cy="3808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BC978180-E1D0-BF74-7C44-84AC3B7811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3376" y="6159370"/>
                    <a:ext cx="603178" cy="3808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C319AD7-58A9-330A-83F4-E5036A8B29FB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4303" y="4720074"/>
                    <a:ext cx="743537" cy="6229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C319AD7-58A9-330A-83F4-E5036A8B29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4303" y="4720074"/>
                    <a:ext cx="743537" cy="62292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A2431E-CFA9-3CCD-BB45-22252A51193B}"/>
                </a:ext>
              </a:extLst>
            </p:cNvPr>
            <p:cNvSpPr txBox="1"/>
            <p:nvPr/>
          </p:nvSpPr>
          <p:spPr>
            <a:xfrm>
              <a:off x="7646546" y="4091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482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dirty="0"/>
                  <a:t>Measure the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(prediction)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(ground truth):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order to lower L, how we want to 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BC902D25-64EF-46C5-0E38-D030BF120F54}"/>
              </a:ext>
            </a:extLst>
          </p:cNvPr>
          <p:cNvGrpSpPr/>
          <p:nvPr/>
        </p:nvGrpSpPr>
        <p:grpSpPr>
          <a:xfrm>
            <a:off x="7646546" y="3593393"/>
            <a:ext cx="3231294" cy="2946787"/>
            <a:chOff x="7646546" y="3593393"/>
            <a:chExt cx="3231294" cy="29467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B5DE86E-C767-C1C3-1FFE-4F393C16666F}"/>
                </a:ext>
              </a:extLst>
            </p:cNvPr>
            <p:cNvGrpSpPr/>
            <p:nvPr/>
          </p:nvGrpSpPr>
          <p:grpSpPr>
            <a:xfrm>
              <a:off x="7948232" y="3593393"/>
              <a:ext cx="2929608" cy="2946787"/>
              <a:chOff x="7948232" y="3593393"/>
              <a:chExt cx="2929608" cy="2946787"/>
            </a:xfrm>
          </p:grpSpPr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BCC7F5DA-88F2-6345-81B4-86DD7DE0DC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48232" y="6196440"/>
                <a:ext cx="255328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09A90FED-0D13-EE7D-9223-32C088B36C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48232" y="4276576"/>
                <a:ext cx="0" cy="19198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713E990-08CD-304E-2321-208DA1D11EDD}"/>
                  </a:ext>
                </a:extLst>
              </p:cNvPr>
              <p:cNvSpPr txBox="1"/>
              <p:nvPr/>
            </p:nvSpPr>
            <p:spPr>
              <a:xfrm>
                <a:off x="10348272" y="6165109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1401A85E-BA06-85A1-1784-D59EC5FC5D9C}"/>
                  </a:ext>
                </a:extLst>
              </p:cNvPr>
              <p:cNvSpPr/>
              <p:nvPr/>
            </p:nvSpPr>
            <p:spPr>
              <a:xfrm>
                <a:off x="8417815" y="4554468"/>
                <a:ext cx="1737360" cy="1413878"/>
              </a:xfrm>
              <a:custGeom>
                <a:avLst/>
                <a:gdLst>
                  <a:gd name="connsiteX0" fmla="*/ 0 w 1709225"/>
                  <a:gd name="connsiteY0" fmla="*/ 0 h 1413878"/>
                  <a:gd name="connsiteX1" fmla="*/ 921434 w 1709225"/>
                  <a:gd name="connsiteY1" fmla="*/ 1413803 h 1413878"/>
                  <a:gd name="connsiteX2" fmla="*/ 1709225 w 1709225"/>
                  <a:gd name="connsiteY2" fmla="*/ 63305 h 1413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709225" h="1413878">
                    <a:moveTo>
                      <a:pt x="0" y="0"/>
                    </a:moveTo>
                    <a:cubicBezTo>
                      <a:pt x="318281" y="701626"/>
                      <a:pt x="636563" y="1403252"/>
                      <a:pt x="921434" y="1413803"/>
                    </a:cubicBezTo>
                    <a:cubicBezTo>
                      <a:pt x="1206305" y="1424354"/>
                      <a:pt x="1580271" y="323557"/>
                      <a:pt x="1709225" y="63305"/>
                    </a:cubicBezTo>
                  </a:path>
                </a:pathLst>
              </a:cu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16CCF61D-FB56-A3E6-CF3E-DC2AD9F311BF}"/>
                  </a:ext>
                </a:extLst>
              </p:cNvPr>
              <p:cNvCxnSpPr/>
              <p:nvPr/>
            </p:nvCxnSpPr>
            <p:spPr>
              <a:xfrm>
                <a:off x="9981014" y="5029198"/>
                <a:ext cx="0" cy="1167242"/>
              </a:xfrm>
              <a:prstGeom prst="line">
                <a:avLst/>
              </a:prstGeom>
              <a:ln>
                <a:prstDash val="lgDash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310070A-1AD4-9249-7225-386F16D35C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39408" y="3593393"/>
                <a:ext cx="1124487" cy="2824456"/>
              </a:xfrm>
              <a:prstGeom prst="line">
                <a:avLst/>
              </a:prstGeom>
              <a:ln w="12700">
                <a:prstDash val="lgDashDot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42FDABD-03A3-2EF4-1FAF-B95432637A30}"/>
                      </a:ext>
                    </a:extLst>
                  </p:cNvPr>
                  <p:cNvSpPr txBox="1"/>
                  <p:nvPr/>
                </p:nvSpPr>
                <p:spPr>
                  <a:xfrm>
                    <a:off x="9673376" y="6159370"/>
                    <a:ext cx="603178" cy="3808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142FDABD-03A3-2EF4-1FAF-B95432637A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3376" y="6159370"/>
                    <a:ext cx="603178" cy="3808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3C85B3D-81B0-DABD-9831-288E3F4EB74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4303" y="4720074"/>
                    <a:ext cx="743537" cy="62292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3C85B3D-81B0-DABD-9831-288E3F4EB74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4303" y="4720074"/>
                    <a:ext cx="743537" cy="62292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C3B24A-85EC-26D3-B82C-22672F441C68}"/>
                </a:ext>
              </a:extLst>
            </p:cNvPr>
            <p:cNvSpPr txBox="1"/>
            <p:nvPr/>
          </p:nvSpPr>
          <p:spPr>
            <a:xfrm>
              <a:off x="7646546" y="409190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2175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dirty="0"/>
                  <a:t>Measure the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(prediction)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(ground truth):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order to lower L, how we want to 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Does it always work?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F7C8B51-9C67-EAB4-2612-EA51A36C6A20}"/>
              </a:ext>
            </a:extLst>
          </p:cNvPr>
          <p:cNvSpPr txBox="1"/>
          <p:nvPr/>
        </p:nvSpPr>
        <p:spPr>
          <a:xfrm>
            <a:off x="3841249" y="4508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E4E8A2-FB40-ECAD-F28A-4EF1957E5E5B}"/>
              </a:ext>
            </a:extLst>
          </p:cNvPr>
          <p:cNvGrpSpPr/>
          <p:nvPr/>
        </p:nvGrpSpPr>
        <p:grpSpPr>
          <a:xfrm>
            <a:off x="7948232" y="3593393"/>
            <a:ext cx="2929608" cy="2946787"/>
            <a:chOff x="7948232" y="3593393"/>
            <a:chExt cx="2929608" cy="294678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4D5BF46-D24B-C918-2F37-7E52C4D00388}"/>
                </a:ext>
              </a:extLst>
            </p:cNvPr>
            <p:cNvCxnSpPr>
              <a:cxnSpLocks/>
            </p:cNvCxnSpPr>
            <p:nvPr/>
          </p:nvCxnSpPr>
          <p:spPr>
            <a:xfrm>
              <a:off x="7948232" y="6196440"/>
              <a:ext cx="2553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9AC3F30-8C44-DD9A-5E70-89B1CC744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232" y="4276576"/>
              <a:ext cx="0" cy="1919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AFB2A1-5B99-1DAA-40FC-BD78D6BE4789}"/>
                </a:ext>
              </a:extLst>
            </p:cNvPr>
            <p:cNvSpPr txBox="1"/>
            <p:nvPr/>
          </p:nvSpPr>
          <p:spPr>
            <a:xfrm>
              <a:off x="10348272" y="61651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B0D5F72-32F2-ADF7-7C30-20EC76CA8FB4}"/>
                </a:ext>
              </a:extLst>
            </p:cNvPr>
            <p:cNvSpPr/>
            <p:nvPr/>
          </p:nvSpPr>
          <p:spPr>
            <a:xfrm>
              <a:off x="8417815" y="4554468"/>
              <a:ext cx="1737360" cy="1413878"/>
            </a:xfrm>
            <a:custGeom>
              <a:avLst/>
              <a:gdLst>
                <a:gd name="connsiteX0" fmla="*/ 0 w 1709225"/>
                <a:gd name="connsiteY0" fmla="*/ 0 h 1413878"/>
                <a:gd name="connsiteX1" fmla="*/ 921434 w 1709225"/>
                <a:gd name="connsiteY1" fmla="*/ 1413803 h 1413878"/>
                <a:gd name="connsiteX2" fmla="*/ 1709225 w 1709225"/>
                <a:gd name="connsiteY2" fmla="*/ 63305 h 14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9225" h="1413878">
                  <a:moveTo>
                    <a:pt x="0" y="0"/>
                  </a:moveTo>
                  <a:cubicBezTo>
                    <a:pt x="318281" y="701626"/>
                    <a:pt x="636563" y="1403252"/>
                    <a:pt x="921434" y="1413803"/>
                  </a:cubicBezTo>
                  <a:cubicBezTo>
                    <a:pt x="1206305" y="1424354"/>
                    <a:pt x="1580271" y="323557"/>
                    <a:pt x="1709225" y="63305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13D718A-1F81-5028-BC9C-6735B2437457}"/>
                </a:ext>
              </a:extLst>
            </p:cNvPr>
            <p:cNvCxnSpPr/>
            <p:nvPr/>
          </p:nvCxnSpPr>
          <p:spPr>
            <a:xfrm>
              <a:off x="9981014" y="5029198"/>
              <a:ext cx="0" cy="1167242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AAA07-26D3-44C6-B0F3-F2F90C0A00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9408" y="3593393"/>
              <a:ext cx="1124487" cy="2824456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E1704C-947B-232A-9172-6315BD47EA6C}"/>
                    </a:ext>
                  </a:extLst>
                </p:cNvPr>
                <p:cNvSpPr txBox="1"/>
                <p:nvPr/>
              </p:nvSpPr>
              <p:spPr>
                <a:xfrm>
                  <a:off x="9673376" y="6159370"/>
                  <a:ext cx="603178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BE1704C-947B-232A-9172-6315BD47E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376" y="6159370"/>
                  <a:ext cx="603178" cy="3808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C73945-3E28-F102-E346-4B4123244334}"/>
                    </a:ext>
                  </a:extLst>
                </p:cNvPr>
                <p:cNvSpPr txBox="1"/>
                <p:nvPr/>
              </p:nvSpPr>
              <p:spPr>
                <a:xfrm>
                  <a:off x="10134303" y="4720074"/>
                  <a:ext cx="743537" cy="6229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C73945-3E28-F102-E346-4B41232443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303" y="4720074"/>
                  <a:ext cx="743537" cy="622927"/>
                </a:xfrm>
                <a:prstGeom prst="rect">
                  <a:avLst/>
                </a:prstGeom>
                <a:blipFill>
                  <a:blip r:embed="rId4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B02E466-8E53-8D63-CC5A-6DF3E474E15A}"/>
              </a:ext>
            </a:extLst>
          </p:cNvPr>
          <p:cNvSpPr txBox="1"/>
          <p:nvPr/>
        </p:nvSpPr>
        <p:spPr>
          <a:xfrm>
            <a:off x="7646546" y="409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2380676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dirty="0"/>
                  <a:t>Measure the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(prediction)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(ground truth):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order to lower L, how we want to 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F7C8B51-9C67-EAB4-2612-EA51A36C6A20}"/>
              </a:ext>
            </a:extLst>
          </p:cNvPr>
          <p:cNvSpPr txBox="1"/>
          <p:nvPr/>
        </p:nvSpPr>
        <p:spPr>
          <a:xfrm>
            <a:off x="3841249" y="4508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EDE6F8-BE83-115E-4E3E-058C56B6C701}"/>
              </a:ext>
            </a:extLst>
          </p:cNvPr>
          <p:cNvGrpSpPr/>
          <p:nvPr/>
        </p:nvGrpSpPr>
        <p:grpSpPr>
          <a:xfrm>
            <a:off x="7948232" y="3593393"/>
            <a:ext cx="2929608" cy="2946787"/>
            <a:chOff x="7948232" y="3593393"/>
            <a:chExt cx="2929608" cy="294678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861C377-58C0-5558-1D06-FE93E8CC81EB}"/>
                </a:ext>
              </a:extLst>
            </p:cNvPr>
            <p:cNvCxnSpPr>
              <a:cxnSpLocks/>
            </p:cNvCxnSpPr>
            <p:nvPr/>
          </p:nvCxnSpPr>
          <p:spPr>
            <a:xfrm>
              <a:off x="7948232" y="6196440"/>
              <a:ext cx="2553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5B1509C-BFA9-0341-B810-6819CEB84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232" y="4276576"/>
              <a:ext cx="0" cy="1919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5D2F3-292F-7310-D060-871FF72131B2}"/>
                </a:ext>
              </a:extLst>
            </p:cNvPr>
            <p:cNvSpPr txBox="1"/>
            <p:nvPr/>
          </p:nvSpPr>
          <p:spPr>
            <a:xfrm>
              <a:off x="10348272" y="61651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17E2C6C-A1C3-1384-9EA4-4897B035A45A}"/>
                </a:ext>
              </a:extLst>
            </p:cNvPr>
            <p:cNvSpPr/>
            <p:nvPr/>
          </p:nvSpPr>
          <p:spPr>
            <a:xfrm>
              <a:off x="8417815" y="4554468"/>
              <a:ext cx="1737360" cy="1413878"/>
            </a:xfrm>
            <a:custGeom>
              <a:avLst/>
              <a:gdLst>
                <a:gd name="connsiteX0" fmla="*/ 0 w 1709225"/>
                <a:gd name="connsiteY0" fmla="*/ 0 h 1413878"/>
                <a:gd name="connsiteX1" fmla="*/ 921434 w 1709225"/>
                <a:gd name="connsiteY1" fmla="*/ 1413803 h 1413878"/>
                <a:gd name="connsiteX2" fmla="*/ 1709225 w 1709225"/>
                <a:gd name="connsiteY2" fmla="*/ 63305 h 14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9225" h="1413878">
                  <a:moveTo>
                    <a:pt x="0" y="0"/>
                  </a:moveTo>
                  <a:cubicBezTo>
                    <a:pt x="318281" y="701626"/>
                    <a:pt x="636563" y="1403252"/>
                    <a:pt x="921434" y="1413803"/>
                  </a:cubicBezTo>
                  <a:cubicBezTo>
                    <a:pt x="1206305" y="1424354"/>
                    <a:pt x="1580271" y="323557"/>
                    <a:pt x="1709225" y="63305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678DE3-44B9-FD88-4CDA-0492A726D66E}"/>
                </a:ext>
              </a:extLst>
            </p:cNvPr>
            <p:cNvCxnSpPr/>
            <p:nvPr/>
          </p:nvCxnSpPr>
          <p:spPr>
            <a:xfrm>
              <a:off x="9981014" y="5029198"/>
              <a:ext cx="0" cy="1167242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7C23C0-EFC6-97BD-706C-CE1A67D21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9408" y="3593393"/>
              <a:ext cx="1124487" cy="2824456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2E3B820-42A8-997F-CFB7-72256EADB2A0}"/>
                    </a:ext>
                  </a:extLst>
                </p:cNvPr>
                <p:cNvSpPr txBox="1"/>
                <p:nvPr/>
              </p:nvSpPr>
              <p:spPr>
                <a:xfrm>
                  <a:off x="9673376" y="6159370"/>
                  <a:ext cx="603178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2E3B820-42A8-997F-CFB7-72256EADB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376" y="6159370"/>
                  <a:ext cx="603178" cy="3808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948F0F2-552D-61C4-7F39-69E66A1E11B1}"/>
                    </a:ext>
                  </a:extLst>
                </p:cNvPr>
                <p:cNvSpPr txBox="1"/>
                <p:nvPr/>
              </p:nvSpPr>
              <p:spPr>
                <a:xfrm>
                  <a:off x="10134303" y="4720074"/>
                  <a:ext cx="743537" cy="6229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948F0F2-552D-61C4-7F39-69E66A1E1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303" y="4720074"/>
                  <a:ext cx="743537" cy="622927"/>
                </a:xfrm>
                <a:prstGeom prst="rect">
                  <a:avLst/>
                </a:prstGeom>
                <a:blipFill>
                  <a:blip r:embed="rId4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9FC7839-4E2D-7CA0-B48F-AEF201FA8306}"/>
              </a:ext>
            </a:extLst>
          </p:cNvPr>
          <p:cNvSpPr txBox="1"/>
          <p:nvPr/>
        </p:nvSpPr>
        <p:spPr>
          <a:xfrm>
            <a:off x="7646546" y="409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098882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dirty="0"/>
                  <a:t>Measure the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(prediction)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(ground truth):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order to lower L, how we want to 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order to learn the optimal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what we need to do?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F7C8B51-9C67-EAB4-2612-EA51A36C6A20}"/>
              </a:ext>
            </a:extLst>
          </p:cNvPr>
          <p:cNvSpPr txBox="1"/>
          <p:nvPr/>
        </p:nvSpPr>
        <p:spPr>
          <a:xfrm>
            <a:off x="3841249" y="4508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EDE6F8-BE83-115E-4E3E-058C56B6C701}"/>
              </a:ext>
            </a:extLst>
          </p:cNvPr>
          <p:cNvGrpSpPr/>
          <p:nvPr/>
        </p:nvGrpSpPr>
        <p:grpSpPr>
          <a:xfrm>
            <a:off x="7948232" y="3593393"/>
            <a:ext cx="2929608" cy="2946787"/>
            <a:chOff x="7948232" y="3593393"/>
            <a:chExt cx="2929608" cy="294678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861C377-58C0-5558-1D06-FE93E8CC81EB}"/>
                </a:ext>
              </a:extLst>
            </p:cNvPr>
            <p:cNvCxnSpPr>
              <a:cxnSpLocks/>
            </p:cNvCxnSpPr>
            <p:nvPr/>
          </p:nvCxnSpPr>
          <p:spPr>
            <a:xfrm>
              <a:off x="7948232" y="6196440"/>
              <a:ext cx="2553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5B1509C-BFA9-0341-B810-6819CEB84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232" y="4276576"/>
              <a:ext cx="0" cy="1919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5D2F3-292F-7310-D060-871FF72131B2}"/>
                </a:ext>
              </a:extLst>
            </p:cNvPr>
            <p:cNvSpPr txBox="1"/>
            <p:nvPr/>
          </p:nvSpPr>
          <p:spPr>
            <a:xfrm>
              <a:off x="10348272" y="61651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17E2C6C-A1C3-1384-9EA4-4897B035A45A}"/>
                </a:ext>
              </a:extLst>
            </p:cNvPr>
            <p:cNvSpPr/>
            <p:nvPr/>
          </p:nvSpPr>
          <p:spPr>
            <a:xfrm>
              <a:off x="8417815" y="4554468"/>
              <a:ext cx="1737360" cy="1413878"/>
            </a:xfrm>
            <a:custGeom>
              <a:avLst/>
              <a:gdLst>
                <a:gd name="connsiteX0" fmla="*/ 0 w 1709225"/>
                <a:gd name="connsiteY0" fmla="*/ 0 h 1413878"/>
                <a:gd name="connsiteX1" fmla="*/ 921434 w 1709225"/>
                <a:gd name="connsiteY1" fmla="*/ 1413803 h 1413878"/>
                <a:gd name="connsiteX2" fmla="*/ 1709225 w 1709225"/>
                <a:gd name="connsiteY2" fmla="*/ 63305 h 14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9225" h="1413878">
                  <a:moveTo>
                    <a:pt x="0" y="0"/>
                  </a:moveTo>
                  <a:cubicBezTo>
                    <a:pt x="318281" y="701626"/>
                    <a:pt x="636563" y="1403252"/>
                    <a:pt x="921434" y="1413803"/>
                  </a:cubicBezTo>
                  <a:cubicBezTo>
                    <a:pt x="1206305" y="1424354"/>
                    <a:pt x="1580271" y="323557"/>
                    <a:pt x="1709225" y="63305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678DE3-44B9-FD88-4CDA-0492A726D66E}"/>
                </a:ext>
              </a:extLst>
            </p:cNvPr>
            <p:cNvCxnSpPr/>
            <p:nvPr/>
          </p:nvCxnSpPr>
          <p:spPr>
            <a:xfrm>
              <a:off x="9981014" y="5029198"/>
              <a:ext cx="0" cy="1167242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7C23C0-EFC6-97BD-706C-CE1A67D21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9408" y="3593393"/>
              <a:ext cx="1124487" cy="2824456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2E3B820-42A8-997F-CFB7-72256EADB2A0}"/>
                    </a:ext>
                  </a:extLst>
                </p:cNvPr>
                <p:cNvSpPr txBox="1"/>
                <p:nvPr/>
              </p:nvSpPr>
              <p:spPr>
                <a:xfrm>
                  <a:off x="9673376" y="6159370"/>
                  <a:ext cx="603178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2E3B820-42A8-997F-CFB7-72256EADB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376" y="6159370"/>
                  <a:ext cx="603178" cy="3808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948F0F2-552D-61C4-7F39-69E66A1E11B1}"/>
                    </a:ext>
                  </a:extLst>
                </p:cNvPr>
                <p:cNvSpPr txBox="1"/>
                <p:nvPr/>
              </p:nvSpPr>
              <p:spPr>
                <a:xfrm>
                  <a:off x="10134303" y="4720074"/>
                  <a:ext cx="743537" cy="6229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948F0F2-552D-61C4-7F39-69E66A1E1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303" y="4720074"/>
                  <a:ext cx="743537" cy="622927"/>
                </a:xfrm>
                <a:prstGeom prst="rect">
                  <a:avLst/>
                </a:prstGeom>
                <a:blipFill>
                  <a:blip r:embed="rId4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9FC7839-4E2D-7CA0-B48F-AEF201FA8306}"/>
              </a:ext>
            </a:extLst>
          </p:cNvPr>
          <p:cNvSpPr txBox="1"/>
          <p:nvPr/>
        </p:nvSpPr>
        <p:spPr>
          <a:xfrm>
            <a:off x="7646546" y="409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069201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dirty="0"/>
                  <a:t>Measure the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(prediction)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(ground truth):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order to lower L, how we want to change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order to learn the optimal value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what we need to do?</a:t>
                </a:r>
              </a:p>
              <a:p>
                <a:pPr lvl="2"/>
                <a:r>
                  <a:rPr lang="en-US" dirty="0"/>
                  <a:t>Calculate the gradient for 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𝐿𝑜𝑠𝑠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and update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with it.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0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F7C8B51-9C67-EAB4-2612-EA51A36C6A20}"/>
              </a:ext>
            </a:extLst>
          </p:cNvPr>
          <p:cNvSpPr txBox="1"/>
          <p:nvPr/>
        </p:nvSpPr>
        <p:spPr>
          <a:xfrm>
            <a:off x="3841249" y="4508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EDE6F8-BE83-115E-4E3E-058C56B6C701}"/>
              </a:ext>
            </a:extLst>
          </p:cNvPr>
          <p:cNvGrpSpPr/>
          <p:nvPr/>
        </p:nvGrpSpPr>
        <p:grpSpPr>
          <a:xfrm>
            <a:off x="7948232" y="3593393"/>
            <a:ext cx="2929608" cy="2946787"/>
            <a:chOff x="7948232" y="3593393"/>
            <a:chExt cx="2929608" cy="2946787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861C377-58C0-5558-1D06-FE93E8CC81EB}"/>
                </a:ext>
              </a:extLst>
            </p:cNvPr>
            <p:cNvCxnSpPr>
              <a:cxnSpLocks/>
            </p:cNvCxnSpPr>
            <p:nvPr/>
          </p:nvCxnSpPr>
          <p:spPr>
            <a:xfrm>
              <a:off x="7948232" y="6196440"/>
              <a:ext cx="25532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5B1509C-BFA9-0341-B810-6819CEB84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48232" y="4276576"/>
              <a:ext cx="0" cy="19198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15D2F3-292F-7310-D060-871FF72131B2}"/>
                </a:ext>
              </a:extLst>
            </p:cNvPr>
            <p:cNvSpPr txBox="1"/>
            <p:nvPr/>
          </p:nvSpPr>
          <p:spPr>
            <a:xfrm>
              <a:off x="10348272" y="61651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017E2C6C-A1C3-1384-9EA4-4897B035A45A}"/>
                </a:ext>
              </a:extLst>
            </p:cNvPr>
            <p:cNvSpPr/>
            <p:nvPr/>
          </p:nvSpPr>
          <p:spPr>
            <a:xfrm>
              <a:off x="8417815" y="4554468"/>
              <a:ext cx="1737360" cy="1413878"/>
            </a:xfrm>
            <a:custGeom>
              <a:avLst/>
              <a:gdLst>
                <a:gd name="connsiteX0" fmla="*/ 0 w 1709225"/>
                <a:gd name="connsiteY0" fmla="*/ 0 h 1413878"/>
                <a:gd name="connsiteX1" fmla="*/ 921434 w 1709225"/>
                <a:gd name="connsiteY1" fmla="*/ 1413803 h 1413878"/>
                <a:gd name="connsiteX2" fmla="*/ 1709225 w 1709225"/>
                <a:gd name="connsiteY2" fmla="*/ 63305 h 141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9225" h="1413878">
                  <a:moveTo>
                    <a:pt x="0" y="0"/>
                  </a:moveTo>
                  <a:cubicBezTo>
                    <a:pt x="318281" y="701626"/>
                    <a:pt x="636563" y="1403252"/>
                    <a:pt x="921434" y="1413803"/>
                  </a:cubicBezTo>
                  <a:cubicBezTo>
                    <a:pt x="1206305" y="1424354"/>
                    <a:pt x="1580271" y="323557"/>
                    <a:pt x="1709225" y="63305"/>
                  </a:cubicBezTo>
                </a:path>
              </a:pathLst>
            </a:cu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3678DE3-44B9-FD88-4CDA-0492A726D66E}"/>
                </a:ext>
              </a:extLst>
            </p:cNvPr>
            <p:cNvCxnSpPr/>
            <p:nvPr/>
          </p:nvCxnSpPr>
          <p:spPr>
            <a:xfrm>
              <a:off x="9981014" y="5029198"/>
              <a:ext cx="0" cy="1167242"/>
            </a:xfrm>
            <a:prstGeom prst="line">
              <a:avLst/>
            </a:prstGeom>
            <a:ln>
              <a:prstDash val="lg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37C23C0-EFC6-97BD-706C-CE1A67D21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39408" y="3593393"/>
              <a:ext cx="1124487" cy="2824456"/>
            </a:xfrm>
            <a:prstGeom prst="line">
              <a:avLst/>
            </a:prstGeom>
            <a:ln w="12700">
              <a:prstDash val="lgDashDot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2E3B820-42A8-997F-CFB7-72256EADB2A0}"/>
                    </a:ext>
                  </a:extLst>
                </p:cNvPr>
                <p:cNvSpPr txBox="1"/>
                <p:nvPr/>
              </p:nvSpPr>
              <p:spPr>
                <a:xfrm>
                  <a:off x="9673376" y="6159370"/>
                  <a:ext cx="603178" cy="3808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2E3B820-42A8-997F-CFB7-72256EADB2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3376" y="6159370"/>
                  <a:ext cx="603178" cy="3808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948F0F2-552D-61C4-7F39-69E66A1E11B1}"/>
                    </a:ext>
                  </a:extLst>
                </p:cNvPr>
                <p:cNvSpPr txBox="1"/>
                <p:nvPr/>
              </p:nvSpPr>
              <p:spPr>
                <a:xfrm>
                  <a:off x="10134303" y="4720074"/>
                  <a:ext cx="743537" cy="62292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F948F0F2-552D-61C4-7F39-69E66A1E1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303" y="4720074"/>
                  <a:ext cx="743537" cy="622927"/>
                </a:xfrm>
                <a:prstGeom prst="rect">
                  <a:avLst/>
                </a:prstGeom>
                <a:blipFill>
                  <a:blip r:embed="rId4"/>
                  <a:stretch>
                    <a:fillRect b="-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59FC7839-4E2D-7CA0-B48F-AEF201FA8306}"/>
              </a:ext>
            </a:extLst>
          </p:cNvPr>
          <p:cNvSpPr txBox="1"/>
          <p:nvPr/>
        </p:nvSpPr>
        <p:spPr>
          <a:xfrm>
            <a:off x="7646546" y="4091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56927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34D11-6480-67BD-FA2D-D3420E7C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9E7FB-CF39-160D-5365-84DAAD3B4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i="0" dirty="0">
                <a:latin typeface="+mj-lt"/>
              </a:rPr>
              <a:t>Overview: Model, Training (Learning), Data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latin typeface="+mj-lt"/>
              </a:rPr>
              <a:t>Warm up: Training (behind the scene)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latin typeface="+mj-lt"/>
              </a:rPr>
              <a:t>Start Tensorflow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i="0" dirty="0">
                <a:latin typeface="+mj-lt"/>
              </a:rPr>
              <a:t>Useful resources that helped me a 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238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3973-94CF-76EC-2B51-7F81F5EC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milestone we reached! 🎉</a:t>
            </a:r>
          </a:p>
          <a:p>
            <a:pPr lvl="1"/>
            <a:r>
              <a:rPr lang="en-US" dirty="0"/>
              <a:t>We just learnt what does training look like.</a:t>
            </a:r>
          </a:p>
        </p:txBody>
      </p:sp>
    </p:spTree>
    <p:extLst>
      <p:ext uri="{BB962C8B-B14F-4D97-AF65-F5344CB8AC3E}">
        <p14:creationId xmlns:p14="http://schemas.microsoft.com/office/powerpoint/2010/main" val="2508768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979F40-3A44-4CCB-9EB7-F8318BCE5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291D39-6B03-4BB5-BFC6-CBF11E90B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FD071FA-0514-4371-9568-86216A1F4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11DDA4-E7B5-4325-A844-B7F59B084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4136123" cy="1080938"/>
          </a:xfrm>
        </p:spPr>
        <p:txBody>
          <a:bodyPr>
            <a:normAutofit/>
          </a:bodyPr>
          <a:lstStyle/>
          <a:p>
            <a:r>
              <a:rPr lang="en-US" sz="2400"/>
              <a:t>Warm up: Training (behind the scene)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58E222-6309-4F79-AC20-9D3C69CD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3973-94CF-76EC-2B51-7F81F5EC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90431" y="2336873"/>
            <a:ext cx="4962402" cy="3599316"/>
          </a:xfrm>
        </p:spPr>
        <p:txBody>
          <a:bodyPr>
            <a:normAutofit/>
          </a:bodyPr>
          <a:lstStyle/>
          <a:p>
            <a:r>
              <a:rPr lang="en-US" dirty="0"/>
              <a:t>Find me:</a:t>
            </a:r>
          </a:p>
          <a:p>
            <a:endParaRPr lang="en-US" sz="1400" dirty="0"/>
          </a:p>
          <a:p>
            <a:r>
              <a:rPr lang="en-US" sz="3600" b="0" i="0" dirty="0">
                <a:effectLst/>
                <a:latin typeface="Calibri" panose="020F0502020204030204" pitchFamily="34" charset="0"/>
                <a:hlinkClick r:id="rId4"/>
              </a:rPr>
              <a:t>citris.ucmerced.edu/tsg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5B988EE2-4526-1066-B128-73BCE8A5E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1909" y="640080"/>
            <a:ext cx="5577840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3663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Imaging, there is a relationship between x and y in nature, but we don’t know (this relationship is invisible to us):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What is available to us are data collection: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</a:t>
                </a:r>
                <a:r>
                  <a:rPr lang="en-US" u="sng" dirty="0"/>
                  <a:t>do not</a:t>
                </a:r>
                <a:r>
                  <a:rPr lang="en-US" dirty="0"/>
                  <a:t> know the real relationship between x and y</a:t>
                </a:r>
              </a:p>
              <a:p>
                <a:r>
                  <a:rPr lang="en-US" dirty="0"/>
                  <a:t>What we do right now?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 r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760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Imaging, there is a relationship between x and y in nature, but we don’t know (this relationship is invisible to us):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What is available to us are data collection: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</a:t>
                </a:r>
                <a:r>
                  <a:rPr lang="en-US" u="sng" dirty="0"/>
                  <a:t>do not</a:t>
                </a:r>
                <a:r>
                  <a:rPr lang="en-US" dirty="0"/>
                  <a:t> know the real relationship between x and y</a:t>
                </a:r>
              </a:p>
              <a:p>
                <a:r>
                  <a:rPr lang="en-US" dirty="0"/>
                  <a:t>What we do right now?</a:t>
                </a:r>
              </a:p>
              <a:p>
                <a:pPr lvl="1"/>
                <a:r>
                  <a:rPr lang="en-US" dirty="0"/>
                  <a:t>Design a model to describe the relationship between x and y</a:t>
                </a:r>
              </a:p>
              <a:p>
                <a:pPr lvl="1"/>
                <a:r>
                  <a:rPr lang="en-US" dirty="0"/>
                  <a:t>It does not have to be perfect, but at least we design it the way to the best of our knowledge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807" r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965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Imaging, there is a relationship between x and y in nature, but we don’t know (this relationship is invisible to us):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What is available to us are data collection: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</a:t>
                </a:r>
                <a:r>
                  <a:rPr lang="en-US" u="sng" dirty="0"/>
                  <a:t>do not</a:t>
                </a:r>
                <a:r>
                  <a:rPr lang="en-US" dirty="0"/>
                  <a:t> know the real relationship between x and y</a:t>
                </a:r>
              </a:p>
              <a:p>
                <a:r>
                  <a:rPr lang="en-US" dirty="0"/>
                  <a:t>Our design: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parameters: a, b, c, 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 r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2733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Imaging, there is a relationship between x and y in nature, but we don’t know (this relationship is invisible to us):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What is available to us are data collection: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</a:t>
                </a:r>
                <a:r>
                  <a:rPr lang="en-US" u="sng" dirty="0"/>
                  <a:t>do not</a:t>
                </a:r>
                <a:r>
                  <a:rPr lang="en-US" dirty="0"/>
                  <a:t> know the real relationship between x and y</a:t>
                </a:r>
              </a:p>
              <a:p>
                <a:r>
                  <a:rPr lang="en-US" dirty="0"/>
                  <a:t>Our design: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parameters: a, b, c, d</a:t>
                </a:r>
              </a:p>
              <a:p>
                <a:r>
                  <a:rPr lang="en-US" dirty="0"/>
                  <a:t>Training: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807" r="-923" b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894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Imaging, there is a relationship between x and y in nature, but we don’t know (this relationship is invisible to us):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What is available to us are data collection: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We </a:t>
                </a:r>
                <a:r>
                  <a:rPr lang="en-US" u="sng" dirty="0"/>
                  <a:t>do not</a:t>
                </a:r>
                <a:r>
                  <a:rPr lang="en-US" dirty="0"/>
                  <a:t> know the real relationship between x and y</a:t>
                </a:r>
              </a:p>
              <a:p>
                <a:r>
                  <a:rPr lang="en-US" dirty="0"/>
                  <a:t>Our design: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parameters: a, b, c, d</a:t>
                </a:r>
              </a:p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dirty="0"/>
                  <a:t>Give a random value to parameters first, then calculate their individual gradient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, to update each one of them.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8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326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Recap:</a:t>
                </a:r>
              </a:p>
              <a:p>
                <a:pPr lvl="1"/>
                <a:r>
                  <a:rPr lang="en-US" dirty="0"/>
                  <a:t>Data: </a:t>
                </a:r>
              </a:p>
              <a:p>
                <a:pPr lvl="2"/>
                <a:r>
                  <a:rPr lang="en-US" dirty="0"/>
                  <a:t>input x, output y</a:t>
                </a:r>
              </a:p>
              <a:p>
                <a:pPr lvl="2"/>
                <a:r>
                  <a:rPr lang="en-US" dirty="0"/>
                  <a:t>x and y can contain multiple entries, 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Model: we design its structure, it has some parameters</a:t>
                </a:r>
              </a:p>
              <a:p>
                <a:pPr lvl="1"/>
                <a:r>
                  <a:rPr lang="en-US" dirty="0"/>
                  <a:t>Training: </a:t>
                </a:r>
              </a:p>
              <a:p>
                <a:pPr lvl="2"/>
                <a:r>
                  <a:rPr lang="en-US" dirty="0"/>
                  <a:t>calculate the gradient of the loss with respect to each parameter</a:t>
                </a:r>
              </a:p>
              <a:p>
                <a:pPr lvl="2"/>
                <a:r>
                  <a:rPr lang="en-US" dirty="0"/>
                  <a:t>use the gradient information to update (learn) the value of parameters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55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3973-94CF-76EC-2B51-7F81F5EC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milestone reached! 🎉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142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Start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3973-94CF-76EC-2B51-7F81F5EC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potential hurdles in the raw implementation when we try to develop a large model?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74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ED0A-7828-2B85-779D-2C7B3B08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Model, Training (Learning),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7206-F64B-1CBD-02BD-89D1A3237A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Model: </a:t>
            </a:r>
          </a:p>
          <a:p>
            <a:pPr lvl="1"/>
            <a:r>
              <a:rPr lang="en-US" dirty="0"/>
              <a:t>In plain language, we want to predict something, e.g., housing price, classification, etc. by feeding some inputs to the Model. The Model suppose to give its prediction. </a:t>
            </a:r>
          </a:p>
          <a:p>
            <a:pPr lvl="1"/>
            <a:r>
              <a:rPr lang="en-US" dirty="0"/>
              <a:t>E.g., input:</a:t>
            </a:r>
          </a:p>
          <a:p>
            <a:pPr lvl="2"/>
            <a:r>
              <a:rPr lang="en-US" dirty="0"/>
              <a:t>number of bedrooms </a:t>
            </a:r>
          </a:p>
          <a:p>
            <a:pPr lvl="2"/>
            <a:r>
              <a:rPr lang="en-US" dirty="0"/>
              <a:t>area</a:t>
            </a:r>
          </a:p>
          <a:p>
            <a:pPr lvl="2"/>
            <a:r>
              <a:rPr lang="en-US" dirty="0"/>
              <a:t>distance to school etc. </a:t>
            </a:r>
          </a:p>
          <a:p>
            <a:pPr lvl="1"/>
            <a:r>
              <a:rPr lang="en-US" dirty="0"/>
              <a:t>E.g., output:</a:t>
            </a:r>
          </a:p>
          <a:p>
            <a:pPr lvl="2"/>
            <a:r>
              <a:rPr lang="en-US" dirty="0"/>
              <a:t>price of the house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90F3E9-F4A3-6D32-03BB-E0A4684565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r>
                  <a:rPr lang="en-US" dirty="0"/>
                  <a:t>Input: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number of bedrooms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area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distance to school</a:t>
                </a:r>
              </a:p>
              <a:p>
                <a:r>
                  <a:rPr lang="en-US" dirty="0"/>
                  <a:t>Parameters:</a:t>
                </a:r>
              </a:p>
              <a:p>
                <a:pPr lvl="1"/>
                <a:r>
                  <a:rPr lang="en-US" dirty="0"/>
                  <a:t>a, b, c, d</a:t>
                </a:r>
              </a:p>
              <a:p>
                <a:r>
                  <a:rPr lang="en-US" dirty="0"/>
                  <a:t>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90F3E9-F4A3-6D32-03BB-E0A468456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17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192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Start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3973-94CF-76EC-2B51-7F81F5EC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potential hurdles in the raw implementation when we try to develop a large model?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Tedious or almost impractical to hand calculate each parameter’s gradient if we have thousands of parameters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 flexible when we try to do adaptive updates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 portable or maintainable for complicated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Hard to keep track of large number of parameters and intermediate states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 fast enough, or take advantage of hardware acceleration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Etc.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32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Start Tensorflow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3973-94CF-76EC-2B51-7F81F5EC0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r>
              <a:rPr lang="en-US" dirty="0"/>
              <a:t>Model</a:t>
            </a:r>
          </a:p>
          <a:p>
            <a:r>
              <a:rPr lang="en-US" dirty="0"/>
              <a:t>Loss</a:t>
            </a:r>
          </a:p>
          <a:p>
            <a:r>
              <a:rPr lang="en-US" dirty="0"/>
              <a:t>Optimizer</a:t>
            </a:r>
          </a:p>
          <a:p>
            <a:r>
              <a:rPr lang="en-US" dirty="0"/>
              <a:t>Training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703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Useful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13973-94CF-76EC-2B51-7F81F5EC0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50741" cy="3599316"/>
          </a:xfrm>
        </p:spPr>
        <p:txBody>
          <a:bodyPr>
            <a:normAutofit/>
          </a:bodyPr>
          <a:lstStyle/>
          <a:p>
            <a:r>
              <a:rPr lang="en-US" dirty="0"/>
              <a:t>Tips: </a:t>
            </a:r>
          </a:p>
          <a:p>
            <a:pPr lvl="1"/>
            <a:r>
              <a:rPr lang="en-US" dirty="0" err="1"/>
              <a:t>Boostrapping</a:t>
            </a:r>
            <a:endParaRPr lang="en-US" dirty="0"/>
          </a:p>
          <a:p>
            <a:pPr lvl="1"/>
            <a:r>
              <a:rPr lang="en-US" dirty="0"/>
              <a:t>Develop you code with </a:t>
            </a:r>
            <a:r>
              <a:rPr lang="en-US" dirty="0" err="1"/>
              <a:t>Intergrated</a:t>
            </a:r>
            <a:r>
              <a:rPr lang="en-US" dirty="0"/>
              <a:t> Dev Env (IDE)</a:t>
            </a:r>
          </a:p>
          <a:p>
            <a:r>
              <a:rPr lang="en-US" dirty="0"/>
              <a:t>Online class:</a:t>
            </a:r>
          </a:p>
          <a:p>
            <a:pPr lvl="1"/>
            <a:r>
              <a:rPr lang="en-US" dirty="0"/>
              <a:t>Andrew Ng: Deep Learning (free)</a:t>
            </a:r>
          </a:p>
          <a:p>
            <a:r>
              <a:rPr lang="en-US" dirty="0" err="1"/>
              <a:t>Google.com</a:t>
            </a:r>
            <a:r>
              <a:rPr lang="en-US" dirty="0"/>
              <a:t>, </a:t>
            </a:r>
            <a:r>
              <a:rPr lang="en-US" dirty="0" err="1"/>
              <a:t>stackoverflow.com</a:t>
            </a:r>
            <a:endParaRPr lang="en-US" dirty="0"/>
          </a:p>
          <a:p>
            <a:r>
              <a:rPr lang="en-US" dirty="0"/>
              <a:t>Be patient:</a:t>
            </a:r>
          </a:p>
          <a:p>
            <a:pPr lvl="1"/>
            <a:r>
              <a:rPr lang="en-US" dirty="0"/>
              <a:t>Write you question with patience and describe it well</a:t>
            </a:r>
          </a:p>
          <a:p>
            <a:pPr lvl="1"/>
            <a:r>
              <a:rPr lang="en-US" dirty="0"/>
              <a:t>Debug one small issue at a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3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ED0A-7828-2B85-779D-2C7B3B08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Model, Training (Learning),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7206-F64B-1CBD-02BD-89D1A3237A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Model: </a:t>
            </a:r>
          </a:p>
          <a:p>
            <a:pPr lvl="1"/>
            <a:r>
              <a:rPr lang="en-US" dirty="0"/>
              <a:t>Where does input come from?</a:t>
            </a:r>
          </a:p>
          <a:p>
            <a:pPr lvl="1"/>
            <a:r>
              <a:rPr lang="en-US" dirty="0"/>
              <a:t>where does the model come from?</a:t>
            </a:r>
          </a:p>
          <a:p>
            <a:pPr lvl="1"/>
            <a:r>
              <a:rPr lang="en-US" dirty="0"/>
              <a:t>where do the parameters come from?</a:t>
            </a:r>
          </a:p>
          <a:p>
            <a:pPr lvl="1"/>
            <a:r>
              <a:rPr lang="en-US" dirty="0"/>
              <a:t>How do we know the exact number for input?</a:t>
            </a:r>
          </a:p>
          <a:p>
            <a:pPr lvl="1"/>
            <a:r>
              <a:rPr lang="en-US" u="sng" dirty="0"/>
              <a:t>How do we know the exact number for parameters?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90F3E9-F4A3-6D32-03BB-E0A4684565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r>
                  <a:rPr lang="en-US" dirty="0"/>
                  <a:t>Input: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number of bedrooms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area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distance to school</a:t>
                </a:r>
              </a:p>
              <a:p>
                <a:r>
                  <a:rPr lang="en-US" dirty="0"/>
                  <a:t>Parameters:</a:t>
                </a:r>
              </a:p>
              <a:p>
                <a:pPr lvl="1"/>
                <a:r>
                  <a:rPr lang="en-US" dirty="0"/>
                  <a:t>a, b, c, d</a:t>
                </a:r>
              </a:p>
              <a:p>
                <a:r>
                  <a:rPr lang="en-US" dirty="0"/>
                  <a:t>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90F3E9-F4A3-6D32-03BB-E0A468456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56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367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ED0A-7828-2B85-779D-2C7B3B08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Model, Training (Learning),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7206-F64B-1CBD-02BD-89D1A3237A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Model: </a:t>
            </a:r>
          </a:p>
          <a:p>
            <a:pPr lvl="1"/>
            <a:r>
              <a:rPr lang="en-US" dirty="0"/>
              <a:t>Find the exact number for parameters, e.g., a, b, c, d</a:t>
            </a:r>
          </a:p>
          <a:p>
            <a:pPr lvl="1"/>
            <a:r>
              <a:rPr lang="en-US" dirty="0"/>
              <a:t>Find the right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job: </a:t>
            </a:r>
          </a:p>
          <a:p>
            <a:pPr lvl="2"/>
            <a:r>
              <a:rPr lang="en-US" dirty="0"/>
              <a:t> </a:t>
            </a:r>
          </a:p>
          <a:p>
            <a:pPr lvl="1"/>
            <a:r>
              <a:rPr lang="en-US" dirty="0"/>
              <a:t>Tensorflow’s job: </a:t>
            </a:r>
          </a:p>
          <a:p>
            <a:pPr lvl="2"/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90F3E9-F4A3-6D32-03BB-E0A4684565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r>
                  <a:rPr lang="en-US" dirty="0"/>
                  <a:t>Input: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number of bedrooms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area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distance to school</a:t>
                </a:r>
              </a:p>
              <a:p>
                <a:r>
                  <a:rPr lang="en-US" dirty="0"/>
                  <a:t>Parameters:</a:t>
                </a:r>
              </a:p>
              <a:p>
                <a:pPr lvl="1"/>
                <a:r>
                  <a:rPr lang="en-US" dirty="0"/>
                  <a:t>a, b, c, d</a:t>
                </a:r>
              </a:p>
              <a:p>
                <a:r>
                  <a:rPr lang="en-US" dirty="0"/>
                  <a:t>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90F3E9-F4A3-6D32-03BB-E0A468456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56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772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ED0A-7828-2B85-779D-2C7B3B08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Model, Training (Learning),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7206-F64B-1CBD-02BD-89D1A3237A0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Model: </a:t>
            </a:r>
          </a:p>
          <a:p>
            <a:pPr lvl="1"/>
            <a:r>
              <a:rPr lang="en-US" dirty="0"/>
              <a:t>Find the exact number for parameters, e.g., a, b, c, d</a:t>
            </a:r>
          </a:p>
          <a:p>
            <a:pPr lvl="1"/>
            <a:r>
              <a:rPr lang="en-US" dirty="0"/>
              <a:t>Find the right model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job: </a:t>
            </a:r>
          </a:p>
          <a:p>
            <a:pPr lvl="2"/>
            <a:r>
              <a:rPr lang="en-US" dirty="0"/>
              <a:t>design the right model</a:t>
            </a:r>
          </a:p>
          <a:p>
            <a:pPr lvl="1"/>
            <a:r>
              <a:rPr lang="en-US" dirty="0"/>
              <a:t>Tensorflow’s job: </a:t>
            </a:r>
          </a:p>
          <a:p>
            <a:pPr lvl="2"/>
            <a:r>
              <a:rPr lang="en-US" dirty="0"/>
              <a:t>calculate the parameters</a:t>
            </a:r>
          </a:p>
          <a:p>
            <a:pPr lvl="1"/>
            <a:r>
              <a:rPr lang="en-US" dirty="0"/>
              <a:t>Tensorflow needs:</a:t>
            </a:r>
          </a:p>
          <a:p>
            <a:pPr lvl="2"/>
            <a:r>
              <a:rPr lang="en-US" dirty="0"/>
              <a:t> </a:t>
            </a:r>
          </a:p>
          <a:p>
            <a:pPr lvl="2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90F3E9-F4A3-6D32-03BB-E0A4684565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r>
                  <a:rPr lang="en-US" dirty="0"/>
                  <a:t>Input: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number of bedrooms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area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distance to school</a:t>
                </a:r>
              </a:p>
              <a:p>
                <a:r>
                  <a:rPr lang="en-US" dirty="0"/>
                  <a:t>Parameters:</a:t>
                </a:r>
              </a:p>
              <a:p>
                <a:pPr lvl="1"/>
                <a:r>
                  <a:rPr lang="en-US" dirty="0"/>
                  <a:t>a, b, c, d</a:t>
                </a:r>
              </a:p>
              <a:p>
                <a:r>
                  <a:rPr lang="en-US" dirty="0"/>
                  <a:t>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90F3E9-F4A3-6D32-03BB-E0A468456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156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89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ED0A-7828-2B85-779D-2C7B3B08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Overview: Model, Training (Learning),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F7206-F64B-1CBD-02BD-89D1A3237A0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Model: </a:t>
                </a:r>
              </a:p>
              <a:p>
                <a:pPr lvl="1"/>
                <a:r>
                  <a:rPr lang="en-US" dirty="0"/>
                  <a:t>Find the exact number for parameters, e.g., a, b, c, d</a:t>
                </a:r>
              </a:p>
              <a:p>
                <a:pPr lvl="1"/>
                <a:r>
                  <a:rPr lang="en-US" dirty="0"/>
                  <a:t>Find the right model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Your job: </a:t>
                </a:r>
              </a:p>
              <a:p>
                <a:pPr lvl="2"/>
                <a:r>
                  <a:rPr lang="en-US" dirty="0"/>
                  <a:t>design the right model</a:t>
                </a:r>
              </a:p>
              <a:p>
                <a:pPr lvl="1"/>
                <a:r>
                  <a:rPr lang="en-US" dirty="0"/>
                  <a:t>Tensorflow’s job: </a:t>
                </a:r>
              </a:p>
              <a:p>
                <a:pPr lvl="2"/>
                <a:r>
                  <a:rPr lang="en-US" dirty="0"/>
                  <a:t>calculate the parameters</a:t>
                </a:r>
              </a:p>
              <a:p>
                <a:pPr lvl="1"/>
                <a:r>
                  <a:rPr lang="en-US" dirty="0"/>
                  <a:t>Tensorflow needs:</a:t>
                </a:r>
              </a:p>
              <a:p>
                <a:pPr lvl="2"/>
                <a:r>
                  <a:rPr lang="en-US" dirty="0"/>
                  <a:t> data</a:t>
                </a:r>
              </a:p>
              <a:p>
                <a:pPr lvl="3"/>
                <a:r>
                  <a:rPr lang="en-US" dirty="0"/>
                  <a:t>1</a:t>
                </a:r>
                <a:r>
                  <a:rPr lang="en-US" baseline="30000" dirty="0"/>
                  <a:t>st</a:t>
                </a:r>
                <a:r>
                  <a:rPr lang="en-US" dirty="0"/>
                  <a:t>  house: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2</a:t>
                </a:r>
                <a:r>
                  <a:rPr lang="en-US" baseline="30000" dirty="0"/>
                  <a:t>nd</a:t>
                </a:r>
                <a:r>
                  <a:rPr lang="en-US" dirty="0"/>
                  <a:t> house: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...</a:t>
                </a:r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house: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 order to train/learning a, b, c, 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5F7206-F64B-1CBD-02BD-89D1A3237A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078" t="-2807" b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90F3E9-F4A3-6D32-03BB-E0A4684565D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Example:</a:t>
                </a:r>
              </a:p>
              <a:p>
                <a:r>
                  <a:rPr lang="en-US" dirty="0"/>
                  <a:t>Input: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: number of bedrooms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: area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: distance to school</a:t>
                </a:r>
              </a:p>
              <a:p>
                <a:r>
                  <a:rPr lang="en-US" dirty="0"/>
                  <a:t>Parameters:</a:t>
                </a:r>
              </a:p>
              <a:p>
                <a:pPr lvl="1"/>
                <a:r>
                  <a:rPr lang="en-US" dirty="0"/>
                  <a:t>a, b, c, d</a:t>
                </a:r>
              </a:p>
              <a:p>
                <a:r>
                  <a:rPr lang="en-US" dirty="0"/>
                  <a:t>Model: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690F3E9-F4A3-6D32-03BB-E0A468456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348" t="-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637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b="0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parameter’s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such that</a:t>
                </a:r>
              </a:p>
              <a:p>
                <a:pPr lvl="2"/>
                <a:r>
                  <a:rPr lang="en-US" dirty="0"/>
                  <a:t>the among all data, the predicted result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as close as the ground truth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the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(prediction)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(ground truth):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37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F553F-3CA9-95CF-AE9D-C005F362E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 up: Training (behind the scene)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Training:</a:t>
                </a:r>
              </a:p>
              <a:p>
                <a:pPr lvl="1"/>
                <a:r>
                  <a:rPr lang="en-US" b="0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Data: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=1, 2, …,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parameter’s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such that</a:t>
                </a:r>
              </a:p>
              <a:p>
                <a:pPr lvl="2"/>
                <a:r>
                  <a:rPr lang="en-US" dirty="0"/>
                  <a:t>the among all data, the predicted result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as close as the ground truth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Measure the difference between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(prediction)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(ground truth):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C13973-94CF-76EC-2B51-7F81F5EC00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2" t="-2105" r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632201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2064</TotalTime>
  <Words>2226</Words>
  <Application>Microsoft Macintosh PowerPoint</Application>
  <PresentationFormat>Widescreen</PresentationFormat>
  <Paragraphs>319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Trebuchet MS</vt:lpstr>
      <vt:lpstr>Berlin</vt:lpstr>
      <vt:lpstr>Tensorflow for Social Good</vt:lpstr>
      <vt:lpstr>Table of Content</vt:lpstr>
      <vt:lpstr>Overview: Model, Training (Learning), Data </vt:lpstr>
      <vt:lpstr>Overview: Model, Training (Learning), Data </vt:lpstr>
      <vt:lpstr>Overview: Model, Training (Learning), Data </vt:lpstr>
      <vt:lpstr>Overview: Model, Training (Learning), Data </vt:lpstr>
      <vt:lpstr>Overview: Model, Training (Learning), Data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Warm up: Training (behind the scene) </vt:lpstr>
      <vt:lpstr>3 Start Tensorflow</vt:lpstr>
      <vt:lpstr>3 Start Tensorflow</vt:lpstr>
      <vt:lpstr>3 Start Tensorflow</vt:lpstr>
      <vt:lpstr>4 Useful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Tensorflow for Social Good</dc:title>
  <dc:creator>He Zhixun</dc:creator>
  <cp:lastModifiedBy>He Zhixun</cp:lastModifiedBy>
  <cp:revision>9</cp:revision>
  <dcterms:created xsi:type="dcterms:W3CDTF">2022-09-25T21:49:44Z</dcterms:created>
  <dcterms:modified xsi:type="dcterms:W3CDTF">2022-09-27T23:44:58Z</dcterms:modified>
</cp:coreProperties>
</file>