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79" r:id="rId2"/>
    <p:sldId id="256" r:id="rId3"/>
    <p:sldId id="260" r:id="rId4"/>
    <p:sldId id="258" r:id="rId5"/>
    <p:sldId id="261" r:id="rId6"/>
    <p:sldId id="264" r:id="rId7"/>
    <p:sldId id="262" r:id="rId8"/>
    <p:sldId id="263" r:id="rId9"/>
    <p:sldId id="277" r:id="rId10"/>
    <p:sldId id="259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C005A7-4120-CA40-8525-336B6F507021}" type="datetime1">
              <a:rPr lang="en-US" altLang="en-US"/>
              <a:pPr/>
              <a:t>9/14/15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5BCFB-E27D-6248-86FB-CA18EF20A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42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42D7DE-667B-364F-9932-093717481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821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9242954-B4D5-F84C-8C99-A8752EE80D8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807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6DB2C89-15A3-034D-89B5-319A6F0189E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9738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1139DB-DE2B-E940-8D31-5D713600CF89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463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324492-DE58-644C-B259-F177896B228B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126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436019-E515-2C4B-9CFC-2A1DF80EBB74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60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C44789-AFCC-2344-8FB3-37E96BDD883B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76905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34612D-A83C-7848-90F4-EB3D6D308811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570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B3E5B0-71EE-BC44-B9B0-A66ECA933AB0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74757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463519-937E-E944-A7A7-F8B2ECFD4612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967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8702F9-FC5A-A843-A836-37EF52E8FC2B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6097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B4906FF-058F-9C42-9D05-CDE534696686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565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D7E4D4-3F61-7F42-BF56-623C85A29842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949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0E86BC7-A9C9-284D-8532-C841CCAC9E70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55462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7C2147-EE5E-EC49-A61D-A8697B03A239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666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A43F4BB-49A4-4648-8D1B-B881B426B7E9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258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AE0386-B72F-E345-9320-A1D2930F8D9C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09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24B1B2-4970-E74C-80E8-3B22389C70F2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942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43C8BF-19AE-5C4B-8994-FC7B55A98008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46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FCF18E-1A81-AD4A-A874-7D556360742A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870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E3E7F0-F175-8B4A-B8BF-1ABF5DC44B9B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43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8192D9-4A98-8349-B598-469817B3E6F1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45001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AAC3BF-6E13-D044-AF3B-F617DB02786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354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4604B66-E24C-604B-8B80-73C9AE1AFD5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7638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5C1C7A1-15DD-9C49-B772-96EA0B7A3BB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468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491A139-3F53-F844-A87D-EC18057456F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5042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CE78F2B-9B46-B643-998E-75969BCDFDE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852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72F6842-688F-914E-A16C-1D7A619D3BF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40164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46DE96F-D046-AD40-BAB9-FB83C4E6548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421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DB6069C-46A4-9349-BBCC-CF7B3C2703E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49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BC23D1B-4741-3A49-90DD-CD8587C7E62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0751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A9BE34D-82D4-7C44-8229-CBD919856D8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1421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9752045-9FAF-4242-A80D-21AF78D0D32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8413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6C9529C-3C8D-A44C-BFC5-52BE6FE3F62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3119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738D1318-7641-B04B-BD81-79DEE1E2A8C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174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662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8380DED-D581-0844-9C6F-00B8FD3F1A9A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13C324E7-AB9B-C745-994C-9C4008575FB8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066800"/>
          </a:xfrm>
        </p:spPr>
        <p:txBody>
          <a:bodyPr/>
          <a:lstStyle/>
          <a:p>
            <a:r>
              <a:rPr lang="en-US" altLang="en-US"/>
              <a:t>Computer Graphics: 1960-1970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Wireframe</a:t>
            </a:r>
            <a:r>
              <a:rPr lang="en-US" altLang="en-US"/>
              <a:t> graphics</a:t>
            </a:r>
          </a:p>
          <a:p>
            <a:pPr lvl="1"/>
            <a:r>
              <a:rPr lang="en-US" altLang="en-US"/>
              <a:t>Draw only lines</a:t>
            </a:r>
          </a:p>
          <a:p>
            <a:r>
              <a:rPr lang="en-US" altLang="en-US"/>
              <a:t>Sketchpad</a:t>
            </a:r>
          </a:p>
          <a:p>
            <a:r>
              <a:rPr lang="en-US" altLang="en-US"/>
              <a:t>Display Processors</a:t>
            </a:r>
          </a:p>
          <a:p>
            <a:r>
              <a:rPr lang="en-US" altLang="en-US"/>
              <a:t>Storage tube</a:t>
            </a:r>
          </a:p>
        </p:txBody>
      </p:sp>
      <p:pic>
        <p:nvPicPr>
          <p:cNvPr id="33797" name="Picture 5" descr="hu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3400" y="4953000"/>
            <a:ext cx="3235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wireframe representation</a:t>
            </a:r>
          </a:p>
          <a:p>
            <a:r>
              <a:rPr lang="en-US" altLang="en-US"/>
              <a:t>of sun object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352800" y="5181600"/>
            <a:ext cx="990600" cy="3048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D3CCE65F-A8EE-C042-9CE7-FAF0972C3F67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Sketchpad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Ivan Sutherland’s PhD thesis at MIT</a:t>
            </a:r>
          </a:p>
          <a:p>
            <a:pPr lvl="1"/>
            <a:r>
              <a:rPr lang="en-US" altLang="en-US"/>
              <a:t>Recognized the potential of man-machine interaction </a:t>
            </a:r>
          </a:p>
          <a:p>
            <a:pPr lvl="1"/>
            <a:r>
              <a:rPr lang="en-US" altLang="en-US"/>
              <a:t>Loop</a:t>
            </a:r>
          </a:p>
          <a:p>
            <a:pPr lvl="2"/>
            <a:r>
              <a:rPr lang="en-US" altLang="en-US"/>
              <a:t>Display something</a:t>
            </a:r>
          </a:p>
          <a:p>
            <a:pPr lvl="2"/>
            <a:r>
              <a:rPr lang="en-US" altLang="en-US"/>
              <a:t>User moves light pen</a:t>
            </a:r>
          </a:p>
          <a:p>
            <a:pPr lvl="2"/>
            <a:r>
              <a:rPr lang="en-US" altLang="en-US"/>
              <a:t>Computer generates new display</a:t>
            </a:r>
          </a:p>
          <a:p>
            <a:pPr lvl="1"/>
            <a:r>
              <a:rPr lang="en-US" altLang="en-US"/>
              <a:t>Sutherland also created many of the now common algorithms for computer graphics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E5E29B27-3051-C34C-89A8-828DF8F6C114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Processor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Rather than have the host computer try to refresh display use a special purpose computer called a </a:t>
            </a:r>
            <a:r>
              <a:rPr lang="en-US" altLang="en-US" sz="2700" i="1"/>
              <a:t>display processor </a:t>
            </a:r>
            <a:r>
              <a:rPr lang="en-US" altLang="en-US" sz="2700"/>
              <a:t>(DPU)</a:t>
            </a:r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endParaRPr lang="en-US" altLang="en-US" sz="2700" i="1"/>
          </a:p>
          <a:p>
            <a:r>
              <a:rPr lang="en-US" altLang="en-US" sz="2700"/>
              <a:t>Graphics stored in display list (display file) on display processor</a:t>
            </a:r>
          </a:p>
          <a:p>
            <a:r>
              <a:rPr lang="en-US" altLang="en-US" sz="2700"/>
              <a:t>Host </a:t>
            </a:r>
            <a:r>
              <a:rPr lang="en-US" altLang="en-US" sz="2700" i="1"/>
              <a:t>compiles</a:t>
            </a:r>
            <a:r>
              <a:rPr lang="en-US" altLang="en-US" sz="2700"/>
              <a:t> display list and sends to DPU</a:t>
            </a:r>
          </a:p>
        </p:txBody>
      </p:sp>
      <p:pic>
        <p:nvPicPr>
          <p:cNvPr id="37893" name="Picture 5" descr="an01f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38258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103043FD-F8A4-9A46-BA7D-EEDA4900CC43}" type="slidenum">
              <a:rPr lang="es-ES" altLang="en-US" sz="1000">
                <a:latin typeface="Arial" charset="0"/>
              </a:rPr>
              <a:pPr lvl="1"/>
              <a:t>13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1970-1980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  <a:p>
            <a:r>
              <a:rPr lang="en-US" altLang="en-US"/>
              <a:t>Beginning of graphics standards</a:t>
            </a:r>
          </a:p>
          <a:p>
            <a:pPr lvl="1"/>
            <a:r>
              <a:rPr lang="en-US" altLang="en-US"/>
              <a:t>IFIPS</a:t>
            </a:r>
          </a:p>
          <a:p>
            <a:pPr lvl="2"/>
            <a:r>
              <a:rPr lang="en-US" altLang="en-US"/>
              <a:t>GKS: European effort</a:t>
            </a:r>
          </a:p>
          <a:p>
            <a:pPr lvl="3"/>
            <a:r>
              <a:rPr lang="en-US" altLang="en-US" b="0"/>
              <a:t>Becomes ISO 2D standard</a:t>
            </a:r>
          </a:p>
          <a:p>
            <a:pPr lvl="2"/>
            <a:r>
              <a:rPr lang="en-US" altLang="en-US"/>
              <a:t>Core: North American effort</a:t>
            </a:r>
          </a:p>
          <a:p>
            <a:pPr lvl="3"/>
            <a:r>
              <a:rPr lang="en-US" altLang="en-US" b="0"/>
              <a:t> 3D but fails to become ISO standard</a:t>
            </a:r>
          </a:p>
          <a:p>
            <a:r>
              <a:rPr lang="en-US" altLang="en-US"/>
              <a:t>Workstations and PCs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AD53741-9446-604C-B0A0-4ABD351E4C3B}" type="slidenum">
              <a:rPr lang="es-ES" altLang="en-US" sz="1000">
                <a:latin typeface="Arial" charset="0"/>
              </a:rPr>
              <a:pPr lvl="1"/>
              <a:t>14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Image produced as an array (the </a:t>
            </a:r>
            <a:r>
              <a:rPr lang="en-US" altLang="en-US" i="1"/>
              <a:t>raster</a:t>
            </a:r>
            <a:r>
              <a:rPr lang="en-US" altLang="en-US"/>
              <a:t>) of picture elements (</a:t>
            </a:r>
            <a:r>
              <a:rPr lang="en-US" altLang="en-US" i="1"/>
              <a:t>pixels</a:t>
            </a:r>
            <a:r>
              <a:rPr lang="en-US" altLang="en-US"/>
              <a:t>) in the </a:t>
            </a:r>
            <a:r>
              <a:rPr lang="en-US" altLang="en-US" i="1"/>
              <a:t>frame buffer</a:t>
            </a:r>
          </a:p>
        </p:txBody>
      </p:sp>
      <p:pic>
        <p:nvPicPr>
          <p:cNvPr id="41989" name="Picture 5" descr="ftp://ftp.cs.unm.edu/pub/angel/BOOK/SECOND_EDITION/FIGURES/JPEG/an01f02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0924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 descr="ftp://ftp.cs.unm.edu/pub/angel/BOOK/SECOND_EDITION/FIGURES/JPEG/an01f02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733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D23453AF-B588-A141-8CF6-3E560AA2373A}" type="slidenum">
              <a:rPr lang="es-ES" altLang="en-US" sz="1000">
                <a:latin typeface="Arial" charset="0"/>
              </a:rPr>
              <a:pPr lvl="1"/>
              <a:t>15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Raster Graphics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Allows us to go from lines and wire frame images to filled polygons</a:t>
            </a:r>
          </a:p>
        </p:txBody>
      </p:sp>
      <p:pic>
        <p:nvPicPr>
          <p:cNvPr id="44037" name="Picture 5" descr="C:\BOOK\OpenGL\Hue\hu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33051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0073A044-0220-C54C-9DFF-1526B132CEA5}" type="slidenum">
              <a:rPr lang="es-ES" altLang="en-US" sz="1000">
                <a:latin typeface="Arial" charset="0"/>
              </a:rPr>
              <a:pPr lvl="1"/>
              <a:t>16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PCs and Workstations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Although we no longer make the distinction between workstations and PCs, historically they evolved from different roots</a:t>
            </a:r>
          </a:p>
          <a:p>
            <a:pPr lvl="1"/>
            <a:r>
              <a:rPr lang="en-US" altLang="en-US"/>
              <a:t>Early workstations characterized by</a:t>
            </a:r>
          </a:p>
          <a:p>
            <a:pPr lvl="2"/>
            <a:r>
              <a:rPr lang="en-US" altLang="en-US"/>
              <a:t>Networked connection: client-server model</a:t>
            </a:r>
          </a:p>
          <a:p>
            <a:pPr lvl="2"/>
            <a:r>
              <a:rPr lang="en-US" altLang="en-US"/>
              <a:t>High-level of interactivity</a:t>
            </a:r>
          </a:p>
          <a:p>
            <a:pPr lvl="1"/>
            <a:r>
              <a:rPr lang="en-US" altLang="en-US"/>
              <a:t>Early PCs included frame buffer as part of user memory</a:t>
            </a:r>
          </a:p>
          <a:p>
            <a:pPr lvl="2"/>
            <a:r>
              <a:rPr lang="en-US" altLang="en-US"/>
              <a:t>Easy to change contents and create images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C1B6582-4205-6047-A91A-20B727882D8E}" type="slidenum">
              <a:rPr lang="es-ES" altLang="en-US" sz="1000">
                <a:latin typeface="Arial" charset="0"/>
              </a:rPr>
              <a:pPr lvl="1"/>
              <a:t>17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1980-1990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Realism comes to computer graphics </a:t>
            </a:r>
          </a:p>
        </p:txBody>
      </p:sp>
      <p:pic>
        <p:nvPicPr>
          <p:cNvPr id="48133" name="Picture 5" descr="hu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7" descr="hue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9" descr="hu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0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609600" y="52578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smooth shading</a:t>
            </a:r>
          </a:p>
        </p:txBody>
      </p:sp>
      <p:sp>
        <p:nvSpPr>
          <p:cNvPr id="48137" name="Text Box 11"/>
          <p:cNvSpPr txBox="1">
            <a:spLocks noChangeArrowheads="1"/>
          </p:cNvSpPr>
          <p:nvPr/>
        </p:nvSpPr>
        <p:spPr bwMode="auto">
          <a:xfrm>
            <a:off x="3843338" y="5257800"/>
            <a:ext cx="1722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environment</a:t>
            </a:r>
          </a:p>
          <a:p>
            <a:r>
              <a:rPr lang="en-US" altLang="en-US"/>
              <a:t>    mapping</a:t>
            </a: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6629400" y="52578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bump mapping</a:t>
            </a:r>
          </a:p>
        </p:txBody>
      </p:sp>
      <p:sp>
        <p:nvSpPr>
          <p:cNvPr id="48139" name="Footer Placeholder 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9EF327DF-D6B0-264C-B6B2-4DFD291122CC}" type="slidenum">
              <a:rPr lang="es-ES" altLang="en-US" sz="1000">
                <a:latin typeface="Arial" charset="0"/>
              </a:rPr>
              <a:pPr lvl="1"/>
              <a:t>18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altLang="en-US"/>
              <a:t>Computer Graphics: 1980-1990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Special purpose hardware</a:t>
            </a:r>
          </a:p>
          <a:p>
            <a:pPr lvl="1"/>
            <a:r>
              <a:rPr lang="en-US" altLang="en-US"/>
              <a:t>Silicon Graphics geometry engine</a:t>
            </a:r>
          </a:p>
          <a:p>
            <a:pPr lvl="2"/>
            <a:r>
              <a:rPr lang="en-US" altLang="en-US"/>
              <a:t>VLSI implementation of graphics pipeline</a:t>
            </a:r>
          </a:p>
          <a:p>
            <a:r>
              <a:rPr lang="en-US" altLang="en-US"/>
              <a:t>Industry-based standards</a:t>
            </a:r>
          </a:p>
          <a:p>
            <a:pPr lvl="1"/>
            <a:r>
              <a:rPr lang="en-US" altLang="en-US"/>
              <a:t>PHIGS</a:t>
            </a:r>
          </a:p>
          <a:p>
            <a:pPr lvl="1"/>
            <a:r>
              <a:rPr lang="en-US" altLang="en-US"/>
              <a:t>RenderMan</a:t>
            </a:r>
          </a:p>
          <a:p>
            <a:r>
              <a:rPr lang="en-US" altLang="en-US"/>
              <a:t>Networked graphics: X Window System</a:t>
            </a:r>
          </a:p>
          <a:p>
            <a:r>
              <a:rPr lang="en-US" altLang="en-US"/>
              <a:t>Human-Computer Interface (HCI)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256575B3-B792-7E47-8751-E0F902C1BC40}" type="slidenum">
              <a:rPr lang="es-ES" altLang="en-US" sz="1000">
                <a:latin typeface="Arial" charset="0"/>
              </a:rPr>
              <a:pPr lvl="1"/>
              <a:t>19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Computer Graphics: 1990-2000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API</a:t>
            </a:r>
          </a:p>
          <a:p>
            <a:r>
              <a:rPr lang="en-US" altLang="en-US"/>
              <a:t>Completely computer-generated feature-length movies (Toy Story) are successful</a:t>
            </a:r>
          </a:p>
          <a:p>
            <a:r>
              <a:rPr lang="en-US" altLang="en-US"/>
              <a:t>New hardware capabilities</a:t>
            </a:r>
          </a:p>
          <a:p>
            <a:pPr lvl="1"/>
            <a:r>
              <a:rPr lang="en-US" altLang="en-US"/>
              <a:t>Texture mapping</a:t>
            </a:r>
          </a:p>
          <a:p>
            <a:pPr lvl="1"/>
            <a:r>
              <a:rPr lang="en-US" altLang="en-US"/>
              <a:t>Blending</a:t>
            </a:r>
          </a:p>
          <a:p>
            <a:pPr lvl="1"/>
            <a:r>
              <a:rPr lang="en-US" altLang="en-US"/>
              <a:t>Accumulation, stencil buffers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6ECF181C-0D56-F24C-B23F-05F2985654AF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752600"/>
            <a:ext cx="6705600" cy="1143000"/>
          </a:xfrm>
        </p:spPr>
        <p:txBody>
          <a:bodyPr/>
          <a:lstStyle/>
          <a:p>
            <a:r>
              <a:rPr lang="en-US" altLang="en-US"/>
              <a:t>What is Computer Graphics?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76600"/>
            <a:ext cx="80010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Science, 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7BC97B5-4279-1444-89D1-D44085A34429}" type="slidenum">
              <a:rPr lang="es-ES" altLang="en-US" sz="1000">
                <a:latin typeface="Arial" charset="0"/>
              </a:rPr>
              <a:pPr lvl="1"/>
              <a:t>20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en-US" altLang="en-US"/>
              <a:t>Computer Graphics: 2000-2010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Photorealism</a:t>
            </a:r>
          </a:p>
          <a:p>
            <a:r>
              <a:rPr lang="en-US" altLang="en-US"/>
              <a:t>Graphics cards for PCs dominate market</a:t>
            </a:r>
          </a:p>
          <a:p>
            <a:pPr lvl="1"/>
            <a:r>
              <a:rPr lang="en-US" altLang="en-US"/>
              <a:t>Nvidia, ATI</a:t>
            </a:r>
          </a:p>
          <a:p>
            <a:r>
              <a:rPr lang="en-US" altLang="en-US"/>
              <a:t>Game boxes and game players determine direction of market</a:t>
            </a:r>
          </a:p>
          <a:p>
            <a:r>
              <a:rPr lang="en-US" altLang="en-US"/>
              <a:t>Computer graphics routine in movie industry: Maya, Lightwave</a:t>
            </a:r>
          </a:p>
          <a:p>
            <a:r>
              <a:rPr lang="en-US" altLang="en-US"/>
              <a:t>Programmable pipelines</a:t>
            </a:r>
          </a:p>
          <a:p>
            <a:r>
              <a:rPr lang="en-US" altLang="en-US"/>
              <a:t>New display technologies</a:t>
            </a: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Flat Panel Display</a:t>
            </a:r>
          </a:p>
        </p:txBody>
      </p:sp>
      <p:pic>
        <p:nvPicPr>
          <p:cNvPr id="56323" name="Content Placeholder 4" descr="an01f05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6" b="-13466"/>
          <a:stretch>
            <a:fillRect/>
          </a:stretch>
        </p:blipFill>
        <p:spPr/>
      </p:pic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23374F5B-53DA-E748-8C89-B3CC7E02C9F1}" type="slidenum">
              <a:rPr lang="es-ES" altLang="en-US" sz="1000">
                <a:latin typeface="Arial" charset="0"/>
              </a:rPr>
              <a:pPr lvl="1"/>
              <a:t>21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en-US" altLang="en-US"/>
              <a:t>Computer Graphics 2011-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is now ubiquitous</a:t>
            </a:r>
          </a:p>
          <a:p>
            <a:pPr lvl="1"/>
            <a:r>
              <a:rPr lang="en-US" altLang="en-US"/>
              <a:t>Cell phones</a:t>
            </a:r>
          </a:p>
          <a:p>
            <a:pPr lvl="1"/>
            <a:r>
              <a:rPr lang="en-US" altLang="en-US"/>
              <a:t>Embedded </a:t>
            </a:r>
          </a:p>
          <a:p>
            <a:r>
              <a:rPr lang="en-US" altLang="en-US"/>
              <a:t>OpenGL ES and WebGL</a:t>
            </a:r>
          </a:p>
          <a:p>
            <a:r>
              <a:rPr lang="en-US" altLang="en-US"/>
              <a:t>Alternate and Enhanced Reality</a:t>
            </a:r>
          </a:p>
          <a:p>
            <a:r>
              <a:rPr lang="en-US" altLang="en-US"/>
              <a:t>3D Movies and TV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761BC26-5B08-DC4F-AC1F-BC533CC24AF4}" type="slidenum">
              <a:rPr lang="es-ES" altLang="en-US" sz="1000">
                <a:latin typeface="Arial" charset="0"/>
              </a:rPr>
              <a:pPr lvl="1"/>
              <a:t>22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FC37433-230E-CF4A-8018-80094345AC81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248400" cy="1066800"/>
          </a:xfrm>
        </p:spPr>
        <p:txBody>
          <a:bodyPr/>
          <a:lstStyle/>
          <a:p>
            <a:r>
              <a:rPr lang="en-US" altLang="en-US"/>
              <a:t>Computer Graphics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Computer graphics</a:t>
            </a:r>
            <a:r>
              <a:rPr lang="en-US" altLang="en-US"/>
              <a:t> deals with all aspects of creating images with a computer</a:t>
            </a:r>
          </a:p>
          <a:p>
            <a:pPr lvl="1"/>
            <a:r>
              <a:rPr lang="en-US" altLang="en-US"/>
              <a:t>Hardware</a:t>
            </a:r>
          </a:p>
          <a:p>
            <a:pPr lvl="1"/>
            <a:r>
              <a:rPr lang="en-US" altLang="en-US"/>
              <a:t>Software</a:t>
            </a:r>
          </a:p>
          <a:p>
            <a:pPr lvl="1"/>
            <a:r>
              <a:rPr lang="en-US" altLang="en-US"/>
              <a:t>Applications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D5CF33D-FA24-EF45-A090-8B5F372CF0E5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Example	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Where did this image come from?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What hardware/software did we use to produce it?</a:t>
            </a:r>
          </a:p>
        </p:txBody>
      </p:sp>
      <p:pic>
        <p:nvPicPr>
          <p:cNvPr id="21509" name="Picture 5" descr="C:\BOOK\OpenGL\Hue\hu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530CE41-EA4F-9B47-BD52-3A85AE95FC37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Preliminary Answer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b="1"/>
              <a:t>Application</a:t>
            </a:r>
            <a:r>
              <a:rPr lang="en-US" altLang="en-US"/>
              <a:t>: The object is an artist’s rendition of the sun for an animation to be shown in a domed environment (planetarium)</a:t>
            </a:r>
          </a:p>
          <a:p>
            <a:r>
              <a:rPr lang="en-US" altLang="en-US" b="1"/>
              <a:t>Software</a:t>
            </a:r>
            <a:r>
              <a:rPr lang="en-US" altLang="en-US"/>
              <a:t>: Maya for modeling and rendering but Maya is built on top of OpenGL</a:t>
            </a:r>
          </a:p>
          <a:p>
            <a:r>
              <a:rPr lang="en-US" altLang="en-US" b="1"/>
              <a:t>Hardware</a:t>
            </a:r>
            <a:r>
              <a:rPr lang="en-US" altLang="en-US"/>
              <a:t>: PC with graphics card for modeling and rendering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DE8E87B-7EBB-F04F-8B24-2DB31A8ABEA3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Graphics System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90600" y="4343400"/>
            <a:ext cx="183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Input devices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781800" y="40386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Output device</a:t>
            </a:r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3048000" y="5181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/>
              <a:t>Image formed in frame buffer</a:t>
            </a:r>
          </a:p>
        </p:txBody>
      </p:sp>
      <p:pic>
        <p:nvPicPr>
          <p:cNvPr id="25608" name="Picture 10" descr="AN01F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13581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9E11589-68F6-BE46-9384-6F239286B9E4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239000" cy="1066800"/>
          </a:xfrm>
        </p:spPr>
        <p:txBody>
          <a:bodyPr/>
          <a:lstStyle/>
          <a:p>
            <a:r>
              <a:rPr lang="en-US" altLang="en-US"/>
              <a:t>Computer Graphics: 1950-1960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Computer graphics goes back to the earliest days of computing</a:t>
            </a:r>
          </a:p>
          <a:p>
            <a:pPr lvl="1"/>
            <a:r>
              <a:rPr lang="en-US" altLang="en-US"/>
              <a:t>Strip charts</a:t>
            </a:r>
          </a:p>
          <a:p>
            <a:pPr lvl="1"/>
            <a:r>
              <a:rPr lang="en-US" altLang="en-US"/>
              <a:t>Pen plotters</a:t>
            </a:r>
          </a:p>
          <a:p>
            <a:pPr lvl="1"/>
            <a:r>
              <a:rPr lang="en-US" altLang="en-US"/>
              <a:t>Simple displays using A/D converters to go from computer to calligraphic CRT</a:t>
            </a:r>
          </a:p>
          <a:p>
            <a:r>
              <a:rPr lang="en-US" altLang="en-US"/>
              <a:t>Cost of refresh for CRT too high </a:t>
            </a:r>
          </a:p>
          <a:p>
            <a:pPr lvl="1"/>
            <a:r>
              <a:rPr lang="en-US" altLang="en-US"/>
              <a:t>Computers slow, expensive, unreliable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B1CBC035-6B34-F349-B24B-BAED230BD4EA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Cathode Ray Tube (CRT)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Can be used either as a line-drawing device (calligraphic) or to display contents of frame buffer (raster mode)</a:t>
            </a:r>
          </a:p>
        </p:txBody>
      </p:sp>
      <p:pic>
        <p:nvPicPr>
          <p:cNvPr id="2970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84835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 Mask CRT</a:t>
            </a:r>
          </a:p>
        </p:txBody>
      </p:sp>
      <p:pic>
        <p:nvPicPr>
          <p:cNvPr id="31747" name="Content Placeholder 4" descr="AN01F04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" r="-468"/>
          <a:stretch>
            <a:fillRect/>
          </a:stretch>
        </p:blipFill>
        <p:spPr/>
      </p:pic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5BB39A3-54DB-B046-8508-DDFC1614618B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3">
  <a:themeElements>
    <a:clrScheme name="cg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C:\PPT\BOOK_LECTURE\cg3.ppt</Template>
  <TotalTime>3</TotalTime>
  <Words>859</Words>
  <Application>Microsoft Macintosh PowerPoint</Application>
  <PresentationFormat>On-screen Show (4:3)</PresentationFormat>
  <Paragraphs>190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ＭＳ Ｐゴシック</vt:lpstr>
      <vt:lpstr>Arial</vt:lpstr>
      <vt:lpstr>cg3</vt:lpstr>
      <vt:lpstr>ClipArt</vt:lpstr>
      <vt:lpstr>Introduction to Computer Graphics with WebGL</vt:lpstr>
      <vt:lpstr>What is Computer Graphics?</vt:lpstr>
      <vt:lpstr>Computer Graphics</vt:lpstr>
      <vt:lpstr> Example </vt:lpstr>
      <vt:lpstr>Preliminary Answer</vt:lpstr>
      <vt:lpstr>Basic Graphics System</vt:lpstr>
      <vt:lpstr>Computer Graphics: 1950-1960</vt:lpstr>
      <vt:lpstr>Cathode Ray Tube (CRT)</vt:lpstr>
      <vt:lpstr>Shadow Mask CRT</vt:lpstr>
      <vt:lpstr>Computer Graphics: 1960-1970</vt:lpstr>
      <vt:lpstr>Sketchpad</vt:lpstr>
      <vt:lpstr>Display Processor</vt:lpstr>
      <vt:lpstr>Computer Graphics: 1970-1980</vt:lpstr>
      <vt:lpstr>Raster Graphics</vt:lpstr>
      <vt:lpstr>Raster Graphics</vt:lpstr>
      <vt:lpstr>PCs and Workstations</vt:lpstr>
      <vt:lpstr>Computer Graphics: 1980-1990</vt:lpstr>
      <vt:lpstr>Computer Graphics: 1980-1990</vt:lpstr>
      <vt:lpstr>Computer Graphics: 1990-2000</vt:lpstr>
      <vt:lpstr>Computer Graphics: 2000-2010</vt:lpstr>
      <vt:lpstr>Generic Flat Panel Display</vt:lpstr>
      <vt:lpstr>Computer Graphics 2011-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2015-09-14T23:49:29Z</dcterms:created>
  <dcterms:modified xsi:type="dcterms:W3CDTF">2015-09-14T23:52:55Z</dcterms:modified>
</cp:coreProperties>
</file>