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0F3D90-93F7-C548-8219-A1FF7866FCFE}" type="datetime1">
              <a:rPr lang="en-US" altLang="en-US"/>
              <a:pPr/>
              <a:t>9/14/15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406C1C-1B73-324F-9673-2F3FB41D9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889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47767D-0C96-2F46-9547-3F60EDE3F2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25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C037039-0660-A847-9CBC-1AD84D17102A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3406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B563DE4-0C36-A645-93B3-E10F0665DE0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7750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187DF26-0FC1-964E-AA10-B417C490EE6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7782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FC6264C-AC20-3544-B8AE-AAA0D98E573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12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967C464-67A6-824C-BEB9-3B23D26FCC1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211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95D762C-8091-7B41-8D5E-25BCE5BC3C4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0066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A7EAD8D-59D8-AE4D-A5F1-1EF4E47D382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7197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30CD51D-CD33-2441-9637-C0AA669A814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41710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09EB29A-5A6E-AF4A-AE13-F77BCEF004C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4060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8390ABE-B374-8948-AA4A-E23D8788DE5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16662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8CAAB8A-6515-F946-9357-44A4F4F84FD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035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13459EB-B492-3240-A976-72C6264FE34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636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5B38D1E6-6969-904F-BCD0-7C03AB167D3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9DBC307A-3046-8045-912E-C8595D22B7DD}" type="slidenum">
              <a:rPr lang="es-ES" altLang="en-US" sz="1000">
                <a:latin typeface="Arial" charset="0"/>
              </a:rPr>
              <a:pPr lvl="1"/>
              <a:t>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Introduction to Computer Graphics with WebGL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543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Founding Director, Arts, Research, Technology and Science Laboratory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AC09E96-CCFE-AE49-98CA-E3D64F0FFDC6}" type="slidenum">
              <a:rPr lang="es-ES" altLang="en-US" sz="1000">
                <a:latin typeface="Arial" charset="0"/>
              </a:rPr>
              <a:pPr lvl="1"/>
              <a:t>10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Shadow Mask CRT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5" name="Picture 1029" descr="ftp://ftp.cs.unm.edu/pub/angel/BOOK/SECOND_EDITION/FIGURES/JPEG/an01f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73275"/>
            <a:ext cx="60198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F589893-26CC-524A-AA83-615CF51865E9}" type="slidenum">
              <a:rPr lang="es-ES" altLang="en-US" sz="1000">
                <a:latin typeface="Arial" charset="0"/>
              </a:rPr>
              <a:pPr lvl="1"/>
              <a:t>11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Additive and Subtractive Color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Additive color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Form a color by adding amounts of three primaries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CRTs, projection systems, positive film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Primaries are Red (R), Green (G), Blue (B)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Subtractive color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Form a color by filtering white light with cyan (C), Magenta (M), and Yellow (Y) filters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Light-material interactions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Printing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Negative film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92373F8D-657E-6F45-8213-A932F0A8AF4E}" type="slidenum">
              <a:rPr lang="es-ES" altLang="en-US" sz="1000">
                <a:latin typeface="Arial" charset="0"/>
              </a:rPr>
              <a:pPr lvl="1"/>
              <a:t>12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Pinhole Camera</a:t>
            </a:r>
          </a:p>
        </p:txBody>
      </p:sp>
      <p:pic>
        <p:nvPicPr>
          <p:cNvPr id="27652" name="Picture 5" descr="ftp://ftp.cs.unm.edu/pub/angel/BOOK/SECOND_EDITION/FIGURES/JPEG/an01f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054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1524000" y="46482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 i="1" baseline="-25000"/>
              <a:t>p</a:t>
            </a:r>
            <a:r>
              <a:rPr lang="en-US" altLang="en-US" i="1"/>
              <a:t>= -x/z/d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352800" y="46482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i="1"/>
              <a:t>y</a:t>
            </a:r>
            <a:r>
              <a:rPr lang="en-US" altLang="en-US" i="1" baseline="-25000"/>
              <a:t>p</a:t>
            </a:r>
            <a:r>
              <a:rPr lang="en-US" altLang="en-US" i="1"/>
              <a:t>= -y/z/d</a:t>
            </a: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838200" y="4038600"/>
            <a:ext cx="671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Use trigonometry to find projection of point at (x,y,z)</a:t>
            </a: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1066800" y="5486400"/>
            <a:ext cx="528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These are equations of simple perspective</a:t>
            </a:r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5257800" y="46482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i="1"/>
              <a:t>z</a:t>
            </a:r>
            <a:r>
              <a:rPr lang="en-US" altLang="en-US" i="1" baseline="-25000"/>
              <a:t>p</a:t>
            </a:r>
            <a:r>
              <a:rPr lang="en-US" altLang="en-US" i="1"/>
              <a:t>= d</a:t>
            </a:r>
          </a:p>
        </p:txBody>
      </p:sp>
      <p:sp>
        <p:nvSpPr>
          <p:cNvPr id="27658" name="Footer Placeholder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DC99213D-EDB3-D143-8E1D-422A6BF5408C}" type="slidenum">
              <a:rPr lang="es-ES" altLang="en-US" sz="1000">
                <a:latin typeface="Arial" charset="0"/>
              </a:rPr>
              <a:pPr lvl="1"/>
              <a:t>13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Synthetic Camera Model</a:t>
            </a:r>
          </a:p>
        </p:txBody>
      </p:sp>
      <p:pic>
        <p:nvPicPr>
          <p:cNvPr id="28676" name="Picture 5" descr="ftp://ftp.cs.unm.edu/pub/angel/BOOK/SECOND_EDITION/FIGURES/JPEG/an01f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467225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505200" y="4419600"/>
            <a:ext cx="256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center of projection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648200" y="3733800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image plane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752600" y="19050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projector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667000" y="2362200"/>
            <a:ext cx="609600" cy="10668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 flipV="1">
            <a:off x="4191000" y="3352800"/>
            <a:ext cx="838200" cy="6096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 flipV="1">
            <a:off x="3200400" y="4191000"/>
            <a:ext cx="381000" cy="457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5486400" y="3429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b="1"/>
              <a:t>p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H="1" flipV="1">
            <a:off x="5181600" y="3276600"/>
            <a:ext cx="381000" cy="3810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4808538" y="4114800"/>
            <a:ext cx="199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projection of </a:t>
            </a:r>
            <a:r>
              <a:rPr lang="en-US" altLang="en-US" b="1"/>
              <a:t>p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4038600" y="3581400"/>
            <a:ext cx="685800" cy="7620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7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967AD768-BC98-AA45-8507-6DC6F6544181}" type="slidenum">
              <a:rPr lang="es-ES" altLang="en-US" sz="1000">
                <a:latin typeface="Arial" charset="0"/>
              </a:rPr>
              <a:pPr lvl="1"/>
              <a:t>14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/>
              <a:t>Separation of objects, viewer, light sources</a:t>
            </a:r>
          </a:p>
          <a:p>
            <a:r>
              <a:rPr lang="en-US" altLang="en-US"/>
              <a:t>Two-dimensional graphics is a special case of three-dimensional graphics</a:t>
            </a:r>
          </a:p>
          <a:p>
            <a:r>
              <a:rPr lang="en-US" altLang="en-US"/>
              <a:t>Leads to simple software API</a:t>
            </a:r>
          </a:p>
          <a:p>
            <a:pPr lvl="1"/>
            <a:r>
              <a:rPr lang="en-US" altLang="en-US"/>
              <a:t>Specify objects, lights, camera, attributes</a:t>
            </a:r>
          </a:p>
          <a:p>
            <a:pPr lvl="1"/>
            <a:r>
              <a:rPr lang="en-US" altLang="en-US"/>
              <a:t>Let implementation determine image</a:t>
            </a:r>
          </a:p>
          <a:p>
            <a:r>
              <a:rPr lang="en-US" altLang="en-US"/>
              <a:t>Leads to fast hardware implementation 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C1E7FEB-3FE8-9440-918D-331A2A039A9A}" type="slidenum">
              <a:rPr lang="es-ES" altLang="en-US" sz="1000">
                <a:latin typeface="Arial" charset="0"/>
              </a:rPr>
              <a:pPr lvl="1"/>
              <a:t>15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vs Local Lighting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Cannot compute color or shade of each object independently</a:t>
            </a:r>
          </a:p>
          <a:p>
            <a:pPr lvl="1"/>
            <a:r>
              <a:rPr lang="en-US" altLang="en-US"/>
              <a:t>Some objects are blocked from light</a:t>
            </a:r>
          </a:p>
          <a:p>
            <a:pPr lvl="1"/>
            <a:r>
              <a:rPr lang="en-US" altLang="en-US"/>
              <a:t>Light can reflect from object to object</a:t>
            </a:r>
          </a:p>
          <a:p>
            <a:pPr lvl="1"/>
            <a:r>
              <a:rPr lang="en-US" altLang="en-US"/>
              <a:t>Some objects might be translucent</a:t>
            </a:r>
          </a:p>
        </p:txBody>
      </p:sp>
      <p:pic>
        <p:nvPicPr>
          <p:cNvPr id="30725" name="Picture 5" descr="ftp://ftp.cs.unm.edu/pub/angel/BOOK/SECOND_EDITION/FIGURES/JPEG/an01f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29860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FF4EC48-9FD0-5A42-874E-BC0014247FF6}" type="slidenum">
              <a:rPr lang="es-ES" altLang="en-US" sz="1000">
                <a:latin typeface="Arial" charset="0"/>
              </a:rPr>
              <a:pPr lvl="1"/>
              <a:t>16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not ray tracing?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Ray tracing seems more physically based so why don’t we use it to design a graphics system?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Possible and is actually simple for simple objects such as polygons and quadrics with simple point sources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principle, can produce global lighting effects such as shadows and multiple reflections but ray tracing is slow and not well-suited for interactive applications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Ray tracing with GPUs is close to real time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B0002FF2-6BD3-EE4B-8D4E-51F80ED613B7}" type="slidenum">
              <a:rPr lang="es-ES" altLang="en-US" sz="1000">
                <a:latin typeface="Arial" charset="0"/>
              </a:rPr>
              <a:pPr lvl="1"/>
              <a:t>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Image Formation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76600"/>
            <a:ext cx="82296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Science, 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FB03DFE-2633-EF4C-92EA-191CF75875FC}" type="slidenum">
              <a:rPr lang="es-ES" altLang="en-US" sz="1000">
                <a:latin typeface="Arial" charset="0"/>
              </a:rPr>
              <a:pPr lvl="1"/>
              <a:t>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Fundamental imaging notions</a:t>
            </a:r>
          </a:p>
          <a:p>
            <a:r>
              <a:rPr lang="en-US" altLang="en-US"/>
              <a:t>Physical basis for image formation</a:t>
            </a:r>
          </a:p>
          <a:p>
            <a:pPr lvl="1"/>
            <a:r>
              <a:rPr lang="en-US" altLang="en-US"/>
              <a:t>Light</a:t>
            </a:r>
          </a:p>
          <a:p>
            <a:pPr lvl="1"/>
            <a:r>
              <a:rPr lang="en-US" altLang="en-US"/>
              <a:t>Color</a:t>
            </a:r>
          </a:p>
          <a:p>
            <a:pPr lvl="1"/>
            <a:r>
              <a:rPr lang="en-US" altLang="en-US"/>
              <a:t>Perception</a:t>
            </a:r>
          </a:p>
          <a:p>
            <a:r>
              <a:rPr lang="en-US" altLang="en-US"/>
              <a:t>Synthetic camera model</a:t>
            </a:r>
          </a:p>
          <a:p>
            <a:r>
              <a:rPr lang="en-US" altLang="en-US"/>
              <a:t>Other models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F8DB757C-BC9E-144E-9E05-9D4953ED38B2}" type="slidenum">
              <a:rPr lang="es-ES" altLang="en-US" sz="1000">
                <a:latin typeface="Arial" charset="0"/>
              </a:rPr>
              <a:pPr lvl="1"/>
              <a:t>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Formation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computer graphics, we form images which are generally two dimensional using a process analogous to how images are formed by physical imaging systems</a:t>
            </a:r>
          </a:p>
          <a:p>
            <a:pPr lvl="1"/>
            <a:r>
              <a:rPr lang="en-US" altLang="en-US"/>
              <a:t>Cameras</a:t>
            </a:r>
          </a:p>
          <a:p>
            <a:pPr lvl="1"/>
            <a:r>
              <a:rPr lang="en-US" altLang="en-US"/>
              <a:t>Microscopes</a:t>
            </a:r>
          </a:p>
          <a:p>
            <a:pPr lvl="1"/>
            <a:r>
              <a:rPr lang="en-US" altLang="en-US"/>
              <a:t>Telescopes</a:t>
            </a:r>
          </a:p>
          <a:p>
            <a:pPr lvl="1"/>
            <a:r>
              <a:rPr lang="en-US" altLang="en-US"/>
              <a:t>Human visual system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9883E837-56DC-FE46-BD73-430CB0FCBB26}" type="slidenum">
              <a:rPr lang="es-ES" altLang="en-US" sz="1000">
                <a:latin typeface="Arial" charset="0"/>
              </a:rPr>
              <a:pPr lvl="1"/>
              <a:t>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066800"/>
          </a:xfrm>
        </p:spPr>
        <p:txBody>
          <a:bodyPr/>
          <a:lstStyle/>
          <a:p>
            <a:r>
              <a:rPr lang="en-US" altLang="en-US"/>
              <a:t>Elements of Image Formation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r>
              <a:rPr lang="en-US" altLang="en-US"/>
              <a:t>Objects</a:t>
            </a:r>
          </a:p>
          <a:p>
            <a:r>
              <a:rPr lang="en-US" altLang="en-US"/>
              <a:t>Viewer</a:t>
            </a:r>
          </a:p>
          <a:p>
            <a:r>
              <a:rPr lang="en-US" altLang="en-US"/>
              <a:t>Light source(s)</a:t>
            </a:r>
          </a:p>
          <a:p>
            <a:endParaRPr lang="en-US" altLang="en-US"/>
          </a:p>
          <a:p>
            <a:r>
              <a:rPr lang="en-US" altLang="en-US"/>
              <a:t>Attributes that govern how light interacts with the materials in the scene</a:t>
            </a:r>
          </a:p>
          <a:p>
            <a:r>
              <a:rPr lang="en-US" altLang="en-US"/>
              <a:t>Note the independence of the objects, the viewer, and the light source(s)</a:t>
            </a:r>
          </a:p>
        </p:txBody>
      </p:sp>
      <p:pic>
        <p:nvPicPr>
          <p:cNvPr id="20485" name="Picture 5" descr="ftp://ftp.cs.unm.edu/pub/angel/BOOK/SECOND_EDITION/FIGURES/JPEG/an01f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2471738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112F9FA7-5EEF-364F-A333-F9C224D184D1}" type="slidenum">
              <a:rPr lang="es-ES" altLang="en-US" sz="1000">
                <a:latin typeface="Arial" charset="0"/>
              </a:rPr>
              <a:pPr lvl="1"/>
              <a:t>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Light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Light</a:t>
            </a:r>
            <a:r>
              <a:rPr lang="en-US" altLang="en-US"/>
              <a:t> is the part of the electromagnetic spectrum that causes a reaction in our visual systems</a:t>
            </a:r>
          </a:p>
          <a:p>
            <a:r>
              <a:rPr lang="en-US" altLang="en-US"/>
              <a:t>Generally these are wavelengths in the range of about 350-750 nm (nanometers)</a:t>
            </a:r>
          </a:p>
          <a:p>
            <a:r>
              <a:rPr lang="en-US" altLang="en-US"/>
              <a:t>Long wavelengths appear as reds and short wavelengths as blues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B241777D-FB69-A646-AB9C-952B491F82CD}" type="slidenum">
              <a:rPr lang="es-ES" altLang="en-US" sz="1000">
                <a:latin typeface="Arial" charset="0"/>
              </a:rPr>
              <a:pPr lvl="1"/>
              <a:t>7</a:t>
            </a:fld>
            <a:endParaRPr lang="es-ES" altLang="en-US" sz="1000">
              <a:latin typeface="Arial" charset="0"/>
            </a:endParaRPr>
          </a:p>
        </p:txBody>
      </p:sp>
      <p:pic>
        <p:nvPicPr>
          <p:cNvPr id="22531" name="Picture 5" descr="an01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90713"/>
            <a:ext cx="2947988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4495800" cy="1066800"/>
          </a:xfrm>
        </p:spPr>
        <p:txBody>
          <a:bodyPr/>
          <a:lstStyle/>
          <a:p>
            <a:r>
              <a:rPr lang="en-US" altLang="en-US"/>
              <a:t>Ray Tracing and Geometric Optics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One way to form an image is to</a:t>
            </a:r>
          </a:p>
          <a:p>
            <a:pPr>
              <a:buFontTx/>
              <a:buNone/>
            </a:pPr>
            <a:r>
              <a:rPr lang="en-US" altLang="en-US"/>
              <a:t>follow rays of light from a</a:t>
            </a:r>
          </a:p>
          <a:p>
            <a:pPr>
              <a:buFontTx/>
              <a:buNone/>
            </a:pPr>
            <a:r>
              <a:rPr lang="en-US" altLang="en-US"/>
              <a:t>point source finding which</a:t>
            </a:r>
          </a:p>
          <a:p>
            <a:pPr>
              <a:buFontTx/>
              <a:buNone/>
            </a:pPr>
            <a:r>
              <a:rPr lang="en-US" altLang="en-US"/>
              <a:t>rays enter the lens of the</a:t>
            </a:r>
          </a:p>
          <a:p>
            <a:pPr>
              <a:buFontTx/>
              <a:buNone/>
            </a:pPr>
            <a:r>
              <a:rPr lang="en-US" altLang="en-US"/>
              <a:t>camera. However, each </a:t>
            </a:r>
          </a:p>
          <a:p>
            <a:pPr>
              <a:buFontTx/>
              <a:buNone/>
            </a:pPr>
            <a:r>
              <a:rPr lang="en-US" altLang="en-US"/>
              <a:t>ray of light may have </a:t>
            </a:r>
          </a:p>
          <a:p>
            <a:pPr>
              <a:buFontTx/>
              <a:buNone/>
            </a:pPr>
            <a:r>
              <a:rPr lang="en-US" altLang="en-US"/>
              <a:t>multiple interactions with objects</a:t>
            </a:r>
          </a:p>
          <a:p>
            <a:pPr>
              <a:buFontTx/>
              <a:buNone/>
            </a:pPr>
            <a:r>
              <a:rPr lang="en-US" altLang="en-US"/>
              <a:t>before being absorbed or going to infinity.</a:t>
            </a: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EF63CA23-B4D8-C04C-9A50-68C4FE02F285}" type="slidenum">
              <a:rPr lang="es-ES" altLang="en-US" sz="1000">
                <a:latin typeface="Arial" charset="0"/>
              </a:rPr>
              <a:pPr lvl="1"/>
              <a:t>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Luminance and Color Images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Luminance Image</a:t>
            </a:r>
          </a:p>
          <a:p>
            <a:pPr lvl="1"/>
            <a:r>
              <a:rPr lang="en-US" altLang="en-US"/>
              <a:t>Monochromatic </a:t>
            </a:r>
          </a:p>
          <a:p>
            <a:pPr lvl="1"/>
            <a:r>
              <a:rPr lang="en-US" altLang="en-US"/>
              <a:t>Values are gray levels</a:t>
            </a:r>
          </a:p>
          <a:p>
            <a:pPr lvl="1"/>
            <a:r>
              <a:rPr lang="en-US" altLang="en-US"/>
              <a:t>Analogous to working with black and white film or television</a:t>
            </a:r>
          </a:p>
          <a:p>
            <a:r>
              <a:rPr lang="en-US" altLang="en-US"/>
              <a:t>Color Image</a:t>
            </a:r>
          </a:p>
          <a:p>
            <a:pPr lvl="1"/>
            <a:r>
              <a:rPr lang="en-US" altLang="en-US"/>
              <a:t>Has perceptional attributes of hue, saturation, and lightness</a:t>
            </a:r>
          </a:p>
          <a:p>
            <a:pPr lvl="1"/>
            <a:r>
              <a:rPr lang="en-US" altLang="en-US"/>
              <a:t>Do we have to match every frequency in visible spectrum? No!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EDBA844-2D30-714B-904F-AF11D142C3A4}" type="slidenum">
              <a:rPr lang="es-ES" altLang="en-US" sz="1000">
                <a:latin typeface="Arial" charset="0"/>
              </a:rPr>
              <a:pPr lvl="1"/>
              <a:t>9</a:t>
            </a:fld>
            <a:endParaRPr lang="es-ES" altLang="en-US" sz="1000">
              <a:latin typeface="Arial" charset="0"/>
            </a:endParaRPr>
          </a:p>
        </p:txBody>
      </p:sp>
      <p:pic>
        <p:nvPicPr>
          <p:cNvPr id="24579" name="Picture 5" descr="ftp://ftp.cs.unm.edu/pub/angel/BOOK/SECOND_EDITION/FIGURES/JPEG/an01f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4574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Three-Color Theory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Human visual system has two types of sensors</a:t>
            </a:r>
          </a:p>
          <a:p>
            <a:pPr lvl="1"/>
            <a:r>
              <a:rPr lang="en-US" altLang="en-US"/>
              <a:t>Rods: monochromatic, night vision</a:t>
            </a:r>
          </a:p>
          <a:p>
            <a:pPr lvl="1"/>
            <a:r>
              <a:rPr lang="en-US" altLang="en-US"/>
              <a:t>Cones</a:t>
            </a:r>
          </a:p>
          <a:p>
            <a:pPr lvl="2"/>
            <a:r>
              <a:rPr lang="en-US" altLang="en-US"/>
              <a:t>Color sensitive</a:t>
            </a:r>
          </a:p>
          <a:p>
            <a:pPr lvl="2"/>
            <a:r>
              <a:rPr lang="en-US" altLang="en-US"/>
              <a:t>Three types of cones</a:t>
            </a:r>
          </a:p>
          <a:p>
            <a:pPr lvl="2"/>
            <a:r>
              <a:rPr lang="en-US" altLang="en-US"/>
              <a:t>Only three values (the </a:t>
            </a:r>
            <a:r>
              <a:rPr lang="en-US" altLang="en-US" i="1"/>
              <a:t>tristimulus</a:t>
            </a:r>
            <a:r>
              <a:rPr lang="en-US" altLang="en-US"/>
              <a:t> </a:t>
            </a:r>
          </a:p>
          <a:p>
            <a:pPr lvl="2">
              <a:buFontTx/>
              <a:buNone/>
            </a:pPr>
            <a:r>
              <a:rPr lang="en-US" altLang="en-US"/>
              <a:t>values) are sent to the brain</a:t>
            </a:r>
          </a:p>
          <a:p>
            <a:r>
              <a:rPr lang="en-US" altLang="en-US"/>
              <a:t>Need only match these three values</a:t>
            </a:r>
          </a:p>
          <a:p>
            <a:pPr lvl="1"/>
            <a:r>
              <a:rPr lang="en-US" altLang="en-US"/>
              <a:t>Need only three </a:t>
            </a:r>
            <a:r>
              <a:rPr lang="en-US" altLang="en-US" i="1"/>
              <a:t>primary</a:t>
            </a:r>
            <a:r>
              <a:rPr lang="en-US" altLang="en-US"/>
              <a:t> colors</a:t>
            </a: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3</TotalTime>
  <Words>762</Words>
  <Application>Microsoft Macintosh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ＭＳ Ｐゴシック</vt:lpstr>
      <vt:lpstr>Arial</vt:lpstr>
      <vt:lpstr>ULA1</vt:lpstr>
      <vt:lpstr>ClipArt</vt:lpstr>
      <vt:lpstr>Introduction to Computer Graphics with WebGL</vt:lpstr>
      <vt:lpstr>Image Formation</vt:lpstr>
      <vt:lpstr>Objectives</vt:lpstr>
      <vt:lpstr>Image Formation</vt:lpstr>
      <vt:lpstr>Elements of Image Formation</vt:lpstr>
      <vt:lpstr>Light</vt:lpstr>
      <vt:lpstr>Ray Tracing and Geometric Optics</vt:lpstr>
      <vt:lpstr>Luminance and Color Images</vt:lpstr>
      <vt:lpstr>Three-Color Theory</vt:lpstr>
      <vt:lpstr>Shadow Mask CRT</vt:lpstr>
      <vt:lpstr>Additive and Subtractive Color</vt:lpstr>
      <vt:lpstr>Pinhole Camera</vt:lpstr>
      <vt:lpstr>Synthetic Camera Model</vt:lpstr>
      <vt:lpstr>Advantages</vt:lpstr>
      <vt:lpstr>Global vs Local Lighting</vt:lpstr>
      <vt:lpstr>Why not ray tracing?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with WebGL</dc:title>
  <dc:creator>Thomas Citriniti</dc:creator>
  <cp:lastModifiedBy>Thomas Citriniti</cp:lastModifiedBy>
  <cp:revision>1</cp:revision>
  <dcterms:created xsi:type="dcterms:W3CDTF">2015-09-14T23:58:07Z</dcterms:created>
  <dcterms:modified xsi:type="dcterms:W3CDTF">2015-09-15T00:02:06Z</dcterms:modified>
</cp:coreProperties>
</file>