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74" r:id="rId2"/>
    <p:sldId id="256" r:id="rId3"/>
    <p:sldId id="257" r:id="rId4"/>
    <p:sldId id="258" r:id="rId5"/>
    <p:sldId id="259" r:id="rId6"/>
    <p:sldId id="260" r:id="rId7"/>
    <p:sldId id="267" r:id="rId8"/>
    <p:sldId id="269" r:id="rId9"/>
    <p:sldId id="271" r:id="rId10"/>
    <p:sldId id="268" r:id="rId11"/>
    <p:sldId id="270" r:id="rId12"/>
    <p:sldId id="272" r:id="rId13"/>
    <p:sldId id="261" r:id="rId14"/>
    <p:sldId id="262" r:id="rId15"/>
    <p:sldId id="263" r:id="rId16"/>
    <p:sldId id="264" r:id="rId17"/>
    <p:sldId id="273" r:id="rId18"/>
    <p:sldId id="265" r:id="rId19"/>
    <p:sldId id="266" r:id="rId20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606FF28C-44ED-2E44-9891-CA5A309A0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865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</a:defRPr>
            </a:lvl1pPr>
          </a:lstStyle>
          <a:p>
            <a:fld id="{416B197B-2D60-5D45-8FCB-B59725BCC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45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CC5DFA3-72DD-474E-B74F-5F8FA73B7FF8}" type="slidenum">
              <a:rPr lang="en-US" altLang="en-US" sz="1200">
                <a:latin typeface="Times New Roman" charset="0"/>
              </a:rPr>
              <a:pPr/>
              <a:t>19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66C59FB-5799-AA41-84EC-EE93D4DC3F5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1847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6D7CEC8-0F78-A046-9693-3311451A898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915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9B51CC4-6622-E04A-87E5-7EACAC9FC41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0032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8654299-7F5E-2E49-82F6-E6A17785BA3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538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26E1725-8177-8043-B05E-A711B3673E8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727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3CCBB46-0A80-3049-957E-2786243AFD8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5030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7FB9261-C7E4-AF45-97F7-16E3725FAC4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895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631BF19-C7D8-D946-AC60-FEC2866B61D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5407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DB6B5AA-0D23-7B4D-B2E4-4FD24E8FB50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41465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65F9516-AF10-7448-8035-2D6DE782D84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470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4D504F9-1779-B642-BB30-F5264431A888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2090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</a:defRPr>
            </a:lvl2pPr>
          </a:lstStyle>
          <a:p>
            <a:pPr lvl="1"/>
            <a:fld id="{A240CB63-591E-1745-A9BB-3CD7F965F37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Art" r:id="rId14" imgW="2354040" imgH="1792080" progId="MS_ClipArt_Gallery.2">
                  <p:embed/>
                </p:oleObj>
              </mc:Choice>
              <mc:Fallback>
                <p:oleObj name="ClipArt" r:id="rId14" imgW="2354040" imgH="179208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708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1941EF36-713C-F04D-A6D9-3671486A48ED}" type="slidenum">
              <a:rPr lang="es-ES" altLang="en-US" sz="1000">
                <a:latin typeface="Arial" charset="0"/>
              </a:rPr>
              <a:pPr lvl="1"/>
              <a:t>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Introduction to Computer Graphics with WebGL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543800" cy="1752600"/>
          </a:xfrm>
        </p:spPr>
        <p:txBody>
          <a:bodyPr/>
          <a:lstStyle/>
          <a:p>
            <a:r>
              <a:rPr lang="en-US" altLang="en-US"/>
              <a:t>Ed Angel</a:t>
            </a:r>
          </a:p>
          <a:p>
            <a:r>
              <a:rPr lang="en-US" altLang="en-US"/>
              <a:t>Professor Emeritus of Computer Science</a:t>
            </a:r>
          </a:p>
          <a:p>
            <a:r>
              <a:rPr lang="en-US" altLang="en-US"/>
              <a:t>Founding Director, Arts, Research, Technology and Science Laboratory</a:t>
            </a:r>
          </a:p>
          <a:p>
            <a:r>
              <a:rPr lang="en-US" altLang="en-US"/>
              <a:t>University of New Mexico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D762B74D-6DA8-1E47-8BCA-FFABD1575F51}" type="slidenum">
              <a:rPr lang="es-ES" altLang="en-US" sz="1000">
                <a:latin typeface="Arial" charset="0"/>
              </a:rPr>
              <a:pPr lvl="1"/>
              <a:t>10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Just as a real camera cannot “see” the whole world, the virtual camera can only see part of the world or object space</a:t>
            </a:r>
          </a:p>
          <a:p>
            <a:pPr lvl="1"/>
            <a:r>
              <a:rPr lang="en-US" altLang="en-US"/>
              <a:t>Objects that are not within this volume are said to be </a:t>
            </a:r>
            <a:r>
              <a:rPr lang="en-US" altLang="en-US" i="1"/>
              <a:t>clipped</a:t>
            </a:r>
            <a:r>
              <a:rPr lang="en-US" altLang="en-US"/>
              <a:t> out of the scene</a:t>
            </a:r>
          </a:p>
        </p:txBody>
      </p:sp>
      <p:pic>
        <p:nvPicPr>
          <p:cNvPr id="24581" name="Picture 6" descr="an05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28495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 descr="an05f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38862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131CA999-87F0-8645-9F24-1CBE22000BBF}" type="slidenum">
              <a:rPr lang="es-ES" altLang="en-US" sz="1000">
                <a:latin typeface="Arial" charset="0"/>
              </a:rPr>
              <a:pPr lvl="1"/>
              <a:t>11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Rasterization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sz="2700"/>
              <a:t>If an object is not clipped out, the appropriate pixels in the frame buffer must be assigned colors</a:t>
            </a:r>
          </a:p>
          <a:p>
            <a:r>
              <a:rPr lang="en-US" altLang="en-US" sz="2700"/>
              <a:t>Rasterizer produces a set of fragments for each object</a:t>
            </a:r>
          </a:p>
          <a:p>
            <a:r>
              <a:rPr lang="en-US" altLang="en-US" sz="2700"/>
              <a:t>Fragments are “potential pixels”</a:t>
            </a:r>
          </a:p>
          <a:p>
            <a:pPr lvl="1"/>
            <a:r>
              <a:rPr lang="en-US" altLang="en-US" sz="2200"/>
              <a:t>Have a location in frame bufffer</a:t>
            </a:r>
          </a:p>
          <a:p>
            <a:pPr lvl="1"/>
            <a:r>
              <a:rPr lang="en-US" altLang="en-US" sz="2200"/>
              <a:t>Color and depth attributes</a:t>
            </a:r>
          </a:p>
          <a:p>
            <a:r>
              <a:rPr lang="en-US" altLang="en-US" sz="2700"/>
              <a:t>Vertex attributes are interpolated over objects by the rasterizer</a:t>
            </a:r>
          </a:p>
          <a:p>
            <a:pPr lvl="1">
              <a:buFontTx/>
              <a:buNone/>
            </a:pPr>
            <a:endParaRPr lang="en-US" altLang="en-US" sz="220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85F7BFAB-49D9-D646-9E8C-49282B4D9EF3}" type="slidenum">
              <a:rPr lang="es-ES" altLang="en-US" sz="1000">
                <a:latin typeface="Arial" charset="0"/>
              </a:rPr>
              <a:pPr lvl="1"/>
              <a:t>12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/>
              <a:t>Fragment Processing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Fragments are processed to determine the color of the corresponding pixel in the frame buffer</a:t>
            </a:r>
          </a:p>
          <a:p>
            <a:r>
              <a:rPr lang="en-US" altLang="en-US"/>
              <a:t>Colors can be determined by texture mapping or interpolation of vertex colors</a:t>
            </a:r>
          </a:p>
          <a:p>
            <a:r>
              <a:rPr lang="en-US" altLang="en-US"/>
              <a:t>Fragments may be blocked by other fragments closer to the camera </a:t>
            </a:r>
          </a:p>
          <a:p>
            <a:pPr lvl="1"/>
            <a:r>
              <a:rPr lang="en-US" altLang="en-US"/>
              <a:t>Hidden-surface removal 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5C478DD4-2AA6-0D43-B988-CA3B84287D85}" type="slidenum">
              <a:rPr lang="es-ES" altLang="en-US" sz="1000">
                <a:latin typeface="Arial" charset="0"/>
              </a:rPr>
              <a:pPr lvl="1"/>
              <a:t>13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en-US" altLang="en-US"/>
              <a:t>The Programmer’s Interface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Programmer sees the graphics system through a software interface: the Application Programmer Interface (API)</a:t>
            </a:r>
          </a:p>
        </p:txBody>
      </p:sp>
      <p:pic>
        <p:nvPicPr>
          <p:cNvPr id="27653" name="Picture 1029" descr="ftp://ftp.cs.unm.edu/pub/angel/BOOK/SECOND_EDITION/FIGURES/JPEG/an01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3404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E4EA115E-BEE9-5A4C-A6DB-78FB535B16D7}" type="slidenum">
              <a:rPr lang="es-ES" altLang="en-US" sz="1000">
                <a:latin typeface="Arial" charset="0"/>
              </a:rPr>
              <a:pPr lvl="1"/>
              <a:t>14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API Contents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altLang="en-US"/>
              <a:t>Functions that specify what we need to form an image</a:t>
            </a:r>
          </a:p>
          <a:p>
            <a:pPr lvl="1"/>
            <a:r>
              <a:rPr lang="en-US" altLang="en-US"/>
              <a:t>Objects</a:t>
            </a:r>
          </a:p>
          <a:p>
            <a:pPr lvl="1"/>
            <a:r>
              <a:rPr lang="en-US" altLang="en-US"/>
              <a:t>Viewer</a:t>
            </a:r>
          </a:p>
          <a:p>
            <a:pPr lvl="1"/>
            <a:r>
              <a:rPr lang="en-US" altLang="en-US"/>
              <a:t>Light Source(s)</a:t>
            </a:r>
          </a:p>
          <a:p>
            <a:pPr lvl="1"/>
            <a:r>
              <a:rPr lang="en-US" altLang="en-US"/>
              <a:t>Materials</a:t>
            </a:r>
          </a:p>
          <a:p>
            <a:r>
              <a:rPr lang="en-US" altLang="en-US"/>
              <a:t>Other information</a:t>
            </a:r>
          </a:p>
          <a:p>
            <a:pPr lvl="1"/>
            <a:r>
              <a:rPr lang="en-US" altLang="en-US"/>
              <a:t>Input from devices such as mouse and keyboard</a:t>
            </a:r>
          </a:p>
          <a:p>
            <a:pPr lvl="1"/>
            <a:r>
              <a:rPr lang="en-US" altLang="en-US"/>
              <a:t>Capabilities of system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56691E49-CDF8-144A-A850-EC1A935335A0}" type="slidenum">
              <a:rPr lang="es-ES" altLang="en-US" sz="1000">
                <a:latin typeface="Arial" charset="0"/>
              </a:rPr>
              <a:pPr lvl="1"/>
              <a:t>15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Specification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Most APIs support a limited set of primitives including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Points (0D object)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Line segments (1D objects)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Polygons (2D objects)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 curves and surfaces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Quadrics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Parametric polynomials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are</a:t>
            </a:r>
            <a:r>
              <a:rPr lang="en-US" altLang="en-US" sz="3500"/>
              <a:t> </a:t>
            </a:r>
            <a:r>
              <a:rPr lang="en-US" altLang="en-US"/>
              <a:t>defined through locations in space or </a:t>
            </a:r>
            <a:r>
              <a:rPr lang="en-US" altLang="en-US" i="1"/>
              <a:t>vertices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51A56C32-34DF-1743-B3A5-3275B5D265FF}" type="slidenum">
              <a:rPr lang="es-ES" altLang="en-US" sz="1000">
                <a:latin typeface="Arial" charset="0"/>
              </a:rPr>
              <a:pPr lvl="1"/>
              <a:t>16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(old style)</a:t>
            </a:r>
          </a:p>
        </p:txBody>
      </p:sp>
      <p:sp>
        <p:nvSpPr>
          <p:cNvPr id="30724" name="Text Box 5"/>
          <p:cNvSpPr>
            <a:spLocks noChangeArrowheads="1"/>
          </p:cNvSpPr>
          <p:nvPr>
            <p:ph type="body" idx="1"/>
          </p:nvPr>
        </p:nvSpPr>
        <p:spPr>
          <a:xfrm>
            <a:off x="609600" y="2819400"/>
            <a:ext cx="7772400" cy="2133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charset="0"/>
              </a:rPr>
              <a:t>glBegin(GL_POLYGON)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charset="0"/>
              </a:rPr>
              <a:t>	glVertex3f(0.0,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charset="0"/>
              </a:rPr>
              <a:t>	glVertex3f(0.0,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charset="0"/>
              </a:rPr>
              <a:t>	glVertex3f(0.0, 0.0, 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charset="0"/>
              </a:rPr>
              <a:t>glEnd( );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71913" y="1793875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type of object</a:t>
            </a: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3352800" y="2286000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4648200" y="2590800"/>
            <a:ext cx="12954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006975" y="22510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location of vertex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684338" y="522287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end of object definition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1905000" y="4724400"/>
            <a:ext cx="990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31" name="Footer Placeholder 1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(GPU based)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B4890203-7CB0-4F4C-954B-8E3F619AEE36}" type="slidenum">
              <a:rPr lang="es-ES" altLang="en-US" sz="1000">
                <a:latin typeface="Arial" charset="0"/>
              </a:rPr>
              <a:pPr lvl="1"/>
              <a:t>17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09600" y="2274888"/>
            <a:ext cx="7620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b="1"/>
              <a:t>var points = [</a:t>
            </a:r>
          </a:p>
          <a:p>
            <a:r>
              <a:rPr lang="en-US" altLang="en-US" b="1"/>
              <a:t> vec3(0.0, 0.0, 0.0),</a:t>
            </a:r>
          </a:p>
          <a:p>
            <a:r>
              <a:rPr lang="en-US" altLang="en-US" b="1"/>
              <a:t> vec3(0.0, 1.0, 0.0),</a:t>
            </a:r>
          </a:p>
          <a:p>
            <a:r>
              <a:rPr lang="en-US" altLang="en-US" b="1"/>
              <a:t> vec3(0.0, 0.0, 1.0),</a:t>
            </a:r>
          </a:p>
          <a:p>
            <a:r>
              <a:rPr lang="en-US" altLang="en-US" b="1"/>
              <a:t>];</a:t>
            </a:r>
          </a:p>
          <a:p>
            <a:endParaRPr lang="en-US" altLang="en-US" b="1"/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>
          <a:xfrm>
            <a:off x="228600" y="1676400"/>
            <a:ext cx="7772400" cy="4724400"/>
          </a:xfrm>
        </p:spPr>
        <p:txBody>
          <a:bodyPr/>
          <a:lstStyle/>
          <a:p>
            <a:r>
              <a:rPr lang="en-US" altLang="en-US"/>
              <a:t>Put geometric data in an array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Send array to GPU</a:t>
            </a:r>
          </a:p>
          <a:p>
            <a:r>
              <a:rPr lang="en-US" altLang="en-US"/>
              <a:t>Tell GPU to render as triangle</a:t>
            </a:r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1CC375B0-FC24-CF4D-973B-A9C9CCCBED73}" type="slidenum">
              <a:rPr lang="es-ES" altLang="en-US" sz="1000">
                <a:latin typeface="Arial" charset="0"/>
              </a:rPr>
              <a:pPr lvl="1"/>
              <a:t>18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Camera Specification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Six degrees of freedom</a:t>
            </a:r>
          </a:p>
          <a:p>
            <a:pPr lvl="1"/>
            <a:r>
              <a:rPr lang="en-US" altLang="en-US"/>
              <a:t>Position of center of lens</a:t>
            </a:r>
          </a:p>
          <a:p>
            <a:pPr lvl="1"/>
            <a:r>
              <a:rPr lang="en-US" altLang="en-US"/>
              <a:t>Orientation</a:t>
            </a:r>
          </a:p>
          <a:p>
            <a:r>
              <a:rPr lang="en-US" altLang="en-US"/>
              <a:t>Lens</a:t>
            </a:r>
          </a:p>
          <a:p>
            <a:r>
              <a:rPr lang="en-US" altLang="en-US"/>
              <a:t>Film size</a:t>
            </a:r>
          </a:p>
          <a:p>
            <a:r>
              <a:rPr lang="en-US" altLang="en-US"/>
              <a:t>Orientation of film plane</a:t>
            </a:r>
          </a:p>
        </p:txBody>
      </p:sp>
      <p:pic>
        <p:nvPicPr>
          <p:cNvPr id="32773" name="Picture 5" descr="ftp://ftp.cs.unm.edu/pub/angel/BOOK/SECOND_EDITION/FIGURES/JPEG/an01f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37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3CCD72F7-5924-974C-885F-7E7E9C50E713}" type="slidenum">
              <a:rPr lang="es-ES" altLang="en-US" sz="1000">
                <a:latin typeface="Arial" charset="0"/>
              </a:rPr>
              <a:pPr lvl="1"/>
              <a:t>19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Lights and Materials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Types of lights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 sources vs distributed sources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Spot lights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Near and far sources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Color properties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Absorption: color properties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Scattering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Diffuse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Specular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EC72AE5D-3DD9-554C-A973-AD98C7E12830}" type="slidenum">
              <a:rPr lang="es-ES" altLang="en-US" sz="1000">
                <a:latin typeface="Arial" charset="0"/>
              </a:rPr>
              <a:pPr lvl="1"/>
              <a:t>2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Models and Architectures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924800" cy="1752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739D0D71-FB89-E74C-B372-78FFBF644447}" type="slidenum">
              <a:rPr lang="es-ES" altLang="en-US" sz="1000">
                <a:latin typeface="Arial" charset="0"/>
              </a:rPr>
              <a:pPr lvl="1"/>
              <a:t>3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Learn the basic design of a graphics system</a:t>
            </a:r>
          </a:p>
          <a:p>
            <a:r>
              <a:rPr lang="en-US" altLang="en-US"/>
              <a:t>Introduce pipeline architecture</a:t>
            </a:r>
          </a:p>
          <a:p>
            <a:r>
              <a:rPr lang="en-US" altLang="en-US"/>
              <a:t>Examine software components for an interactive graphics system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0B8E6BD-1EA2-5B4E-ACFD-266214C05D76}" type="slidenum">
              <a:rPr lang="es-ES" altLang="en-US" sz="1000">
                <a:latin typeface="Arial" charset="0"/>
              </a:rPr>
              <a:pPr lvl="1"/>
              <a:t>4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Formation Revisited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mimic the synthetic camera model to design graphics hardware software?</a:t>
            </a:r>
          </a:p>
          <a:p>
            <a:r>
              <a:rPr lang="en-US" altLang="en-US"/>
              <a:t>Application Programmer Interface (API)</a:t>
            </a:r>
          </a:p>
          <a:p>
            <a:pPr lvl="1"/>
            <a:r>
              <a:rPr lang="en-US" altLang="en-US"/>
              <a:t>Need only specify </a:t>
            </a:r>
          </a:p>
          <a:p>
            <a:pPr lvl="2"/>
            <a:r>
              <a:rPr lang="en-US" altLang="en-US"/>
              <a:t>Objects</a:t>
            </a:r>
          </a:p>
          <a:p>
            <a:pPr lvl="2"/>
            <a:r>
              <a:rPr lang="en-US" altLang="en-US"/>
              <a:t>Materials</a:t>
            </a:r>
          </a:p>
          <a:p>
            <a:pPr lvl="2"/>
            <a:r>
              <a:rPr lang="en-US" altLang="en-US"/>
              <a:t>Viewer</a:t>
            </a:r>
          </a:p>
          <a:p>
            <a:pPr lvl="2"/>
            <a:r>
              <a:rPr lang="en-US" altLang="en-US"/>
              <a:t>Lights</a:t>
            </a:r>
          </a:p>
          <a:p>
            <a:r>
              <a:rPr lang="en-US" altLang="en-US"/>
              <a:t>But how is the API implemented?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91CFDAF-DF40-484F-8B97-6B9CD8F4F9FA}" type="slidenum">
              <a:rPr lang="es-ES" altLang="en-US" sz="1000">
                <a:latin typeface="Arial" charset="0"/>
              </a:rPr>
              <a:pPr lvl="1"/>
              <a:t>5</a:t>
            </a:fld>
            <a:endParaRPr lang="es-ES" altLang="en-US" sz="1000">
              <a:latin typeface="Arial" charset="0"/>
            </a:endParaRPr>
          </a:p>
        </p:txBody>
      </p:sp>
      <p:pic>
        <p:nvPicPr>
          <p:cNvPr id="19459" name="Picture 5" descr="an06f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2835275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Approaches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Ray tracing</a:t>
            </a:r>
            <a:r>
              <a:rPr lang="en-US" altLang="en-US" sz="2800"/>
              <a:t>: follow rays of light from center of projection until they either are absorbed by objects or go off to infinity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handle global effects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Multiple reflections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Translucent objects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Slow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Must have whole data 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/>
              <a:t>available at all times 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800" b="1"/>
              <a:t>Radiosity</a:t>
            </a:r>
            <a:r>
              <a:rPr lang="en-US" altLang="en-US" sz="2800"/>
              <a:t>: Energy based approach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Very slow</a:t>
            </a:r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927ABA64-12A3-244C-8C65-7EBBF920729D}" type="slidenum">
              <a:rPr lang="es-ES" altLang="en-US" sz="1000">
                <a:latin typeface="Arial" charset="0"/>
              </a:rPr>
              <a:pPr lvl="1"/>
              <a:t>6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Approach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Process objects one at a time in the order they are generated by the application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consider only local lighting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Pipeline architecture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All steps can be implemented in hardware on the graphics card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1535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Times New Roman" charset="0"/>
              </a:rPr>
              <a:t>application</a:t>
            </a:r>
          </a:p>
          <a:p>
            <a:r>
              <a:rPr lang="en-US" altLang="en-US">
                <a:latin typeface="Times New Roman" charset="0"/>
              </a:rPr>
              <a:t> program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543800" y="4343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Times New Roman" charset="0"/>
              </a:rPr>
              <a:t>display</a:t>
            </a:r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81792091-DD9F-0243-9EF3-F44E9D04C849}" type="slidenum">
              <a:rPr lang="es-ES" altLang="en-US" sz="1000">
                <a:latin typeface="Arial" charset="0"/>
              </a:rPr>
              <a:pPr lvl="1"/>
              <a:t>7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 Processing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Much of the work in the pipeline is in converting object representations from one coordinate system to another</a:t>
            </a:r>
          </a:p>
          <a:p>
            <a:pPr lvl="1"/>
            <a:r>
              <a:rPr lang="en-US" altLang="en-US" sz="2200"/>
              <a:t>Object coordinates</a:t>
            </a:r>
          </a:p>
          <a:p>
            <a:pPr lvl="1"/>
            <a:r>
              <a:rPr lang="en-US" altLang="en-US" sz="2200"/>
              <a:t>Camera (eye) coordinates</a:t>
            </a:r>
          </a:p>
          <a:p>
            <a:pPr lvl="1"/>
            <a:r>
              <a:rPr lang="en-US" altLang="en-US" sz="2200"/>
              <a:t>Screen coordinates</a:t>
            </a:r>
          </a:p>
          <a:p>
            <a:r>
              <a:rPr lang="en-US" altLang="en-US" sz="2700"/>
              <a:t>Every change of coordinates is equivalent to a matrix transformation </a:t>
            </a:r>
          </a:p>
          <a:p>
            <a:r>
              <a:rPr lang="en-US" altLang="en-US" sz="2700"/>
              <a:t>Vertex processor also computes vertex colors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5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C5F629C1-31F6-B243-9138-2B17D79B8B45}" type="slidenum">
              <a:rPr lang="es-ES" altLang="en-US" sz="1000">
                <a:latin typeface="Arial" charset="0"/>
              </a:rPr>
              <a:pPr lvl="1"/>
              <a:t>8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Projection </a:t>
            </a:r>
            <a:r>
              <a:rPr lang="en-US" altLang="en-US"/>
              <a:t>is the process that combines the 3D viewer with the 3D objects to produce the 2D image</a:t>
            </a:r>
          </a:p>
          <a:p>
            <a:pPr lvl="1"/>
            <a:r>
              <a:rPr lang="en-US" altLang="en-US"/>
              <a:t>Perspective projections: all projectors meet at the center of projection</a:t>
            </a:r>
          </a:p>
          <a:p>
            <a:pPr lvl="1"/>
            <a:r>
              <a:rPr lang="en-US" altLang="en-US"/>
              <a:t>Parallel projection: projectors are parallel, center of projection is replaced by a direction of projection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7086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lvl="1"/>
            <a:fld id="{D154CBBB-B2C1-C349-88F1-D00681CD4F3C}" type="slidenum">
              <a:rPr lang="es-ES" altLang="en-US" sz="1000">
                <a:latin typeface="Arial" charset="0"/>
              </a:rPr>
              <a:pPr lvl="1"/>
              <a:t>9</a:t>
            </a:fld>
            <a:endParaRPr lang="es-ES" altLang="en-U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Assembly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Vertices must be collected into geometric objects before clipping and rasterization can take place</a:t>
            </a:r>
          </a:p>
          <a:p>
            <a:pPr lvl="1"/>
            <a:r>
              <a:rPr lang="en-US" altLang="en-US"/>
              <a:t>Line segments</a:t>
            </a:r>
          </a:p>
          <a:p>
            <a:pPr lvl="1"/>
            <a:r>
              <a:rPr lang="en-US" altLang="en-US"/>
              <a:t>Polygons</a:t>
            </a:r>
          </a:p>
          <a:p>
            <a:pPr lvl="1"/>
            <a:r>
              <a:rPr lang="en-US" altLang="en-US"/>
              <a:t>Curves and surfaces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626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Times New Roman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</TotalTime>
  <Words>863</Words>
  <Application>Microsoft Macintosh PowerPoint</Application>
  <PresentationFormat>On-screen Show (4:3)</PresentationFormat>
  <Paragraphs>171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ＭＳ Ｐゴシック</vt:lpstr>
      <vt:lpstr>Arial</vt:lpstr>
      <vt:lpstr>Times New Roman</vt:lpstr>
      <vt:lpstr>ULA1</vt:lpstr>
      <vt:lpstr>ClipArt</vt:lpstr>
      <vt:lpstr>Introduction to Computer Graphics with WebGL</vt:lpstr>
      <vt:lpstr>Models and Architectures</vt:lpstr>
      <vt:lpstr>Objectives</vt:lpstr>
      <vt:lpstr>Image Formation Revisited</vt:lpstr>
      <vt:lpstr>Physical Approaches</vt:lpstr>
      <vt:lpstr>Practical Approach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The Programmer’s Interface</vt:lpstr>
      <vt:lpstr>API Contents</vt:lpstr>
      <vt:lpstr>Object Specification</vt:lpstr>
      <vt:lpstr>Example (old style)</vt:lpstr>
      <vt:lpstr>Example (GPU based)</vt:lpstr>
      <vt:lpstr>Camera Specification</vt:lpstr>
      <vt:lpstr>Lights and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 with WebGL</dc:title>
  <dc:creator>Thomas Citriniti</dc:creator>
  <cp:lastModifiedBy>Thomas Citriniti</cp:lastModifiedBy>
  <cp:revision>1</cp:revision>
  <dcterms:created xsi:type="dcterms:W3CDTF">2015-09-15T00:07:58Z</dcterms:created>
  <dcterms:modified xsi:type="dcterms:W3CDTF">2015-09-15T00:09:21Z</dcterms:modified>
</cp:coreProperties>
</file>