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91" r:id="rId2"/>
    <p:sldId id="256" r:id="rId3"/>
    <p:sldId id="257" r:id="rId4"/>
    <p:sldId id="258" r:id="rId5"/>
    <p:sldId id="259" r:id="rId6"/>
    <p:sldId id="260" r:id="rId7"/>
    <p:sldId id="264" r:id="rId8"/>
    <p:sldId id="265" r:id="rId9"/>
    <p:sldId id="280" r:id="rId10"/>
    <p:sldId id="292" r:id="rId11"/>
    <p:sldId id="293" r:id="rId12"/>
    <p:sldId id="281" r:id="rId13"/>
    <p:sldId id="282" r:id="rId14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97" d="100"/>
          <a:sy n="97" d="100"/>
        </p:scale>
        <p:origin x="14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ourier New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ourier New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ourier New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344C9C84-89EA-DF47-9F6B-00BBF21769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2348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87388"/>
            <a:ext cx="4579938" cy="3435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2925"/>
            <a:ext cx="50419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charset="0"/>
              </a:defRPr>
            </a:lvl1pPr>
          </a:lstStyle>
          <a:p>
            <a:fld id="{E0DE4BDA-E103-F649-9F56-FDFBC395BC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678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1DC3DC2-FE1A-DC4E-8933-AAEA91054804}" type="slidenum">
              <a:rPr lang="en-US" altLang="en-US" sz="1200">
                <a:latin typeface="Times New Roman" charset="0"/>
              </a:rPr>
              <a:pPr/>
              <a:t>1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91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6B5DE44C-06DE-1645-82B3-66BA60C0778C}" type="slidenum">
              <a:rPr lang="en-US" altLang="en-US" sz="1200">
                <a:latin typeface="Times New Roman" charset="0"/>
              </a:rPr>
              <a:pPr/>
              <a:t>10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32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9C745D4D-02E1-8F46-AB2B-EB62792EBFA4}" type="slidenum">
              <a:rPr lang="en-US" altLang="en-US" sz="1200">
                <a:latin typeface="Times New Roman" charset="0"/>
              </a:rPr>
              <a:pPr/>
              <a:t>11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207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57648F3F-2AA0-394C-A4DC-78428B0B96C0}" type="slidenum">
              <a:rPr lang="en-US" altLang="en-US" sz="1200">
                <a:latin typeface="Times New Roman" charset="0"/>
              </a:rPr>
              <a:pPr/>
              <a:t>12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1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714CC767-EF4B-9149-93A3-BD252C337C25}" type="slidenum">
              <a:rPr lang="en-US" altLang="en-US" sz="1200">
                <a:latin typeface="Times New Roman" charset="0"/>
              </a:rPr>
              <a:pPr/>
              <a:t>13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91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9439D994-3376-9A4B-A5C4-838116BF4DA1}" type="slidenum">
              <a:rPr lang="en-US" altLang="en-US" sz="1200">
                <a:latin typeface="Times New Roman" charset="0"/>
              </a:rPr>
              <a:pPr/>
              <a:t>2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99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BB5A3B6B-E416-D54E-963A-2EF66DA8C355}" type="slidenum">
              <a:rPr lang="en-US" altLang="en-US" sz="1200">
                <a:latin typeface="Times New Roman" charset="0"/>
              </a:rPr>
              <a:pPr/>
              <a:t>3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56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AFC723F-6087-A24F-977E-391AC57353D9}" type="slidenum">
              <a:rPr lang="en-US" altLang="en-US" sz="1200">
                <a:latin typeface="Times New Roman" charset="0"/>
              </a:rPr>
              <a:pPr/>
              <a:t>4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5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A9B7A46-5E46-6C4D-8BFE-0F364011764D}" type="slidenum">
              <a:rPr lang="en-US" altLang="en-US" sz="1200">
                <a:latin typeface="Times New Roman" charset="0"/>
              </a:rPr>
              <a:pPr/>
              <a:t>5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38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52FB268C-87BD-5640-989D-167F0306B6B9}" type="slidenum">
              <a:rPr lang="en-US" altLang="en-US" sz="1200">
                <a:latin typeface="Times New Roman" charset="0"/>
              </a:rPr>
              <a:pPr/>
              <a:t>6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61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633B3F3-E0F4-5C41-8CA8-11B217475C46}" type="slidenum">
              <a:rPr lang="en-US" altLang="en-US" sz="1200">
                <a:latin typeface="Times New Roman" charset="0"/>
              </a:rPr>
              <a:pPr/>
              <a:t>7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54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5D3280EB-E98B-6045-A633-459D88924DED}" type="slidenum">
              <a:rPr lang="en-US" altLang="en-US" sz="1200">
                <a:latin typeface="Times New Roman" charset="0"/>
              </a:rPr>
              <a:pPr/>
              <a:t>8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1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1E047E4B-195D-2B4F-B423-5023D560BDF1}" type="slidenum">
              <a:rPr lang="en-US" altLang="en-US" sz="1200">
                <a:latin typeface="Times New Roman" charset="0"/>
              </a:rPr>
              <a:pPr/>
              <a:t>9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0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56B9F9D1-EFDA-2A4D-8EB6-956FB8B0AF0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05759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D89B279-E571-C44D-9D3B-A50B4B466DF3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55156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E397418C-6C67-ED46-B280-3FA18EC5DB02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58761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CD5A8370-B3B0-7C4B-9088-F87166B2E7B3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11181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74B58903-D37F-B348-A5F7-80F334459D93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98881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1D0028CB-64FD-5045-967E-DC066B5F9CE4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86386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CF90ECC1-CAF9-3346-B424-94A9A70FBBD1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67980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F108DE89-7858-074D-BD84-06CC9CC2EC45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83317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DB264D30-EF09-6C48-96FD-324227D6F1DF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63896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E143F11F-6D4A-2345-873C-AF29983B6A18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31535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32359AC6-30AA-974D-AA65-C00E0EE7FE93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5787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D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</a:defRPr>
            </a:lvl2pPr>
          </a:lstStyle>
          <a:p>
            <a:pPr lvl="1"/>
            <a:fld id="{535B2F50-BDA9-9F46-9092-39BB040E677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lipArt" r:id="rId14" imgW="2354040" imgH="1792080" progId="MS_ClipArt_Gallery.2">
                  <p:embed/>
                </p:oleObj>
              </mc:Choice>
              <mc:Fallback>
                <p:oleObj name="ClipArt" r:id="rId14" imgW="2354040" imgH="1792080" progId="MS_ClipArt_Gallery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400800"/>
            <a:ext cx="647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8C7796B8-3257-414F-8EBD-0383507592B7}" type="slidenum">
              <a:rPr lang="es-ES" altLang="en-US" sz="1000">
                <a:latin typeface="Arial" charset="0"/>
              </a:rPr>
              <a:pPr lvl="1"/>
              <a:t>1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Introduction to Computer Graphics with WebGL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81200"/>
            <a:ext cx="7543800" cy="1752600"/>
          </a:xfrm>
        </p:spPr>
        <p:txBody>
          <a:bodyPr/>
          <a:lstStyle/>
          <a:p>
            <a:r>
              <a:rPr lang="en-US" altLang="en-US"/>
              <a:t>Ed Angel</a:t>
            </a:r>
          </a:p>
          <a:p>
            <a:r>
              <a:rPr lang="en-US" altLang="en-US"/>
              <a:t>Professor Emeritus of Computer Science</a:t>
            </a:r>
          </a:p>
          <a:p>
            <a:r>
              <a:rPr lang="en-US" altLang="en-US"/>
              <a:t>Founding Director, Arts, Research, Technology and Science Laboratory</a:t>
            </a:r>
          </a:p>
          <a:p>
            <a:r>
              <a:rPr lang="en-US" altLang="en-US"/>
              <a:t>University of New Mexico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Immediate Mode Graphics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724400"/>
          </a:xfrm>
        </p:spPr>
        <p:txBody>
          <a:bodyPr/>
          <a:lstStyle/>
          <a:p>
            <a:r>
              <a:rPr lang="en-US" altLang="en-US"/>
              <a:t>Geometry specified by vertices </a:t>
            </a:r>
          </a:p>
          <a:p>
            <a:pPr lvl="1"/>
            <a:r>
              <a:rPr lang="en-US" altLang="en-US"/>
              <a:t>Locations in space( 2 or 3 dimensional)</a:t>
            </a:r>
          </a:p>
          <a:p>
            <a:pPr lvl="1"/>
            <a:r>
              <a:rPr lang="en-US" altLang="en-US"/>
              <a:t>Points, lines, circles, polygons, curves, surfaces</a:t>
            </a:r>
          </a:p>
          <a:p>
            <a:r>
              <a:rPr lang="en-US" altLang="en-US"/>
              <a:t>Immediate mode</a:t>
            </a:r>
          </a:p>
          <a:p>
            <a:pPr lvl="1"/>
            <a:r>
              <a:rPr lang="en-US" altLang="en-US"/>
              <a:t>Each time a vertex is specified in application, its location is sent to the GPU</a:t>
            </a:r>
          </a:p>
          <a:p>
            <a:pPr lvl="1"/>
            <a:r>
              <a:rPr lang="en-US" altLang="en-US"/>
              <a:t>Old style uses </a:t>
            </a:r>
            <a:r>
              <a:rPr lang="en-US" altLang="en-US" b="1">
                <a:latin typeface="Courier New" charset="0"/>
              </a:rPr>
              <a:t>glVertex</a:t>
            </a:r>
          </a:p>
          <a:p>
            <a:pPr lvl="1"/>
            <a:r>
              <a:rPr lang="en-US" altLang="en-US"/>
              <a:t>Creates bottleneck between CPU and GPU</a:t>
            </a:r>
          </a:p>
          <a:p>
            <a:pPr lvl="1"/>
            <a:r>
              <a:rPr lang="en-US" altLang="en-US"/>
              <a:t>Removed from OpenGL 3.1 and OpenGL ES 2.0</a:t>
            </a:r>
          </a:p>
          <a:p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ACC6EC42-9A30-DD41-96E7-859277E37F66}" type="slidenum">
              <a:rPr lang="es-ES" altLang="en-US" sz="1000">
                <a:latin typeface="Arial" charset="0"/>
              </a:rPr>
              <a:pPr lvl="1"/>
              <a:t>10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Retained Mode Graphics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Put all vertex attribute data in array</a:t>
            </a:r>
          </a:p>
          <a:p>
            <a:r>
              <a:rPr lang="en-US" altLang="en-US"/>
              <a:t>Send array to GPU to be rendered immediately</a:t>
            </a:r>
          </a:p>
          <a:p>
            <a:r>
              <a:rPr lang="en-US" altLang="en-US"/>
              <a:t>Almost OK but problem is we would have to send array over each time we need another render of it</a:t>
            </a:r>
          </a:p>
          <a:p>
            <a:r>
              <a:rPr lang="en-US" altLang="en-US"/>
              <a:t>Better to send array over and store on GPU for multiple renderings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D9090460-658B-2D45-8318-328C4EB49566}" type="slidenum">
              <a:rPr lang="es-ES" altLang="en-US" sz="1000">
                <a:latin typeface="Arial" charset="0"/>
              </a:rPr>
              <a:pPr lvl="1"/>
              <a:t>11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OpenGL 3.1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Totally shader-based</a:t>
            </a:r>
          </a:p>
          <a:p>
            <a:pPr lvl="1"/>
            <a:r>
              <a:rPr lang="en-US" altLang="en-US"/>
              <a:t>No default shaders</a:t>
            </a:r>
          </a:p>
          <a:p>
            <a:pPr lvl="1"/>
            <a:r>
              <a:rPr lang="en-US" altLang="en-US"/>
              <a:t>Each application must provide both a vertex and a fragment shader</a:t>
            </a:r>
          </a:p>
          <a:p>
            <a:r>
              <a:rPr lang="en-US" altLang="en-US"/>
              <a:t>No immediate mode</a:t>
            </a:r>
          </a:p>
          <a:p>
            <a:r>
              <a:rPr lang="en-US" altLang="en-US"/>
              <a:t>Few state variables</a:t>
            </a:r>
          </a:p>
          <a:p>
            <a:r>
              <a:rPr lang="en-US" altLang="en-US"/>
              <a:t>Most 2.5 functions deprecated</a:t>
            </a:r>
          </a:p>
          <a:p>
            <a:r>
              <a:rPr lang="en-US" altLang="en-US"/>
              <a:t>Backward compatibility not required</a:t>
            </a:r>
          </a:p>
          <a:p>
            <a:pPr lvl="1"/>
            <a:r>
              <a:rPr lang="en-US" altLang="en-US"/>
              <a:t>Exists a compatibility extension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E72FA346-9472-6545-8061-D8262605D1C8}" type="slidenum">
              <a:rPr lang="es-ES" altLang="en-US" sz="1000">
                <a:latin typeface="Arial" charset="0"/>
              </a:rPr>
              <a:pPr lvl="1"/>
              <a:t>12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Versions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OpenGL ES </a:t>
            </a:r>
          </a:p>
          <a:p>
            <a:pPr lvl="1"/>
            <a:r>
              <a:rPr lang="en-US" altLang="en-US"/>
              <a:t>Embedded systems</a:t>
            </a:r>
          </a:p>
          <a:p>
            <a:pPr lvl="1"/>
            <a:r>
              <a:rPr lang="en-US" altLang="en-US"/>
              <a:t>Version 1.0 simplified OpenGL 2.1</a:t>
            </a:r>
          </a:p>
          <a:p>
            <a:pPr lvl="1"/>
            <a:r>
              <a:rPr lang="en-US" altLang="en-US"/>
              <a:t>Version 2.0 simplified OpenGL 3.1</a:t>
            </a:r>
          </a:p>
          <a:p>
            <a:pPr lvl="2"/>
            <a:r>
              <a:rPr lang="en-US" altLang="en-US"/>
              <a:t>Shader based</a:t>
            </a:r>
          </a:p>
          <a:p>
            <a:r>
              <a:rPr lang="en-US" altLang="en-US"/>
              <a:t>WebGL </a:t>
            </a:r>
          </a:p>
          <a:p>
            <a:pPr lvl="1"/>
            <a:r>
              <a:rPr lang="en-US" altLang="en-US"/>
              <a:t>Javascript implementation of ES 2.0</a:t>
            </a:r>
          </a:p>
          <a:p>
            <a:pPr lvl="1"/>
            <a:r>
              <a:rPr lang="en-US" altLang="en-US"/>
              <a:t>Supported on newer browsers</a:t>
            </a:r>
          </a:p>
          <a:p>
            <a:r>
              <a:rPr lang="en-US" altLang="en-US"/>
              <a:t>OpenGL 4.1, 4.2, …..</a:t>
            </a:r>
          </a:p>
          <a:p>
            <a:pPr lvl="1"/>
            <a:r>
              <a:rPr lang="en-US" altLang="en-US"/>
              <a:t>Add geometry, tessellation, compute shaders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DC33D7C5-A11D-914D-9E09-1002A553C29B}" type="slidenum">
              <a:rPr lang="es-ES" altLang="en-US" sz="1000">
                <a:latin typeface="Arial" charset="0"/>
              </a:rPr>
              <a:pPr lvl="1"/>
              <a:t>13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C5F06327-4B05-F34D-B834-D95223FF2046}" type="slidenum">
              <a:rPr lang="es-ES" altLang="en-US" sz="1000">
                <a:latin typeface="Arial" charset="0"/>
              </a:rPr>
              <a:pPr lvl="1"/>
              <a:t>2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/>
              <a:t>Programming with WebGL</a:t>
            </a:r>
            <a:br>
              <a:rPr lang="en-US" altLang="en-US"/>
            </a:br>
            <a:r>
              <a:rPr lang="en-US" altLang="en-US"/>
              <a:t>Part 1: Background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276600"/>
            <a:ext cx="7696200" cy="1752600"/>
          </a:xfrm>
        </p:spPr>
        <p:txBody>
          <a:bodyPr/>
          <a:lstStyle/>
          <a:p>
            <a:r>
              <a:rPr lang="en-US" altLang="en-US"/>
              <a:t>Ed Angel</a:t>
            </a:r>
          </a:p>
          <a:p>
            <a:r>
              <a:rPr lang="en-US" altLang="en-US"/>
              <a:t>Professor Emeritus of Computer Science</a:t>
            </a:r>
          </a:p>
          <a:p>
            <a:r>
              <a:rPr lang="en-US" altLang="en-US"/>
              <a:t>University of New Mexico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C908908F-204D-DA49-8F70-D7F992946A9B}" type="slidenum">
              <a:rPr lang="es-ES" altLang="en-US" sz="1000">
                <a:latin typeface="Arial" charset="0"/>
              </a:rPr>
              <a:pPr lvl="1"/>
              <a:t>3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 altLang="en-US"/>
              <a:t>Development of the OpenGL API</a:t>
            </a:r>
          </a:p>
          <a:p>
            <a:r>
              <a:rPr lang="en-US" altLang="en-US"/>
              <a:t>OpenGL Architecture</a:t>
            </a:r>
          </a:p>
          <a:p>
            <a:pPr lvl="1"/>
            <a:r>
              <a:rPr lang="en-US" altLang="en-US"/>
              <a:t>OpenGL as a state machine</a:t>
            </a:r>
          </a:p>
          <a:p>
            <a:pPr lvl="1"/>
            <a:r>
              <a:rPr lang="en-US" altLang="en-US"/>
              <a:t>OpenGL as a data flow machine</a:t>
            </a:r>
          </a:p>
          <a:p>
            <a:r>
              <a:rPr lang="en-US" altLang="en-US"/>
              <a:t>Functions </a:t>
            </a:r>
          </a:p>
          <a:p>
            <a:pPr lvl="1"/>
            <a:r>
              <a:rPr lang="en-US" altLang="en-US"/>
              <a:t>Types</a:t>
            </a:r>
          </a:p>
          <a:p>
            <a:pPr lvl="1"/>
            <a:r>
              <a:rPr lang="en-US" altLang="en-US"/>
              <a:t>Formats</a:t>
            </a:r>
          </a:p>
          <a:p>
            <a:r>
              <a:rPr lang="en-US" altLang="en-US"/>
              <a:t>Simple program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78CA9778-FED4-824B-8F65-6F14D7C09633}" type="slidenum">
              <a:rPr lang="es-ES" altLang="en-US" sz="1000">
                <a:latin typeface="Arial" charset="0"/>
              </a:rPr>
              <a:pPr lvl="1"/>
              <a:t>4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Early History of APIs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IFIPS (1973) formed two committees to come up with a standard graphics API</a:t>
            </a:r>
          </a:p>
          <a:p>
            <a:pPr lvl="1"/>
            <a:r>
              <a:rPr lang="en-US" altLang="en-US"/>
              <a:t>Graphical Kernel System (GKS)</a:t>
            </a:r>
          </a:p>
          <a:p>
            <a:pPr lvl="2"/>
            <a:r>
              <a:rPr lang="en-US" altLang="en-US"/>
              <a:t>2D but contained good workstation model</a:t>
            </a:r>
          </a:p>
          <a:p>
            <a:pPr lvl="1"/>
            <a:r>
              <a:rPr lang="en-US" altLang="en-US"/>
              <a:t>Core </a:t>
            </a:r>
          </a:p>
          <a:p>
            <a:pPr lvl="2"/>
            <a:r>
              <a:rPr lang="en-US" altLang="en-US"/>
              <a:t>Both 2D and 3D</a:t>
            </a:r>
          </a:p>
          <a:p>
            <a:pPr lvl="1"/>
            <a:r>
              <a:rPr lang="en-US" altLang="en-US"/>
              <a:t>GKS adopted as IS0 and later ANSI standard (1980s)</a:t>
            </a:r>
          </a:p>
          <a:p>
            <a:r>
              <a:rPr lang="en-US" altLang="en-US"/>
              <a:t>GKS not easily extended to 3D (GKS-3D)</a:t>
            </a:r>
          </a:p>
          <a:p>
            <a:pPr lvl="1"/>
            <a:r>
              <a:rPr lang="en-US" altLang="en-US"/>
              <a:t>Far behind hardware development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4D5554B9-85C3-2346-9EDC-9AA3E611C20F}" type="slidenum">
              <a:rPr lang="es-ES" altLang="en-US" sz="1000">
                <a:latin typeface="Arial" charset="0"/>
              </a:rPr>
              <a:pPr lvl="1"/>
              <a:t>5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PHIGS and X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/>
              <a:t>P</a:t>
            </a:r>
            <a:r>
              <a:rPr lang="en-US" altLang="en-US"/>
              <a:t>rogrammers </a:t>
            </a:r>
            <a:r>
              <a:rPr lang="en-US" altLang="en-US" u="sng"/>
              <a:t>Hi</a:t>
            </a:r>
            <a:r>
              <a:rPr lang="en-US" altLang="en-US"/>
              <a:t>erarchical </a:t>
            </a:r>
            <a:r>
              <a:rPr lang="en-US" altLang="en-US" u="sng"/>
              <a:t>G</a:t>
            </a:r>
            <a:r>
              <a:rPr lang="en-US" altLang="en-US"/>
              <a:t>raphics </a:t>
            </a:r>
            <a:r>
              <a:rPr lang="en-US" altLang="en-US" u="sng"/>
              <a:t>S</a:t>
            </a:r>
            <a:r>
              <a:rPr lang="en-US" altLang="en-US"/>
              <a:t>ystem (PHIGS)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Arose from CAD community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Database model with retained graphics (structures)</a:t>
            </a:r>
          </a:p>
          <a:p>
            <a:pPr>
              <a:lnSpc>
                <a:spcPct val="90000"/>
              </a:lnSpc>
            </a:pPr>
            <a:r>
              <a:rPr lang="en-US" altLang="en-US"/>
              <a:t>X Window System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DEC/MIT effort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Client-server architecture with graphics</a:t>
            </a:r>
          </a:p>
          <a:p>
            <a:pPr>
              <a:lnSpc>
                <a:spcPct val="90000"/>
              </a:lnSpc>
            </a:pPr>
            <a:r>
              <a:rPr lang="en-US" altLang="en-US"/>
              <a:t>PEX combined the two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Not easy to use (all the defects of each)</a:t>
            </a: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9A26FB7D-8CB2-AB47-B445-2CBFB28350AB}" type="slidenum">
              <a:rPr lang="es-ES" altLang="en-US" sz="1000">
                <a:latin typeface="Arial" charset="0"/>
              </a:rPr>
              <a:pPr lvl="1"/>
              <a:t>6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SGI and GL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Silicon Graphics (SGI) revolutionized the graphics workstation by implementing the pipeline in hardware (1982)</a:t>
            </a:r>
          </a:p>
          <a:p>
            <a:r>
              <a:rPr lang="en-US" altLang="en-US"/>
              <a:t>To access the system, application programmers used a library called GL</a:t>
            </a:r>
          </a:p>
          <a:p>
            <a:r>
              <a:rPr lang="en-US" altLang="en-US"/>
              <a:t>With GL, it was relatively simple to program three dimensional interactive applications </a:t>
            </a: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966748AF-6305-174A-A99B-DECC76DADA32}" type="slidenum">
              <a:rPr lang="es-ES" altLang="en-US" sz="1000">
                <a:latin typeface="Arial" charset="0"/>
              </a:rPr>
              <a:pPr lvl="1"/>
              <a:t>7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OpenGL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The success of GL lead to OpenGL (1992), a platform-independent API that was </a:t>
            </a:r>
          </a:p>
          <a:p>
            <a:pPr lvl="1"/>
            <a:r>
              <a:rPr lang="en-US" altLang="en-US"/>
              <a:t>Easy to use</a:t>
            </a:r>
          </a:p>
          <a:p>
            <a:pPr lvl="1"/>
            <a:r>
              <a:rPr lang="en-US" altLang="en-US"/>
              <a:t>Close enough to the hardware to get excellent performance</a:t>
            </a:r>
          </a:p>
          <a:p>
            <a:pPr lvl="1"/>
            <a:r>
              <a:rPr lang="en-US" altLang="en-US"/>
              <a:t>Focus on rendering</a:t>
            </a:r>
          </a:p>
          <a:p>
            <a:pPr lvl="1"/>
            <a:r>
              <a:rPr lang="en-US" altLang="en-US"/>
              <a:t>Omitted windowing and input to avoid window system dependencies </a:t>
            </a: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16505C24-E566-444D-A107-41EE8957C80B}" type="slidenum">
              <a:rPr lang="es-ES" altLang="en-US" sz="1000">
                <a:latin typeface="Arial" charset="0"/>
              </a:rPr>
              <a:pPr lvl="1"/>
              <a:t>8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OpenGL Evolution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82000" cy="4724400"/>
          </a:xfrm>
        </p:spPr>
        <p:txBody>
          <a:bodyPr/>
          <a:lstStyle/>
          <a:p>
            <a:r>
              <a:rPr lang="en-US" altLang="en-US" sz="2800"/>
              <a:t>Originally controlled by an Architectural Review Board (ARB)</a:t>
            </a:r>
          </a:p>
          <a:p>
            <a:pPr lvl="1"/>
            <a:r>
              <a:rPr lang="en-US" altLang="en-US"/>
              <a:t>Members included SGI, Microsoft, Nvidia, HP, 3DLabs, IBM,…….</a:t>
            </a:r>
          </a:p>
          <a:p>
            <a:pPr lvl="1"/>
            <a:r>
              <a:rPr lang="en-US" altLang="en-US"/>
              <a:t>Now Kronos Group</a:t>
            </a:r>
          </a:p>
          <a:p>
            <a:pPr lvl="1"/>
            <a:r>
              <a:rPr lang="en-US" altLang="en-US"/>
              <a:t>Was relatively stable (through version 2.5)</a:t>
            </a:r>
          </a:p>
          <a:p>
            <a:pPr lvl="2"/>
            <a:r>
              <a:rPr lang="en-US" altLang="en-US"/>
              <a:t>Backward compatible</a:t>
            </a:r>
          </a:p>
          <a:p>
            <a:pPr lvl="2"/>
            <a:r>
              <a:rPr lang="en-US" altLang="en-US"/>
              <a:t>Evolution reflected new hardware capabilities</a:t>
            </a:r>
          </a:p>
          <a:p>
            <a:pPr lvl="3"/>
            <a:r>
              <a:rPr lang="en-US" altLang="en-US" b="0"/>
              <a:t>3D texture mapping and texture objects</a:t>
            </a:r>
          </a:p>
          <a:p>
            <a:pPr lvl="3"/>
            <a:r>
              <a:rPr lang="en-US" altLang="en-US" b="0"/>
              <a:t>Vertex and fragment programs</a:t>
            </a:r>
          </a:p>
          <a:p>
            <a:pPr lvl="1"/>
            <a:r>
              <a:rPr lang="en-US" altLang="en-US"/>
              <a:t>Allows platform specific features through extensions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Modern OpenGL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Performance is achieved by using GPU rather than CPU</a:t>
            </a:r>
          </a:p>
          <a:p>
            <a:r>
              <a:rPr lang="en-US" altLang="en-US"/>
              <a:t>Control GPU through programs called shaders</a:t>
            </a:r>
          </a:p>
          <a:p>
            <a:r>
              <a:rPr lang="en-US" altLang="en-US"/>
              <a:t>Application’s job is to send data to GPU</a:t>
            </a:r>
          </a:p>
          <a:p>
            <a:r>
              <a:rPr lang="en-US" altLang="en-US"/>
              <a:t>GPU does all rendering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231366D7-D5B8-2A41-B617-7FF8321A6231}" type="slidenum">
              <a:rPr lang="es-ES" altLang="en-US" sz="1000">
                <a:latin typeface="Arial" charset="0"/>
              </a:rPr>
              <a:pPr lvl="1"/>
              <a:t>9</a:t>
            </a:fld>
            <a:endParaRPr lang="es-ES" altLang="en-US" sz="1000">
              <a:latin typeface="Arial" charset="0"/>
            </a:endParaRPr>
          </a:p>
        </p:txBody>
      </p:sp>
      <p:pic>
        <p:nvPicPr>
          <p:cNvPr id="31749" name="Picture 5" descr="an01f3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76800"/>
            <a:ext cx="80772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1</TotalTime>
  <Words>706</Words>
  <Application>Microsoft Macintosh PowerPoint</Application>
  <PresentationFormat>On-screen Show (4:3)</PresentationFormat>
  <Paragraphs>134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Courier New</vt:lpstr>
      <vt:lpstr>ＭＳ Ｐゴシック</vt:lpstr>
      <vt:lpstr>Arial</vt:lpstr>
      <vt:lpstr>Times New Roman</vt:lpstr>
      <vt:lpstr>ULA1</vt:lpstr>
      <vt:lpstr>ClipArt</vt:lpstr>
      <vt:lpstr>Introduction to Computer Graphics with WebGL</vt:lpstr>
      <vt:lpstr>Programming with WebGL Part 1: Background</vt:lpstr>
      <vt:lpstr>Objectives</vt:lpstr>
      <vt:lpstr>Early History of APIs</vt:lpstr>
      <vt:lpstr>PHIGS and X</vt:lpstr>
      <vt:lpstr>SGI and GL</vt:lpstr>
      <vt:lpstr>OpenGL</vt:lpstr>
      <vt:lpstr>OpenGL Evolution</vt:lpstr>
      <vt:lpstr>Modern OpenGL</vt:lpstr>
      <vt:lpstr>Immediate Mode Graphics</vt:lpstr>
      <vt:lpstr>Retained Mode Graphics</vt:lpstr>
      <vt:lpstr>OpenGL 3.1</vt:lpstr>
      <vt:lpstr>Other Versions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Graphics with WebGL</dc:title>
  <dc:creator>Thomas Citriniti</dc:creator>
  <cp:lastModifiedBy>Thomas Citriniti</cp:lastModifiedBy>
  <cp:revision>1</cp:revision>
  <dcterms:created xsi:type="dcterms:W3CDTF">2015-09-15T00:09:46Z</dcterms:created>
  <dcterms:modified xsi:type="dcterms:W3CDTF">2015-09-15T00:10:55Z</dcterms:modified>
</cp:coreProperties>
</file>