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91" r:id="rId2"/>
    <p:sldId id="256" r:id="rId3"/>
    <p:sldId id="266" r:id="rId4"/>
    <p:sldId id="267" r:id="rId5"/>
    <p:sldId id="261" r:id="rId6"/>
    <p:sldId id="287" r:id="rId7"/>
    <p:sldId id="272" r:id="rId8"/>
    <p:sldId id="288" r:id="rId9"/>
    <p:sldId id="278" r:id="rId10"/>
    <p:sldId id="277" r:id="rId11"/>
    <p:sldId id="273" r:id="rId12"/>
    <p:sldId id="274" r:id="rId13"/>
    <p:sldId id="283" r:id="rId14"/>
    <p:sldId id="284" r:id="rId15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777E27FE-F2B8-154A-B472-BE00E090B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449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</a:defRPr>
            </a:lvl1pPr>
          </a:lstStyle>
          <a:p>
            <a:fld id="{383BF6A7-82F9-7E4F-A6E1-94F4B362E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64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C823126-7BC1-FF49-A503-B2780833EA94}" type="slidenum">
              <a:rPr lang="en-US" altLang="en-US" sz="1200">
                <a:latin typeface="Times New Roman" charset="0"/>
              </a:rPr>
              <a:pPr/>
              <a:t>1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043E5073-47C9-444E-8D1A-0D00DF5F1318}" type="slidenum">
              <a:rPr lang="en-US" altLang="en-US" sz="1200">
                <a:latin typeface="Times New Roman" charset="0"/>
              </a:rPr>
              <a:pPr/>
              <a:t>10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2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C92C3DEF-5DA9-6543-A17C-C7C2EAA72AFB}" type="slidenum">
              <a:rPr lang="en-US" altLang="en-US" sz="1200">
                <a:latin typeface="Times New Roman" charset="0"/>
              </a:rPr>
              <a:pPr/>
              <a:t>11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3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3D2A7E2-B838-274B-AA7D-911DCE005683}" type="slidenum">
              <a:rPr lang="en-US" altLang="en-US" sz="1200">
                <a:latin typeface="Times New Roman" charset="0"/>
              </a:rPr>
              <a:pPr/>
              <a:t>12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D0B99D3-AEE1-DA4A-8905-EEE64A1E0A47}" type="slidenum">
              <a:rPr lang="en-US" altLang="en-US" sz="1200">
                <a:latin typeface="Times New Roman" charset="0"/>
              </a:rPr>
              <a:pPr/>
              <a:t>13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9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A4BC4C3-A416-DA48-B8B9-B88B48210318}" type="slidenum">
              <a:rPr lang="en-US" altLang="en-US" sz="1200">
                <a:latin typeface="Times New Roman" charset="0"/>
              </a:rPr>
              <a:pPr/>
              <a:t>14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3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EC06F0F9-C451-B148-B92B-91D00DE427EA}" type="slidenum">
              <a:rPr lang="en-US" altLang="en-US" sz="1200">
                <a:latin typeface="Times New Roman" charset="0"/>
              </a:rPr>
              <a:pPr/>
              <a:t>2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1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AF6055E-EB8F-7047-B5FF-70046CA79F0A}" type="slidenum">
              <a:rPr lang="en-US" altLang="en-US" sz="1200">
                <a:latin typeface="Times New Roman" charset="0"/>
              </a:rPr>
              <a:pPr/>
              <a:t>3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E2CB598-22FD-3140-89B1-82DF826C8A68}" type="slidenum">
              <a:rPr lang="en-US" altLang="en-US" sz="1200">
                <a:latin typeface="Times New Roman" charset="0"/>
              </a:rPr>
              <a:pPr/>
              <a:t>4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4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DA2185F-F163-1B44-A798-3FCDB26EC4EA}" type="slidenum">
              <a:rPr lang="en-US" altLang="en-US" sz="1200">
                <a:latin typeface="Times New Roman" charset="0"/>
              </a:rPr>
              <a:pPr/>
              <a:t>5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0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ECA3F3C8-1675-294E-993C-AB9922DD1C84}" type="slidenum">
              <a:rPr lang="en-US" altLang="en-US" sz="1200">
                <a:latin typeface="Times New Roman" charset="0"/>
              </a:rPr>
              <a:pPr/>
              <a:t>6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818A18E-4A8D-DF4D-A6D2-62E848A6E794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3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058CA758-7F86-E74B-99F2-FB40016C5981}" type="slidenum">
              <a:rPr lang="en-US" altLang="en-US" sz="1200">
                <a:latin typeface="Times New Roman" charset="0"/>
              </a:rPr>
              <a:pPr/>
              <a:t>8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6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6839CC3-6FF5-7A44-9320-446F7F47DFAB}" type="slidenum">
              <a:rPr lang="en-US" altLang="en-US" sz="1200">
                <a:latin typeface="Times New Roman" charset="0"/>
              </a:rPr>
              <a:pPr/>
              <a:t>9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02EEDE7-EDE2-1E4A-B1A9-D25713FA3DC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313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78FF23B-5B47-0149-9C6B-B93DE4B4599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2166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8E3E7D8-9046-344D-B890-F471F3A345D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47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2CE4AB7-D3DE-1E4B-8049-098411C9C30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6580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ADB2595-3A42-5340-BBAF-51E627E4D3F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0602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E8888B8-3808-BB47-B691-BC229AABCDB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67191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36120A4-70C4-7545-9567-C592F03F3E2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35948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E01D768-DE98-A64A-9ECB-3BCEFBA1DB2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7142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9544C26-0A61-3844-8FCB-E08C97EDDEB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6125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5107B11-A1C4-A44D-ADC3-EFC827FF2B9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6417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ADACDA6-ECBE-DA45-9CA6-DA7EA1FB99E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79980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EE1C57C2-044F-EF42-82B5-DECD51736F3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00800"/>
            <a:ext cx="647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16842831-9B49-BD43-A330-2B85E1E2BFBE}" type="slidenum">
              <a:rPr lang="es-ES" altLang="en-US" sz="1000">
                <a:latin typeface="Arial" charset="0"/>
              </a:rPr>
              <a:pPr lvl="1"/>
              <a:t>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Introduction to Computer Graphics with WebGL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81200"/>
            <a:ext cx="7543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Founding Director, Arts, Research, Technology and Science Laboratory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5D340831-17EF-5C4A-940F-5A197BC2007C}" type="slidenum">
              <a:rPr lang="es-ES" altLang="en-US" sz="1000">
                <a:latin typeface="Arial" charset="0"/>
              </a:rPr>
              <a:pPr lvl="1"/>
              <a:t>10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Lack of Object Orientation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724400"/>
          </a:xfrm>
        </p:spPr>
        <p:txBody>
          <a:bodyPr/>
          <a:lstStyle/>
          <a:p>
            <a:r>
              <a:rPr lang="en-US" altLang="en-US"/>
              <a:t>All versions of OpenGL are not object oriented so that there are multiple functions for a given logical function</a:t>
            </a:r>
          </a:p>
          <a:p>
            <a:r>
              <a:rPr lang="en-US" altLang="en-US"/>
              <a:t>Example: sending values to shaders</a:t>
            </a:r>
          </a:p>
          <a:p>
            <a:pPr lvl="1"/>
            <a:r>
              <a:rPr lang="en-US" altLang="en-US" b="1">
                <a:latin typeface="Courier New" charset="0"/>
              </a:rPr>
              <a:t>gl.uniform3f</a:t>
            </a:r>
            <a:r>
              <a:rPr lang="en-US" altLang="en-US"/>
              <a:t> </a:t>
            </a:r>
          </a:p>
          <a:p>
            <a:pPr lvl="1"/>
            <a:r>
              <a:rPr lang="en-US" altLang="en-US" b="1">
                <a:latin typeface="Courier New" charset="0"/>
              </a:rPr>
              <a:t>gl.uniform2i</a:t>
            </a:r>
            <a:r>
              <a:rPr lang="en-US" altLang="en-US"/>
              <a:t> </a:t>
            </a:r>
          </a:p>
          <a:p>
            <a:pPr lvl="1"/>
            <a:r>
              <a:rPr lang="en-US" altLang="en-US" b="1">
                <a:latin typeface="Courier New" charset="0"/>
              </a:rPr>
              <a:t>gl.uniform3dv</a:t>
            </a:r>
          </a:p>
          <a:p>
            <a:r>
              <a:rPr lang="en-US" altLang="en-US"/>
              <a:t>Underlying storage mode is the same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B00DFE9C-2367-674C-B582-7132C17DF409}" type="slidenum">
              <a:rPr lang="es-ES" altLang="en-US" sz="1000">
                <a:latin typeface="Arial" charset="0"/>
              </a:rPr>
              <a:pPr lvl="1"/>
              <a:t>11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WebGL function format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667000" y="2743200"/>
            <a:ext cx="369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gl</a:t>
            </a:r>
            <a:r>
              <a:rPr lang="en-US" altLang="en-US" b="1"/>
              <a:t>.uniform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 b="1">
                <a:solidFill>
                  <a:schemeClr val="accent1"/>
                </a:solidFill>
              </a:rPr>
              <a:t>f</a:t>
            </a:r>
            <a:r>
              <a:rPr lang="en-US" altLang="en-US" b="1"/>
              <a:t>(x,y,z)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2133600" y="3200400"/>
            <a:ext cx="6858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339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Times New Roman" charset="0"/>
              </a:rPr>
              <a:t>belongs to WebGL canvas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H="1">
            <a:off x="3733800" y="21336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3681413" y="1793875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Times New Roman" charset="0"/>
              </a:rPr>
              <a:t>function name</a:t>
            </a: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 flipH="1" flipV="1">
            <a:off x="4953000" y="3200400"/>
            <a:ext cx="4572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4572000" y="3657600"/>
            <a:ext cx="2855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1"/>
              <a:t>x,y,z</a:t>
            </a:r>
            <a:r>
              <a:rPr lang="en-US" altLang="en-US"/>
              <a:t> </a:t>
            </a:r>
            <a:r>
              <a:rPr lang="en-US" altLang="en-US">
                <a:latin typeface="Times New Roman" charset="0"/>
              </a:rPr>
              <a:t>are variables</a:t>
            </a:r>
            <a:endParaRPr lang="en-US" altLang="en-US"/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blackWhite">
          <a:xfrm>
            <a:off x="3048000" y="4876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1754188" y="5019675"/>
            <a:ext cx="3140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1"/>
              <a:t>gl.uniform3f</a:t>
            </a:r>
            <a:r>
              <a:rPr lang="en-US" altLang="en-US" b="1">
                <a:solidFill>
                  <a:schemeClr val="accent1"/>
                </a:solidFill>
              </a:rPr>
              <a:t>v</a:t>
            </a:r>
            <a:r>
              <a:rPr lang="en-US" altLang="en-US" b="1"/>
              <a:t>(p)</a:t>
            </a:r>
            <a:endParaRPr lang="en-US" altLang="en-US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H="1" flipV="1">
            <a:off x="4267200" y="5486400"/>
            <a:ext cx="60960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5029200" y="5715000"/>
            <a:ext cx="183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 </a:t>
            </a:r>
            <a:r>
              <a:rPr lang="en-US" altLang="en-US">
                <a:latin typeface="Times New Roman" charset="0"/>
              </a:rPr>
              <a:t>is an array</a:t>
            </a:r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 flipH="1">
            <a:off x="4724400" y="2286000"/>
            <a:ext cx="1524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6324600" y="1981200"/>
            <a:ext cx="146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Times New Roman" charset="0"/>
              </a:rPr>
              <a:t>dimension</a:t>
            </a:r>
          </a:p>
        </p:txBody>
      </p:sp>
      <p:sp>
        <p:nvSpPr>
          <p:cNvPr id="35857" name="Footer Placeholder 1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39E20732-79D0-DD4D-A78D-874F2A34365F}" type="slidenum">
              <a:rPr lang="es-ES" altLang="en-US" sz="1000">
                <a:latin typeface="Arial" charset="0"/>
              </a:rPr>
              <a:pPr lvl="1"/>
              <a:t>12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WebGL constants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constants are defined in the canvas object </a:t>
            </a:r>
          </a:p>
          <a:p>
            <a:pPr lvl="1"/>
            <a:r>
              <a:rPr lang="en-US" altLang="en-US"/>
              <a:t>In desktop OpenGL, they were in #include files such as </a:t>
            </a:r>
            <a:r>
              <a:rPr lang="en-US" altLang="en-US" b="1">
                <a:latin typeface="Courier New" charset="0"/>
              </a:rPr>
              <a:t>gl.h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 b="1">
                <a:latin typeface="Courier New" charset="0"/>
              </a:rPr>
              <a:t>desktop OpenGL</a:t>
            </a:r>
          </a:p>
          <a:p>
            <a:pPr lvl="2"/>
            <a:r>
              <a:rPr lang="en-US" altLang="en-US" b="1">
                <a:latin typeface="Courier New" charset="0"/>
              </a:rPr>
              <a:t>glEnable(GL_DEPTH_TEST);</a:t>
            </a:r>
          </a:p>
          <a:p>
            <a:pPr lvl="1"/>
            <a:r>
              <a:rPr lang="en-US" altLang="en-US" b="1">
                <a:latin typeface="Courier New" charset="0"/>
              </a:rPr>
              <a:t>WebGL</a:t>
            </a:r>
          </a:p>
          <a:p>
            <a:pPr lvl="2"/>
            <a:r>
              <a:rPr lang="en-US" altLang="en-US" b="1">
                <a:latin typeface="Courier New" charset="0"/>
              </a:rPr>
              <a:t>gl.enable(gl.DEPTH_TEST)</a:t>
            </a:r>
          </a:p>
          <a:p>
            <a:pPr lvl="1"/>
            <a:r>
              <a:rPr lang="en-US" altLang="en-US" b="1">
                <a:latin typeface="Courier New" charset="0"/>
              </a:rPr>
              <a:t>gl.clear(gl.COLOR_BUFFER_BIT)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WebGL and GLSL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WebGL requires shaders and is based less on a state machine model than a data flow model</a:t>
            </a:r>
          </a:p>
          <a:p>
            <a:r>
              <a:rPr lang="en-US" altLang="en-US"/>
              <a:t>Most state variables, attributes and related pre 3.1 OpenGL functions have been deprecated</a:t>
            </a:r>
          </a:p>
          <a:p>
            <a:r>
              <a:rPr lang="en-US" altLang="en-US"/>
              <a:t>Action happens in shaders</a:t>
            </a:r>
          </a:p>
          <a:p>
            <a:r>
              <a:rPr lang="en-US" altLang="en-US"/>
              <a:t>Job of application is to get data to GPU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07BE3BE9-1958-DD46-B4BA-44C69698CB55}" type="slidenum">
              <a:rPr lang="es-ES" altLang="en-US" sz="1000">
                <a:latin typeface="Arial" charset="0"/>
              </a:rPr>
              <a:pPr lvl="1"/>
              <a:t>13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GLSL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OpenGL Shading Language</a:t>
            </a:r>
          </a:p>
          <a:p>
            <a:r>
              <a:rPr lang="en-US" altLang="en-US"/>
              <a:t>C-like with </a:t>
            </a:r>
          </a:p>
          <a:p>
            <a:pPr lvl="1"/>
            <a:r>
              <a:rPr lang="en-US" altLang="en-US"/>
              <a:t>Matrix and vector types (2, 3, 4 dimensional)</a:t>
            </a:r>
          </a:p>
          <a:p>
            <a:pPr lvl="1"/>
            <a:r>
              <a:rPr lang="en-US" altLang="en-US"/>
              <a:t>Overloaded operators</a:t>
            </a:r>
          </a:p>
          <a:p>
            <a:pPr lvl="1"/>
            <a:r>
              <a:rPr lang="en-US" altLang="en-US"/>
              <a:t>C++ like constructors</a:t>
            </a:r>
          </a:p>
          <a:p>
            <a:r>
              <a:rPr lang="en-US" altLang="en-US"/>
              <a:t>Similar to Nvidia’s Cg and Microsoft HLSL</a:t>
            </a:r>
          </a:p>
          <a:p>
            <a:r>
              <a:rPr lang="en-US" altLang="en-US"/>
              <a:t>Code sent to shaders as source code</a:t>
            </a:r>
          </a:p>
          <a:p>
            <a:r>
              <a:rPr lang="en-US" altLang="en-US"/>
              <a:t>WebGL  functions compile, link and get information to shaders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BCB155D0-CC4F-B848-B75B-40C047D225C0}" type="slidenum">
              <a:rPr lang="es-ES" altLang="en-US" sz="1000">
                <a:latin typeface="Arial" charset="0"/>
              </a:rPr>
              <a:pPr lvl="1"/>
              <a:t>14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E70A4902-2708-894A-8B4F-80B1DF2A562F}" type="slidenum">
              <a:rPr lang="es-ES" altLang="en-US" sz="1000">
                <a:latin typeface="Arial" charset="0"/>
              </a:rPr>
              <a:pPr lvl="1"/>
              <a:t>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WebGL</a:t>
            </a:r>
            <a:br>
              <a:rPr lang="en-US" altLang="en-US"/>
            </a:br>
            <a:r>
              <a:rPr lang="en-US" altLang="en-US"/>
              <a:t>Part 1: Background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962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6E5768BB-C9D2-634F-9B36-299347525621}" type="slidenum">
              <a:rPr lang="es-ES" altLang="en-US" sz="1000">
                <a:latin typeface="Arial" charset="0"/>
              </a:rPr>
              <a:pPr lvl="1"/>
              <a:t>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Architecture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</p:txBody>
      </p:sp>
      <p:pic>
        <p:nvPicPr>
          <p:cNvPr id="19461" name="Picture 46" descr="AN01F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54371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7B0C1317-8322-9745-AA91-DE351F99D83F}" type="slidenum">
              <a:rPr lang="es-ES" altLang="en-US" sz="1000">
                <a:latin typeface="Arial" charset="0"/>
              </a:rPr>
              <a:pPr lvl="1"/>
              <a:t>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Organization</a:t>
            </a:r>
          </a:p>
        </p:txBody>
      </p:sp>
      <p:pic>
        <p:nvPicPr>
          <p:cNvPr id="21508" name="Picture 36" descr="an02f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67000"/>
            <a:ext cx="8664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CD740BCF-9F61-C049-9F3F-59806EEDCBBE}" type="slidenum">
              <a:rPr lang="es-ES" altLang="en-US" sz="1000">
                <a:latin typeface="Arial" charset="0"/>
              </a:rPr>
              <a:pPr lvl="1"/>
              <a:t>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OpenGL Simple Program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Generate a square on a solid background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3639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35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 used to be easy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01B377BA-B797-7A4F-8FCE-84AEBB60313C}" type="slidenum">
              <a:rPr lang="es-ES" altLang="en-US" sz="1000">
                <a:latin typeface="Arial" charset="0"/>
              </a:rPr>
              <a:pPr lvl="1"/>
              <a:t>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228600" y="1524000"/>
            <a:ext cx="8458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000" b="1"/>
              <a:t>#include &lt;GL/glut.h&gt;</a:t>
            </a:r>
          </a:p>
          <a:p>
            <a:r>
              <a:rPr lang="en-US" altLang="en-US" sz="2000" b="1"/>
              <a:t>void mydisplay(){</a:t>
            </a:r>
          </a:p>
          <a:p>
            <a:r>
              <a:rPr lang="en-US" altLang="en-US" sz="2000" b="1"/>
              <a:t>	glClear(GL_COLOR_BUFFER_BIT);</a:t>
            </a:r>
          </a:p>
          <a:p>
            <a:r>
              <a:rPr lang="en-US" altLang="en-US" sz="2000" b="1"/>
              <a:t>	glBegin(GL_QUAD;</a:t>
            </a:r>
          </a:p>
          <a:p>
            <a:r>
              <a:rPr lang="en-US" altLang="en-US" sz="2000" b="1"/>
              <a:t>		glVertex2f(-0.5, -0.5);</a:t>
            </a:r>
          </a:p>
          <a:p>
            <a:r>
              <a:rPr lang="en-US" altLang="en-US" sz="2000" b="1"/>
              <a:t>		glVertex2f(-0,5, 0,5);</a:t>
            </a:r>
          </a:p>
          <a:p>
            <a:r>
              <a:rPr lang="en-US" altLang="en-US" sz="2000" b="1"/>
              <a:t>		glVertex2f(0.5, 0.5);</a:t>
            </a:r>
          </a:p>
          <a:p>
            <a:r>
              <a:rPr lang="en-US" altLang="en-US" sz="2000" b="1"/>
              <a:t>		glVertex2f(0.5, -0.5);</a:t>
            </a:r>
          </a:p>
          <a:p>
            <a:r>
              <a:rPr lang="en-US" altLang="en-US" sz="2000" b="1"/>
              <a:t>	glEnd()</a:t>
            </a:r>
          </a:p>
          <a:p>
            <a:r>
              <a:rPr lang="en-US" altLang="en-US" sz="2000" b="1"/>
              <a:t>}</a:t>
            </a:r>
          </a:p>
          <a:p>
            <a:r>
              <a:rPr lang="en-US" altLang="en-US" sz="2000" b="1"/>
              <a:t>int main(int argc, char** argv){</a:t>
            </a:r>
          </a:p>
          <a:p>
            <a:r>
              <a:rPr lang="en-US" altLang="en-US" sz="2000" b="1"/>
              <a:t>	glutCreateWindow("simple");     </a:t>
            </a:r>
          </a:p>
          <a:p>
            <a:r>
              <a:rPr lang="en-US" altLang="en-US" sz="2000" b="1"/>
              <a:t>	glutDisplayFunc(mydisplay);    </a:t>
            </a:r>
          </a:p>
          <a:p>
            <a:r>
              <a:rPr lang="en-US" altLang="en-US" sz="2000" b="1"/>
              <a:t>	glutMainLoop();</a:t>
            </a:r>
          </a:p>
          <a:p>
            <a:r>
              <a:rPr lang="en-US" altLang="en-US" sz="2000" b="1"/>
              <a:t>}</a:t>
            </a: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C58690D2-96ED-BB4A-8775-362A20C38862}" type="slidenum">
              <a:rPr lang="es-ES" altLang="en-US" sz="1000">
                <a:latin typeface="Arial" charset="0"/>
              </a:rPr>
              <a:pPr lvl="1"/>
              <a:t>7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happened?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OpenGL functions deprecated</a:t>
            </a:r>
          </a:p>
          <a:p>
            <a:pPr lvl="1"/>
            <a:r>
              <a:rPr lang="en-US" altLang="en-US"/>
              <a:t>immediate vs retained mode</a:t>
            </a:r>
          </a:p>
          <a:p>
            <a:pPr lvl="1"/>
            <a:r>
              <a:rPr lang="en-US" altLang="en-US"/>
              <a:t>make use of GPU</a:t>
            </a:r>
          </a:p>
          <a:p>
            <a:r>
              <a:rPr lang="en-US" altLang="en-US"/>
              <a:t>Makes heavy use of state variable default values that no longer exist</a:t>
            </a:r>
          </a:p>
          <a:p>
            <a:pPr lvl="1"/>
            <a:r>
              <a:rPr lang="en-US" altLang="en-US"/>
              <a:t>Viewing</a:t>
            </a:r>
          </a:p>
          <a:p>
            <a:pPr lvl="1"/>
            <a:r>
              <a:rPr lang="en-US" altLang="en-US"/>
              <a:t>Colors</a:t>
            </a:r>
          </a:p>
          <a:p>
            <a:pPr lvl="1"/>
            <a:r>
              <a:rPr lang="en-US" altLang="en-US"/>
              <a:t>Window parameters</a:t>
            </a:r>
          </a:p>
          <a:p>
            <a:r>
              <a:rPr lang="en-US" altLang="en-US"/>
              <a:t>However, processing loop is the same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in Browser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58015A74-5284-5A46-8756-0F7913C8B384}" type="slidenum">
              <a:rPr lang="es-ES" altLang="en-US" sz="1000">
                <a:latin typeface="Arial" charset="0"/>
              </a:rPr>
              <a:pPr lvl="1"/>
              <a:t>8</a:t>
            </a:fld>
            <a:endParaRPr lang="es-ES" altLang="en-US" sz="1000">
              <a:latin typeface="Arial" charset="0"/>
            </a:endParaRPr>
          </a:p>
        </p:txBody>
      </p:sp>
      <p:pic>
        <p:nvPicPr>
          <p:cNvPr id="29700" name="Content Placeholder 11" descr="html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55" r="-38255"/>
          <a:stretch>
            <a:fillRect/>
          </a:stretch>
        </p:blipFill>
        <p:spPr/>
      </p:pic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8CCA5A1C-F77A-404A-8BD0-0CF523977380}" type="slidenum">
              <a:rPr lang="es-ES" altLang="en-US" sz="1000">
                <a:latin typeface="Arial" charset="0"/>
              </a:rPr>
              <a:pPr lvl="1"/>
              <a:t>9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Loop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that the sample program specifies a render function which is a </a:t>
            </a:r>
            <a:r>
              <a:rPr lang="en-US" altLang="en-US" i="1"/>
              <a:t>event listener </a:t>
            </a:r>
            <a:r>
              <a:rPr lang="en-US" altLang="en-US"/>
              <a:t>or</a:t>
            </a:r>
            <a:r>
              <a:rPr lang="en-US" altLang="en-US" i="1"/>
              <a:t> callback</a:t>
            </a:r>
            <a:r>
              <a:rPr lang="en-US" altLang="en-US"/>
              <a:t> function</a:t>
            </a:r>
            <a:endParaRPr lang="en-US" altLang="en-US" b="1">
              <a:latin typeface="Courier New" charset="0"/>
            </a:endParaRPr>
          </a:p>
          <a:p>
            <a:pPr lvl="1"/>
            <a:r>
              <a:rPr lang="en-US" altLang="en-US"/>
              <a:t>Every program should have a render callback</a:t>
            </a:r>
          </a:p>
          <a:p>
            <a:pPr lvl="1"/>
            <a:r>
              <a:rPr lang="en-US" altLang="en-US"/>
              <a:t>For a static application we need only execute the render function once</a:t>
            </a:r>
          </a:p>
          <a:p>
            <a:pPr lvl="1"/>
            <a:r>
              <a:rPr lang="en-US" altLang="en-US"/>
              <a:t>In a dynamic application, the render function can call itself recursively but each redrawing of the display must be triggered by an event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</TotalTime>
  <Words>542</Words>
  <Application>Microsoft Macintosh PowerPoint</Application>
  <PresentationFormat>On-screen Show (4:3)</PresentationFormat>
  <Paragraphs>124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ＭＳ Ｐゴシック</vt:lpstr>
      <vt:lpstr>Arial</vt:lpstr>
      <vt:lpstr>Times New Roman</vt:lpstr>
      <vt:lpstr>ULA1</vt:lpstr>
      <vt:lpstr>ClipArt</vt:lpstr>
      <vt:lpstr>Introduction to Computer Graphics with WebGL</vt:lpstr>
      <vt:lpstr>Programming with WebGL Part 1: Background</vt:lpstr>
      <vt:lpstr>OpenGL Architecture</vt:lpstr>
      <vt:lpstr>Software Organization</vt:lpstr>
      <vt:lpstr>A OpenGL Simple Program </vt:lpstr>
      <vt:lpstr>It used to be easy</vt:lpstr>
      <vt:lpstr>What happened?</vt:lpstr>
      <vt:lpstr>Execution in Browser</vt:lpstr>
      <vt:lpstr>Event Loop</vt:lpstr>
      <vt:lpstr>Lack of Object Orientation</vt:lpstr>
      <vt:lpstr>WebGL function format</vt:lpstr>
      <vt:lpstr>WebGL constants</vt:lpstr>
      <vt:lpstr>WebGL and GLSL</vt:lpstr>
      <vt:lpstr>GLSL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with WebGL</dc:title>
  <dc:creator>Thomas Citriniti</dc:creator>
  <cp:lastModifiedBy>Thomas Citriniti</cp:lastModifiedBy>
  <cp:revision>1</cp:revision>
  <dcterms:created xsi:type="dcterms:W3CDTF">2015-09-15T00:11:01Z</dcterms:created>
  <dcterms:modified xsi:type="dcterms:W3CDTF">2015-09-15T00:12:30Z</dcterms:modified>
</cp:coreProperties>
</file>