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 autoCompressPictures="0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01" r:id="rId4"/>
    <p:sldId id="290" r:id="rId5"/>
    <p:sldId id="291" r:id="rId6"/>
    <p:sldId id="297" r:id="rId7"/>
    <p:sldId id="292" r:id="rId8"/>
    <p:sldId id="298" r:id="rId9"/>
    <p:sldId id="293" r:id="rId10"/>
    <p:sldId id="299" r:id="rId11"/>
    <p:sldId id="294" r:id="rId12"/>
    <p:sldId id="300" r:id="rId13"/>
    <p:sldId id="295" r:id="rId14"/>
    <p:sldId id="296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97" d="100"/>
          <a:sy n="97" d="100"/>
        </p:scale>
        <p:origin x="1448" y="192"/>
      </p:cViewPr>
      <p:guideLst>
        <p:guide orient="horz" pos="3792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urier New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043B01-64CA-1843-A650-21BADF4055B3}" type="datetime1">
              <a:rPr lang="en-US" altLang="en-US"/>
              <a:pPr/>
              <a:t>9/14/15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urier New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6A270F-FA6B-B94C-88C4-F8C7547453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919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B5395929-2CEF-0141-96E4-BD49CD1338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972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F9543680-2113-854A-8F4C-9A470D1430F0}" type="slidenum">
              <a:rPr lang="en-US" altLang="en-US" sz="1300">
                <a:latin typeface="Times New Roman" charset="0"/>
              </a:rPr>
              <a:pPr/>
              <a:t>1</a:t>
            </a:fld>
            <a:endParaRPr lang="en-US" alt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1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6BA9B059-6062-FF42-90D8-E03940180468}" type="slidenum">
              <a:rPr lang="en-US" altLang="en-US" sz="1300">
                <a:latin typeface="Times New Roman" charset="0"/>
              </a:rPr>
              <a:pPr/>
              <a:t>2</a:t>
            </a:fld>
            <a:endParaRPr lang="en-US" alt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2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2.v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3.v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4.v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5.v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6.v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7.v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8.v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9.v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0.v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5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4D5D4C0E-2E22-9D4A-B0C4-D412F9EAC52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00487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5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AF35EF3F-075D-284C-803D-0CA0783B93FA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6456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5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9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7E4362E6-676E-1347-B9E6-B391ACD2B444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03678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5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40288AAE-45C8-5A40-ACE1-99404600E130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93135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5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1EFE98CE-9A40-B542-A5EA-E1C1F4DD12AC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99903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6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B28A800B-53C9-C349-87FB-43752ADEA8F9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72726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8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2559D4F6-D384-354B-A12A-121D765662A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52247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4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6EB1A91D-1956-324D-AD6B-5B7A2E79E1B0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4271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3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FB67BC1F-1BDA-E04E-BEA0-F5971F444E30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16078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6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1582B4CB-DDB7-D640-A59B-463EE5891B11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57100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6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88223C1D-27F1-0547-A3B4-342DED8464E7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54636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D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</a:defRPr>
            </a:lvl2pPr>
          </a:lstStyle>
          <a:p>
            <a:pPr lvl="1"/>
            <a:fld id="{F4D84BDC-0CA7-1749-951B-690687347052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Art" r:id="rId14" imgW="2354040" imgH="1792080" progId="MS_ClipArt_Gallery.2">
                  <p:embed/>
                </p:oleObj>
              </mc:Choice>
              <mc:Fallback>
                <p:oleObj name="ClipArt" r:id="rId14" imgW="2354040" imgH="1792080" progId="MS_ClipArt_Gallery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324600"/>
            <a:ext cx="647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/>
              <a:t>Programming with OpenGL</a:t>
            </a:r>
            <a:br>
              <a:rPr lang="en-US" altLang="en-US"/>
            </a:br>
            <a:r>
              <a:rPr lang="en-US" altLang="en-US"/>
              <a:t>Part 2: Complete Programs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276600"/>
            <a:ext cx="7848600" cy="1752600"/>
          </a:xfrm>
        </p:spPr>
        <p:txBody>
          <a:bodyPr/>
          <a:lstStyle/>
          <a:p>
            <a:r>
              <a:rPr lang="en-US" altLang="en-US"/>
              <a:t>Ed Angel</a:t>
            </a:r>
          </a:p>
          <a:p>
            <a:r>
              <a:rPr lang="en-US" altLang="en-US"/>
              <a:t>Professor of Emeritus of Computer Science</a:t>
            </a:r>
          </a:p>
          <a:p>
            <a:r>
              <a:rPr lang="en-US" altLang="en-US"/>
              <a:t>University of New Mexico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724400"/>
          </a:xfrm>
        </p:spPr>
        <p:txBody>
          <a:bodyPr/>
          <a:lstStyle/>
          <a:p>
            <a:r>
              <a:rPr lang="en-US" altLang="en-US" b="1">
                <a:latin typeface="Courier New" charset="0"/>
              </a:rPr>
              <a:t>onload</a:t>
            </a:r>
            <a:r>
              <a:rPr lang="en-US" altLang="en-US"/>
              <a:t>: determines where to start execution when all code is loaded</a:t>
            </a:r>
          </a:p>
          <a:p>
            <a:r>
              <a:rPr lang="en-US" altLang="en-US"/>
              <a:t>canvas gets WebGL context from HTML file</a:t>
            </a:r>
          </a:p>
          <a:p>
            <a:r>
              <a:rPr lang="en-US" altLang="en-US"/>
              <a:t>vertices use vec2 type in MV.js</a:t>
            </a:r>
          </a:p>
          <a:p>
            <a:r>
              <a:rPr lang="en-US" altLang="en-US"/>
              <a:t>JS array is not the same as a C or Java array</a:t>
            </a:r>
          </a:p>
          <a:p>
            <a:pPr lvl="1"/>
            <a:r>
              <a:rPr lang="en-US" altLang="en-US"/>
              <a:t>object with methods</a:t>
            </a:r>
          </a:p>
          <a:p>
            <a:pPr lvl="1"/>
            <a:r>
              <a:rPr lang="en-US" altLang="en-US"/>
              <a:t>vertices.length // 4</a:t>
            </a:r>
          </a:p>
          <a:p>
            <a:r>
              <a:rPr lang="en-US" altLang="en-US"/>
              <a:t>Values in clip coordinates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square.js (cont)</a:t>
            </a: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66700" y="1295400"/>
            <a:ext cx="86106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600"/>
              <a:t> </a:t>
            </a:r>
          </a:p>
          <a:p>
            <a:r>
              <a:rPr lang="en-US" altLang="en-US" sz="1600"/>
              <a:t> //  Configure WebGL</a:t>
            </a:r>
          </a:p>
          <a:p>
            <a:r>
              <a:rPr lang="en-US" altLang="en-US" sz="1600"/>
              <a:t> </a:t>
            </a:r>
          </a:p>
          <a:p>
            <a:r>
              <a:rPr lang="en-US" altLang="en-US" sz="1600"/>
              <a:t> gl.viewport( 0, 0, canvas.width, canvas.height );</a:t>
            </a:r>
          </a:p>
          <a:p>
            <a:r>
              <a:rPr lang="en-US" altLang="en-US" sz="1600"/>
              <a:t> gl.clearColor( 0.0, 0.0, 0.0, 1.0 );</a:t>
            </a:r>
          </a:p>
          <a:p>
            <a:endParaRPr lang="en-US" altLang="en-US" sz="1600"/>
          </a:p>
          <a:p>
            <a:r>
              <a:rPr lang="en-US" altLang="en-US" sz="1600"/>
              <a:t>  //  Load shaders and initialize attribute buffers</a:t>
            </a:r>
          </a:p>
          <a:p>
            <a:endParaRPr lang="en-US" altLang="en-US" sz="1600"/>
          </a:p>
          <a:p>
            <a:r>
              <a:rPr lang="en-US" altLang="en-US" sz="1600"/>
              <a:t> var program = initShaders( gl, "vertex-shader", "fragment-shader" );</a:t>
            </a:r>
          </a:p>
          <a:p>
            <a:r>
              <a:rPr lang="en-US" altLang="en-US" sz="1600"/>
              <a:t> gl.useProgram( program );</a:t>
            </a:r>
          </a:p>
          <a:p>
            <a:endParaRPr lang="en-US" altLang="en-US" sz="1600"/>
          </a:p>
          <a:p>
            <a:r>
              <a:rPr lang="en-US" altLang="en-US" sz="1600"/>
              <a:t>  // Load the data into the GPU</a:t>
            </a:r>
          </a:p>
          <a:p>
            <a:endParaRPr lang="en-US" altLang="en-US" sz="1600"/>
          </a:p>
          <a:p>
            <a:r>
              <a:rPr lang="en-US" altLang="en-US" sz="1600"/>
              <a:t> var bufferId = gl.createBuffer();</a:t>
            </a:r>
          </a:p>
          <a:p>
            <a:r>
              <a:rPr lang="en-US" altLang="en-US" sz="1600"/>
              <a:t> gl.bindBuffer( gl.ARRAY_BUFFER, bufferId );</a:t>
            </a:r>
          </a:p>
          <a:p>
            <a:r>
              <a:rPr lang="en-US" altLang="en-US" sz="1600"/>
              <a:t> gl.bufferData( gl.ARRAY_BUFFER, flatten(vertices), gl.STATIC_DRAW );</a:t>
            </a:r>
          </a:p>
          <a:p>
            <a:endParaRPr lang="en-US" altLang="en-US" sz="1600"/>
          </a:p>
          <a:p>
            <a:r>
              <a:rPr lang="en-US" altLang="en-US" sz="1600"/>
              <a:t>  // Associate out shader variables with our data buffer</a:t>
            </a:r>
          </a:p>
          <a:p>
            <a:endParaRPr lang="en-US" altLang="en-US" sz="1600"/>
          </a:p>
          <a:p>
            <a:r>
              <a:rPr lang="en-US" altLang="en-US" sz="1600"/>
              <a:t> var vPosition = gl.getAttribLocation( program, "vPosition" );</a:t>
            </a:r>
          </a:p>
          <a:p>
            <a:r>
              <a:rPr lang="en-US" altLang="en-US" sz="1600"/>
              <a:t> gl.vertexAttribPointer( vPosition, 2, gl.FLOAT, false, 0, 0 );</a:t>
            </a:r>
          </a:p>
          <a:p>
            <a:r>
              <a:rPr lang="en-US" altLang="en-US" sz="1600"/>
              <a:t> gl.enableVertexAttribArray( vPosition );    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latin typeface="Courier New" charset="0"/>
              </a:rPr>
              <a:t>initShaders</a:t>
            </a:r>
            <a:r>
              <a:rPr lang="en-US" altLang="en-US"/>
              <a:t> used to load, compile and link shaders to form a program object</a:t>
            </a:r>
          </a:p>
          <a:p>
            <a:r>
              <a:rPr lang="en-US" altLang="en-US"/>
              <a:t> Load data onto GPU by creating a </a:t>
            </a:r>
            <a:r>
              <a:rPr lang="en-US" altLang="en-US" b="1"/>
              <a:t>vertex buffer object</a:t>
            </a:r>
            <a:r>
              <a:rPr lang="en-US" altLang="en-US"/>
              <a:t> on the GPU</a:t>
            </a:r>
          </a:p>
          <a:p>
            <a:pPr lvl="1"/>
            <a:r>
              <a:rPr lang="en-US" altLang="en-US"/>
              <a:t>Note use of flatten() to convert JS array to an array of float32’s</a:t>
            </a:r>
          </a:p>
          <a:p>
            <a:r>
              <a:rPr lang="en-US" altLang="en-US"/>
              <a:t>Finally we must connect variable in program with variable in shader</a:t>
            </a:r>
          </a:p>
          <a:p>
            <a:pPr lvl="1"/>
            <a:r>
              <a:rPr lang="en-US" altLang="en-US"/>
              <a:t>need name, type, location in buffer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square.js (cont)</a:t>
            </a:r>
          </a:p>
        </p:txBody>
      </p:sp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266700" y="1295400"/>
            <a:ext cx="8610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600"/>
              <a:t> </a:t>
            </a:r>
          </a:p>
          <a:p>
            <a:r>
              <a:rPr lang="en-US" altLang="en-US" sz="1600"/>
              <a:t>    render();</a:t>
            </a:r>
          </a:p>
          <a:p>
            <a:r>
              <a:rPr lang="en-US" altLang="en-US" sz="1600"/>
              <a:t>};</a:t>
            </a:r>
          </a:p>
          <a:p>
            <a:endParaRPr lang="en-US" altLang="en-US" sz="1600"/>
          </a:p>
          <a:p>
            <a:r>
              <a:rPr lang="en-US" altLang="en-US" sz="1600"/>
              <a:t>function render() {</a:t>
            </a:r>
          </a:p>
          <a:p>
            <a:r>
              <a:rPr lang="en-US" altLang="en-US" sz="1600"/>
              <a:t>    gl.clear( gl.COLOR_BUFFER_BIT );</a:t>
            </a:r>
          </a:p>
          <a:p>
            <a:r>
              <a:rPr lang="en-US" altLang="en-US" sz="1600"/>
              <a:t>    gl.drawArrays( gl.TRIANGLE_FAN, 0, 4 );</a:t>
            </a:r>
          </a:p>
          <a:p>
            <a:r>
              <a:rPr lang="en-US" altLang="en-US" sz="1600"/>
              <a:t>}</a:t>
            </a:r>
          </a:p>
        </p:txBody>
      </p:sp>
      <p:sp>
        <p:nvSpPr>
          <p:cNvPr id="29700" name="Right Triangle 5"/>
          <p:cNvSpPr>
            <a:spLocks noChangeArrowheads="1"/>
          </p:cNvSpPr>
          <p:nvPr/>
        </p:nvSpPr>
        <p:spPr bwMode="auto">
          <a:xfrm rot="5400000">
            <a:off x="1371600" y="3886200"/>
            <a:ext cx="1828800" cy="1676400"/>
          </a:xfrm>
          <a:prstGeom prst="rtTriangl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" name="Right Triangle 9"/>
          <p:cNvSpPr/>
          <p:nvPr/>
        </p:nvSpPr>
        <p:spPr bwMode="auto">
          <a:xfrm rot="16200000">
            <a:off x="1371600" y="3886200"/>
            <a:ext cx="1828800" cy="1676400"/>
          </a:xfrm>
          <a:prstGeom prst="rtTriangl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 anchorCtr="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9702" name="TextBox 10"/>
          <p:cNvSpPr txBox="1">
            <a:spLocks noChangeArrowheads="1"/>
          </p:cNvSpPr>
          <p:nvPr/>
        </p:nvSpPr>
        <p:spPr bwMode="auto">
          <a:xfrm>
            <a:off x="914400" y="5715000"/>
            <a:ext cx="30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9703" name="TextBox 11"/>
          <p:cNvSpPr txBox="1">
            <a:spLocks noChangeArrowheads="1"/>
          </p:cNvSpPr>
          <p:nvPr/>
        </p:nvSpPr>
        <p:spPr bwMode="auto">
          <a:xfrm>
            <a:off x="1066800" y="3581400"/>
            <a:ext cx="30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9704" name="TextBox 12"/>
          <p:cNvSpPr txBox="1">
            <a:spLocks noChangeArrowheads="1"/>
          </p:cNvSpPr>
          <p:nvPr/>
        </p:nvSpPr>
        <p:spPr bwMode="auto">
          <a:xfrm>
            <a:off x="3276600" y="3581400"/>
            <a:ext cx="30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9705" name="TextBox 13"/>
          <p:cNvSpPr txBox="1">
            <a:spLocks noChangeArrowheads="1"/>
          </p:cNvSpPr>
          <p:nvPr/>
        </p:nvSpPr>
        <p:spPr bwMode="auto">
          <a:xfrm>
            <a:off x="3276600" y="5562600"/>
            <a:ext cx="30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9706" name="Footer Placeholder 1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Triangles, Fans or Strips</a:t>
            </a:r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266700" y="12954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600"/>
              <a:t> </a:t>
            </a:r>
          </a:p>
          <a:p>
            <a:r>
              <a:rPr lang="en-US" altLang="en-US" sz="1600"/>
              <a:t>gl.drawArrays( gl.TRIANGLES, 0, 6 ); // 0, 1, 2, 0, 2, 3 </a:t>
            </a:r>
          </a:p>
        </p:txBody>
      </p:sp>
      <p:sp>
        <p:nvSpPr>
          <p:cNvPr id="30724" name="Right Triangle 5"/>
          <p:cNvSpPr>
            <a:spLocks noChangeArrowheads="1"/>
          </p:cNvSpPr>
          <p:nvPr/>
        </p:nvSpPr>
        <p:spPr bwMode="auto">
          <a:xfrm rot="5400000">
            <a:off x="1371600" y="3352800"/>
            <a:ext cx="1828800" cy="1676400"/>
          </a:xfrm>
          <a:prstGeom prst="rtTriangl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" name="Right Triangle 9"/>
          <p:cNvSpPr/>
          <p:nvPr/>
        </p:nvSpPr>
        <p:spPr bwMode="auto">
          <a:xfrm rot="16200000">
            <a:off x="1371600" y="3352800"/>
            <a:ext cx="1828800" cy="1676400"/>
          </a:xfrm>
          <a:prstGeom prst="rtTriangl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 anchorCtr="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0726" name="TextBox 10"/>
          <p:cNvSpPr txBox="1">
            <a:spLocks noChangeArrowheads="1"/>
          </p:cNvSpPr>
          <p:nvPr/>
        </p:nvSpPr>
        <p:spPr bwMode="auto">
          <a:xfrm>
            <a:off x="990600" y="5029200"/>
            <a:ext cx="30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27" name="TextBox 11"/>
          <p:cNvSpPr txBox="1">
            <a:spLocks noChangeArrowheads="1"/>
          </p:cNvSpPr>
          <p:nvPr/>
        </p:nvSpPr>
        <p:spPr bwMode="auto">
          <a:xfrm>
            <a:off x="990600" y="2971800"/>
            <a:ext cx="30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0728" name="TextBox 12"/>
          <p:cNvSpPr txBox="1">
            <a:spLocks noChangeArrowheads="1"/>
          </p:cNvSpPr>
          <p:nvPr/>
        </p:nvSpPr>
        <p:spPr bwMode="auto">
          <a:xfrm>
            <a:off x="3276600" y="2971800"/>
            <a:ext cx="30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0729" name="TextBox 13"/>
          <p:cNvSpPr txBox="1">
            <a:spLocks noChangeArrowheads="1"/>
          </p:cNvSpPr>
          <p:nvPr/>
        </p:nvSpPr>
        <p:spPr bwMode="auto">
          <a:xfrm>
            <a:off x="3276600" y="5029200"/>
            <a:ext cx="30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0730" name="TextBox 4"/>
          <p:cNvSpPr txBox="1">
            <a:spLocks noChangeArrowheads="1"/>
          </p:cNvSpPr>
          <p:nvPr/>
        </p:nvSpPr>
        <p:spPr bwMode="auto">
          <a:xfrm>
            <a:off x="247650" y="6019800"/>
            <a:ext cx="8648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600"/>
              <a:t> </a:t>
            </a:r>
          </a:p>
          <a:p>
            <a:r>
              <a:rPr lang="en-US" altLang="en-US" sz="1600"/>
              <a:t>gl.drawArrays( gl.TRIANGLE_STRIP, 0, 4 ); // 0, 1, 3, 2</a:t>
            </a:r>
          </a:p>
        </p:txBody>
      </p:sp>
      <p:sp>
        <p:nvSpPr>
          <p:cNvPr id="30731" name="TextBox 4"/>
          <p:cNvSpPr txBox="1">
            <a:spLocks noChangeArrowheads="1"/>
          </p:cNvSpPr>
          <p:nvPr/>
        </p:nvSpPr>
        <p:spPr bwMode="auto">
          <a:xfrm>
            <a:off x="266700" y="19050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600"/>
              <a:t> </a:t>
            </a:r>
          </a:p>
          <a:p>
            <a:r>
              <a:rPr lang="en-US" altLang="en-US" sz="1600"/>
              <a:t>gl.drawArrays( gl.TRIANGLE_FAN, 0, 4 ); // 0, 1 , 2, 3</a:t>
            </a:r>
          </a:p>
        </p:txBody>
      </p:sp>
      <p:sp>
        <p:nvSpPr>
          <p:cNvPr id="30732" name="Right Triangle 17"/>
          <p:cNvSpPr>
            <a:spLocks noChangeArrowheads="1"/>
          </p:cNvSpPr>
          <p:nvPr/>
        </p:nvSpPr>
        <p:spPr bwMode="auto">
          <a:xfrm>
            <a:off x="5410200" y="3352800"/>
            <a:ext cx="1828800" cy="1676400"/>
          </a:xfrm>
          <a:prstGeom prst="rtTriangl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9" name="Right Triangle 18"/>
          <p:cNvSpPr/>
          <p:nvPr/>
        </p:nvSpPr>
        <p:spPr bwMode="auto">
          <a:xfrm rot="10800000">
            <a:off x="5410200" y="3352800"/>
            <a:ext cx="1828800" cy="1676400"/>
          </a:xfrm>
          <a:prstGeom prst="rtTriangl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 anchorCtr="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0734" name="TextBox 19"/>
          <p:cNvSpPr txBox="1">
            <a:spLocks noChangeArrowheads="1"/>
          </p:cNvSpPr>
          <p:nvPr/>
        </p:nvSpPr>
        <p:spPr bwMode="auto">
          <a:xfrm>
            <a:off x="5029200" y="5029200"/>
            <a:ext cx="30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35" name="TextBox 20"/>
          <p:cNvSpPr txBox="1">
            <a:spLocks noChangeArrowheads="1"/>
          </p:cNvSpPr>
          <p:nvPr/>
        </p:nvSpPr>
        <p:spPr bwMode="auto">
          <a:xfrm>
            <a:off x="5029200" y="2971800"/>
            <a:ext cx="30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0736" name="TextBox 21"/>
          <p:cNvSpPr txBox="1">
            <a:spLocks noChangeArrowheads="1"/>
          </p:cNvSpPr>
          <p:nvPr/>
        </p:nvSpPr>
        <p:spPr bwMode="auto">
          <a:xfrm>
            <a:off x="7315200" y="2971800"/>
            <a:ext cx="30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0737" name="TextBox 22"/>
          <p:cNvSpPr txBox="1">
            <a:spLocks noChangeArrowheads="1"/>
          </p:cNvSpPr>
          <p:nvPr/>
        </p:nvSpPr>
        <p:spPr bwMode="auto">
          <a:xfrm>
            <a:off x="7315200" y="5029200"/>
            <a:ext cx="30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0738" name="Footer Placeholder 1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/>
              <a:t>Build a complete first program</a:t>
            </a:r>
          </a:p>
          <a:p>
            <a:pPr lvl="1"/>
            <a:r>
              <a:rPr lang="en-US" altLang="en-US"/>
              <a:t>Introduce shaders</a:t>
            </a:r>
          </a:p>
          <a:p>
            <a:pPr lvl="1"/>
            <a:r>
              <a:rPr lang="en-US" altLang="en-US"/>
              <a:t>Introduce a standard program structure</a:t>
            </a:r>
          </a:p>
          <a:p>
            <a:r>
              <a:rPr lang="en-US" altLang="en-US"/>
              <a:t>Simple viewing</a:t>
            </a:r>
          </a:p>
          <a:p>
            <a:pPr lvl="1"/>
            <a:r>
              <a:rPr lang="en-US" altLang="en-US"/>
              <a:t>Two-dimensional viewing as a special case of three-dimensional viewing</a:t>
            </a:r>
          </a:p>
          <a:p>
            <a:r>
              <a:rPr lang="en-US" altLang="en-US"/>
              <a:t>Initialization steps and program structure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Square Program</a:t>
            </a:r>
          </a:p>
        </p:txBody>
      </p:sp>
      <p:pic>
        <p:nvPicPr>
          <p:cNvPr id="19459" name="Content Placeholder 4" descr="square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19" r="-19019"/>
          <a:stretch>
            <a:fillRect/>
          </a:stretch>
        </p:blipFill>
        <p:spPr/>
      </p:pic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WebGL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Five steps</a:t>
            </a:r>
          </a:p>
          <a:p>
            <a:pPr lvl="1"/>
            <a:r>
              <a:rPr lang="en-US" altLang="en-US"/>
              <a:t>Describe page (HTML file)</a:t>
            </a:r>
          </a:p>
          <a:p>
            <a:pPr lvl="2"/>
            <a:r>
              <a:rPr lang="en-US" altLang="en-US"/>
              <a:t>request WebGL Canvas</a:t>
            </a:r>
          </a:p>
          <a:p>
            <a:pPr lvl="2"/>
            <a:r>
              <a:rPr lang="en-US" altLang="en-US"/>
              <a:t>read in necessary files</a:t>
            </a:r>
          </a:p>
          <a:p>
            <a:pPr lvl="1"/>
            <a:r>
              <a:rPr lang="en-US" altLang="en-US"/>
              <a:t>Define shaders (HTML file)</a:t>
            </a:r>
          </a:p>
          <a:p>
            <a:pPr lvl="2"/>
            <a:r>
              <a:rPr lang="en-US" altLang="en-US"/>
              <a:t>could be done with a separate file (browser dependent)</a:t>
            </a:r>
          </a:p>
          <a:p>
            <a:pPr lvl="1"/>
            <a:r>
              <a:rPr lang="en-US" altLang="en-US"/>
              <a:t>Compute or specify data (JS file)</a:t>
            </a:r>
          </a:p>
          <a:p>
            <a:pPr lvl="1"/>
            <a:r>
              <a:rPr lang="en-US" altLang="en-US"/>
              <a:t>Send data to GPU (JS file)</a:t>
            </a:r>
          </a:p>
          <a:p>
            <a:pPr lvl="1"/>
            <a:r>
              <a:rPr lang="en-US" altLang="en-US"/>
              <a:t>Render data (JS file)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square.html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266700" y="1524000"/>
            <a:ext cx="86106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600"/>
              <a:t>&lt;!DOCTYPE html&gt;</a:t>
            </a:r>
          </a:p>
          <a:p>
            <a:r>
              <a:rPr lang="en-US" altLang="en-US" sz="1600"/>
              <a:t>&lt;html&gt;</a:t>
            </a:r>
          </a:p>
          <a:p>
            <a:r>
              <a:rPr lang="en-US" altLang="en-US" sz="1600"/>
              <a:t>&lt;head&gt;</a:t>
            </a:r>
          </a:p>
          <a:p>
            <a:r>
              <a:rPr lang="en-US" altLang="en-US" sz="1600"/>
              <a:t>&lt;script id="vertex-shader" type="x-shader/x-vertex"&gt;</a:t>
            </a:r>
          </a:p>
          <a:p>
            <a:endParaRPr lang="en-US" altLang="en-US" sz="1600"/>
          </a:p>
          <a:p>
            <a:r>
              <a:rPr lang="en-US" altLang="en-US" sz="1600"/>
              <a:t>attribute vec4 vPosition;</a:t>
            </a:r>
          </a:p>
          <a:p>
            <a:r>
              <a:rPr lang="en-US" altLang="en-US" sz="1600"/>
              <a:t>void main()</a:t>
            </a:r>
          </a:p>
          <a:p>
            <a:r>
              <a:rPr lang="en-US" altLang="en-US" sz="1600"/>
              <a:t>{</a:t>
            </a:r>
          </a:p>
          <a:p>
            <a:r>
              <a:rPr lang="en-US" altLang="en-US" sz="1600"/>
              <a:t>    gl_Position = vPosition;</a:t>
            </a:r>
          </a:p>
          <a:p>
            <a:r>
              <a:rPr lang="en-US" altLang="en-US" sz="1600"/>
              <a:t>}</a:t>
            </a:r>
          </a:p>
          <a:p>
            <a:r>
              <a:rPr lang="en-US" altLang="en-US" sz="1600"/>
              <a:t>&lt;/script&gt;</a:t>
            </a:r>
          </a:p>
          <a:p>
            <a:endParaRPr lang="en-US" altLang="en-US" sz="1600"/>
          </a:p>
          <a:p>
            <a:r>
              <a:rPr lang="en-US" altLang="en-US" sz="1600"/>
              <a:t>&lt;script id="fragment-shader" type="x-shader/x-fragment"&gt;</a:t>
            </a:r>
          </a:p>
          <a:p>
            <a:endParaRPr lang="en-US" altLang="en-US" sz="1600"/>
          </a:p>
          <a:p>
            <a:r>
              <a:rPr lang="en-US" altLang="en-US" sz="1600"/>
              <a:t>precision mediump float;</a:t>
            </a:r>
          </a:p>
          <a:p>
            <a:endParaRPr lang="en-US" altLang="en-US" sz="1600"/>
          </a:p>
          <a:p>
            <a:r>
              <a:rPr lang="en-US" altLang="en-US" sz="1600"/>
              <a:t>void main()</a:t>
            </a:r>
          </a:p>
          <a:p>
            <a:r>
              <a:rPr lang="en-US" altLang="en-US" sz="1600"/>
              <a:t>{</a:t>
            </a:r>
          </a:p>
          <a:p>
            <a:r>
              <a:rPr lang="en-US" altLang="en-US" sz="1600"/>
              <a:t>    gl_FragColor = vec4( 1.0, 1.0, 1.0, 1.0 );</a:t>
            </a:r>
          </a:p>
          <a:p>
            <a:r>
              <a:rPr lang="en-US" altLang="en-US" sz="1600"/>
              <a:t>}</a:t>
            </a:r>
          </a:p>
          <a:p>
            <a:r>
              <a:rPr lang="en-US" altLang="en-US" sz="1600"/>
              <a:t>&lt;/script&gt;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Shaders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assign names to the shaders that we can use in the JS file</a:t>
            </a:r>
          </a:p>
          <a:p>
            <a:r>
              <a:rPr lang="en-US" altLang="en-US"/>
              <a:t>These are trivial pass-through (do nothing) shaders that which set the two required built-in variables</a:t>
            </a:r>
          </a:p>
          <a:p>
            <a:pPr lvl="1"/>
            <a:r>
              <a:rPr lang="en-US" altLang="en-US"/>
              <a:t>gl_Position</a:t>
            </a:r>
          </a:p>
          <a:p>
            <a:pPr lvl="1"/>
            <a:r>
              <a:rPr lang="en-US" altLang="en-US"/>
              <a:t>gl_FragColor</a:t>
            </a:r>
          </a:p>
          <a:p>
            <a:r>
              <a:rPr lang="en-US" altLang="en-US"/>
              <a:t>Note both shaders are full programs</a:t>
            </a:r>
          </a:p>
          <a:p>
            <a:r>
              <a:rPr lang="en-US" altLang="en-US"/>
              <a:t>Note vector type vec2</a:t>
            </a:r>
          </a:p>
          <a:p>
            <a:r>
              <a:rPr lang="en-US" altLang="en-US"/>
              <a:t>Must set precision in fragment shader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square.html (cont)</a:t>
            </a:r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266700" y="1524000"/>
            <a:ext cx="88773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600"/>
              <a:t>&lt;script type="text/javascript" src="../Common/webgl-utils.js"&gt;&lt;/script&gt;</a:t>
            </a:r>
          </a:p>
          <a:p>
            <a:r>
              <a:rPr lang="en-US" altLang="en-US" sz="1600"/>
              <a:t>&lt;script type="text/javascript" src="../Common/initShaders.js"&gt;&lt;/script&gt;</a:t>
            </a:r>
          </a:p>
          <a:p>
            <a:r>
              <a:rPr lang="en-US" altLang="en-US" sz="1600"/>
              <a:t>&lt;script type="text/javascript" src="../Common/MV.js"&gt;&lt;/script&gt;</a:t>
            </a:r>
          </a:p>
          <a:p>
            <a:r>
              <a:rPr lang="en-US" altLang="en-US" sz="1600"/>
              <a:t>&lt;script type="text/javascript" src="square.js"&gt;&lt;/script&gt;</a:t>
            </a:r>
          </a:p>
          <a:p>
            <a:r>
              <a:rPr lang="en-US" altLang="en-US" sz="1600"/>
              <a:t>&lt;/head&gt;</a:t>
            </a:r>
          </a:p>
          <a:p>
            <a:endParaRPr lang="en-US" altLang="en-US" sz="1600"/>
          </a:p>
          <a:p>
            <a:r>
              <a:rPr lang="en-US" altLang="en-US" sz="1600"/>
              <a:t>&lt;body&gt;</a:t>
            </a:r>
          </a:p>
          <a:p>
            <a:r>
              <a:rPr lang="en-US" altLang="en-US" sz="1600"/>
              <a:t>&lt;canvas id="gl-canvas" width="512" height="512"&gt;</a:t>
            </a:r>
          </a:p>
          <a:p>
            <a:r>
              <a:rPr lang="en-US" altLang="en-US" sz="1600"/>
              <a:t>Oops ... your browser doesn't support the HTML5 canvas element</a:t>
            </a:r>
          </a:p>
          <a:p>
            <a:r>
              <a:rPr lang="en-US" altLang="en-US" sz="1600"/>
              <a:t>&lt;/canvas&gt;</a:t>
            </a:r>
          </a:p>
          <a:p>
            <a:r>
              <a:rPr lang="en-US" altLang="en-US" sz="1600"/>
              <a:t>&lt;/body&gt;</a:t>
            </a:r>
          </a:p>
          <a:p>
            <a:r>
              <a:rPr lang="en-US" altLang="en-US" sz="1600"/>
              <a:t>&lt;/html&gt;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724400"/>
          </a:xfrm>
        </p:spPr>
        <p:txBody>
          <a:bodyPr/>
          <a:lstStyle/>
          <a:p>
            <a:r>
              <a:rPr lang="en-US" altLang="en-US" sz="3200" b="1">
                <a:latin typeface="Courier New" charset="0"/>
              </a:rPr>
              <a:t>../Common/webgl-utils.js</a:t>
            </a:r>
            <a:r>
              <a:rPr lang="en-US" altLang="en-US" sz="3200"/>
              <a:t>: </a:t>
            </a:r>
            <a:r>
              <a:rPr lang="en-US" altLang="en-US"/>
              <a:t>Standard utilities for setting up WebGL context in Common directory on website</a:t>
            </a:r>
          </a:p>
          <a:p>
            <a:r>
              <a:rPr lang="en-US" altLang="en-US" sz="3200" b="1">
                <a:latin typeface="Courier New" charset="0"/>
              </a:rPr>
              <a:t>../Common/initShaders.js</a:t>
            </a:r>
            <a:r>
              <a:rPr lang="en-US" altLang="en-US" sz="3200"/>
              <a:t>: contains JS and WebGL code for reading, compiling and linking the shaders </a:t>
            </a:r>
          </a:p>
          <a:p>
            <a:r>
              <a:rPr lang="en-US" altLang="en-US" sz="3200" b="1">
                <a:latin typeface="Courier New" charset="0"/>
              </a:rPr>
              <a:t>../Common/MV.js</a:t>
            </a:r>
            <a:r>
              <a:rPr lang="en-US" altLang="en-US" sz="3200"/>
              <a:t>: our matrix-vector package</a:t>
            </a:r>
          </a:p>
          <a:p>
            <a:r>
              <a:rPr lang="en-US" altLang="en-US" sz="3200" b="1">
                <a:latin typeface="Courier New" charset="0"/>
              </a:rPr>
              <a:t>square.js</a:t>
            </a:r>
            <a:r>
              <a:rPr lang="en-US" altLang="en-US" sz="3200"/>
              <a:t>: the application file</a:t>
            </a:r>
            <a:endParaRPr lang="en-US" altLang="en-US"/>
          </a:p>
          <a:p>
            <a:endParaRPr lang="en-US" altLang="en-US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square.js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304800" y="1600200"/>
            <a:ext cx="8610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600"/>
              <a:t>var gl;</a:t>
            </a:r>
          </a:p>
          <a:p>
            <a:r>
              <a:rPr lang="en-US" altLang="en-US" sz="1600"/>
              <a:t>var points;</a:t>
            </a:r>
          </a:p>
          <a:p>
            <a:endParaRPr lang="en-US" altLang="en-US" sz="1600"/>
          </a:p>
          <a:p>
            <a:r>
              <a:rPr lang="en-US" altLang="en-US" sz="1600"/>
              <a:t>window.onload = function init(){</a:t>
            </a:r>
          </a:p>
          <a:p>
            <a:pPr lvl="1"/>
            <a:r>
              <a:rPr lang="en-US" altLang="en-US" sz="1600"/>
              <a:t>var canvas = document.getElementById( "gl-canvas" );</a:t>
            </a:r>
          </a:p>
          <a:p>
            <a:r>
              <a:rPr lang="en-US" altLang="en-US" sz="1600"/>
              <a:t>        </a:t>
            </a:r>
          </a:p>
          <a:p>
            <a:r>
              <a:rPr lang="en-US" altLang="en-US" sz="1600"/>
              <a:t>    gl = WebGLUtils.setupWebGL( canvas );</a:t>
            </a:r>
          </a:p>
          <a:p>
            <a:r>
              <a:rPr lang="en-US" altLang="en-US" sz="1600"/>
              <a:t>    if ( !gl ) { alert( "WebGL isn't available" );</a:t>
            </a:r>
          </a:p>
          <a:p>
            <a:r>
              <a:rPr lang="en-US" altLang="en-US" sz="1600"/>
              <a:t> }</a:t>
            </a:r>
          </a:p>
          <a:p>
            <a:r>
              <a:rPr lang="en-US" altLang="en-US" sz="1600"/>
              <a:t>    // Four Vertices</a:t>
            </a:r>
          </a:p>
          <a:p>
            <a:endParaRPr lang="en-US" altLang="en-US" sz="1600"/>
          </a:p>
          <a:p>
            <a:r>
              <a:rPr lang="en-US" altLang="en-US" sz="1600"/>
              <a:t>    var vertices = [</a:t>
            </a:r>
          </a:p>
          <a:p>
            <a:r>
              <a:rPr lang="en-US" altLang="en-US" sz="1600"/>
              <a:t>        vec2( -0.5, -0.5 ),</a:t>
            </a:r>
          </a:p>
          <a:p>
            <a:r>
              <a:rPr lang="en-US" altLang="en-US" sz="1600"/>
              <a:t>        vec2(  -0.5,  0.5 ),</a:t>
            </a:r>
          </a:p>
          <a:p>
            <a:r>
              <a:rPr lang="en-US" altLang="en-US" sz="1600"/>
              <a:t>        vec2(  0.5, 0.5 ),</a:t>
            </a:r>
          </a:p>
          <a:p>
            <a:r>
              <a:rPr lang="en-US" altLang="en-US" sz="1600"/>
              <a:t>        vec2( 0.5, -0.5)</a:t>
            </a:r>
          </a:p>
          <a:p>
            <a:r>
              <a:rPr lang="en-US" altLang="en-US" sz="1600"/>
              <a:t>    ];</a:t>
            </a:r>
          </a:p>
          <a:p>
            <a:r>
              <a:rPr lang="en-US" altLang="en-US" sz="1600"/>
              <a:t> 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</TotalTime>
  <Words>935</Words>
  <Application>Microsoft Macintosh PowerPoint</Application>
  <PresentationFormat>On-screen Show (4:3)</PresentationFormat>
  <Paragraphs>169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Courier New</vt:lpstr>
      <vt:lpstr>ＭＳ Ｐゴシック</vt:lpstr>
      <vt:lpstr>Arial</vt:lpstr>
      <vt:lpstr>Times New Roman</vt:lpstr>
      <vt:lpstr>ULA1</vt:lpstr>
      <vt:lpstr>ClipArt</vt:lpstr>
      <vt:lpstr>Programming with OpenGL Part 2: Complete Programs</vt:lpstr>
      <vt:lpstr>Objectives</vt:lpstr>
      <vt:lpstr>Square Program</vt:lpstr>
      <vt:lpstr>WebGL</vt:lpstr>
      <vt:lpstr>square.html</vt:lpstr>
      <vt:lpstr>Shaders</vt:lpstr>
      <vt:lpstr>square.html (cont)</vt:lpstr>
      <vt:lpstr>Files</vt:lpstr>
      <vt:lpstr>square.js</vt:lpstr>
      <vt:lpstr>Notes</vt:lpstr>
      <vt:lpstr>square.js (cont)</vt:lpstr>
      <vt:lpstr>Notes</vt:lpstr>
      <vt:lpstr>square.js (cont)</vt:lpstr>
      <vt:lpstr>Triangles, Fans or Strips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OpenGL Part 2: Complete Programs</dc:title>
  <dc:creator>Thomas Citriniti</dc:creator>
  <cp:lastModifiedBy>Thomas Citriniti</cp:lastModifiedBy>
  <cp:revision>1</cp:revision>
  <dcterms:created xsi:type="dcterms:W3CDTF">2015-09-15T00:12:36Z</dcterms:created>
  <dcterms:modified xsi:type="dcterms:W3CDTF">2015-09-15T00:13:46Z</dcterms:modified>
</cp:coreProperties>
</file>