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01" r:id="rId4"/>
    <p:sldId id="278" r:id="rId5"/>
    <p:sldId id="302" r:id="rId6"/>
    <p:sldId id="271" r:id="rId7"/>
    <p:sldId id="270" r:id="rId8"/>
    <p:sldId id="279" r:id="rId9"/>
    <p:sldId id="269" r:id="rId10"/>
    <p:sldId id="303" r:id="rId11"/>
    <p:sldId id="304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97" d="100"/>
          <a:sy n="97" d="100"/>
        </p:scale>
        <p:origin x="1448" y="192"/>
      </p:cViewPr>
      <p:guideLst>
        <p:guide orient="horz" pos="3792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5C5FFD-86FB-424F-9AB6-E1ADD306652F}" type="datetime1">
              <a:rPr lang="en-US" altLang="en-US"/>
              <a:pPr/>
              <a:t>9/14/15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9A4DDE-1FFC-0749-B10A-227CAF1B2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50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2391DBD7-3D5B-FF4A-8E44-0B1FD2A8C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982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E222D69C-B59C-DF46-AF29-4F44AF95789E}" type="slidenum">
              <a:rPr lang="en-US" altLang="en-US" sz="1300">
                <a:latin typeface="Times New Roman" charset="0"/>
              </a:rPr>
              <a:pPr/>
              <a:t>1</a:t>
            </a:fld>
            <a:endParaRPr lang="en-US" alt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2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C8FF0764-4ADC-FC47-B15C-2782C5BB928B}" type="slidenum">
              <a:rPr lang="en-US" altLang="en-US" sz="1300">
                <a:latin typeface="Times New Roman" charset="0"/>
              </a:rPr>
              <a:pPr/>
              <a:t>2</a:t>
            </a:fld>
            <a:endParaRPr lang="en-US" alt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1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19F1BD01-217C-004C-8540-623B681C51AC}" type="slidenum">
              <a:rPr lang="en-US" altLang="en-US" sz="1300">
                <a:latin typeface="Times New Roman" charset="0"/>
              </a:rPr>
              <a:pPr/>
              <a:t>4</a:t>
            </a:fld>
            <a:endParaRPr lang="en-US" alt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5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E3C662C-3A53-B146-AB1D-BB259C936987}" type="slidenum">
              <a:rPr lang="en-US" altLang="en-US" sz="1300">
                <a:latin typeface="Times New Roman" charset="0"/>
              </a:rPr>
              <a:pPr/>
              <a:t>6</a:t>
            </a:fld>
            <a:endParaRPr lang="en-US" alt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5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EB3C62E8-7B96-A447-89FE-AA1F943760FE}" type="slidenum">
              <a:rPr lang="en-US" altLang="en-US" sz="1300">
                <a:latin typeface="Times New Roman" charset="0"/>
              </a:rPr>
              <a:pPr/>
              <a:t>7</a:t>
            </a:fld>
            <a:endParaRPr lang="en-US" alt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3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279523D-F925-1043-AB5A-B8496228082F}" type="slidenum">
              <a:rPr lang="en-US" altLang="en-US" sz="1300">
                <a:latin typeface="Times New Roman" charset="0"/>
              </a:rPr>
              <a:pPr/>
              <a:t>8</a:t>
            </a:fld>
            <a:endParaRPr lang="en-US" alt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1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2C3E42E-9886-4D4A-A54D-946458331EB5}" type="slidenum">
              <a:rPr lang="en-US" altLang="en-US" sz="1300">
                <a:latin typeface="Times New Roman" charset="0"/>
              </a:rPr>
              <a:pPr/>
              <a:t>9</a:t>
            </a:fld>
            <a:endParaRPr lang="en-US" alt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2.v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3.v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4.v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5.v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6.v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7.v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8.v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9.v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0.v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822BD51-B09C-D542-8897-586099D0036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342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56762C0B-3F38-0C45-B47A-BDD1CE0D27A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7217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A829995C-9A1C-9143-87DC-9F324C45DDE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808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BDC84159-A777-2D40-8E28-0FBF6DDB95E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3965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C5F5F29-9A62-9149-B3C4-AD83489C23A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50015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FE859E2-041C-2546-84BC-0E302EFAF62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6751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8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40E7FB5D-A8F0-EF41-AD86-3A52F0AA26E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51543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5529CE2-7DAC-9049-ACA6-46BB0832044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1010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3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34802B54-038F-4341-88DB-1C07072D134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2913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37C07993-1F7C-FA45-AC42-4CA2D1FFB31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6349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ClipArt" r:id="rId3" imgW="2354040" imgH="1792080" progId="MS_ClipArt_Gallery.2">
                  <p:embed/>
                </p:oleObj>
              </mc:Choice>
              <mc:Fallback>
                <p:oleObj name="ClipArt" r:id="rId3" imgW="2354040" imgH="17920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67C3C83-8B86-1E42-9F05-CC6C8E32B03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7778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</a:defRPr>
            </a:lvl2pPr>
          </a:lstStyle>
          <a:p>
            <a:pPr lvl="1"/>
            <a:fld id="{16034109-46C8-7743-A154-826A82CB934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47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7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Programming with OpenGL</a:t>
            </a:r>
            <a:br>
              <a:rPr lang="en-US" altLang="en-US"/>
            </a:br>
            <a:r>
              <a:rPr lang="en-US" altLang="en-US"/>
              <a:t>Part 2: Complete Programs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78486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of Emeritus of Computer Science</a:t>
            </a:r>
          </a:p>
          <a:p>
            <a:r>
              <a:rPr lang="en-US" altLang="en-US"/>
              <a:t>University of New Mexico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Assignment: Tessellation and Twist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724400"/>
          </a:xfrm>
        </p:spPr>
        <p:txBody>
          <a:bodyPr/>
          <a:lstStyle/>
          <a:p>
            <a:r>
              <a:rPr lang="en-US" altLang="en-US"/>
              <a:t>Consider rotating a 2D point about the origin</a:t>
            </a:r>
          </a:p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Now let amount of rotation depend on distance from origin giving us </a:t>
            </a:r>
            <a:r>
              <a:rPr lang="en-US" altLang="en-US" b="1"/>
              <a:t>twist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752725" y="2133600"/>
          <a:ext cx="36385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206500" imgH="393700" progId="Equation.3">
                  <p:embed/>
                </p:oleObj>
              </mc:Choice>
              <mc:Fallback>
                <p:oleObj name="Equation" r:id="rId3" imgW="1206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133600"/>
                        <a:ext cx="36385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054225" y="4354513"/>
          <a:ext cx="4711700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5" imgW="1562100" imgH="711200" progId="Equation.3">
                  <p:embed/>
                </p:oleObj>
              </mc:Choice>
              <mc:Fallback>
                <p:oleObj name="Equation" r:id="rId5" imgW="1562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354513"/>
                        <a:ext cx="4711700" cy="214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32771" name="Content Placeholder 4" descr="t1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06" r="-24706"/>
          <a:stretch>
            <a:fillRect/>
          </a:stretch>
        </p:blipFill>
        <p:spPr>
          <a:xfrm>
            <a:off x="685800" y="1524000"/>
            <a:ext cx="3886200" cy="2362200"/>
          </a:xfrm>
        </p:spPr>
      </p:pic>
      <p:pic>
        <p:nvPicPr>
          <p:cNvPr id="32772" name="Picture 5" descr="t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5"/>
          <a:stretch>
            <a:fillRect/>
          </a:stretch>
        </p:blipFill>
        <p:spPr bwMode="auto">
          <a:xfrm>
            <a:off x="5029200" y="1371600"/>
            <a:ext cx="2947988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 descr="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95650"/>
            <a:ext cx="2820988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7" descr="t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9"/>
          <a:stretch>
            <a:fillRect/>
          </a:stretch>
        </p:blipFill>
        <p:spPr bwMode="auto">
          <a:xfrm>
            <a:off x="5029200" y="3432175"/>
            <a:ext cx="2998788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Box 8"/>
          <p:cNvSpPr txBox="1">
            <a:spLocks noChangeArrowheads="1"/>
          </p:cNvSpPr>
          <p:nvPr/>
        </p:nvSpPr>
        <p:spPr bwMode="auto">
          <a:xfrm>
            <a:off x="2133600" y="342900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Arial" charset="0"/>
              </a:rPr>
              <a:t>triangle</a:t>
            </a:r>
          </a:p>
        </p:txBody>
      </p:sp>
      <p:sp>
        <p:nvSpPr>
          <p:cNvPr id="32776" name="TextBox 9"/>
          <p:cNvSpPr txBox="1">
            <a:spLocks noChangeArrowheads="1"/>
          </p:cNvSpPr>
          <p:nvPr/>
        </p:nvSpPr>
        <p:spPr bwMode="auto">
          <a:xfrm>
            <a:off x="5334000" y="335280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Arial" charset="0"/>
              </a:rPr>
              <a:t>tessellated triangle</a:t>
            </a:r>
          </a:p>
        </p:txBody>
      </p:sp>
      <p:sp>
        <p:nvSpPr>
          <p:cNvPr id="32777" name="TextBox 10"/>
          <p:cNvSpPr txBox="1">
            <a:spLocks noChangeArrowheads="1"/>
          </p:cNvSpPr>
          <p:nvPr/>
        </p:nvSpPr>
        <p:spPr bwMode="auto">
          <a:xfrm>
            <a:off x="1066800" y="5819775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Arial" charset="0"/>
              </a:rPr>
              <a:t>twist without tessellation</a:t>
            </a:r>
          </a:p>
        </p:txBody>
      </p:sp>
      <p:sp>
        <p:nvSpPr>
          <p:cNvPr id="32778" name="TextBox 11"/>
          <p:cNvSpPr txBox="1">
            <a:spLocks noChangeArrowheads="1"/>
          </p:cNvSpPr>
          <p:nvPr/>
        </p:nvSpPr>
        <p:spPr bwMode="auto">
          <a:xfrm>
            <a:off x="5257800" y="5819775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Arial" charset="0"/>
              </a:rPr>
              <a:t>twist after tessellation</a:t>
            </a:r>
          </a:p>
        </p:txBody>
      </p:sp>
      <p:sp>
        <p:nvSpPr>
          <p:cNvPr id="32779" name="Footer Placeholder 1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Build a complete first program</a:t>
            </a:r>
          </a:p>
          <a:p>
            <a:pPr lvl="1"/>
            <a:r>
              <a:rPr lang="en-US" altLang="en-US"/>
              <a:t>Introduce shaders</a:t>
            </a:r>
          </a:p>
          <a:p>
            <a:pPr lvl="1"/>
            <a:r>
              <a:rPr lang="en-US" altLang="en-US"/>
              <a:t>Introduce a standard program structure</a:t>
            </a:r>
          </a:p>
          <a:p>
            <a:r>
              <a:rPr lang="en-US" altLang="en-US"/>
              <a:t>Simple viewing</a:t>
            </a:r>
          </a:p>
          <a:p>
            <a:pPr lvl="1"/>
            <a:r>
              <a:rPr lang="en-US" altLang="en-US"/>
              <a:t>Two-dimensional viewing as a special case of three-dimensional viewing</a:t>
            </a:r>
          </a:p>
          <a:p>
            <a:r>
              <a:rPr lang="en-US" altLang="en-US"/>
              <a:t>Initialization steps and program structure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Execution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WebGL runs within the browser</a:t>
            </a:r>
          </a:p>
          <a:p>
            <a:pPr lvl="1"/>
            <a:r>
              <a:rPr lang="en-US" altLang="en-US"/>
              <a:t>complex interaction among the operating system, the window system, the browser and your code (HTML and JS)</a:t>
            </a:r>
          </a:p>
          <a:p>
            <a:r>
              <a:rPr lang="en-US" altLang="en-US"/>
              <a:t>Simple model</a:t>
            </a:r>
          </a:p>
          <a:p>
            <a:pPr lvl="1"/>
            <a:r>
              <a:rPr lang="en-US" altLang="en-US"/>
              <a:t>Start with HTML file</a:t>
            </a:r>
          </a:p>
          <a:p>
            <a:pPr lvl="1"/>
            <a:r>
              <a:rPr lang="en-US" altLang="en-US"/>
              <a:t>files read in asynchronously</a:t>
            </a:r>
          </a:p>
          <a:p>
            <a:pPr lvl="1"/>
            <a:r>
              <a:rPr lang="en-US" altLang="en-US"/>
              <a:t>start with onload function</a:t>
            </a:r>
          </a:p>
          <a:p>
            <a:pPr lvl="2"/>
            <a:r>
              <a:rPr lang="en-US" altLang="en-US"/>
              <a:t>event driven input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units in </a:t>
            </a:r>
            <a:r>
              <a:rPr lang="en-US" altLang="en-US" sz="2800" b="1">
                <a:latin typeface="Courier New" charset="0"/>
              </a:rPr>
              <a:t>points</a:t>
            </a:r>
            <a:r>
              <a:rPr lang="en-US" altLang="en-US" sz="2800"/>
              <a:t> are determined by the application and are called </a:t>
            </a:r>
            <a:r>
              <a:rPr lang="en-US" altLang="en-US" sz="2800" i="1"/>
              <a:t>object, world, model</a:t>
            </a:r>
            <a:r>
              <a:rPr lang="en-US" altLang="en-US" sz="2800"/>
              <a:t> or </a:t>
            </a:r>
            <a:r>
              <a:rPr lang="en-US" altLang="en-US" sz="2800" i="1"/>
              <a:t>problem coordinates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Viewing specifications usually are also in object coordinates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Eventually pixels will be produced in </a:t>
            </a:r>
            <a:r>
              <a:rPr lang="en-US" altLang="en-US" sz="2800" i="1"/>
              <a:t>window coordinates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WebGL also uses some internal representations that usually are not visible to the application but are important in the shaders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Most important is </a:t>
            </a:r>
            <a:r>
              <a:rPr lang="en-US" altLang="en-US" sz="2800" i="1"/>
              <a:t>clip coordinates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153400" cy="1066800"/>
          </a:xfrm>
        </p:spPr>
        <p:txBody>
          <a:bodyPr/>
          <a:lstStyle/>
          <a:p>
            <a:r>
              <a:rPr lang="en-US" altLang="en-US"/>
              <a:t>Coordinate Systems and Shaders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Vertex shader must output in clip coordinates</a:t>
            </a:r>
          </a:p>
          <a:p>
            <a:r>
              <a:rPr lang="en-US" altLang="en-US"/>
              <a:t>Input to fragment shader from rasterizer is in window coordinates</a:t>
            </a:r>
          </a:p>
          <a:p>
            <a:r>
              <a:rPr lang="en-US" altLang="en-US"/>
              <a:t>Application can provide vertex data in any coordinate system but shader must eventually produce gl_Position in clip coordinates</a:t>
            </a:r>
          </a:p>
          <a:p>
            <a:r>
              <a:rPr lang="en-US" altLang="en-US"/>
              <a:t>Simple example uses clip coordinates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an02f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71800"/>
            <a:ext cx="4572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WebGL Camera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WebGL places a camera at the origin in object space pointing in the negative </a:t>
            </a:r>
            <a:r>
              <a:rPr lang="en-US" altLang="en-US" i="1">
                <a:latin typeface="Times New Roman" charset="0"/>
              </a:rPr>
              <a:t>z</a:t>
            </a:r>
            <a:r>
              <a:rPr lang="en-US" altLang="en-US"/>
              <a:t> direction</a:t>
            </a:r>
          </a:p>
          <a:p>
            <a:r>
              <a:rPr lang="en-US" altLang="en-US"/>
              <a:t>The default viewing volume</a:t>
            </a:r>
          </a:p>
          <a:p>
            <a:pPr>
              <a:buFontTx/>
              <a:buNone/>
            </a:pPr>
            <a:r>
              <a:rPr lang="en-US" altLang="en-US"/>
              <a:t>  is a box centered at the</a:t>
            </a:r>
          </a:p>
          <a:p>
            <a:pPr>
              <a:buFontTx/>
              <a:buNone/>
            </a:pPr>
            <a:r>
              <a:rPr lang="en-US" altLang="en-US"/>
              <a:t>  origin with sides of </a:t>
            </a:r>
          </a:p>
          <a:p>
            <a:pPr>
              <a:buFontTx/>
              <a:buNone/>
            </a:pPr>
            <a:r>
              <a:rPr lang="en-US" altLang="en-US"/>
              <a:t>  length 2</a:t>
            </a:r>
          </a:p>
        </p:txBody>
      </p:sp>
      <p:sp>
        <p:nvSpPr>
          <p:cNvPr id="235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Orthographic Viewing</a:t>
            </a:r>
          </a:p>
        </p:txBody>
      </p:sp>
      <p:grpSp>
        <p:nvGrpSpPr>
          <p:cNvPr id="25603" name="Group 64"/>
          <p:cNvGrpSpPr>
            <a:grpSpLocks/>
          </p:cNvGrpSpPr>
          <p:nvPr/>
        </p:nvGrpSpPr>
        <p:grpSpPr bwMode="auto">
          <a:xfrm>
            <a:off x="838200" y="2971800"/>
            <a:ext cx="4516438" cy="3051175"/>
            <a:chOff x="672" y="1248"/>
            <a:chExt cx="2845" cy="1922"/>
          </a:xfrm>
        </p:grpSpPr>
        <p:pic>
          <p:nvPicPr>
            <p:cNvPr id="25612" name="Picture 5" descr="an02f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48"/>
              <a:ext cx="2845" cy="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Text Box 10"/>
            <p:cNvSpPr txBox="1">
              <a:spLocks noChangeArrowheads="1"/>
            </p:cNvSpPr>
            <p:nvPr/>
          </p:nvSpPr>
          <p:spPr bwMode="auto">
            <a:xfrm>
              <a:off x="2448" y="244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sz="1600" i="1">
                  <a:latin typeface="Times New Roman" charset="0"/>
                </a:rPr>
                <a:t>z=0</a:t>
              </a:r>
            </a:p>
          </p:txBody>
        </p:sp>
        <p:sp>
          <p:nvSpPr>
            <p:cNvPr id="25614" name="Rectangle 11"/>
            <p:cNvSpPr>
              <a:spLocks noChangeArrowheads="1"/>
            </p:cNvSpPr>
            <p:nvPr/>
          </p:nvSpPr>
          <p:spPr bwMode="auto">
            <a:xfrm flipV="1">
              <a:off x="2400" y="2592"/>
              <a:ext cx="2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604" name="Group 63"/>
          <p:cNvGrpSpPr>
            <a:grpSpLocks/>
          </p:cNvGrpSpPr>
          <p:nvPr/>
        </p:nvGrpSpPr>
        <p:grpSpPr bwMode="auto">
          <a:xfrm>
            <a:off x="6324600" y="2971800"/>
            <a:ext cx="2363788" cy="2847975"/>
            <a:chOff x="3600" y="1248"/>
            <a:chExt cx="1489" cy="1794"/>
          </a:xfrm>
        </p:grpSpPr>
        <p:pic>
          <p:nvPicPr>
            <p:cNvPr id="25607" name="Picture 7" descr="an02f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440"/>
              <a:ext cx="1489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Rectangle 59"/>
            <p:cNvSpPr>
              <a:spLocks noChangeArrowheads="1"/>
            </p:cNvSpPr>
            <p:nvPr/>
          </p:nvSpPr>
          <p:spPr bwMode="auto">
            <a:xfrm>
              <a:off x="4464" y="124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25609" name="Group 61"/>
            <p:cNvGrpSpPr>
              <a:grpSpLocks/>
            </p:cNvGrpSpPr>
            <p:nvPr/>
          </p:nvGrpSpPr>
          <p:grpSpPr bwMode="auto">
            <a:xfrm>
              <a:off x="4416" y="1680"/>
              <a:ext cx="384" cy="212"/>
              <a:chOff x="4848" y="1200"/>
              <a:chExt cx="384" cy="212"/>
            </a:xfrm>
          </p:grpSpPr>
          <p:sp>
            <p:nvSpPr>
              <p:cNvPr id="25610" name="Rectangle 60"/>
              <p:cNvSpPr>
                <a:spLocks noChangeArrowheads="1"/>
              </p:cNvSpPr>
              <p:nvPr/>
            </p:nvSpPr>
            <p:spPr bwMode="auto">
              <a:xfrm>
                <a:off x="4848" y="120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11" name="Text Box 58"/>
              <p:cNvSpPr txBox="1">
                <a:spLocks noChangeArrowheads="1"/>
              </p:cNvSpPr>
              <p:nvPr/>
            </p:nvSpPr>
            <p:spPr bwMode="auto">
              <a:xfrm>
                <a:off x="4896" y="120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i="1">
                    <a:latin typeface="Times New Roman" charset="0"/>
                  </a:rPr>
                  <a:t>z=0</a:t>
                </a:r>
              </a:p>
            </p:txBody>
          </p:sp>
        </p:grpSp>
      </p:grpSp>
      <p:sp>
        <p:nvSpPr>
          <p:cNvPr id="25605" name="Text Box 65"/>
          <p:cNvSpPr txBox="1">
            <a:spLocks noChangeArrowheads="1"/>
          </p:cNvSpPr>
          <p:nvPr/>
        </p:nvSpPr>
        <p:spPr bwMode="auto">
          <a:xfrm>
            <a:off x="820738" y="1600200"/>
            <a:ext cx="6015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Arial" charset="0"/>
              </a:rPr>
              <a:t>In the default orthographic view, points are </a:t>
            </a:r>
          </a:p>
          <a:p>
            <a:r>
              <a:rPr lang="en-US" altLang="en-US">
                <a:latin typeface="Arial" charset="0"/>
              </a:rPr>
              <a:t>projected forward along the </a:t>
            </a:r>
            <a:r>
              <a:rPr lang="en-US" altLang="en-US" i="1">
                <a:latin typeface="Times New Roman" charset="0"/>
              </a:rPr>
              <a:t>z</a:t>
            </a:r>
            <a:r>
              <a:rPr lang="en-US" altLang="en-US">
                <a:latin typeface="Arial" charset="0"/>
              </a:rPr>
              <a:t> axis onto the</a:t>
            </a:r>
          </a:p>
          <a:p>
            <a:r>
              <a:rPr lang="en-US" altLang="en-US">
                <a:latin typeface="Arial" charset="0"/>
              </a:rPr>
              <a:t>plane </a:t>
            </a:r>
            <a:r>
              <a:rPr lang="en-US" altLang="en-US" i="1">
                <a:latin typeface="Times New Roman" charset="0"/>
              </a:rPr>
              <a:t>z=0</a:t>
            </a:r>
          </a:p>
        </p:txBody>
      </p:sp>
      <p:sp>
        <p:nvSpPr>
          <p:cNvPr id="25606" name="Footer Placeholder 1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Viewports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 not have use the entire window for the image: </a:t>
            </a:r>
            <a:r>
              <a:rPr lang="en-US" altLang="en-US" b="1">
                <a:latin typeface="Courier New" charset="0"/>
              </a:rPr>
              <a:t>gl.viewport(x,y,w,h)</a:t>
            </a:r>
          </a:p>
          <a:p>
            <a:r>
              <a:rPr lang="en-US" altLang="en-US"/>
              <a:t>Values in pixels (window coordinates)</a:t>
            </a:r>
          </a:p>
        </p:txBody>
      </p:sp>
      <p:pic>
        <p:nvPicPr>
          <p:cNvPr id="27652" name="Picture 5" descr="an02f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6452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/>
              <a:t>Transformations and Viewing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In WebGL, we usually carry out projection using a projection matrix (transformation) before rasterization</a:t>
            </a:r>
          </a:p>
          <a:p>
            <a:r>
              <a:rPr lang="en-US" altLang="en-US" sz="2700"/>
              <a:t>Transformation functions are also used for changes in coordinate systems</a:t>
            </a:r>
            <a:endParaRPr lang="en-US" altLang="en-US" sz="2000" b="1">
              <a:latin typeface="Courier New" charset="0"/>
            </a:endParaRPr>
          </a:p>
          <a:p>
            <a:r>
              <a:rPr lang="en-US" altLang="en-US" sz="2700"/>
              <a:t>Pre 3.1 OpenGL had a set of transformation functions which have been deprecated</a:t>
            </a:r>
          </a:p>
          <a:p>
            <a:r>
              <a:rPr lang="en-US" altLang="en-US" sz="2700"/>
              <a:t>Three choices in WebGL</a:t>
            </a:r>
          </a:p>
          <a:p>
            <a:pPr lvl="1"/>
            <a:r>
              <a:rPr lang="en-US" altLang="en-US" sz="2200"/>
              <a:t>Application code</a:t>
            </a:r>
          </a:p>
          <a:p>
            <a:pPr lvl="1"/>
            <a:r>
              <a:rPr lang="en-US" altLang="en-US" sz="2200"/>
              <a:t>GLSL functions</a:t>
            </a:r>
          </a:p>
          <a:p>
            <a:pPr lvl="1"/>
            <a:r>
              <a:rPr lang="en-US" altLang="en-US" sz="2200"/>
              <a:t>MV.js</a:t>
            </a:r>
          </a:p>
          <a:p>
            <a:pPr lvl="1"/>
            <a:endParaRPr lang="en-US" altLang="en-US" sz="1500" b="1">
              <a:latin typeface="Courier New" charset="0"/>
            </a:endParaRPr>
          </a:p>
          <a:p>
            <a:endParaRPr lang="en-US" altLang="en-US" sz="270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0</TotalTime>
  <Words>482</Words>
  <Application>Microsoft Macintosh PowerPoint</Application>
  <PresentationFormat>On-screen Show (4:3)</PresentationFormat>
  <Paragraphs>80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Courier New</vt:lpstr>
      <vt:lpstr>ＭＳ Ｐゴシック</vt:lpstr>
      <vt:lpstr>Arial</vt:lpstr>
      <vt:lpstr>Times New Roman</vt:lpstr>
      <vt:lpstr>ULA1</vt:lpstr>
      <vt:lpstr>ClipArt</vt:lpstr>
      <vt:lpstr>Microsoft Equation</vt:lpstr>
      <vt:lpstr>Programming with OpenGL Part 2: Complete Programs</vt:lpstr>
      <vt:lpstr>Objectives</vt:lpstr>
      <vt:lpstr>Program Execution</vt:lpstr>
      <vt:lpstr>Coordinate Systems</vt:lpstr>
      <vt:lpstr>Coordinate Systems and Shaders</vt:lpstr>
      <vt:lpstr>WebGL Camera</vt:lpstr>
      <vt:lpstr>Orthographic Viewing</vt:lpstr>
      <vt:lpstr>Viewports</vt:lpstr>
      <vt:lpstr>Transformations and Viewing</vt:lpstr>
      <vt:lpstr>First Assignment: Tessellation and Twist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OpenGL Part 2: Complete Programs</dc:title>
  <dc:creator>Thomas Citriniti</dc:creator>
  <cp:lastModifiedBy>Thomas Citriniti</cp:lastModifiedBy>
  <cp:revision>1</cp:revision>
  <dcterms:created xsi:type="dcterms:W3CDTF">2015-09-15T00:13:54Z</dcterms:created>
  <dcterms:modified xsi:type="dcterms:W3CDTF">2015-09-15T00:14:47Z</dcterms:modified>
</cp:coreProperties>
</file>