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90" r:id="rId2"/>
    <p:sldId id="256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>
        <p:scale>
          <a:sx n="150" d="100"/>
          <a:sy n="150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D43CA76-2008-AD44-8471-D0FB71865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267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8C6060E-B164-5848-8DD0-892ECA4090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313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C3B5EC-B390-8442-86F2-7BB15CB7ABF4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7585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6D69BD-0FD0-B047-B408-398DE2E8ACB9}" type="slidenum">
              <a:rPr lang="en-US" altLang="en-US" sz="1300"/>
              <a:pPr/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0109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0DCCB2-24D6-CF49-A0A4-02F25B64AD56}" type="slidenum">
              <a:rPr lang="en-US" altLang="en-US" sz="1300"/>
              <a:pPr/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418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DBFC048-095C-7F40-B644-A0F7772F3093}" type="slidenum">
              <a:rPr lang="en-US" altLang="en-US" sz="1300"/>
              <a:pPr/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54949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5224A4-FFEA-CE40-A9EF-50F8A92411B6}" type="slidenum">
              <a:rPr lang="en-US" altLang="en-US" sz="1300"/>
              <a:pPr/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3987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71797C-AC51-6E4C-BC59-3910392CDC5B}" type="slidenum">
              <a:rPr lang="en-US" altLang="en-US" sz="1300"/>
              <a:pPr/>
              <a:t>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6679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54BC31-FBC6-B74F-B1E0-814A609F30CE}" type="slidenum">
              <a:rPr lang="en-US" altLang="en-US" sz="1300"/>
              <a:pPr/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6752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0293E0-475B-8243-BC19-2F970A851F44}" type="slidenum">
              <a:rPr lang="en-US" altLang="en-US" sz="1300"/>
              <a:pPr/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59221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B22306-F259-2940-AFA4-70279711667B}" type="slidenum">
              <a:rPr lang="en-US" altLang="en-US" sz="1300"/>
              <a:pPr/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0168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6DC26B-8561-5E43-9AC3-76E5F2F42B13}" type="slidenum">
              <a:rPr lang="en-US" altLang="en-US" sz="1300"/>
              <a:pPr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2352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FAEEFB-00C6-7043-ADEB-7A5121922F27}" type="slidenum">
              <a:rPr lang="en-US" altLang="en-US" sz="1300"/>
              <a:pPr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378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188E40F-B96B-E14B-8920-65F6E6CAA3F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454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297228B-7D91-B94F-AC87-507E21CF273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0190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C93CC53-F893-0747-955F-E1160B32CA5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79100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9F5B5AF-4753-EA4C-8E32-56A0B6A3945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7756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C6AE650-7C9F-1A46-839F-77CB995B863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77574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751DB5D-3AD3-B748-BFD5-D7E40986106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3986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105C47A-CA95-6A44-9D5B-3A29B4F7E4B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67806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49F11BB-8015-1C48-B904-E4AF5828EE8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62771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3FD0429-7F3F-C947-820D-6679F25E4B1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754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DE834F2-E39E-1344-B7D6-B1D5630D43F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4989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88334732-F637-1547-A3BC-E394FA7F951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11061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/>
            <a:fld id="{8CC80A8E-57E2-4241-A908-4B0152AC74B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678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AD935029-6EAE-284F-9144-AD580CA188BF}" type="slidenum">
              <a:rPr lang="es-ES" altLang="en-US" sz="1000">
                <a:latin typeface="Arial" charset="0"/>
              </a:rPr>
              <a:pPr lvl="1"/>
              <a:t>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Introduction to Computer Graphics with WebGL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81200"/>
            <a:ext cx="7543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</a:t>
            </a:r>
          </a:p>
          <a:p>
            <a:r>
              <a:rPr lang="en-US" altLang="en-US"/>
              <a:t>Founding Director, Arts, Research, Technology and Science Laboratory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3D1089D6-DCDE-1140-94BA-16A8C25952C2}" type="slidenum">
              <a:rPr lang="es-ES" altLang="en-US" sz="1000">
                <a:latin typeface="Arial" charset="0"/>
              </a:rPr>
              <a:pPr lvl="1"/>
              <a:t>10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Model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3657600" y="4572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Vertex</a:t>
            </a:r>
          </a:p>
          <a:p>
            <a:r>
              <a:rPr lang="en-US" altLang="en-US"/>
              <a:t>Shader</a:t>
            </a:r>
          </a:p>
        </p:txBody>
      </p:sp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3657600" y="2590800"/>
            <a:ext cx="1752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GPU</a:t>
            </a:r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6324600" y="4572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Primitive</a:t>
            </a:r>
          </a:p>
          <a:p>
            <a:r>
              <a:rPr lang="en-US" altLang="en-US"/>
              <a:t>Assembly</a:t>
            </a:r>
          </a:p>
        </p:txBody>
      </p:sp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914400" y="4648200"/>
            <a:ext cx="1676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Application</a:t>
            </a:r>
          </a:p>
          <a:p>
            <a:r>
              <a:rPr lang="en-US" altLang="en-US"/>
              <a:t>Program</a:t>
            </a:r>
          </a:p>
        </p:txBody>
      </p:sp>
      <p:cxnSp>
        <p:nvCxnSpPr>
          <p:cNvPr id="32776" name="Elbow Connector 18"/>
          <p:cNvCxnSpPr>
            <a:cxnSpLocks noChangeShapeType="1"/>
            <a:stCxn id="32775" idx="0"/>
            <a:endCxn id="32773" idx="1"/>
          </p:cNvCxnSpPr>
          <p:nvPr/>
        </p:nvCxnSpPr>
        <p:spPr bwMode="auto">
          <a:xfrm rot="5400000" flipH="1" flipV="1">
            <a:off x="1866900" y="2857500"/>
            <a:ext cx="1676400" cy="1905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21"/>
          <p:cNvCxnSpPr>
            <a:cxnSpLocks noChangeShapeType="1"/>
          </p:cNvCxnSpPr>
          <p:nvPr/>
        </p:nvCxnSpPr>
        <p:spPr bwMode="auto">
          <a:xfrm rot="5400000">
            <a:off x="3810001" y="3962400"/>
            <a:ext cx="12192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23"/>
          <p:cNvCxnSpPr>
            <a:cxnSpLocks noChangeShapeType="1"/>
            <a:stCxn id="32775" idx="3"/>
          </p:cNvCxnSpPr>
          <p:nvPr/>
        </p:nvCxnSpPr>
        <p:spPr bwMode="auto">
          <a:xfrm>
            <a:off x="2590800" y="5105400"/>
            <a:ext cx="1066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Straight Arrow Connector 25"/>
          <p:cNvCxnSpPr>
            <a:cxnSpLocks noChangeShapeType="1"/>
            <a:stCxn id="32772" idx="3"/>
            <a:endCxn id="32774" idx="1"/>
          </p:cNvCxnSpPr>
          <p:nvPr/>
        </p:nvCxnSpPr>
        <p:spPr bwMode="auto">
          <a:xfrm>
            <a:off x="5410200" y="5029200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TextBox 26"/>
          <p:cNvSpPr txBox="1">
            <a:spLocks noChangeArrowheads="1"/>
          </p:cNvSpPr>
          <p:nvPr/>
        </p:nvSpPr>
        <p:spPr bwMode="auto">
          <a:xfrm>
            <a:off x="2209800" y="5562600"/>
            <a:ext cx="1954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gl.drawArrays</a:t>
            </a:r>
          </a:p>
        </p:txBody>
      </p:sp>
      <p:sp>
        <p:nvSpPr>
          <p:cNvPr id="32781" name="TextBox 27"/>
          <p:cNvSpPr txBox="1">
            <a:spLocks noChangeArrowheads="1"/>
          </p:cNvSpPr>
          <p:nvPr/>
        </p:nvSpPr>
        <p:spPr bwMode="auto">
          <a:xfrm>
            <a:off x="5334000" y="5638800"/>
            <a:ext cx="99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Vertex</a:t>
            </a:r>
          </a:p>
        </p:txBody>
      </p:sp>
      <p:sp>
        <p:nvSpPr>
          <p:cNvPr id="32782" name="TextBox 28"/>
          <p:cNvSpPr txBox="1">
            <a:spLocks noChangeArrowheads="1"/>
          </p:cNvSpPr>
          <p:nvPr/>
        </p:nvSpPr>
        <p:spPr bwMode="auto">
          <a:xfrm>
            <a:off x="1524000" y="2133600"/>
            <a:ext cx="2176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Vertex data</a:t>
            </a:r>
          </a:p>
          <a:p>
            <a:r>
              <a:rPr lang="en-US" altLang="en-US"/>
              <a:t>Shader Program</a:t>
            </a:r>
          </a:p>
        </p:txBody>
      </p:sp>
      <p:sp>
        <p:nvSpPr>
          <p:cNvPr id="32783" name="Footer Placeholder 1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C3AE7286-F3B9-6042-8E2B-97A093E707B5}" type="slidenum">
              <a:rPr lang="es-ES" altLang="en-US" sz="1000">
                <a:latin typeface="Arial" charset="0"/>
              </a:rPr>
              <a:pPr lvl="1"/>
              <a:t>11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Fragment Program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precision mediump float;</a:t>
            </a:r>
          </a:p>
          <a:p>
            <a:pPr>
              <a:buFontTx/>
              <a:buNone/>
            </a:pPr>
            <a:r>
              <a:rPr lang="en-US" altLang="en-US"/>
              <a:t>void main(void)</a:t>
            </a:r>
          </a:p>
          <a:p>
            <a:pPr>
              <a:buFontTx/>
              <a:buNone/>
            </a:pPr>
            <a:r>
              <a:rPr lang="en-US" altLang="en-US"/>
              <a:t>{</a:t>
            </a:r>
          </a:p>
          <a:p>
            <a:pPr>
              <a:buFontTx/>
              <a:buNone/>
            </a:pPr>
            <a:r>
              <a:rPr lang="en-US" altLang="en-US"/>
              <a:t>   gl_FragColor = vec4(1.0, 0.0, 0.0, 1.0);</a:t>
            </a:r>
          </a:p>
          <a:p>
            <a:pPr>
              <a:buFontTx/>
              <a:buNone/>
            </a:pPr>
            <a:r>
              <a:rPr lang="en-US" altLang="en-US"/>
              <a:t>}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4E9E259E-2656-0146-927C-4B847F03E75F}" type="slidenum">
              <a:rPr lang="es-ES" altLang="en-US" sz="1000">
                <a:latin typeface="Arial" charset="0"/>
              </a:rPr>
              <a:pPr lvl="1"/>
              <a:t>12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Model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3657600" y="4572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Fragment</a:t>
            </a:r>
          </a:p>
          <a:p>
            <a:r>
              <a:rPr lang="en-US" altLang="en-US"/>
              <a:t>Shader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3657600" y="2590800"/>
            <a:ext cx="1752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Application</a:t>
            </a: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324600" y="4572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Frame Buffer</a:t>
            </a: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914400" y="4648200"/>
            <a:ext cx="1676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Rasterizer</a:t>
            </a:r>
          </a:p>
        </p:txBody>
      </p:sp>
      <p:cxnSp>
        <p:nvCxnSpPr>
          <p:cNvPr id="36872" name="Straight Arrow Connector 11"/>
          <p:cNvCxnSpPr>
            <a:cxnSpLocks noChangeShapeType="1"/>
          </p:cNvCxnSpPr>
          <p:nvPr/>
        </p:nvCxnSpPr>
        <p:spPr bwMode="auto">
          <a:xfrm rot="5400000">
            <a:off x="3810001" y="3962400"/>
            <a:ext cx="12192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Straight Arrow Connector 12"/>
          <p:cNvCxnSpPr>
            <a:cxnSpLocks noChangeShapeType="1"/>
            <a:stCxn id="36871" idx="3"/>
          </p:cNvCxnSpPr>
          <p:nvPr/>
        </p:nvCxnSpPr>
        <p:spPr bwMode="auto">
          <a:xfrm>
            <a:off x="2590800" y="5105400"/>
            <a:ext cx="1066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Straight Arrow Connector 13"/>
          <p:cNvCxnSpPr>
            <a:cxnSpLocks noChangeShapeType="1"/>
            <a:stCxn id="36868" idx="3"/>
            <a:endCxn id="36870" idx="1"/>
          </p:cNvCxnSpPr>
          <p:nvPr/>
        </p:nvCxnSpPr>
        <p:spPr bwMode="auto">
          <a:xfrm>
            <a:off x="5410200" y="5029200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5" name="TextBox 14"/>
          <p:cNvSpPr txBox="1">
            <a:spLocks noChangeArrowheads="1"/>
          </p:cNvSpPr>
          <p:nvPr/>
        </p:nvSpPr>
        <p:spPr bwMode="auto">
          <a:xfrm>
            <a:off x="2209800" y="5638800"/>
            <a:ext cx="136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Fragment</a:t>
            </a:r>
          </a:p>
        </p:txBody>
      </p:sp>
      <p:sp>
        <p:nvSpPr>
          <p:cNvPr id="36876" name="TextBox 15"/>
          <p:cNvSpPr txBox="1">
            <a:spLocks noChangeArrowheads="1"/>
          </p:cNvSpPr>
          <p:nvPr/>
        </p:nvSpPr>
        <p:spPr bwMode="auto">
          <a:xfrm>
            <a:off x="5334000" y="5638800"/>
            <a:ext cx="1365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Fragment</a:t>
            </a:r>
          </a:p>
          <a:p>
            <a:r>
              <a:rPr lang="en-US" altLang="en-US"/>
              <a:t>Color</a:t>
            </a:r>
          </a:p>
        </p:txBody>
      </p:sp>
      <p:sp>
        <p:nvSpPr>
          <p:cNvPr id="36877" name="TextBox 16"/>
          <p:cNvSpPr txBox="1">
            <a:spLocks noChangeArrowheads="1"/>
          </p:cNvSpPr>
          <p:nvPr/>
        </p:nvSpPr>
        <p:spPr bwMode="auto">
          <a:xfrm>
            <a:off x="1371600" y="3505200"/>
            <a:ext cx="217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Shader Program</a:t>
            </a:r>
          </a:p>
        </p:txBody>
      </p:sp>
      <p:sp>
        <p:nvSpPr>
          <p:cNvPr id="36878" name="Footer Placeholder 1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/>
          <a:p>
            <a:r>
              <a:rPr lang="en-US" altLang="en-US"/>
              <a:t>Programming with WebGL</a:t>
            </a:r>
            <a:br>
              <a:rPr lang="en-US" altLang="en-US"/>
            </a:br>
            <a:r>
              <a:rPr lang="en-US" altLang="en-US"/>
              <a:t>Part 3: Shaders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14800"/>
            <a:ext cx="7924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of Emeritus of Computer Science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B11F0A1C-CD51-E642-8133-FB3550E04464}" type="slidenum">
              <a:rPr lang="es-ES" altLang="en-US" sz="1000">
                <a:latin typeface="Arial" charset="0"/>
              </a:rPr>
              <a:pPr lvl="1"/>
              <a:t>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73880247-9A70-7042-8DF9-867309E1374D}" type="slidenum">
              <a:rPr lang="es-ES" altLang="en-US" sz="1000">
                <a:latin typeface="Arial" charset="0"/>
              </a:rPr>
              <a:pPr lvl="1"/>
              <a:t>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 Shaders</a:t>
            </a:r>
          </a:p>
          <a:p>
            <a:pPr lvl="1"/>
            <a:r>
              <a:rPr lang="en-US" altLang="en-US"/>
              <a:t>Vertex shader</a:t>
            </a:r>
          </a:p>
          <a:p>
            <a:pPr lvl="1"/>
            <a:r>
              <a:rPr lang="en-US" altLang="en-US"/>
              <a:t>Fragment shaders</a:t>
            </a:r>
          </a:p>
          <a:p>
            <a:r>
              <a:rPr lang="en-US" altLang="en-US"/>
              <a:t>Programming shaders with GLSL</a:t>
            </a:r>
          </a:p>
          <a:p>
            <a:r>
              <a:rPr lang="en-US" altLang="en-US"/>
              <a:t>Finish first program</a:t>
            </a:r>
          </a:p>
          <a:p>
            <a:pPr lvl="1"/>
            <a:endParaRPr lang="en-US" altLang="en-US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0740F10B-B90B-1148-9CA5-32AA204A8B06}" type="slidenum">
              <a:rPr lang="es-ES" altLang="en-US" sz="1000">
                <a:latin typeface="Arial" charset="0"/>
              </a:rPr>
              <a:pPr lvl="1"/>
              <a:t>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Vertex Shader Applications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Moving vertices</a:t>
            </a:r>
          </a:p>
          <a:p>
            <a:pPr lvl="1"/>
            <a:r>
              <a:rPr lang="en-US" altLang="en-US"/>
              <a:t>Morphing </a:t>
            </a:r>
          </a:p>
          <a:p>
            <a:pPr lvl="1"/>
            <a:r>
              <a:rPr lang="en-US" altLang="en-US"/>
              <a:t>Wave motion</a:t>
            </a:r>
          </a:p>
          <a:p>
            <a:pPr lvl="1"/>
            <a:r>
              <a:rPr lang="en-US" altLang="en-US"/>
              <a:t>Fractals</a:t>
            </a:r>
          </a:p>
          <a:p>
            <a:r>
              <a:rPr lang="en-US" altLang="en-US"/>
              <a:t>Lighting</a:t>
            </a:r>
          </a:p>
          <a:p>
            <a:pPr lvl="1"/>
            <a:r>
              <a:rPr lang="en-US" altLang="en-US"/>
              <a:t>More realistic models</a:t>
            </a:r>
          </a:p>
          <a:p>
            <a:pPr lvl="1"/>
            <a:r>
              <a:rPr lang="en-US" altLang="en-US"/>
              <a:t>Cartoon shaders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E9C23763-8996-244B-B98C-160238CD2EA7}" type="slidenum">
              <a:rPr lang="es-ES" altLang="en-US" sz="1000">
                <a:latin typeface="Arial" charset="0"/>
              </a:rPr>
              <a:pPr lvl="1"/>
              <a:t>5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066800"/>
          </a:xfrm>
        </p:spPr>
        <p:txBody>
          <a:bodyPr/>
          <a:lstStyle/>
          <a:p>
            <a:r>
              <a:rPr lang="en-US" altLang="en-US"/>
              <a:t>Fragment Shader Applications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Per fragment lighting calculations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22223" r="1395" b="18518"/>
          <a:stretch>
            <a:fillRect/>
          </a:stretch>
        </p:blipFill>
        <p:spPr bwMode="auto">
          <a:xfrm>
            <a:off x="685800" y="29718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24074" r="1434" b="18518"/>
          <a:stretch>
            <a:fillRect/>
          </a:stretch>
        </p:blipFill>
        <p:spPr bwMode="auto">
          <a:xfrm>
            <a:off x="4876800" y="3048000"/>
            <a:ext cx="381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1554163" y="5562600"/>
            <a:ext cx="243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per vertex lighting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5195888" y="5638800"/>
            <a:ext cx="277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per fragment lighting</a:t>
            </a:r>
          </a:p>
        </p:txBody>
      </p:sp>
      <p:sp>
        <p:nvSpPr>
          <p:cNvPr id="22537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A6B7927A-5BAB-5B42-A676-64F2C3ABDC48}" type="slidenum">
              <a:rPr lang="es-ES" altLang="en-US" sz="1000">
                <a:latin typeface="Arial" charset="0"/>
              </a:rPr>
              <a:pPr lvl="1"/>
              <a:t>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066800"/>
          </a:xfrm>
        </p:spPr>
        <p:txBody>
          <a:bodyPr/>
          <a:lstStyle/>
          <a:p>
            <a:r>
              <a:rPr lang="en-US" altLang="en-US"/>
              <a:t>Fragment Shader Applications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Texture mapping</a:t>
            </a:r>
          </a:p>
        </p:txBody>
      </p:sp>
      <p:pic>
        <p:nvPicPr>
          <p:cNvPr id="24581" name="Picture 4" descr="hu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277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 descr="hue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 descr="hu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6955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09600" y="5562600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smooth shading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3843338" y="5562600"/>
            <a:ext cx="1722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environment</a:t>
            </a:r>
          </a:p>
          <a:p>
            <a:r>
              <a:rPr lang="en-US" altLang="en-US"/>
              <a:t>    mapping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6629400" y="55626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bump mapping</a:t>
            </a:r>
          </a:p>
        </p:txBody>
      </p:sp>
      <p:sp>
        <p:nvSpPr>
          <p:cNvPr id="24587" name="Footer Placeholder 1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BB2C2C34-41DD-1244-87EB-07DD06CA307A}" type="slidenum">
              <a:rPr lang="es-ES" altLang="en-US" sz="1000">
                <a:latin typeface="Arial" charset="0"/>
              </a:rPr>
              <a:pPr lvl="1"/>
              <a:t>7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Shaders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First programmable shaders were programmed in an assembly-like manner</a:t>
            </a:r>
          </a:p>
          <a:p>
            <a:r>
              <a:rPr lang="en-US" altLang="en-US"/>
              <a:t>OpenGL extensions added functions for vertex and fragment shaders</a:t>
            </a:r>
          </a:p>
          <a:p>
            <a:r>
              <a:rPr lang="en-US" altLang="en-US"/>
              <a:t>Cg (C for graphics) C-like language for programming shaders</a:t>
            </a:r>
          </a:p>
          <a:p>
            <a:pPr lvl="1"/>
            <a:r>
              <a:rPr lang="en-US" altLang="en-US"/>
              <a:t>Works with both OpenGL and DirectX</a:t>
            </a:r>
          </a:p>
          <a:p>
            <a:pPr lvl="1"/>
            <a:r>
              <a:rPr lang="en-US" altLang="en-US"/>
              <a:t>Interface to OpenGL complex</a:t>
            </a:r>
          </a:p>
          <a:p>
            <a:r>
              <a:rPr lang="en-US" altLang="en-US"/>
              <a:t>OpenGL Shading Language (GLSL)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4D50461E-7360-774D-87D8-1D0003F1137F}" type="slidenum">
              <a:rPr lang="es-ES" altLang="en-US" sz="1000">
                <a:latin typeface="Arial" charset="0"/>
              </a:rPr>
              <a:pPr lvl="1"/>
              <a:t>8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GLSL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OpenGL Shading Language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Part of OpenGL 2.0 and up</a:t>
            </a:r>
          </a:p>
          <a:p>
            <a:pPr>
              <a:lnSpc>
                <a:spcPct val="90000"/>
              </a:lnSpc>
            </a:pPr>
            <a:r>
              <a:rPr lang="en-US" altLang="en-US"/>
              <a:t>High level C-like language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New data types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Matrices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Vectors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Samplers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 of OpenGL 3.1, application must provide shaders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FF6C73F4-4F39-DE49-9CF2-37D3FBB859FA}" type="slidenum">
              <a:rPr lang="es-ES" altLang="en-US" sz="1000">
                <a:latin typeface="Arial" charset="0"/>
              </a:rPr>
              <a:pPr lvl="1"/>
              <a:t>9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Vertex Shader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attribute vec4 vPosition;</a:t>
            </a:r>
          </a:p>
          <a:p>
            <a:pPr>
              <a:buFontTx/>
              <a:buNone/>
            </a:pPr>
            <a:r>
              <a:rPr lang="en-US" altLang="en-US"/>
              <a:t>void main(void)</a:t>
            </a:r>
          </a:p>
          <a:p>
            <a:pPr>
              <a:buFontTx/>
              <a:buNone/>
            </a:pPr>
            <a:r>
              <a:rPr lang="en-US" altLang="en-US"/>
              <a:t>{</a:t>
            </a:r>
          </a:p>
          <a:p>
            <a:pPr>
              <a:buFontTx/>
              <a:buNone/>
            </a:pPr>
            <a:r>
              <a:rPr lang="en-US" altLang="en-US"/>
              <a:t>    gl_Position = vPosition;</a:t>
            </a:r>
          </a:p>
          <a:p>
            <a:pPr>
              <a:buFontTx/>
              <a:buNone/>
            </a:pPr>
            <a:r>
              <a:rPr lang="en-US" altLang="en-US"/>
              <a:t>}</a:t>
            </a:r>
          </a:p>
        </p:txBody>
      </p:sp>
      <p:cxnSp>
        <p:nvCxnSpPr>
          <p:cNvPr id="30725" name="Straight Arrow Connector 10"/>
          <p:cNvCxnSpPr>
            <a:cxnSpLocks noChangeShapeType="1"/>
          </p:cNvCxnSpPr>
          <p:nvPr/>
        </p:nvCxnSpPr>
        <p:spPr bwMode="auto">
          <a:xfrm rot="16200000" flipV="1">
            <a:off x="2552700" y="4533900"/>
            <a:ext cx="914400" cy="685800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Straight Arrow Connector 12"/>
          <p:cNvCxnSpPr>
            <a:cxnSpLocks noChangeShapeType="1"/>
          </p:cNvCxnSpPr>
          <p:nvPr/>
        </p:nvCxnSpPr>
        <p:spPr bwMode="auto">
          <a:xfrm rot="10800000" flipV="1">
            <a:off x="1066800" y="1752600"/>
            <a:ext cx="1295400" cy="457200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Straight Arrow Connector 14"/>
          <p:cNvCxnSpPr>
            <a:cxnSpLocks noChangeShapeType="1"/>
            <a:stCxn id="17" idx="1"/>
          </p:cNvCxnSpPr>
          <p:nvPr/>
        </p:nvCxnSpPr>
        <p:spPr bwMode="auto">
          <a:xfrm rot="10800000">
            <a:off x="3810000" y="2667000"/>
            <a:ext cx="609600" cy="382588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438400" y="1600200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ea typeface="+mn-ea"/>
              </a:rPr>
              <a:t>input from application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9600" y="2819400"/>
            <a:ext cx="4519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ea typeface="+mn-ea"/>
              </a:rPr>
              <a:t>must link to variable in 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5334000"/>
            <a:ext cx="21847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ea typeface="+mn-ea"/>
              </a:rPr>
              <a:t>built in variable</a:t>
            </a:r>
          </a:p>
        </p:txBody>
      </p:sp>
      <p:sp>
        <p:nvSpPr>
          <p:cNvPr id="30731" name="Footer Placeholder 1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gelICG02">
  <a:themeElements>
    <a:clrScheme name="AngelICG0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ngelICG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ngelICG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gelICG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C:\PPT\BOOK_LECTURE\AngelICG02.ppt</Template>
  <TotalTime>1</TotalTime>
  <Words>408</Words>
  <Application>Microsoft Macintosh PowerPoint</Application>
  <PresentationFormat>On-screen Show (4:3)</PresentationFormat>
  <Paragraphs>122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ＭＳ Ｐゴシック</vt:lpstr>
      <vt:lpstr>Arial</vt:lpstr>
      <vt:lpstr>AngelICG02</vt:lpstr>
      <vt:lpstr>ClipArt</vt:lpstr>
      <vt:lpstr>Introduction to Computer Graphics with WebGL</vt:lpstr>
      <vt:lpstr>Programming with WebGL Part 3: Shaders</vt:lpstr>
      <vt:lpstr>Objectives</vt:lpstr>
      <vt:lpstr>Vertex Shader Applications</vt:lpstr>
      <vt:lpstr>Fragment Shader Applications</vt:lpstr>
      <vt:lpstr>Fragment Shader Applications</vt:lpstr>
      <vt:lpstr>Writing Shaders</vt:lpstr>
      <vt:lpstr>GLSL</vt:lpstr>
      <vt:lpstr>Simple Vertex Shader</vt:lpstr>
      <vt:lpstr>Execution Model</vt:lpstr>
      <vt:lpstr>Simple Fragment Program</vt:lpstr>
      <vt:lpstr>Execution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 with WebGL</dc:title>
  <dc:creator>Thomas Citriniti</dc:creator>
  <cp:lastModifiedBy>Thomas Citriniti</cp:lastModifiedBy>
  <cp:revision>1</cp:revision>
  <dcterms:created xsi:type="dcterms:W3CDTF">2015-09-15T00:14:59Z</dcterms:created>
  <dcterms:modified xsi:type="dcterms:W3CDTF">2015-09-15T00:16:23Z</dcterms:modified>
</cp:coreProperties>
</file>