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8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7" r:id="rId22"/>
    <p:sldId id="284" r:id="rId23"/>
    <p:sldId id="267" r:id="rId24"/>
    <p:sldId id="285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8538" autoAdjust="0"/>
  </p:normalViewPr>
  <p:slideViewPr>
    <p:cSldViewPr snapToGrid="0" snapToObjects="1">
      <p:cViewPr>
        <p:scale>
          <a:sx n="187" d="100"/>
          <a:sy n="187" d="100"/>
        </p:scale>
        <p:origin x="-80" y="26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3A436-C5E5-8842-A753-40A3F8153BCC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3493C-45B3-2E48-85AE-5301E8A7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8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7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5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2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4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9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0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9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6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3FC2A-B3EF-004E-93D2-6A15E8B38181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2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 </a:t>
            </a:r>
            <a:br>
              <a:rPr lang="en-US" dirty="0" smtClean="0"/>
            </a:br>
            <a:r>
              <a:rPr lang="en-US" dirty="0" smtClean="0"/>
              <a:t>ECSE-4750 FALL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CLASS 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287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Bounding Boxes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Rather than doing clipping on a complex polygon, we can use an </a:t>
            </a:r>
            <a:r>
              <a:rPr lang="en-US" sz="2700" i="1">
                <a:latin typeface="Arial" charset="0"/>
                <a:ea typeface="ＭＳ Ｐゴシック" charset="0"/>
                <a:cs typeface="ＭＳ Ｐゴシック" charset="0"/>
              </a:rPr>
              <a:t>axis-aligned bounding box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 or </a:t>
            </a:r>
            <a:r>
              <a:rPr lang="en-US" sz="2700" i="1">
                <a:latin typeface="Arial" charset="0"/>
                <a:ea typeface="ＭＳ Ｐゴシック" charset="0"/>
                <a:cs typeface="ＭＳ Ｐゴシック" charset="0"/>
              </a:rPr>
              <a:t>extent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Smallest rectangle aligned with axes that encloses the polygon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Simple to compute: max and min of x and y</a:t>
            </a:r>
          </a:p>
        </p:txBody>
      </p:sp>
      <p:pic>
        <p:nvPicPr>
          <p:cNvPr id="24580" name="Picture 4" descr="C:\BOOK\OpenGL\Paul Final\jpeg_new\AN08F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15" r="21169" b="64757"/>
          <a:stretch>
            <a:fillRect/>
          </a:stretch>
        </p:blipFill>
        <p:spPr bwMode="auto">
          <a:xfrm>
            <a:off x="2844800" y="4343400"/>
            <a:ext cx="4876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E1668232-FA71-E649-BF70-8A61F75603B5}" type="slidenum">
              <a:rPr lang="es-ES" sz="1000">
                <a:latin typeface="Arial" charset="0"/>
              </a:rPr>
              <a:pPr lvl="1"/>
              <a:t>10</a:t>
            </a:fld>
            <a:endParaRPr lang="es-ES" sz="1000">
              <a:latin typeface="Arial" charset="0"/>
            </a:endParaRPr>
          </a:p>
        </p:txBody>
      </p:sp>
      <p:sp>
        <p:nvSpPr>
          <p:cNvPr id="2458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61695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Bounding boxes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Can usually determine accept/reject based only on bounding box</a:t>
            </a:r>
          </a:p>
        </p:txBody>
      </p:sp>
      <p:pic>
        <p:nvPicPr>
          <p:cNvPr id="25604" name="Picture 5" descr="C:\BOOK\OpenGL\Paul Final\jpeg_new\AN08F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3048000"/>
            <a:ext cx="3583517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Line 6"/>
          <p:cNvSpPr>
            <a:spLocks noChangeShapeType="1"/>
          </p:cNvSpPr>
          <p:nvPr/>
        </p:nvSpPr>
        <p:spPr bwMode="auto">
          <a:xfrm flipH="1">
            <a:off x="5994400" y="3276600"/>
            <a:ext cx="152400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>
            <a:off x="2032000" y="4038600"/>
            <a:ext cx="20320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5607" name="Line 8"/>
          <p:cNvSpPr>
            <a:spLocks noChangeShapeType="1"/>
          </p:cNvSpPr>
          <p:nvPr/>
        </p:nvSpPr>
        <p:spPr bwMode="auto">
          <a:xfrm flipH="1">
            <a:off x="7518400" y="4572000"/>
            <a:ext cx="10160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7620000" y="2971800"/>
            <a:ext cx="877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reject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1422400" y="3581400"/>
            <a:ext cx="979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accept</a:t>
            </a: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8229600" y="4038601"/>
            <a:ext cx="22269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requires detailed</a:t>
            </a:r>
          </a:p>
          <a:p>
            <a:r>
              <a:rPr lang="en-US"/>
              <a:t>    clipping</a:t>
            </a:r>
          </a:p>
        </p:txBody>
      </p:sp>
      <p:sp>
        <p:nvSpPr>
          <p:cNvPr id="25611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8AB5CD0D-A447-6A45-9FF8-83225BD6F8B8}" type="slidenum">
              <a:rPr lang="es-ES" sz="1000">
                <a:latin typeface="Arial" charset="0"/>
              </a:rPr>
              <a:pPr lvl="1"/>
              <a:t>11</a:t>
            </a:fld>
            <a:endParaRPr lang="es-ES" sz="1000">
              <a:latin typeface="Arial" charset="0"/>
            </a:endParaRPr>
          </a:p>
        </p:txBody>
      </p:sp>
      <p:sp>
        <p:nvSpPr>
          <p:cNvPr id="25612" name="Footer Placeholder 1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320637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Clipping and Visibility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Clipping has much in common with hidden-surface removal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 both cases, we are trying to remove objects that are not visible to the camera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Often we can use visibility or occlusion testing early in the process to eliminate as many polygons as possible before going through the entire pipeline</a:t>
            </a: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50BB8C23-B08C-CE43-8136-FCC6CD3FBA5D}" type="slidenum">
              <a:rPr lang="es-ES" sz="1000">
                <a:latin typeface="Arial" charset="0"/>
              </a:rPr>
              <a:pPr lvl="1"/>
              <a:t>12</a:t>
            </a:fld>
            <a:endParaRPr lang="es-ES" sz="1000">
              <a:latin typeface="Arial" charset="0"/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3309262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Hidden Surface Removal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76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Object-space approach: use pairwise testing between polygons (objects)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Worst case complexity O(n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 for n polygons</a:t>
            </a:r>
          </a:p>
        </p:txBody>
      </p:sp>
      <p:pic>
        <p:nvPicPr>
          <p:cNvPr id="27652" name="Picture 4" descr="C:\BOOK\OpenGL\Paul Final\jpeg_new\AN08F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5"/>
          <a:stretch>
            <a:fillRect/>
          </a:stretch>
        </p:blipFill>
        <p:spPr bwMode="auto">
          <a:xfrm>
            <a:off x="1117600" y="2743200"/>
            <a:ext cx="9448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Line 5"/>
          <p:cNvSpPr>
            <a:spLocks noChangeShapeType="1"/>
          </p:cNvSpPr>
          <p:nvPr/>
        </p:nvSpPr>
        <p:spPr bwMode="auto">
          <a:xfrm flipH="1" flipV="1">
            <a:off x="2743200" y="4114800"/>
            <a:ext cx="4064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V="1">
            <a:off x="3759200" y="4114800"/>
            <a:ext cx="6096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839384" y="4800600"/>
            <a:ext cx="25009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partially obscuring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 flipV="1">
            <a:off x="7823200" y="4038600"/>
            <a:ext cx="4064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V="1">
            <a:off x="8839200" y="4038600"/>
            <a:ext cx="6096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6953251" y="4800600"/>
            <a:ext cx="31244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can draw independently</a:t>
            </a:r>
          </a:p>
        </p:txBody>
      </p:sp>
      <p:sp>
        <p:nvSpPr>
          <p:cNvPr id="27659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A44F7E48-E782-FD49-BBE2-9FD763284009}" type="slidenum">
              <a:rPr lang="es-ES" sz="1000">
                <a:latin typeface="Arial" charset="0"/>
              </a:rPr>
              <a:pPr lvl="1"/>
              <a:t>13</a:t>
            </a:fld>
            <a:endParaRPr lang="es-ES" sz="1000">
              <a:latin typeface="Arial" charset="0"/>
            </a:endParaRPr>
          </a:p>
        </p:txBody>
      </p:sp>
      <p:sp>
        <p:nvSpPr>
          <p:cNvPr id="27660" name="Footer Placeholder 1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981872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C:\BOOK\OpenGL\Paul Final\jpeg_new\AN08F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22"/>
          <a:stretch>
            <a:fillRect/>
          </a:stretch>
        </p:blipFill>
        <p:spPr bwMode="auto">
          <a:xfrm>
            <a:off x="2133600" y="2743200"/>
            <a:ext cx="7518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Painter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 Algorithm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Render polygons a back to front order so that polygons behind others are simply painted over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865717" y="4646613"/>
            <a:ext cx="42114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B behind A as seen by viewer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229601" y="4572000"/>
            <a:ext cx="18261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Fill B then A</a:t>
            </a:r>
          </a:p>
        </p:txBody>
      </p:sp>
      <p:sp>
        <p:nvSpPr>
          <p:cNvPr id="28679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F1D36C66-EE43-274A-AC09-BA7B180D9865}" type="slidenum">
              <a:rPr lang="es-ES" sz="1000">
                <a:latin typeface="Arial" charset="0"/>
              </a:rPr>
              <a:pPr lvl="1"/>
              <a:t>14</a:t>
            </a:fld>
            <a:endParaRPr lang="es-ES" sz="1000">
              <a:latin typeface="Arial" charset="0"/>
            </a:endParaRPr>
          </a:p>
        </p:txBody>
      </p:sp>
      <p:sp>
        <p:nvSpPr>
          <p:cNvPr id="28680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302943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Depth Sort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Requires ordering of polygons first 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O(n log n) calculation for ordering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Not every polygon is either in front or behind all other polygons</a:t>
            </a:r>
          </a:p>
          <a:p>
            <a:pPr lvl="1"/>
            <a:endParaRPr lang="en-US">
              <a:latin typeface="Arial" charset="0"/>
              <a:ea typeface="ＭＳ Ｐゴシック" charset="0"/>
            </a:endParaRP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Order polygons and deal with </a:t>
            </a:r>
          </a:p>
          <a:p>
            <a:pPr>
              <a:buFontTx/>
              <a:buNone/>
            </a:pP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easy cases first, harder later</a:t>
            </a:r>
          </a:p>
          <a:p>
            <a:endParaRPr lang="en-US" sz="27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9700" name="Picture 4" descr="C:\BOOK\OpenGL\Paul Final\jpeg_new\AN08F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3581400"/>
            <a:ext cx="375920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989667" y="5332414"/>
            <a:ext cx="28022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Polygons sorted by </a:t>
            </a:r>
          </a:p>
          <a:p>
            <a:r>
              <a:rPr lang="en-US">
                <a:latin typeface="Arial" charset="0"/>
              </a:rPr>
              <a:t>distance from COP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V="1">
            <a:off x="6096000" y="5257800"/>
            <a:ext cx="12192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9703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D7B38621-EF77-E249-8DAD-9766D24F0741}" type="slidenum">
              <a:rPr lang="es-ES" sz="1000">
                <a:latin typeface="Arial" charset="0"/>
              </a:rPr>
              <a:pPr lvl="1"/>
              <a:t>15</a:t>
            </a:fld>
            <a:endParaRPr lang="es-ES" sz="1000">
              <a:latin typeface="Arial" charset="0"/>
            </a:endParaRPr>
          </a:p>
        </p:txBody>
      </p:sp>
      <p:sp>
        <p:nvSpPr>
          <p:cNvPr id="29704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3760935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Easy Cases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724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lies behind all other polygons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Can render</a:t>
            </a:r>
          </a:p>
          <a:p>
            <a:pPr lvl="1"/>
            <a:endParaRPr lang="en-US">
              <a:latin typeface="Arial" charset="0"/>
              <a:ea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Polygons overlap in z but not in either x or y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Can render independently</a:t>
            </a:r>
          </a:p>
          <a:p>
            <a:pPr lvl="1"/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0724" name="Picture 4" descr="C:\BOOK\OpenGL\Paul Final\jpeg_new\AN08F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1600200"/>
            <a:ext cx="21336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 descr="C:\BOOK\OpenGL\Paul Final\jpeg_new\AN08F35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2"/>
          <a:stretch>
            <a:fillRect/>
          </a:stretch>
        </p:blipFill>
        <p:spPr bwMode="auto">
          <a:xfrm>
            <a:off x="2438400" y="4264026"/>
            <a:ext cx="24384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 descr="C:\BOOK\OpenGL\Paul Final\jpeg_new\AN08F35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74"/>
          <a:stretch>
            <a:fillRect/>
          </a:stretch>
        </p:blipFill>
        <p:spPr bwMode="auto">
          <a:xfrm>
            <a:off x="7416800" y="4267200"/>
            <a:ext cx="264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CB196211-475B-7C46-BF70-97CF5917C110}" type="slidenum">
              <a:rPr lang="es-ES" sz="1000">
                <a:latin typeface="Arial" charset="0"/>
              </a:rPr>
              <a:pPr lvl="1"/>
              <a:t>16</a:t>
            </a:fld>
            <a:endParaRPr lang="es-ES" sz="1000">
              <a:latin typeface="Arial" charset="0"/>
            </a:endParaRPr>
          </a:p>
        </p:txBody>
      </p:sp>
      <p:sp>
        <p:nvSpPr>
          <p:cNvPr id="30728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809306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Hard Cases</a:t>
            </a:r>
          </a:p>
        </p:txBody>
      </p:sp>
      <p:pic>
        <p:nvPicPr>
          <p:cNvPr id="31747" name="Picture 4" descr="C:\BOOK\OpenGL\Paul Final\jpeg_new\AN08F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1752601"/>
            <a:ext cx="2116667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5" descr="C:\BOOK\OpenGL\Paul Final\jpeg_new\AN08F3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905000"/>
            <a:ext cx="33528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6" descr="C:\BOOK\OpenGL\Paul Final\jpeg_new\AN08F3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114801"/>
            <a:ext cx="24384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461434" y="3808413"/>
            <a:ext cx="3383559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Overlap in all directions</a:t>
            </a:r>
          </a:p>
          <a:p>
            <a:r>
              <a:rPr lang="en-US">
                <a:latin typeface="Arial" charset="0"/>
              </a:rPr>
              <a:t>but can one is fully on </a:t>
            </a:r>
          </a:p>
          <a:p>
            <a:r>
              <a:rPr lang="en-US">
                <a:latin typeface="Arial" charset="0"/>
              </a:rPr>
              <a:t>one side of the other</a:t>
            </a: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7643285" y="3503613"/>
            <a:ext cx="2031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cyclic overlap</a:t>
            </a:r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7920567" y="5637213"/>
            <a:ext cx="1724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penetration</a:t>
            </a:r>
          </a:p>
        </p:txBody>
      </p:sp>
      <p:sp>
        <p:nvSpPr>
          <p:cNvPr id="31753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D60EE682-B0B1-BD45-9549-8F745940E752}" type="slidenum">
              <a:rPr lang="es-ES" sz="1000">
                <a:latin typeface="Arial" charset="0"/>
              </a:rPr>
              <a:pPr lvl="1"/>
              <a:t>17</a:t>
            </a:fld>
            <a:endParaRPr lang="es-ES" sz="1000">
              <a:latin typeface="Arial" charset="0"/>
            </a:endParaRPr>
          </a:p>
        </p:txBody>
      </p:sp>
      <p:sp>
        <p:nvSpPr>
          <p:cNvPr id="31754" name="Footer Placeholder 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3861728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C:\BOOK\OpenGL\Paul Final\jpeg_new\AN08F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43001"/>
            <a:ext cx="41656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9144000" cy="10668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Back-Face Removal (Culling)</a:t>
            </a:r>
          </a:p>
        </p:txBody>
      </p:sp>
      <p:sp>
        <p:nvSpPr>
          <p:cNvPr id="32772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753600" y="2286000"/>
            <a:ext cx="406400" cy="30480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</a:t>
            </a:r>
            <a:endParaRPr lang="en-US" sz="20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508000" y="1981200"/>
            <a:ext cx="407034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>
                <a:latin typeface="Arial" charset="0"/>
              </a:rPr>
              <a:t>face is visible iff</a:t>
            </a:r>
            <a:r>
              <a:rPr lang="en-US"/>
              <a:t>  90 </a:t>
            </a:r>
            <a:r>
              <a:rPr lang="en-US">
                <a:sym typeface="Symbol" charset="0"/>
              </a:rPr>
              <a:t></a:t>
            </a:r>
            <a:r>
              <a:rPr lang="en-US"/>
              <a:t> </a:t>
            </a:r>
            <a:r>
              <a:rPr lang="en-US" sz="2000">
                <a:sym typeface="Symbol" charset="0"/>
              </a:rPr>
              <a:t> </a:t>
            </a:r>
            <a:r>
              <a:rPr lang="en-US">
                <a:sym typeface="Symbol" charset="0"/>
              </a:rPr>
              <a:t> -90</a:t>
            </a:r>
          </a:p>
          <a:p>
            <a:r>
              <a:rPr lang="en-US">
                <a:latin typeface="Arial" charset="0"/>
                <a:sym typeface="Symbol" charset="0"/>
              </a:rPr>
              <a:t>equivalently</a:t>
            </a:r>
            <a:r>
              <a:rPr lang="en-US">
                <a:sym typeface="Symbol" charset="0"/>
              </a:rPr>
              <a:t>  cos </a:t>
            </a:r>
            <a:r>
              <a:rPr lang="en-US" sz="2000">
                <a:sym typeface="Symbol" charset="0"/>
              </a:rPr>
              <a:t> </a:t>
            </a:r>
            <a:r>
              <a:rPr lang="en-US">
                <a:sym typeface="Symbol" charset="0"/>
              </a:rPr>
              <a:t> 0</a:t>
            </a:r>
          </a:p>
          <a:p>
            <a:r>
              <a:rPr lang="en-US">
                <a:latin typeface="Arial" charset="0"/>
                <a:sym typeface="Symbol" charset="0"/>
              </a:rPr>
              <a:t>or</a:t>
            </a:r>
            <a:r>
              <a:rPr lang="en-US">
                <a:sym typeface="Symbol" charset="0"/>
              </a:rPr>
              <a:t> </a:t>
            </a:r>
            <a:r>
              <a:rPr lang="en-US" b="1">
                <a:sym typeface="Symbol" charset="0"/>
              </a:rPr>
              <a:t>v</a:t>
            </a:r>
            <a:r>
              <a:rPr lang="en-US">
                <a:sym typeface="Symbol" charset="0"/>
              </a:rPr>
              <a:t> </a:t>
            </a:r>
            <a:r>
              <a:rPr lang="en-US">
                <a:cs typeface="Times New Roman" charset="0"/>
                <a:sym typeface="Symbol" charset="0"/>
              </a:rPr>
              <a:t>• </a:t>
            </a:r>
            <a:r>
              <a:rPr lang="en-US" b="1">
                <a:cs typeface="Times New Roman" charset="0"/>
                <a:sym typeface="Symbol" charset="0"/>
              </a:rPr>
              <a:t>n</a:t>
            </a:r>
            <a:r>
              <a:rPr lang="en-US">
                <a:cs typeface="Times New Roman" charset="0"/>
                <a:sym typeface="Symbol" charset="0"/>
              </a:rPr>
              <a:t> </a:t>
            </a:r>
            <a:r>
              <a:rPr lang="en-US">
                <a:ea typeface="Times New Roman" charset="0"/>
                <a:cs typeface="Times New Roman" charset="0"/>
                <a:sym typeface="Symbol" charset="0"/>
              </a:rPr>
              <a:t> 0</a:t>
            </a:r>
          </a:p>
        </p:txBody>
      </p:sp>
      <p:sp>
        <p:nvSpPr>
          <p:cNvPr id="32774" name="Text Box 8"/>
          <p:cNvSpPr txBox="1">
            <a:spLocks noChangeArrowheads="1"/>
          </p:cNvSpPr>
          <p:nvPr/>
        </p:nvSpPr>
        <p:spPr bwMode="auto">
          <a:xfrm>
            <a:off x="406400" y="3733800"/>
            <a:ext cx="726983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>
                <a:latin typeface="Arial" charset="0"/>
              </a:rPr>
              <a:t>plane of face has form</a:t>
            </a:r>
            <a:r>
              <a:rPr lang="en-US"/>
              <a:t> ax + by +cz +d =0</a:t>
            </a:r>
          </a:p>
          <a:p>
            <a:r>
              <a:rPr lang="en-US">
                <a:latin typeface="Arial" charset="0"/>
              </a:rPr>
              <a:t>but after normalization</a:t>
            </a:r>
            <a:r>
              <a:rPr lang="en-US"/>
              <a:t> </a:t>
            </a:r>
            <a:r>
              <a:rPr lang="en-US" b="1"/>
              <a:t>n</a:t>
            </a:r>
            <a:r>
              <a:rPr lang="en-US"/>
              <a:t> = ( 0 0 1 0)</a:t>
            </a:r>
            <a:r>
              <a:rPr lang="en-US" baseline="30000"/>
              <a:t>T </a:t>
            </a:r>
          </a:p>
          <a:p>
            <a:r>
              <a:rPr lang="en-US">
                <a:latin typeface="Arial" charset="0"/>
              </a:rPr>
              <a:t> </a:t>
            </a:r>
          </a:p>
          <a:p>
            <a:pPr>
              <a:buFontTx/>
              <a:buChar char="•"/>
            </a:pPr>
            <a:r>
              <a:rPr lang="en-US">
                <a:latin typeface="Arial" charset="0"/>
              </a:rPr>
              <a:t>need only test the sign of </a:t>
            </a:r>
            <a:r>
              <a:rPr lang="en-US"/>
              <a:t>c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In OpenGL we can simply enable culling</a:t>
            </a:r>
          </a:p>
          <a:p>
            <a:r>
              <a:rPr lang="en-US"/>
              <a:t>but may not work correctly if we have nonconvex objects </a:t>
            </a:r>
          </a:p>
        </p:txBody>
      </p:sp>
      <p:sp>
        <p:nvSpPr>
          <p:cNvPr id="32775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2C6A9CAA-DBE0-2945-860E-D411968D37A2}" type="slidenum">
              <a:rPr lang="es-ES" sz="1000">
                <a:latin typeface="Arial" charset="0"/>
              </a:rPr>
              <a:pPr lvl="1"/>
              <a:t>18</a:t>
            </a:fld>
            <a:endParaRPr lang="es-ES" sz="1000">
              <a:latin typeface="Arial" charset="0"/>
            </a:endParaRPr>
          </a:p>
        </p:txBody>
      </p:sp>
      <p:sp>
        <p:nvSpPr>
          <p:cNvPr id="32776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397528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 descr="C:\BOOK\OpenGL\Paul Final\jpeg_new\AN08F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140075"/>
            <a:ext cx="54864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Image Space Approach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Look at each projector (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nm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for an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frame buffer) and find closest of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polygons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Complexity O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(nmk)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Ray tracing 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z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-buffer</a:t>
            </a:r>
          </a:p>
        </p:txBody>
      </p:sp>
      <p:sp>
        <p:nvSpPr>
          <p:cNvPr id="33797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F3926D25-367D-CD49-ABFF-58092E42EF57}" type="slidenum">
              <a:rPr lang="es-ES" sz="1000">
                <a:latin typeface="Arial" charset="0"/>
              </a:rPr>
              <a:pPr lvl="1"/>
              <a:t>19</a:t>
            </a:fld>
            <a:endParaRPr lang="es-ES" sz="1000">
              <a:latin typeface="Arial" charset="0"/>
            </a:endParaRPr>
          </a:p>
        </p:txBody>
      </p:sp>
      <p:sp>
        <p:nvSpPr>
          <p:cNvPr id="3379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405272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Term Project</a:t>
            </a:r>
          </a:p>
          <a:p>
            <a:pPr lvl="1"/>
            <a:r>
              <a:rPr lang="en-US" dirty="0" smtClean="0"/>
              <a:t>Polygons, geometry, and should I draw them</a:t>
            </a:r>
          </a:p>
          <a:p>
            <a:pPr lvl="1"/>
            <a:r>
              <a:rPr lang="en-US" dirty="0" smtClean="0"/>
              <a:t>Textures and Coordinates</a:t>
            </a:r>
          </a:p>
          <a:p>
            <a:pPr lvl="1"/>
            <a:r>
              <a:rPr lang="en-US" dirty="0" smtClean="0"/>
              <a:t>Homework 4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31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 descr="AN08F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4191001"/>
            <a:ext cx="355600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z-Buffer Algorithm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Use a buffer called the z or depth buffer to store the depth of the closest object at each pixel found so far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As we render each polygon, compare the depth of each pixel to depth in z buffer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If less, place shade of pixel in color buffer and update z buffer</a:t>
            </a:r>
          </a:p>
        </p:txBody>
      </p:sp>
      <p:sp>
        <p:nvSpPr>
          <p:cNvPr id="34821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DE4AFEF3-34A4-234D-B95F-C9015D498E3C}" type="slidenum">
              <a:rPr lang="es-ES" sz="1000">
                <a:latin typeface="Arial" charset="0"/>
              </a:rPr>
              <a:pPr lvl="1"/>
              <a:t>20</a:t>
            </a:fld>
            <a:endParaRPr lang="es-ES" sz="1000">
              <a:latin typeface="Arial" charset="0"/>
            </a:endParaRPr>
          </a:p>
        </p:txBody>
      </p:sp>
      <p:sp>
        <p:nvSpPr>
          <p:cNvPr id="3482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198198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7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Texture coordinates are specified at each vertex of a given </a:t>
            </a:r>
            <a:r>
              <a:rPr lang="en-US" dirty="0" smtClean="0"/>
              <a:t>geometry</a:t>
            </a:r>
          </a:p>
          <a:p>
            <a:r>
              <a:rPr lang="en-US" dirty="0" smtClean="0"/>
              <a:t>We are drawing polygons</a:t>
            </a:r>
          </a:p>
          <a:p>
            <a:r>
              <a:rPr lang="en-US" dirty="0" smtClean="0"/>
              <a:t>These need to be tessellated</a:t>
            </a:r>
          </a:p>
          <a:p>
            <a:r>
              <a:rPr lang="en-US" dirty="0" smtClean="0"/>
              <a:t>Topology and geometry saves us</a:t>
            </a:r>
          </a:p>
          <a:p>
            <a:r>
              <a:rPr lang="en-US" dirty="0" smtClean="0"/>
              <a:t>Only need to redefine the triangle end points</a:t>
            </a:r>
          </a:p>
          <a:p>
            <a:r>
              <a:rPr lang="en-US" dirty="0" smtClean="0"/>
              <a:t>Geometry stays the same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78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76" y="1590524"/>
            <a:ext cx="51435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445381"/>
            <a:ext cx="5143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5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coordinate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example nice for simple translation</a:t>
            </a:r>
          </a:p>
          <a:p>
            <a:r>
              <a:rPr lang="en-US" dirty="0" smtClean="0"/>
              <a:t>How to map to real world</a:t>
            </a:r>
            <a:endParaRPr lang="en-US" dirty="0"/>
          </a:p>
        </p:txBody>
      </p:sp>
      <p:pic>
        <p:nvPicPr>
          <p:cNvPr id="4" name="Picture 3" descr="usa-physical-map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6" y="3122803"/>
            <a:ext cx="4081470" cy="30541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951029" y="3275914"/>
            <a:ext cx="1320371" cy="463668"/>
          </a:xfrm>
          <a:prstGeom prst="straightConnector1">
            <a:avLst/>
          </a:prstGeom>
          <a:ln w="28575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61959" y="4687077"/>
            <a:ext cx="4209440" cy="745900"/>
          </a:xfrm>
          <a:prstGeom prst="straightConnector1">
            <a:avLst/>
          </a:prstGeom>
          <a:ln w="28575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71399" y="2952748"/>
            <a:ext cx="2462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Pixel: 	</a:t>
            </a:r>
            <a:r>
              <a:rPr lang="en-US" dirty="0" smtClean="0"/>
              <a:t>(611, 439 </a:t>
            </a:r>
            <a:r>
              <a:rPr lang="en-US" strike="sngStrike" dirty="0" smtClean="0"/>
              <a:t>111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Coord</a:t>
            </a:r>
            <a:r>
              <a:rPr lang="en-US" dirty="0" smtClean="0"/>
              <a:t>: 	(</a:t>
            </a:r>
            <a:r>
              <a:rPr lang="en-US" dirty="0" smtClean="0"/>
              <a:t>-75, 45)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71399" y="4363911"/>
            <a:ext cx="2345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Pixel: 	</a:t>
            </a:r>
            <a:r>
              <a:rPr lang="en-US" dirty="0" smtClean="0"/>
              <a:t>(</a:t>
            </a:r>
            <a:r>
              <a:rPr lang="en-US" dirty="0" smtClean="0"/>
              <a:t>84</a:t>
            </a:r>
            <a:r>
              <a:rPr lang="en-US" dirty="0" smtClean="0"/>
              <a:t>, 133 </a:t>
            </a:r>
            <a:r>
              <a:rPr lang="en-US" strike="sngStrike" dirty="0" smtClean="0"/>
              <a:t>417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Coord</a:t>
            </a:r>
            <a:r>
              <a:rPr lang="en-US" dirty="0" smtClean="0"/>
              <a:t>: 	(</a:t>
            </a:r>
            <a:r>
              <a:rPr lang="en-US" dirty="0" smtClean="0"/>
              <a:t>-120, </a:t>
            </a:r>
            <a:r>
              <a:rPr lang="en-US" dirty="0" smtClean="0"/>
              <a:t>20)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7382" y="1247911"/>
            <a:ext cx="361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Interpolate on the geometries real world coordinates and find the appropriate texture coordinate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9606" y="3814026"/>
            <a:ext cx="322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Width: </a:t>
            </a:r>
            <a:r>
              <a:rPr lang="en-US" dirty="0" smtClean="0"/>
              <a:t>	</a:t>
            </a:r>
            <a:r>
              <a:rPr lang="en-US" dirty="0" smtClean="0"/>
              <a:t>735</a:t>
            </a:r>
            <a:r>
              <a:rPr lang="en-US" dirty="0"/>
              <a:t> </a:t>
            </a:r>
            <a:r>
              <a:rPr lang="en-US" dirty="0" smtClean="0"/>
              <a:t>Height: 550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82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63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Textures are very good, use your code from the in class challenge and textures to the Hw4 code.</a:t>
            </a:r>
          </a:p>
          <a:p>
            <a:r>
              <a:rPr lang="en-US" dirty="0" smtClean="0"/>
              <a:t>Add code to interpolate texture coordinates for each state</a:t>
            </a:r>
          </a:p>
          <a:p>
            <a:r>
              <a:rPr lang="en-US" dirty="0" smtClean="0"/>
              <a:t>Add one texture and reuse across all the geometries</a:t>
            </a:r>
          </a:p>
          <a:p>
            <a:r>
              <a:rPr lang="en-US" dirty="0" smtClean="0"/>
              <a:t>Each state will “cut” themselves out of the entire image.</a:t>
            </a:r>
          </a:p>
          <a:p>
            <a:r>
              <a:rPr lang="en-US" dirty="0" smtClean="0"/>
              <a:t>Try turning off some states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(Hint: To open local files you can turn off Chrome file security with the command line option: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smtClean="0">
                <a:latin typeface="Courier New"/>
                <a:cs typeface="Courier New"/>
              </a:rPr>
              <a:t>--</a:t>
            </a:r>
            <a:r>
              <a:rPr lang="en-US" sz="2000" dirty="0" err="1" smtClean="0">
                <a:latin typeface="Courier New"/>
                <a:cs typeface="Courier New"/>
              </a:rPr>
              <a:t>args</a:t>
            </a:r>
            <a:r>
              <a:rPr lang="en-US" sz="2000" dirty="0" smtClean="0">
                <a:latin typeface="Courier New"/>
                <a:cs typeface="Courier New"/>
              </a:rPr>
              <a:t> --disable</a:t>
            </a:r>
            <a:r>
              <a:rPr lang="en-US" sz="2000" dirty="0">
                <a:latin typeface="Courier New"/>
                <a:cs typeface="Courier New"/>
              </a:rPr>
              <a:t>-web-</a:t>
            </a:r>
            <a:r>
              <a:rPr lang="en-US" sz="2000" dirty="0" smtClean="0">
                <a:latin typeface="Courier New"/>
                <a:cs typeface="Courier New"/>
              </a:rPr>
              <a:t>security</a:t>
            </a:r>
            <a:r>
              <a:rPr lang="en-US" sz="2000" dirty="0" smtClean="0"/>
              <a:t>, just remember to close the browser when finished)</a:t>
            </a:r>
          </a:p>
          <a:p>
            <a:pPr marL="0" indent="0">
              <a:buNone/>
            </a:pPr>
            <a:r>
              <a:rPr lang="en-US" sz="2000" dirty="0" smtClean="0"/>
              <a:t>(Or use Firefox ;)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3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think of, implement, and document a program relating to graphics. It must demonstrate both graphics input and output; other than that it must only be legal and ethical.</a:t>
            </a:r>
          </a:p>
          <a:p>
            <a:r>
              <a:rPr lang="en-US" dirty="0"/>
              <a:t>This may be done by a team, and may be combined with another course's project if you get the approval of everyone involved. </a:t>
            </a:r>
            <a:endParaRPr lang="en-US" dirty="0" smtClean="0"/>
          </a:p>
          <a:p>
            <a:r>
              <a:rPr lang="en-US" dirty="0"/>
              <a:t>You need to work in teams of 4-5 people</a:t>
            </a:r>
          </a:p>
          <a:p>
            <a:r>
              <a:rPr lang="en-US" dirty="0"/>
              <a:t>This is on purpose, businesses need you to work well in teams.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9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Polygons, geometry, and 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Polygon Clipping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 as simple as line segment clipping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Clipping a line segment yields at most one line segment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Clipping a polygon can yield multiple polygons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However, clipping a convex polygon can yield at most one other polygon</a:t>
            </a:r>
          </a:p>
        </p:txBody>
      </p:sp>
      <p:pic>
        <p:nvPicPr>
          <p:cNvPr id="19460" name="Picture 4" descr="C:\BOOK\OpenGL\Paul Final\jpeg_new\AN08F11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87"/>
          <a:stretch>
            <a:fillRect/>
          </a:stretch>
        </p:blipFill>
        <p:spPr bwMode="auto">
          <a:xfrm>
            <a:off x="3031142" y="3200400"/>
            <a:ext cx="1866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 descr="C:\BOOK\OpenGL\Paul Final\jpeg_new\AN08F11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05"/>
          <a:stretch>
            <a:fillRect/>
          </a:stretch>
        </p:blipFill>
        <p:spPr bwMode="auto">
          <a:xfrm>
            <a:off x="6687868" y="3276600"/>
            <a:ext cx="1536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Slide Number Placeholder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CE5AA543-C74F-0E4A-BBFB-F3B32DC1AE6F}" type="slidenum">
              <a:rPr lang="es-ES" sz="1000">
                <a:latin typeface="Arial" charset="0"/>
              </a:rPr>
              <a:pPr lvl="1"/>
              <a:t>5</a:t>
            </a:fld>
            <a:endParaRPr lang="es-ES" sz="1000">
              <a:latin typeface="Arial" charset="0"/>
            </a:endParaRPr>
          </a:p>
        </p:txBody>
      </p:sp>
      <p:sp>
        <p:nvSpPr>
          <p:cNvPr id="19463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90917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9347200" cy="10668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Tessellation and Convexity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One strategy is to replace nonconvex (</a:t>
            </a:r>
            <a:r>
              <a:rPr lang="en-US" sz="2700" i="1">
                <a:latin typeface="Arial" charset="0"/>
                <a:ea typeface="ＭＳ Ｐゴシック" charset="0"/>
                <a:cs typeface="ＭＳ Ｐゴシック" charset="0"/>
              </a:rPr>
              <a:t>concave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) polygons with a set of triangular polygons (a </a:t>
            </a:r>
            <a:r>
              <a:rPr lang="en-US" sz="2700" i="1">
                <a:latin typeface="Arial" charset="0"/>
                <a:ea typeface="ＭＳ Ｐゴシック" charset="0"/>
                <a:cs typeface="ＭＳ Ｐゴシック" charset="0"/>
              </a:rPr>
              <a:t>tessellation</a:t>
            </a:r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Also makes fill easier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Tessellation through tesselllation shaders</a:t>
            </a:r>
          </a:p>
        </p:txBody>
      </p:sp>
      <p:pic>
        <p:nvPicPr>
          <p:cNvPr id="20484" name="Picture 4" descr="C:\BOOK\OpenGL\Paul Final\jpeg_new\AN08F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4114801"/>
            <a:ext cx="7649633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809D48DD-B21A-AC4B-9757-53B0C0C5F2B6}" type="slidenum">
              <a:rPr lang="es-ES" sz="1000">
                <a:latin typeface="Arial" charset="0"/>
              </a:rPr>
              <a:pPr lvl="1"/>
              <a:t>6</a:t>
            </a:fld>
            <a:endParaRPr lang="es-ES" sz="1000">
              <a:latin typeface="Arial" charset="0"/>
            </a:endParaRPr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39030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Clipping as a Black Box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Can consider line segment clipping as a process that takes in two vertices and produces either no vertices or the vertices of a clipped line segment</a:t>
            </a:r>
          </a:p>
        </p:txBody>
      </p:sp>
      <p:pic>
        <p:nvPicPr>
          <p:cNvPr id="21508" name="Picture 4" descr="C:\BOOK\OpenGL\Paul Final\jpeg_new\AN08F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36"/>
          <a:stretch>
            <a:fillRect/>
          </a:stretch>
        </p:blipFill>
        <p:spPr bwMode="auto">
          <a:xfrm>
            <a:off x="1219200" y="3810001"/>
            <a:ext cx="9753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501C1DB7-3214-1348-94D4-1041DC6A6281}" type="slidenum">
              <a:rPr lang="es-ES" sz="1000">
                <a:latin typeface="Arial" charset="0"/>
              </a:rPr>
              <a:pPr lvl="1"/>
              <a:t>7</a:t>
            </a:fld>
            <a:endParaRPr lang="es-ES" sz="1000">
              <a:latin typeface="Arial" charset="0"/>
            </a:endParaRPr>
          </a:p>
        </p:txBody>
      </p:sp>
      <p:sp>
        <p:nvSpPr>
          <p:cNvPr id="215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421080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9042400" cy="10668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Pipeline Clipping of Line Segments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Clipping against each side of window is independent of other sides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Can use four independent clippers in a pipeline</a:t>
            </a:r>
          </a:p>
        </p:txBody>
      </p:sp>
      <p:pic>
        <p:nvPicPr>
          <p:cNvPr id="22532" name="Picture 4" descr="C:\BOOK\OpenGL\Paul Final\jpeg_new\AN08F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9" r="23866" b="45038"/>
          <a:stretch>
            <a:fillRect/>
          </a:stretch>
        </p:blipFill>
        <p:spPr bwMode="auto">
          <a:xfrm>
            <a:off x="3657600" y="3124200"/>
            <a:ext cx="4572000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 descr="C:\BOOK\OpenGL\Paul Final\jpeg_new\AN08F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69" b="5344"/>
          <a:stretch>
            <a:fillRect/>
          </a:stretch>
        </p:blipFill>
        <p:spPr bwMode="auto">
          <a:xfrm>
            <a:off x="2336800" y="4876801"/>
            <a:ext cx="7924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Slide Number Placeholder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0BEDD048-1CB5-9A41-B979-9504A55132A2}" type="slidenum">
              <a:rPr lang="es-ES" sz="1000">
                <a:latin typeface="Arial" charset="0"/>
              </a:rPr>
              <a:pPr lvl="1"/>
              <a:t>8</a:t>
            </a:fld>
            <a:endParaRPr lang="es-ES" sz="1000">
              <a:latin typeface="Arial" charset="0"/>
            </a:endParaRPr>
          </a:p>
        </p:txBody>
      </p:sp>
      <p:sp>
        <p:nvSpPr>
          <p:cNvPr id="22535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36650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9652000" cy="10668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Pipeline Clipping of Polygons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1176000" cy="4724400"/>
          </a:xfrm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Three dimensions: add front and back clippers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Strategy used in SGI Geometry Engine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Small increase in latency</a:t>
            </a:r>
          </a:p>
        </p:txBody>
      </p:sp>
      <p:pic>
        <p:nvPicPr>
          <p:cNvPr id="23556" name="Picture 4" descr="C:\BOOK\OpenGL\Paul Final\jpeg_new\AN08F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752600"/>
            <a:ext cx="7884584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597AA019-AA74-8B4A-A330-E8AE184358DD}" type="slidenum">
              <a:rPr lang="es-ES" sz="1000">
                <a:latin typeface="Arial" charset="0"/>
              </a:rPr>
              <a:pPr lvl="1"/>
              <a:t>9</a:t>
            </a:fld>
            <a:endParaRPr lang="es-ES" sz="1000">
              <a:latin typeface="Arial" charset="0"/>
            </a:endParaRPr>
          </a:p>
        </p:txBody>
      </p:sp>
      <p:sp>
        <p:nvSpPr>
          <p:cNvPr id="2355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82632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6927</TotalTime>
  <Words>1073</Words>
  <Application>Microsoft Macintosh PowerPoint</Application>
  <PresentationFormat>Custom</PresentationFormat>
  <Paragraphs>172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Computer Graphics  ECSE-4750 FALL 2015</vt:lpstr>
      <vt:lpstr>Class </vt:lpstr>
      <vt:lpstr>Term Project</vt:lpstr>
      <vt:lpstr>Polygons, geometry, and clipping</vt:lpstr>
      <vt:lpstr>Polygon Clipping</vt:lpstr>
      <vt:lpstr>Tessellation and Convexity</vt:lpstr>
      <vt:lpstr>Clipping as a Black Box</vt:lpstr>
      <vt:lpstr>Pipeline Clipping of Line Segments</vt:lpstr>
      <vt:lpstr>Pipeline Clipping of Polygons</vt:lpstr>
      <vt:lpstr>Bounding Boxes</vt:lpstr>
      <vt:lpstr>Bounding boxes</vt:lpstr>
      <vt:lpstr>Clipping and Visibility</vt:lpstr>
      <vt:lpstr>Hidden Surface Removal</vt:lpstr>
      <vt:lpstr>Painter’s Algorithm</vt:lpstr>
      <vt:lpstr>Depth Sort</vt:lpstr>
      <vt:lpstr>Easy Cases</vt:lpstr>
      <vt:lpstr>Hard Cases</vt:lpstr>
      <vt:lpstr>Back-Face Removal (Culling)</vt:lpstr>
      <vt:lpstr>Image Space Approach</vt:lpstr>
      <vt:lpstr>z-Buffer Algorithm</vt:lpstr>
      <vt:lpstr>Textures</vt:lpstr>
      <vt:lpstr>Textures</vt:lpstr>
      <vt:lpstr>Textures</vt:lpstr>
      <vt:lpstr>Texture coordinate generation</vt:lpstr>
      <vt:lpstr>Homework 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 ECSE-4750 FALL 2015</dc:title>
  <dc:creator>Thomas Citriniti</dc:creator>
  <cp:lastModifiedBy>Thomas Citriniti</cp:lastModifiedBy>
  <cp:revision>77</cp:revision>
  <dcterms:created xsi:type="dcterms:W3CDTF">2015-08-31T11:38:50Z</dcterms:created>
  <dcterms:modified xsi:type="dcterms:W3CDTF">2015-11-30T00:10:23Z</dcterms:modified>
</cp:coreProperties>
</file>