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notesMasterIdLst>
    <p:notesMasterId r:id="rId7"/>
  </p:notesMasterIdLst>
  <p:sldIdLst>
    <p:sldId id="1327" r:id="rId2"/>
    <p:sldId id="1310" r:id="rId3"/>
    <p:sldId id="1311" r:id="rId4"/>
    <p:sldId id="1312" r:id="rId5"/>
    <p:sldId id="1337" r:id="rId6"/>
  </p:sldIdLst>
  <p:sldSz cx="9144000" cy="5143500" type="screen16x9"/>
  <p:notesSz cx="6985000" cy="9283700"/>
  <p:defaultTextStyle>
    <a:defPPr>
      <a:defRPr lang="en-US"/>
    </a:defPPr>
    <a:lvl1pPr marL="0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01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02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03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200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996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805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597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393" algn="l" defTabSz="9136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Hayes" initials="SH" lastIdx="70" clrIdx="0"/>
  <p:cmAuthor id="2" name="Ana Brown" initials="AB" lastIdx="35" clrIdx="1"/>
  <p:cmAuthor id="3" name="Karl Leigh" initials="KL" lastIdx="43" clrIdx="2"/>
  <p:cmAuthor id="4" name="Matt Lull" initials="ML" lastIdx="11" clrIdx="3">
    <p:extLst>
      <p:ext uri="{19B8F6BF-5375-455C-9EA6-DF929625EA0E}">
        <p15:presenceInfo xmlns:p15="http://schemas.microsoft.com/office/powerpoint/2012/main" userId="S::matt.lull@citrix.com::1fe18eea-1b0d-4c85-b723-848ef3798176" providerId="AD"/>
      </p:ext>
    </p:extLst>
  </p:cmAuthor>
  <p:cmAuthor id="5" name="Allen Furmanski" initials="AF" lastIdx="13" clrIdx="4">
    <p:extLst>
      <p:ext uri="{19B8F6BF-5375-455C-9EA6-DF929625EA0E}">
        <p15:presenceInfo xmlns:p15="http://schemas.microsoft.com/office/powerpoint/2012/main" userId="S-1-5-21-1076320343-3137401123-2908695819-964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E45"/>
    <a:srgbClr val="23AAE2"/>
    <a:srgbClr val="23AAE3"/>
    <a:srgbClr val="44F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78571" autoAdjust="0"/>
  </p:normalViewPr>
  <p:slideViewPr>
    <p:cSldViewPr snapToGrid="0" snapToObjects="1">
      <p:cViewPr varScale="1">
        <p:scale>
          <a:sx n="171" d="100"/>
          <a:sy n="171" d="100"/>
        </p:scale>
        <p:origin x="189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3EC76E-8C03-46B5-9848-4C8DAF43697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C8DC147-12D7-4A0A-A5E2-7F9499EBB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1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02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03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00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996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05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597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393" algn="l" defTabSz="9136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aws.amazon.com/AWSEC2/latest/UserGuide/EBSVolumeTypes.html" TargetMode="External"/><Relationship Id="rId4" Type="http://schemas.openxmlformats.org/officeDocument/2006/relationships/hyperlink" Target="https://aws.amazon.com/ec2/pricing/on-demand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Prices rounded to the</a:t>
            </a:r>
            <a:r>
              <a:rPr lang="en-US" baseline="0" dirty="0">
                <a:cs typeface="Calibri"/>
              </a:rPr>
              <a:t> dollar</a:t>
            </a:r>
          </a:p>
          <a:p>
            <a:endParaRPr lang="en-US" baseline="0" dirty="0">
              <a:cs typeface="Calibri"/>
            </a:endParaRPr>
          </a:p>
          <a:p>
            <a:r>
              <a:rPr lang="en-US" dirty="0">
                <a:cs typeface="Calibri"/>
              </a:rPr>
              <a:t>3x</a:t>
            </a:r>
            <a:r>
              <a:rPr lang="en-US" baseline="0" dirty="0">
                <a:cs typeface="Calibri"/>
              </a:rPr>
              <a:t> t</a:t>
            </a:r>
            <a:r>
              <a:rPr lang="en-US" dirty="0">
                <a:cs typeface="Calibri"/>
              </a:rPr>
              <a:t>3a.xlarge</a:t>
            </a:r>
            <a:r>
              <a:rPr lang="en-US" baseline="0" dirty="0">
                <a:cs typeface="Calibri"/>
              </a:rPr>
              <a:t> for Cloud Connectors. Reserved 3 year instances. 50GB SSD. </a:t>
            </a:r>
          </a:p>
          <a:p>
            <a:endParaRPr lang="en-US" baseline="0" dirty="0">
              <a:cs typeface="Calibri"/>
            </a:endParaRPr>
          </a:p>
          <a:p>
            <a:r>
              <a:rPr lang="en-US" baseline="0" dirty="0">
                <a:cs typeface="Calibri"/>
              </a:rPr>
              <a:t>M series used for balanced CPU with hosted-shared as opposed to T series which is burstable. </a:t>
            </a:r>
          </a:p>
          <a:p>
            <a:endParaRPr lang="en-US" baseline="0" dirty="0">
              <a:cs typeface="Calibri"/>
            </a:endParaRPr>
          </a:p>
          <a:p>
            <a:r>
              <a:rPr lang="en-US" baseline="0" dirty="0">
                <a:cs typeface="Calibri"/>
              </a:rPr>
              <a:t>Red items denote areas of concern to jointly work on. GPU instances are expensive and not sized accordingly for our needs. </a:t>
            </a:r>
          </a:p>
          <a:p>
            <a:endParaRPr lang="en-US" baseline="0" dirty="0">
              <a:cs typeface="Calibri"/>
            </a:endParaRPr>
          </a:p>
          <a:p>
            <a:r>
              <a:rPr lang="en-US" baseline="0" dirty="0">
                <a:cs typeface="Calibri"/>
              </a:rPr>
              <a:t>EC2 Instance Types: </a:t>
            </a:r>
            <a:r>
              <a:rPr lang="en-US" dirty="0">
                <a:hlinkClick r:id="rId3"/>
              </a:rPr>
              <a:t>https://aws.amazon.com/ec2/instance-types/</a:t>
            </a:r>
            <a:r>
              <a:rPr lang="en-US" dirty="0"/>
              <a:t> </a:t>
            </a:r>
            <a:endParaRPr lang="en-US" baseline="0" dirty="0">
              <a:cs typeface="Calibri"/>
            </a:endParaRPr>
          </a:p>
          <a:p>
            <a:endParaRPr lang="en-US" baseline="0" dirty="0">
              <a:cs typeface="Calibri"/>
            </a:endParaRPr>
          </a:p>
          <a:p>
            <a:r>
              <a:rPr lang="en-US" baseline="0" dirty="0">
                <a:cs typeface="Calibri"/>
              </a:rPr>
              <a:t>EC2 On-Demand Pricing: </a:t>
            </a:r>
            <a:r>
              <a:rPr lang="en-US" dirty="0">
                <a:hlinkClick r:id="rId4"/>
              </a:rPr>
              <a:t>https://aws.amazon.com/ec2/pricing/on-demand/</a:t>
            </a:r>
            <a:r>
              <a:rPr lang="en-US" dirty="0"/>
              <a:t> </a:t>
            </a:r>
            <a:endParaRPr lang="en-US" baseline="0" dirty="0">
              <a:cs typeface="Calibri"/>
            </a:endParaRPr>
          </a:p>
          <a:p>
            <a:endParaRPr lang="en-US" baseline="0" dirty="0">
              <a:cs typeface="Calibri"/>
            </a:endParaRPr>
          </a:p>
          <a:p>
            <a:r>
              <a:rPr lang="en-US" baseline="0" dirty="0">
                <a:cs typeface="Calibri"/>
              </a:rPr>
              <a:t>EBS Volume Types: </a:t>
            </a:r>
            <a:r>
              <a:rPr lang="en-US" dirty="0">
                <a:hlinkClick r:id="rId5"/>
              </a:rPr>
              <a:t>https://docs.aws.amazon.com/AWSEC2/latest/UserGuide/EBSVolumeTypes.html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E18F3-78C8-4C85-93A5-181B73BF2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Monthly hours calculated at (40 hours x 52 weeks) / 12 = 173.33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E18F3-78C8-4C85-93A5-181B73BF2C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849915" y="0"/>
            <a:ext cx="4294085" cy="5143500"/>
          </a:xfrm>
          <a:custGeom>
            <a:avLst/>
            <a:gdLst>
              <a:gd name="connsiteX0" fmla="*/ 18983 w 5725447"/>
              <a:gd name="connsiteY0" fmla="*/ 0 h 6886135"/>
              <a:gd name="connsiteX1" fmla="*/ 5725447 w 5725447"/>
              <a:gd name="connsiteY1" fmla="*/ 0 h 6886135"/>
              <a:gd name="connsiteX2" fmla="*/ 5725447 w 5725447"/>
              <a:gd name="connsiteY2" fmla="*/ 6886135 h 6886135"/>
              <a:gd name="connsiteX3" fmla="*/ 0 w 5725447"/>
              <a:gd name="connsiteY3" fmla="*/ 6886135 h 6886135"/>
              <a:gd name="connsiteX4" fmla="*/ 9602 w 5725447"/>
              <a:gd name="connsiteY4" fmla="*/ 6872632 h 6886135"/>
              <a:gd name="connsiteX5" fmla="*/ 1061486 w 5725447"/>
              <a:gd name="connsiteY5" fmla="*/ 3429000 h 6886135"/>
              <a:gd name="connsiteX6" fmla="*/ 169807 w 5725447"/>
              <a:gd name="connsiteY6" fmla="*/ 235264 h 68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5447" h="6886135">
                <a:moveTo>
                  <a:pt x="18983" y="0"/>
                </a:moveTo>
                <a:lnTo>
                  <a:pt x="5725447" y="0"/>
                </a:lnTo>
                <a:lnTo>
                  <a:pt x="5725447" y="6886135"/>
                </a:lnTo>
                <a:lnTo>
                  <a:pt x="0" y="6886135"/>
                </a:lnTo>
                <a:lnTo>
                  <a:pt x="9602" y="6872632"/>
                </a:lnTo>
                <a:cubicBezTo>
                  <a:pt x="673707" y="5889628"/>
                  <a:pt x="1061486" y="4704599"/>
                  <a:pt x="1061486" y="3429000"/>
                </a:cubicBezTo>
                <a:cubicBezTo>
                  <a:pt x="1061486" y="2259701"/>
                  <a:pt x="735644" y="1166507"/>
                  <a:pt x="169807" y="23526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42900" y="1659637"/>
            <a:ext cx="4054078" cy="1220852"/>
          </a:xfrm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342900" y="2940186"/>
            <a:ext cx="4059936" cy="10287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spc="-2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22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350" b="1" spc="38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44091" y="4114800"/>
            <a:ext cx="1131570" cy="91179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750" b="0" cap="all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DATE text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358614"/>
            <a:ext cx="810816" cy="31920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4876800"/>
            <a:ext cx="3429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err="1"/>
          </a:p>
        </p:txBody>
      </p:sp>
    </p:spTree>
    <p:extLst>
      <p:ext uri="{BB962C8B-B14F-4D97-AF65-F5344CB8AC3E}">
        <p14:creationId xmlns:p14="http://schemas.microsoft.com/office/powerpoint/2010/main" val="5776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82446"/>
            <a:ext cx="8458200" cy="341528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5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00" y="1474470"/>
            <a:ext cx="4059936" cy="323011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1"/>
          </p:nvPr>
        </p:nvSpPr>
        <p:spPr>
          <a:xfrm>
            <a:off x="4743449" y="1474470"/>
            <a:ext cx="4059936" cy="323011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2900" y="953263"/>
            <a:ext cx="8458199" cy="186974"/>
          </a:xfrm>
        </p:spPr>
        <p:txBody>
          <a:bodyPr wrap="square">
            <a:spAutoFit/>
          </a:bodyPr>
          <a:lstStyle>
            <a:lvl1pPr marL="0" indent="0">
              <a:buNone/>
              <a:defRPr sz="1350" spc="-23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5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00" y="1282446"/>
            <a:ext cx="4059936" cy="341528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1"/>
          </p:nvPr>
        </p:nvSpPr>
        <p:spPr>
          <a:xfrm>
            <a:off x="4743449" y="1282446"/>
            <a:ext cx="4059936" cy="341528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01" y="1474470"/>
            <a:ext cx="2590799" cy="323011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3272868" y="1474470"/>
            <a:ext cx="5528231" cy="323011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2900" y="953263"/>
            <a:ext cx="8458199" cy="186974"/>
          </a:xfrm>
        </p:spPr>
        <p:txBody>
          <a:bodyPr wrap="square">
            <a:spAutoFit/>
          </a:bodyPr>
          <a:lstStyle>
            <a:lvl1pPr marL="0" indent="0">
              <a:buNone/>
              <a:defRPr sz="1350" spc="-23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101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Column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2901" y="1282446"/>
            <a:ext cx="2590799" cy="341528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3272868" y="1282446"/>
            <a:ext cx="5528231" cy="341528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74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1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>
            <a:grpSpLocks noChangeAspect="1"/>
          </p:cNvGrpSpPr>
          <p:nvPr userDrawn="1"/>
        </p:nvGrpSpPr>
        <p:grpSpPr bwMode="auto">
          <a:xfrm>
            <a:off x="3163005" y="2039193"/>
            <a:ext cx="2857179" cy="1065114"/>
            <a:chOff x="2429" y="1634"/>
            <a:chExt cx="2822" cy="1052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29" y="1634"/>
              <a:ext cx="2822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013" y="1634"/>
              <a:ext cx="199" cy="196"/>
            </a:xfrm>
            <a:custGeom>
              <a:avLst/>
              <a:gdLst>
                <a:gd name="T0" fmla="*/ 98 w 199"/>
                <a:gd name="T1" fmla="*/ 196 h 196"/>
                <a:gd name="T2" fmla="*/ 98 w 199"/>
                <a:gd name="T3" fmla="*/ 196 h 196"/>
                <a:gd name="T4" fmla="*/ 118 w 199"/>
                <a:gd name="T5" fmla="*/ 194 h 196"/>
                <a:gd name="T6" fmla="*/ 139 w 199"/>
                <a:gd name="T7" fmla="*/ 188 h 196"/>
                <a:gd name="T8" fmla="*/ 155 w 199"/>
                <a:gd name="T9" fmla="*/ 180 h 196"/>
                <a:gd name="T10" fmla="*/ 169 w 199"/>
                <a:gd name="T11" fmla="*/ 168 h 196"/>
                <a:gd name="T12" fmla="*/ 181 w 199"/>
                <a:gd name="T13" fmla="*/ 152 h 196"/>
                <a:gd name="T14" fmla="*/ 191 w 199"/>
                <a:gd name="T15" fmla="*/ 136 h 196"/>
                <a:gd name="T16" fmla="*/ 197 w 199"/>
                <a:gd name="T17" fmla="*/ 118 h 196"/>
                <a:gd name="T18" fmla="*/ 199 w 199"/>
                <a:gd name="T19" fmla="*/ 98 h 196"/>
                <a:gd name="T20" fmla="*/ 199 w 199"/>
                <a:gd name="T21" fmla="*/ 98 h 196"/>
                <a:gd name="T22" fmla="*/ 197 w 199"/>
                <a:gd name="T23" fmla="*/ 78 h 196"/>
                <a:gd name="T24" fmla="*/ 191 w 199"/>
                <a:gd name="T25" fmla="*/ 60 h 196"/>
                <a:gd name="T26" fmla="*/ 181 w 199"/>
                <a:gd name="T27" fmla="*/ 42 h 196"/>
                <a:gd name="T28" fmla="*/ 169 w 199"/>
                <a:gd name="T29" fmla="*/ 28 h 196"/>
                <a:gd name="T30" fmla="*/ 155 w 199"/>
                <a:gd name="T31" fmla="*/ 16 h 196"/>
                <a:gd name="T32" fmla="*/ 139 w 199"/>
                <a:gd name="T33" fmla="*/ 6 h 196"/>
                <a:gd name="T34" fmla="*/ 118 w 199"/>
                <a:gd name="T35" fmla="*/ 2 h 196"/>
                <a:gd name="T36" fmla="*/ 98 w 199"/>
                <a:gd name="T37" fmla="*/ 0 h 196"/>
                <a:gd name="T38" fmla="*/ 98 w 199"/>
                <a:gd name="T39" fmla="*/ 0 h 196"/>
                <a:gd name="T40" fmla="*/ 78 w 199"/>
                <a:gd name="T41" fmla="*/ 2 h 196"/>
                <a:gd name="T42" fmla="*/ 60 w 199"/>
                <a:gd name="T43" fmla="*/ 6 h 196"/>
                <a:gd name="T44" fmla="*/ 44 w 199"/>
                <a:gd name="T45" fmla="*/ 16 h 196"/>
                <a:gd name="T46" fmla="*/ 30 w 199"/>
                <a:gd name="T47" fmla="*/ 28 h 196"/>
                <a:gd name="T48" fmla="*/ 18 w 199"/>
                <a:gd name="T49" fmla="*/ 42 h 196"/>
                <a:gd name="T50" fmla="*/ 8 w 199"/>
                <a:gd name="T51" fmla="*/ 60 h 196"/>
                <a:gd name="T52" fmla="*/ 2 w 199"/>
                <a:gd name="T53" fmla="*/ 78 h 196"/>
                <a:gd name="T54" fmla="*/ 0 w 199"/>
                <a:gd name="T55" fmla="*/ 98 h 196"/>
                <a:gd name="T56" fmla="*/ 0 w 199"/>
                <a:gd name="T57" fmla="*/ 98 h 196"/>
                <a:gd name="T58" fmla="*/ 2 w 199"/>
                <a:gd name="T59" fmla="*/ 118 h 196"/>
                <a:gd name="T60" fmla="*/ 8 w 199"/>
                <a:gd name="T61" fmla="*/ 136 h 196"/>
                <a:gd name="T62" fmla="*/ 18 w 199"/>
                <a:gd name="T63" fmla="*/ 152 h 196"/>
                <a:gd name="T64" fmla="*/ 30 w 199"/>
                <a:gd name="T65" fmla="*/ 168 h 196"/>
                <a:gd name="T66" fmla="*/ 44 w 199"/>
                <a:gd name="T67" fmla="*/ 180 h 196"/>
                <a:gd name="T68" fmla="*/ 60 w 199"/>
                <a:gd name="T69" fmla="*/ 188 h 196"/>
                <a:gd name="T70" fmla="*/ 78 w 199"/>
                <a:gd name="T71" fmla="*/ 194 h 196"/>
                <a:gd name="T72" fmla="*/ 98 w 199"/>
                <a:gd name="T73" fmla="*/ 196 h 196"/>
                <a:gd name="T74" fmla="*/ 98 w 199"/>
                <a:gd name="T7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196">
                  <a:moveTo>
                    <a:pt x="98" y="196"/>
                  </a:moveTo>
                  <a:lnTo>
                    <a:pt x="98" y="196"/>
                  </a:lnTo>
                  <a:lnTo>
                    <a:pt x="118" y="194"/>
                  </a:lnTo>
                  <a:lnTo>
                    <a:pt x="139" y="188"/>
                  </a:lnTo>
                  <a:lnTo>
                    <a:pt x="155" y="180"/>
                  </a:lnTo>
                  <a:lnTo>
                    <a:pt x="169" y="168"/>
                  </a:lnTo>
                  <a:lnTo>
                    <a:pt x="181" y="152"/>
                  </a:lnTo>
                  <a:lnTo>
                    <a:pt x="191" y="136"/>
                  </a:lnTo>
                  <a:lnTo>
                    <a:pt x="197" y="118"/>
                  </a:lnTo>
                  <a:lnTo>
                    <a:pt x="199" y="98"/>
                  </a:lnTo>
                  <a:lnTo>
                    <a:pt x="199" y="98"/>
                  </a:lnTo>
                  <a:lnTo>
                    <a:pt x="197" y="78"/>
                  </a:lnTo>
                  <a:lnTo>
                    <a:pt x="191" y="60"/>
                  </a:lnTo>
                  <a:lnTo>
                    <a:pt x="181" y="42"/>
                  </a:lnTo>
                  <a:lnTo>
                    <a:pt x="169" y="28"/>
                  </a:lnTo>
                  <a:lnTo>
                    <a:pt x="155" y="16"/>
                  </a:lnTo>
                  <a:lnTo>
                    <a:pt x="139" y="6"/>
                  </a:lnTo>
                  <a:lnTo>
                    <a:pt x="118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78" y="2"/>
                  </a:lnTo>
                  <a:lnTo>
                    <a:pt x="60" y="6"/>
                  </a:lnTo>
                  <a:lnTo>
                    <a:pt x="44" y="16"/>
                  </a:lnTo>
                  <a:lnTo>
                    <a:pt x="30" y="28"/>
                  </a:lnTo>
                  <a:lnTo>
                    <a:pt x="18" y="42"/>
                  </a:lnTo>
                  <a:lnTo>
                    <a:pt x="8" y="60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8"/>
                  </a:lnTo>
                  <a:lnTo>
                    <a:pt x="8" y="136"/>
                  </a:lnTo>
                  <a:lnTo>
                    <a:pt x="18" y="152"/>
                  </a:lnTo>
                  <a:lnTo>
                    <a:pt x="30" y="168"/>
                  </a:lnTo>
                  <a:lnTo>
                    <a:pt x="44" y="180"/>
                  </a:lnTo>
                  <a:lnTo>
                    <a:pt x="60" y="188"/>
                  </a:lnTo>
                  <a:lnTo>
                    <a:pt x="78" y="194"/>
                  </a:lnTo>
                  <a:lnTo>
                    <a:pt x="98" y="196"/>
                  </a:lnTo>
                  <a:lnTo>
                    <a:pt x="98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033" y="1872"/>
              <a:ext cx="159" cy="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4296" y="2488"/>
              <a:ext cx="196" cy="198"/>
            </a:xfrm>
            <a:custGeom>
              <a:avLst/>
              <a:gdLst>
                <a:gd name="T0" fmla="*/ 98 w 196"/>
                <a:gd name="T1" fmla="*/ 0 h 198"/>
                <a:gd name="T2" fmla="*/ 98 w 196"/>
                <a:gd name="T3" fmla="*/ 0 h 198"/>
                <a:gd name="T4" fmla="*/ 78 w 196"/>
                <a:gd name="T5" fmla="*/ 2 h 198"/>
                <a:gd name="T6" fmla="*/ 60 w 196"/>
                <a:gd name="T7" fmla="*/ 8 h 198"/>
                <a:gd name="T8" fmla="*/ 44 w 196"/>
                <a:gd name="T9" fmla="*/ 18 h 198"/>
                <a:gd name="T10" fmla="*/ 28 w 196"/>
                <a:gd name="T11" fmla="*/ 30 h 198"/>
                <a:gd name="T12" fmla="*/ 16 w 196"/>
                <a:gd name="T13" fmla="*/ 44 h 198"/>
                <a:gd name="T14" fmla="*/ 8 w 196"/>
                <a:gd name="T15" fmla="*/ 60 h 198"/>
                <a:gd name="T16" fmla="*/ 2 w 196"/>
                <a:gd name="T17" fmla="*/ 80 h 198"/>
                <a:gd name="T18" fmla="*/ 0 w 196"/>
                <a:gd name="T19" fmla="*/ 100 h 198"/>
                <a:gd name="T20" fmla="*/ 0 w 196"/>
                <a:gd name="T21" fmla="*/ 100 h 198"/>
                <a:gd name="T22" fmla="*/ 2 w 196"/>
                <a:gd name="T23" fmla="*/ 120 h 198"/>
                <a:gd name="T24" fmla="*/ 8 w 196"/>
                <a:gd name="T25" fmla="*/ 138 h 198"/>
                <a:gd name="T26" fmla="*/ 16 w 196"/>
                <a:gd name="T27" fmla="*/ 154 h 198"/>
                <a:gd name="T28" fmla="*/ 28 w 196"/>
                <a:gd name="T29" fmla="*/ 168 h 198"/>
                <a:gd name="T30" fmla="*/ 44 w 196"/>
                <a:gd name="T31" fmla="*/ 180 h 198"/>
                <a:gd name="T32" fmla="*/ 60 w 196"/>
                <a:gd name="T33" fmla="*/ 190 h 198"/>
                <a:gd name="T34" fmla="*/ 78 w 196"/>
                <a:gd name="T35" fmla="*/ 196 h 198"/>
                <a:gd name="T36" fmla="*/ 98 w 196"/>
                <a:gd name="T37" fmla="*/ 198 h 198"/>
                <a:gd name="T38" fmla="*/ 98 w 196"/>
                <a:gd name="T39" fmla="*/ 198 h 198"/>
                <a:gd name="T40" fmla="*/ 118 w 196"/>
                <a:gd name="T41" fmla="*/ 196 h 198"/>
                <a:gd name="T42" fmla="*/ 136 w 196"/>
                <a:gd name="T43" fmla="*/ 190 h 198"/>
                <a:gd name="T44" fmla="*/ 154 w 196"/>
                <a:gd name="T45" fmla="*/ 180 h 198"/>
                <a:gd name="T46" fmla="*/ 168 w 196"/>
                <a:gd name="T47" fmla="*/ 168 h 198"/>
                <a:gd name="T48" fmla="*/ 180 w 196"/>
                <a:gd name="T49" fmla="*/ 154 h 198"/>
                <a:gd name="T50" fmla="*/ 190 w 196"/>
                <a:gd name="T51" fmla="*/ 138 h 198"/>
                <a:gd name="T52" fmla="*/ 194 w 196"/>
                <a:gd name="T53" fmla="*/ 120 h 198"/>
                <a:gd name="T54" fmla="*/ 196 w 196"/>
                <a:gd name="T55" fmla="*/ 100 h 198"/>
                <a:gd name="T56" fmla="*/ 196 w 196"/>
                <a:gd name="T57" fmla="*/ 100 h 198"/>
                <a:gd name="T58" fmla="*/ 194 w 196"/>
                <a:gd name="T59" fmla="*/ 80 h 198"/>
                <a:gd name="T60" fmla="*/ 190 w 196"/>
                <a:gd name="T61" fmla="*/ 60 h 198"/>
                <a:gd name="T62" fmla="*/ 180 w 196"/>
                <a:gd name="T63" fmla="*/ 44 h 198"/>
                <a:gd name="T64" fmla="*/ 168 w 196"/>
                <a:gd name="T65" fmla="*/ 30 h 198"/>
                <a:gd name="T66" fmla="*/ 154 w 196"/>
                <a:gd name="T67" fmla="*/ 18 h 198"/>
                <a:gd name="T68" fmla="*/ 136 w 196"/>
                <a:gd name="T69" fmla="*/ 8 h 198"/>
                <a:gd name="T70" fmla="*/ 118 w 196"/>
                <a:gd name="T71" fmla="*/ 2 h 198"/>
                <a:gd name="T72" fmla="*/ 98 w 196"/>
                <a:gd name="T73" fmla="*/ 0 h 198"/>
                <a:gd name="T74" fmla="*/ 98 w 196"/>
                <a:gd name="T7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198">
                  <a:moveTo>
                    <a:pt x="98" y="0"/>
                  </a:moveTo>
                  <a:lnTo>
                    <a:pt x="98" y="0"/>
                  </a:lnTo>
                  <a:lnTo>
                    <a:pt x="78" y="2"/>
                  </a:lnTo>
                  <a:lnTo>
                    <a:pt x="60" y="8"/>
                  </a:lnTo>
                  <a:lnTo>
                    <a:pt x="44" y="18"/>
                  </a:lnTo>
                  <a:lnTo>
                    <a:pt x="28" y="30"/>
                  </a:lnTo>
                  <a:lnTo>
                    <a:pt x="16" y="44"/>
                  </a:lnTo>
                  <a:lnTo>
                    <a:pt x="8" y="60"/>
                  </a:lnTo>
                  <a:lnTo>
                    <a:pt x="2" y="8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2" y="120"/>
                  </a:lnTo>
                  <a:lnTo>
                    <a:pt x="8" y="138"/>
                  </a:lnTo>
                  <a:lnTo>
                    <a:pt x="16" y="154"/>
                  </a:lnTo>
                  <a:lnTo>
                    <a:pt x="28" y="168"/>
                  </a:lnTo>
                  <a:lnTo>
                    <a:pt x="44" y="180"/>
                  </a:lnTo>
                  <a:lnTo>
                    <a:pt x="60" y="190"/>
                  </a:lnTo>
                  <a:lnTo>
                    <a:pt x="78" y="196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118" y="196"/>
                  </a:lnTo>
                  <a:lnTo>
                    <a:pt x="136" y="190"/>
                  </a:lnTo>
                  <a:lnTo>
                    <a:pt x="154" y="180"/>
                  </a:lnTo>
                  <a:lnTo>
                    <a:pt x="168" y="168"/>
                  </a:lnTo>
                  <a:lnTo>
                    <a:pt x="180" y="154"/>
                  </a:lnTo>
                  <a:lnTo>
                    <a:pt x="190" y="138"/>
                  </a:lnTo>
                  <a:lnTo>
                    <a:pt x="194" y="120"/>
                  </a:lnTo>
                  <a:lnTo>
                    <a:pt x="196" y="100"/>
                  </a:lnTo>
                  <a:lnTo>
                    <a:pt x="196" y="100"/>
                  </a:lnTo>
                  <a:lnTo>
                    <a:pt x="194" y="80"/>
                  </a:lnTo>
                  <a:lnTo>
                    <a:pt x="190" y="60"/>
                  </a:lnTo>
                  <a:lnTo>
                    <a:pt x="180" y="44"/>
                  </a:lnTo>
                  <a:lnTo>
                    <a:pt x="168" y="30"/>
                  </a:lnTo>
                  <a:lnTo>
                    <a:pt x="154" y="18"/>
                  </a:lnTo>
                  <a:lnTo>
                    <a:pt x="136" y="8"/>
                  </a:lnTo>
                  <a:lnTo>
                    <a:pt x="118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314" y="1872"/>
              <a:ext cx="160" cy="5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429" y="1860"/>
              <a:ext cx="532" cy="600"/>
            </a:xfrm>
            <a:custGeom>
              <a:avLst/>
              <a:gdLst>
                <a:gd name="T0" fmla="*/ 438 w 532"/>
                <a:gd name="T1" fmla="*/ 383 h 600"/>
                <a:gd name="T2" fmla="*/ 424 w 532"/>
                <a:gd name="T3" fmla="*/ 397 h 600"/>
                <a:gd name="T4" fmla="*/ 396 w 532"/>
                <a:gd name="T5" fmla="*/ 423 h 600"/>
                <a:gd name="T6" fmla="*/ 380 w 532"/>
                <a:gd name="T7" fmla="*/ 431 h 600"/>
                <a:gd name="T8" fmla="*/ 344 w 532"/>
                <a:gd name="T9" fmla="*/ 441 h 600"/>
                <a:gd name="T10" fmla="*/ 310 w 532"/>
                <a:gd name="T11" fmla="*/ 445 h 600"/>
                <a:gd name="T12" fmla="*/ 294 w 532"/>
                <a:gd name="T13" fmla="*/ 445 h 600"/>
                <a:gd name="T14" fmla="*/ 264 w 532"/>
                <a:gd name="T15" fmla="*/ 441 h 600"/>
                <a:gd name="T16" fmla="*/ 238 w 532"/>
                <a:gd name="T17" fmla="*/ 431 h 600"/>
                <a:gd name="T18" fmla="*/ 216 w 532"/>
                <a:gd name="T19" fmla="*/ 415 h 600"/>
                <a:gd name="T20" fmla="*/ 204 w 532"/>
                <a:gd name="T21" fmla="*/ 405 h 600"/>
                <a:gd name="T22" fmla="*/ 186 w 532"/>
                <a:gd name="T23" fmla="*/ 385 h 600"/>
                <a:gd name="T24" fmla="*/ 174 w 532"/>
                <a:gd name="T25" fmla="*/ 361 h 600"/>
                <a:gd name="T26" fmla="*/ 166 w 532"/>
                <a:gd name="T27" fmla="*/ 333 h 600"/>
                <a:gd name="T28" fmla="*/ 164 w 532"/>
                <a:gd name="T29" fmla="*/ 303 h 600"/>
                <a:gd name="T30" fmla="*/ 164 w 532"/>
                <a:gd name="T31" fmla="*/ 287 h 600"/>
                <a:gd name="T32" fmla="*/ 170 w 532"/>
                <a:gd name="T33" fmla="*/ 257 h 600"/>
                <a:gd name="T34" fmla="*/ 180 w 532"/>
                <a:gd name="T35" fmla="*/ 229 h 600"/>
                <a:gd name="T36" fmla="*/ 194 w 532"/>
                <a:gd name="T37" fmla="*/ 205 h 600"/>
                <a:gd name="T38" fmla="*/ 204 w 532"/>
                <a:gd name="T39" fmla="*/ 195 h 600"/>
                <a:gd name="T40" fmla="*/ 226 w 532"/>
                <a:gd name="T41" fmla="*/ 177 h 600"/>
                <a:gd name="T42" fmla="*/ 250 w 532"/>
                <a:gd name="T43" fmla="*/ 165 h 600"/>
                <a:gd name="T44" fmla="*/ 278 w 532"/>
                <a:gd name="T45" fmla="*/ 157 h 600"/>
                <a:gd name="T46" fmla="*/ 310 w 532"/>
                <a:gd name="T47" fmla="*/ 155 h 600"/>
                <a:gd name="T48" fmla="*/ 328 w 532"/>
                <a:gd name="T49" fmla="*/ 155 h 600"/>
                <a:gd name="T50" fmla="*/ 362 w 532"/>
                <a:gd name="T51" fmla="*/ 163 h 600"/>
                <a:gd name="T52" fmla="*/ 380 w 532"/>
                <a:gd name="T53" fmla="*/ 169 h 600"/>
                <a:gd name="T54" fmla="*/ 412 w 532"/>
                <a:gd name="T55" fmla="*/ 189 h 600"/>
                <a:gd name="T56" fmla="*/ 438 w 532"/>
                <a:gd name="T57" fmla="*/ 217 h 600"/>
                <a:gd name="T58" fmla="*/ 530 w 532"/>
                <a:gd name="T59" fmla="*/ 93 h 600"/>
                <a:gd name="T60" fmla="*/ 526 w 532"/>
                <a:gd name="T61" fmla="*/ 89 h 600"/>
                <a:gd name="T62" fmla="*/ 492 w 532"/>
                <a:gd name="T63" fmla="*/ 61 h 600"/>
                <a:gd name="T64" fmla="*/ 456 w 532"/>
                <a:gd name="T65" fmla="*/ 37 h 600"/>
                <a:gd name="T66" fmla="*/ 418 w 532"/>
                <a:gd name="T67" fmla="*/ 22 h 600"/>
                <a:gd name="T68" fmla="*/ 380 w 532"/>
                <a:gd name="T69" fmla="*/ 10 h 600"/>
                <a:gd name="T70" fmla="*/ 360 w 532"/>
                <a:gd name="T71" fmla="*/ 6 h 600"/>
                <a:gd name="T72" fmla="*/ 294 w 532"/>
                <a:gd name="T73" fmla="*/ 0 h 600"/>
                <a:gd name="T74" fmla="*/ 262 w 532"/>
                <a:gd name="T75" fmla="*/ 2 h 600"/>
                <a:gd name="T76" fmla="*/ 204 w 532"/>
                <a:gd name="T77" fmla="*/ 12 h 600"/>
                <a:gd name="T78" fmla="*/ 152 w 532"/>
                <a:gd name="T79" fmla="*/ 34 h 600"/>
                <a:gd name="T80" fmla="*/ 104 w 532"/>
                <a:gd name="T81" fmla="*/ 65 h 600"/>
                <a:gd name="T82" fmla="*/ 84 w 532"/>
                <a:gd name="T83" fmla="*/ 85 h 600"/>
                <a:gd name="T84" fmla="*/ 46 w 532"/>
                <a:gd name="T85" fmla="*/ 131 h 600"/>
                <a:gd name="T86" fmla="*/ 20 w 532"/>
                <a:gd name="T87" fmla="*/ 183 h 600"/>
                <a:gd name="T88" fmla="*/ 4 w 532"/>
                <a:gd name="T89" fmla="*/ 239 h 600"/>
                <a:gd name="T90" fmla="*/ 0 w 532"/>
                <a:gd name="T91" fmla="*/ 301 h 600"/>
                <a:gd name="T92" fmla="*/ 0 w 532"/>
                <a:gd name="T93" fmla="*/ 333 h 600"/>
                <a:gd name="T94" fmla="*/ 12 w 532"/>
                <a:gd name="T95" fmla="*/ 391 h 600"/>
                <a:gd name="T96" fmla="*/ 32 w 532"/>
                <a:gd name="T97" fmla="*/ 445 h 600"/>
                <a:gd name="T98" fmla="*/ 64 w 532"/>
                <a:gd name="T99" fmla="*/ 493 h 600"/>
                <a:gd name="T100" fmla="*/ 82 w 532"/>
                <a:gd name="T101" fmla="*/ 515 h 600"/>
                <a:gd name="T102" fmla="*/ 128 w 532"/>
                <a:gd name="T103" fmla="*/ 553 h 600"/>
                <a:gd name="T104" fmla="*/ 178 w 532"/>
                <a:gd name="T105" fmla="*/ 578 h 600"/>
                <a:gd name="T106" fmla="*/ 232 w 532"/>
                <a:gd name="T107" fmla="*/ 594 h 600"/>
                <a:gd name="T108" fmla="*/ 294 w 532"/>
                <a:gd name="T109" fmla="*/ 600 h 600"/>
                <a:gd name="T110" fmla="*/ 318 w 532"/>
                <a:gd name="T111" fmla="*/ 598 h 600"/>
                <a:gd name="T112" fmla="*/ 360 w 532"/>
                <a:gd name="T113" fmla="*/ 594 h 600"/>
                <a:gd name="T114" fmla="*/ 380 w 532"/>
                <a:gd name="T115" fmla="*/ 590 h 600"/>
                <a:gd name="T116" fmla="*/ 424 w 532"/>
                <a:gd name="T117" fmla="*/ 574 h 600"/>
                <a:gd name="T118" fmla="*/ 464 w 532"/>
                <a:gd name="T119" fmla="*/ 555 h 600"/>
                <a:gd name="T120" fmla="*/ 508 w 532"/>
                <a:gd name="T121" fmla="*/ 523 h 600"/>
                <a:gd name="T122" fmla="*/ 532 w 532"/>
                <a:gd name="T123" fmla="*/ 497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2" h="600">
                  <a:moveTo>
                    <a:pt x="444" y="375"/>
                  </a:moveTo>
                  <a:lnTo>
                    <a:pt x="438" y="383"/>
                  </a:lnTo>
                  <a:lnTo>
                    <a:pt x="438" y="383"/>
                  </a:lnTo>
                  <a:lnTo>
                    <a:pt x="424" y="397"/>
                  </a:lnTo>
                  <a:lnTo>
                    <a:pt x="410" y="411"/>
                  </a:lnTo>
                  <a:lnTo>
                    <a:pt x="396" y="423"/>
                  </a:lnTo>
                  <a:lnTo>
                    <a:pt x="380" y="431"/>
                  </a:lnTo>
                  <a:lnTo>
                    <a:pt x="380" y="431"/>
                  </a:lnTo>
                  <a:lnTo>
                    <a:pt x="362" y="437"/>
                  </a:lnTo>
                  <a:lnTo>
                    <a:pt x="344" y="441"/>
                  </a:lnTo>
                  <a:lnTo>
                    <a:pt x="326" y="445"/>
                  </a:lnTo>
                  <a:lnTo>
                    <a:pt x="310" y="445"/>
                  </a:lnTo>
                  <a:lnTo>
                    <a:pt x="310" y="445"/>
                  </a:lnTo>
                  <a:lnTo>
                    <a:pt x="294" y="445"/>
                  </a:lnTo>
                  <a:lnTo>
                    <a:pt x="278" y="443"/>
                  </a:lnTo>
                  <a:lnTo>
                    <a:pt x="264" y="441"/>
                  </a:lnTo>
                  <a:lnTo>
                    <a:pt x="252" y="435"/>
                  </a:lnTo>
                  <a:lnTo>
                    <a:pt x="238" y="431"/>
                  </a:lnTo>
                  <a:lnTo>
                    <a:pt x="226" y="423"/>
                  </a:lnTo>
                  <a:lnTo>
                    <a:pt x="216" y="415"/>
                  </a:lnTo>
                  <a:lnTo>
                    <a:pt x="204" y="405"/>
                  </a:lnTo>
                  <a:lnTo>
                    <a:pt x="204" y="405"/>
                  </a:lnTo>
                  <a:lnTo>
                    <a:pt x="196" y="395"/>
                  </a:lnTo>
                  <a:lnTo>
                    <a:pt x="186" y="385"/>
                  </a:lnTo>
                  <a:lnTo>
                    <a:pt x="180" y="373"/>
                  </a:lnTo>
                  <a:lnTo>
                    <a:pt x="174" y="361"/>
                  </a:lnTo>
                  <a:lnTo>
                    <a:pt x="170" y="347"/>
                  </a:lnTo>
                  <a:lnTo>
                    <a:pt x="166" y="333"/>
                  </a:lnTo>
                  <a:lnTo>
                    <a:pt x="164" y="319"/>
                  </a:lnTo>
                  <a:lnTo>
                    <a:pt x="164" y="303"/>
                  </a:lnTo>
                  <a:lnTo>
                    <a:pt x="164" y="303"/>
                  </a:lnTo>
                  <a:lnTo>
                    <a:pt x="164" y="287"/>
                  </a:lnTo>
                  <a:lnTo>
                    <a:pt x="166" y="271"/>
                  </a:lnTo>
                  <a:lnTo>
                    <a:pt x="170" y="257"/>
                  </a:lnTo>
                  <a:lnTo>
                    <a:pt x="174" y="243"/>
                  </a:lnTo>
                  <a:lnTo>
                    <a:pt x="180" y="229"/>
                  </a:lnTo>
                  <a:lnTo>
                    <a:pt x="186" y="217"/>
                  </a:lnTo>
                  <a:lnTo>
                    <a:pt x="19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4" y="185"/>
                  </a:lnTo>
                  <a:lnTo>
                    <a:pt x="226" y="177"/>
                  </a:lnTo>
                  <a:lnTo>
                    <a:pt x="238" y="171"/>
                  </a:lnTo>
                  <a:lnTo>
                    <a:pt x="250" y="165"/>
                  </a:lnTo>
                  <a:lnTo>
                    <a:pt x="264" y="159"/>
                  </a:lnTo>
                  <a:lnTo>
                    <a:pt x="278" y="157"/>
                  </a:lnTo>
                  <a:lnTo>
                    <a:pt x="294" y="155"/>
                  </a:lnTo>
                  <a:lnTo>
                    <a:pt x="310" y="155"/>
                  </a:lnTo>
                  <a:lnTo>
                    <a:pt x="310" y="155"/>
                  </a:lnTo>
                  <a:lnTo>
                    <a:pt x="328" y="155"/>
                  </a:lnTo>
                  <a:lnTo>
                    <a:pt x="346" y="157"/>
                  </a:lnTo>
                  <a:lnTo>
                    <a:pt x="362" y="163"/>
                  </a:lnTo>
                  <a:lnTo>
                    <a:pt x="380" y="169"/>
                  </a:lnTo>
                  <a:lnTo>
                    <a:pt x="380" y="169"/>
                  </a:lnTo>
                  <a:lnTo>
                    <a:pt x="398" y="179"/>
                  </a:lnTo>
                  <a:lnTo>
                    <a:pt x="412" y="189"/>
                  </a:lnTo>
                  <a:lnTo>
                    <a:pt x="426" y="203"/>
                  </a:lnTo>
                  <a:lnTo>
                    <a:pt x="438" y="217"/>
                  </a:lnTo>
                  <a:lnTo>
                    <a:pt x="444" y="225"/>
                  </a:lnTo>
                  <a:lnTo>
                    <a:pt x="530" y="93"/>
                  </a:lnTo>
                  <a:lnTo>
                    <a:pt x="526" y="89"/>
                  </a:lnTo>
                  <a:lnTo>
                    <a:pt x="526" y="89"/>
                  </a:lnTo>
                  <a:lnTo>
                    <a:pt x="510" y="73"/>
                  </a:lnTo>
                  <a:lnTo>
                    <a:pt x="492" y="61"/>
                  </a:lnTo>
                  <a:lnTo>
                    <a:pt x="474" y="49"/>
                  </a:lnTo>
                  <a:lnTo>
                    <a:pt x="456" y="37"/>
                  </a:lnTo>
                  <a:lnTo>
                    <a:pt x="438" y="30"/>
                  </a:lnTo>
                  <a:lnTo>
                    <a:pt x="418" y="22"/>
                  </a:lnTo>
                  <a:lnTo>
                    <a:pt x="400" y="14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60" y="6"/>
                  </a:lnTo>
                  <a:lnTo>
                    <a:pt x="340" y="2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62" y="2"/>
                  </a:lnTo>
                  <a:lnTo>
                    <a:pt x="232" y="6"/>
                  </a:lnTo>
                  <a:lnTo>
                    <a:pt x="204" y="12"/>
                  </a:lnTo>
                  <a:lnTo>
                    <a:pt x="178" y="22"/>
                  </a:lnTo>
                  <a:lnTo>
                    <a:pt x="152" y="34"/>
                  </a:lnTo>
                  <a:lnTo>
                    <a:pt x="128" y="49"/>
                  </a:lnTo>
                  <a:lnTo>
                    <a:pt x="104" y="65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64" y="107"/>
                  </a:lnTo>
                  <a:lnTo>
                    <a:pt x="46" y="131"/>
                  </a:lnTo>
                  <a:lnTo>
                    <a:pt x="32" y="157"/>
                  </a:lnTo>
                  <a:lnTo>
                    <a:pt x="20" y="183"/>
                  </a:lnTo>
                  <a:lnTo>
                    <a:pt x="12" y="209"/>
                  </a:lnTo>
                  <a:lnTo>
                    <a:pt x="4" y="239"/>
                  </a:lnTo>
                  <a:lnTo>
                    <a:pt x="0" y="269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0" y="333"/>
                  </a:lnTo>
                  <a:lnTo>
                    <a:pt x="4" y="363"/>
                  </a:lnTo>
                  <a:lnTo>
                    <a:pt x="12" y="391"/>
                  </a:lnTo>
                  <a:lnTo>
                    <a:pt x="20" y="419"/>
                  </a:lnTo>
                  <a:lnTo>
                    <a:pt x="32" y="445"/>
                  </a:lnTo>
                  <a:lnTo>
                    <a:pt x="46" y="469"/>
                  </a:lnTo>
                  <a:lnTo>
                    <a:pt x="64" y="493"/>
                  </a:lnTo>
                  <a:lnTo>
                    <a:pt x="82" y="515"/>
                  </a:lnTo>
                  <a:lnTo>
                    <a:pt x="82" y="515"/>
                  </a:lnTo>
                  <a:lnTo>
                    <a:pt x="104" y="535"/>
                  </a:lnTo>
                  <a:lnTo>
                    <a:pt x="128" y="553"/>
                  </a:lnTo>
                  <a:lnTo>
                    <a:pt x="152" y="566"/>
                  </a:lnTo>
                  <a:lnTo>
                    <a:pt x="178" y="578"/>
                  </a:lnTo>
                  <a:lnTo>
                    <a:pt x="204" y="588"/>
                  </a:lnTo>
                  <a:lnTo>
                    <a:pt x="232" y="594"/>
                  </a:lnTo>
                  <a:lnTo>
                    <a:pt x="262" y="598"/>
                  </a:lnTo>
                  <a:lnTo>
                    <a:pt x="294" y="600"/>
                  </a:lnTo>
                  <a:lnTo>
                    <a:pt x="294" y="600"/>
                  </a:lnTo>
                  <a:lnTo>
                    <a:pt x="318" y="598"/>
                  </a:lnTo>
                  <a:lnTo>
                    <a:pt x="340" y="598"/>
                  </a:lnTo>
                  <a:lnTo>
                    <a:pt x="360" y="594"/>
                  </a:lnTo>
                  <a:lnTo>
                    <a:pt x="380" y="590"/>
                  </a:lnTo>
                  <a:lnTo>
                    <a:pt x="380" y="590"/>
                  </a:lnTo>
                  <a:lnTo>
                    <a:pt x="406" y="582"/>
                  </a:lnTo>
                  <a:lnTo>
                    <a:pt x="424" y="574"/>
                  </a:lnTo>
                  <a:lnTo>
                    <a:pt x="444" y="566"/>
                  </a:lnTo>
                  <a:lnTo>
                    <a:pt x="464" y="555"/>
                  </a:lnTo>
                  <a:lnTo>
                    <a:pt x="486" y="539"/>
                  </a:lnTo>
                  <a:lnTo>
                    <a:pt x="508" y="523"/>
                  </a:lnTo>
                  <a:lnTo>
                    <a:pt x="530" y="501"/>
                  </a:lnTo>
                  <a:lnTo>
                    <a:pt x="532" y="497"/>
                  </a:lnTo>
                  <a:lnTo>
                    <a:pt x="444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3260" y="1872"/>
              <a:ext cx="460" cy="576"/>
            </a:xfrm>
            <a:custGeom>
              <a:avLst/>
              <a:gdLst>
                <a:gd name="T0" fmla="*/ 0 w 460"/>
                <a:gd name="T1" fmla="*/ 0 h 576"/>
                <a:gd name="T2" fmla="*/ 0 w 460"/>
                <a:gd name="T3" fmla="*/ 141 h 576"/>
                <a:gd name="T4" fmla="*/ 150 w 460"/>
                <a:gd name="T5" fmla="*/ 141 h 576"/>
                <a:gd name="T6" fmla="*/ 150 w 460"/>
                <a:gd name="T7" fmla="*/ 576 h 576"/>
                <a:gd name="T8" fmla="*/ 310 w 460"/>
                <a:gd name="T9" fmla="*/ 576 h 576"/>
                <a:gd name="T10" fmla="*/ 310 w 460"/>
                <a:gd name="T11" fmla="*/ 141 h 576"/>
                <a:gd name="T12" fmla="*/ 460 w 460"/>
                <a:gd name="T13" fmla="*/ 141 h 576"/>
                <a:gd name="T14" fmla="*/ 460 w 460"/>
                <a:gd name="T15" fmla="*/ 0 h 576"/>
                <a:gd name="T16" fmla="*/ 0 w 460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" h="576">
                  <a:moveTo>
                    <a:pt x="0" y="0"/>
                  </a:moveTo>
                  <a:lnTo>
                    <a:pt x="0" y="141"/>
                  </a:lnTo>
                  <a:lnTo>
                    <a:pt x="150" y="141"/>
                  </a:lnTo>
                  <a:lnTo>
                    <a:pt x="150" y="576"/>
                  </a:lnTo>
                  <a:lnTo>
                    <a:pt x="310" y="576"/>
                  </a:lnTo>
                  <a:lnTo>
                    <a:pt x="310" y="141"/>
                  </a:lnTo>
                  <a:lnTo>
                    <a:pt x="460" y="141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3788" y="1872"/>
              <a:ext cx="468" cy="576"/>
            </a:xfrm>
            <a:custGeom>
              <a:avLst/>
              <a:gdLst>
                <a:gd name="T0" fmla="*/ 312 w 468"/>
                <a:gd name="T1" fmla="*/ 349 h 576"/>
                <a:gd name="T2" fmla="*/ 312 w 468"/>
                <a:gd name="T3" fmla="*/ 349 h 576"/>
                <a:gd name="T4" fmla="*/ 338 w 468"/>
                <a:gd name="T5" fmla="*/ 341 h 576"/>
                <a:gd name="T6" fmla="*/ 362 w 468"/>
                <a:gd name="T7" fmla="*/ 329 h 576"/>
                <a:gd name="T8" fmla="*/ 382 w 468"/>
                <a:gd name="T9" fmla="*/ 313 h 576"/>
                <a:gd name="T10" fmla="*/ 400 w 468"/>
                <a:gd name="T11" fmla="*/ 295 h 576"/>
                <a:gd name="T12" fmla="*/ 400 w 468"/>
                <a:gd name="T13" fmla="*/ 295 h 576"/>
                <a:gd name="T14" fmla="*/ 408 w 468"/>
                <a:gd name="T15" fmla="*/ 283 h 576"/>
                <a:gd name="T16" fmla="*/ 414 w 468"/>
                <a:gd name="T17" fmla="*/ 271 h 576"/>
                <a:gd name="T18" fmla="*/ 420 w 468"/>
                <a:gd name="T19" fmla="*/ 259 h 576"/>
                <a:gd name="T20" fmla="*/ 424 w 468"/>
                <a:gd name="T21" fmla="*/ 245 h 576"/>
                <a:gd name="T22" fmla="*/ 430 w 468"/>
                <a:gd name="T23" fmla="*/ 217 h 576"/>
                <a:gd name="T24" fmla="*/ 432 w 468"/>
                <a:gd name="T25" fmla="*/ 185 h 576"/>
                <a:gd name="T26" fmla="*/ 432 w 468"/>
                <a:gd name="T27" fmla="*/ 185 h 576"/>
                <a:gd name="T28" fmla="*/ 432 w 468"/>
                <a:gd name="T29" fmla="*/ 161 h 576"/>
                <a:gd name="T30" fmla="*/ 430 w 468"/>
                <a:gd name="T31" fmla="*/ 139 h 576"/>
                <a:gd name="T32" fmla="*/ 424 w 468"/>
                <a:gd name="T33" fmla="*/ 119 h 576"/>
                <a:gd name="T34" fmla="*/ 418 w 468"/>
                <a:gd name="T35" fmla="*/ 101 h 576"/>
                <a:gd name="T36" fmla="*/ 410 w 468"/>
                <a:gd name="T37" fmla="*/ 85 h 576"/>
                <a:gd name="T38" fmla="*/ 400 w 468"/>
                <a:gd name="T39" fmla="*/ 69 h 576"/>
                <a:gd name="T40" fmla="*/ 388 w 468"/>
                <a:gd name="T41" fmla="*/ 55 h 576"/>
                <a:gd name="T42" fmla="*/ 374 w 468"/>
                <a:gd name="T43" fmla="*/ 43 h 576"/>
                <a:gd name="T44" fmla="*/ 374 w 468"/>
                <a:gd name="T45" fmla="*/ 43 h 576"/>
                <a:gd name="T46" fmla="*/ 360 w 468"/>
                <a:gd name="T47" fmla="*/ 33 h 576"/>
                <a:gd name="T48" fmla="*/ 342 w 468"/>
                <a:gd name="T49" fmla="*/ 25 h 576"/>
                <a:gd name="T50" fmla="*/ 320 w 468"/>
                <a:gd name="T51" fmla="*/ 18 h 576"/>
                <a:gd name="T52" fmla="*/ 298 w 468"/>
                <a:gd name="T53" fmla="*/ 12 h 576"/>
                <a:gd name="T54" fmla="*/ 272 w 468"/>
                <a:gd name="T55" fmla="*/ 6 h 576"/>
                <a:gd name="T56" fmla="*/ 242 w 468"/>
                <a:gd name="T57" fmla="*/ 4 h 576"/>
                <a:gd name="T58" fmla="*/ 212 w 468"/>
                <a:gd name="T59" fmla="*/ 2 h 576"/>
                <a:gd name="T60" fmla="*/ 178 w 468"/>
                <a:gd name="T61" fmla="*/ 0 h 576"/>
                <a:gd name="T62" fmla="*/ 0 w 468"/>
                <a:gd name="T63" fmla="*/ 0 h 576"/>
                <a:gd name="T64" fmla="*/ 0 w 468"/>
                <a:gd name="T65" fmla="*/ 576 h 576"/>
                <a:gd name="T66" fmla="*/ 160 w 468"/>
                <a:gd name="T67" fmla="*/ 576 h 576"/>
                <a:gd name="T68" fmla="*/ 160 w 468"/>
                <a:gd name="T69" fmla="*/ 373 h 576"/>
                <a:gd name="T70" fmla="*/ 278 w 468"/>
                <a:gd name="T71" fmla="*/ 576 h 576"/>
                <a:gd name="T72" fmla="*/ 468 w 468"/>
                <a:gd name="T73" fmla="*/ 576 h 576"/>
                <a:gd name="T74" fmla="*/ 312 w 468"/>
                <a:gd name="T75" fmla="*/ 349 h 576"/>
                <a:gd name="T76" fmla="*/ 268 w 468"/>
                <a:gd name="T77" fmla="*/ 203 h 576"/>
                <a:gd name="T78" fmla="*/ 268 w 468"/>
                <a:gd name="T79" fmla="*/ 203 h 576"/>
                <a:gd name="T80" fmla="*/ 266 w 468"/>
                <a:gd name="T81" fmla="*/ 219 h 576"/>
                <a:gd name="T82" fmla="*/ 264 w 468"/>
                <a:gd name="T83" fmla="*/ 233 h 576"/>
                <a:gd name="T84" fmla="*/ 256 w 468"/>
                <a:gd name="T85" fmla="*/ 243 h 576"/>
                <a:gd name="T86" fmla="*/ 248 w 468"/>
                <a:gd name="T87" fmla="*/ 253 h 576"/>
                <a:gd name="T88" fmla="*/ 248 w 468"/>
                <a:gd name="T89" fmla="*/ 253 h 576"/>
                <a:gd name="T90" fmla="*/ 236 w 468"/>
                <a:gd name="T91" fmla="*/ 259 h 576"/>
                <a:gd name="T92" fmla="*/ 220 w 468"/>
                <a:gd name="T93" fmla="*/ 265 h 576"/>
                <a:gd name="T94" fmla="*/ 202 w 468"/>
                <a:gd name="T95" fmla="*/ 267 h 576"/>
                <a:gd name="T96" fmla="*/ 180 w 468"/>
                <a:gd name="T97" fmla="*/ 269 h 576"/>
                <a:gd name="T98" fmla="*/ 160 w 468"/>
                <a:gd name="T99" fmla="*/ 269 h 576"/>
                <a:gd name="T100" fmla="*/ 160 w 468"/>
                <a:gd name="T101" fmla="*/ 131 h 576"/>
                <a:gd name="T102" fmla="*/ 182 w 468"/>
                <a:gd name="T103" fmla="*/ 131 h 576"/>
                <a:gd name="T104" fmla="*/ 182 w 468"/>
                <a:gd name="T105" fmla="*/ 131 h 576"/>
                <a:gd name="T106" fmla="*/ 204 w 468"/>
                <a:gd name="T107" fmla="*/ 133 h 576"/>
                <a:gd name="T108" fmla="*/ 222 w 468"/>
                <a:gd name="T109" fmla="*/ 135 h 576"/>
                <a:gd name="T110" fmla="*/ 238 w 468"/>
                <a:gd name="T111" fmla="*/ 141 h 576"/>
                <a:gd name="T112" fmla="*/ 250 w 468"/>
                <a:gd name="T113" fmla="*/ 149 h 576"/>
                <a:gd name="T114" fmla="*/ 250 w 468"/>
                <a:gd name="T115" fmla="*/ 149 h 576"/>
                <a:gd name="T116" fmla="*/ 258 w 468"/>
                <a:gd name="T117" fmla="*/ 157 h 576"/>
                <a:gd name="T118" fmla="*/ 264 w 468"/>
                <a:gd name="T119" fmla="*/ 171 h 576"/>
                <a:gd name="T120" fmla="*/ 266 w 468"/>
                <a:gd name="T121" fmla="*/ 185 h 576"/>
                <a:gd name="T122" fmla="*/ 268 w 468"/>
                <a:gd name="T123" fmla="*/ 203 h 576"/>
                <a:gd name="T124" fmla="*/ 268 w 468"/>
                <a:gd name="T125" fmla="*/ 20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8" h="576">
                  <a:moveTo>
                    <a:pt x="312" y="349"/>
                  </a:moveTo>
                  <a:lnTo>
                    <a:pt x="312" y="349"/>
                  </a:lnTo>
                  <a:lnTo>
                    <a:pt x="338" y="341"/>
                  </a:lnTo>
                  <a:lnTo>
                    <a:pt x="362" y="329"/>
                  </a:lnTo>
                  <a:lnTo>
                    <a:pt x="382" y="313"/>
                  </a:lnTo>
                  <a:lnTo>
                    <a:pt x="400" y="295"/>
                  </a:lnTo>
                  <a:lnTo>
                    <a:pt x="400" y="295"/>
                  </a:lnTo>
                  <a:lnTo>
                    <a:pt x="408" y="283"/>
                  </a:lnTo>
                  <a:lnTo>
                    <a:pt x="414" y="271"/>
                  </a:lnTo>
                  <a:lnTo>
                    <a:pt x="420" y="259"/>
                  </a:lnTo>
                  <a:lnTo>
                    <a:pt x="424" y="245"/>
                  </a:lnTo>
                  <a:lnTo>
                    <a:pt x="430" y="217"/>
                  </a:lnTo>
                  <a:lnTo>
                    <a:pt x="432" y="185"/>
                  </a:lnTo>
                  <a:lnTo>
                    <a:pt x="432" y="185"/>
                  </a:lnTo>
                  <a:lnTo>
                    <a:pt x="432" y="161"/>
                  </a:lnTo>
                  <a:lnTo>
                    <a:pt x="430" y="139"/>
                  </a:lnTo>
                  <a:lnTo>
                    <a:pt x="424" y="119"/>
                  </a:lnTo>
                  <a:lnTo>
                    <a:pt x="418" y="101"/>
                  </a:lnTo>
                  <a:lnTo>
                    <a:pt x="410" y="85"/>
                  </a:lnTo>
                  <a:lnTo>
                    <a:pt x="400" y="69"/>
                  </a:lnTo>
                  <a:lnTo>
                    <a:pt x="388" y="55"/>
                  </a:lnTo>
                  <a:lnTo>
                    <a:pt x="374" y="43"/>
                  </a:lnTo>
                  <a:lnTo>
                    <a:pt x="374" y="43"/>
                  </a:lnTo>
                  <a:lnTo>
                    <a:pt x="360" y="33"/>
                  </a:lnTo>
                  <a:lnTo>
                    <a:pt x="342" y="25"/>
                  </a:lnTo>
                  <a:lnTo>
                    <a:pt x="320" y="18"/>
                  </a:lnTo>
                  <a:lnTo>
                    <a:pt x="298" y="12"/>
                  </a:lnTo>
                  <a:lnTo>
                    <a:pt x="272" y="6"/>
                  </a:lnTo>
                  <a:lnTo>
                    <a:pt x="242" y="4"/>
                  </a:lnTo>
                  <a:lnTo>
                    <a:pt x="212" y="2"/>
                  </a:lnTo>
                  <a:lnTo>
                    <a:pt x="178" y="0"/>
                  </a:lnTo>
                  <a:lnTo>
                    <a:pt x="0" y="0"/>
                  </a:lnTo>
                  <a:lnTo>
                    <a:pt x="0" y="576"/>
                  </a:lnTo>
                  <a:lnTo>
                    <a:pt x="160" y="576"/>
                  </a:lnTo>
                  <a:lnTo>
                    <a:pt x="160" y="373"/>
                  </a:lnTo>
                  <a:lnTo>
                    <a:pt x="278" y="576"/>
                  </a:lnTo>
                  <a:lnTo>
                    <a:pt x="468" y="576"/>
                  </a:lnTo>
                  <a:lnTo>
                    <a:pt x="312" y="349"/>
                  </a:lnTo>
                  <a:close/>
                  <a:moveTo>
                    <a:pt x="268" y="203"/>
                  </a:moveTo>
                  <a:lnTo>
                    <a:pt x="268" y="203"/>
                  </a:lnTo>
                  <a:lnTo>
                    <a:pt x="266" y="219"/>
                  </a:lnTo>
                  <a:lnTo>
                    <a:pt x="264" y="233"/>
                  </a:lnTo>
                  <a:lnTo>
                    <a:pt x="256" y="243"/>
                  </a:lnTo>
                  <a:lnTo>
                    <a:pt x="248" y="253"/>
                  </a:lnTo>
                  <a:lnTo>
                    <a:pt x="248" y="253"/>
                  </a:lnTo>
                  <a:lnTo>
                    <a:pt x="236" y="259"/>
                  </a:lnTo>
                  <a:lnTo>
                    <a:pt x="220" y="265"/>
                  </a:lnTo>
                  <a:lnTo>
                    <a:pt x="202" y="267"/>
                  </a:lnTo>
                  <a:lnTo>
                    <a:pt x="180" y="269"/>
                  </a:lnTo>
                  <a:lnTo>
                    <a:pt x="160" y="269"/>
                  </a:lnTo>
                  <a:lnTo>
                    <a:pt x="160" y="131"/>
                  </a:lnTo>
                  <a:lnTo>
                    <a:pt x="182" y="131"/>
                  </a:lnTo>
                  <a:lnTo>
                    <a:pt x="182" y="131"/>
                  </a:lnTo>
                  <a:lnTo>
                    <a:pt x="204" y="133"/>
                  </a:lnTo>
                  <a:lnTo>
                    <a:pt x="222" y="135"/>
                  </a:lnTo>
                  <a:lnTo>
                    <a:pt x="238" y="141"/>
                  </a:lnTo>
                  <a:lnTo>
                    <a:pt x="250" y="149"/>
                  </a:lnTo>
                  <a:lnTo>
                    <a:pt x="250" y="149"/>
                  </a:lnTo>
                  <a:lnTo>
                    <a:pt x="258" y="157"/>
                  </a:lnTo>
                  <a:lnTo>
                    <a:pt x="264" y="171"/>
                  </a:lnTo>
                  <a:lnTo>
                    <a:pt x="266" y="185"/>
                  </a:lnTo>
                  <a:lnTo>
                    <a:pt x="268" y="203"/>
                  </a:lnTo>
                  <a:lnTo>
                    <a:pt x="268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4504" y="1872"/>
              <a:ext cx="605" cy="576"/>
            </a:xfrm>
            <a:custGeom>
              <a:avLst/>
              <a:gdLst>
                <a:gd name="T0" fmla="*/ 303 w 605"/>
                <a:gd name="T1" fmla="*/ 393 h 576"/>
                <a:gd name="T2" fmla="*/ 423 w 605"/>
                <a:gd name="T3" fmla="*/ 576 h 576"/>
                <a:gd name="T4" fmla="*/ 605 w 605"/>
                <a:gd name="T5" fmla="*/ 576 h 576"/>
                <a:gd name="T6" fmla="*/ 401 w 605"/>
                <a:gd name="T7" fmla="*/ 271 h 576"/>
                <a:gd name="T8" fmla="*/ 585 w 605"/>
                <a:gd name="T9" fmla="*/ 0 h 576"/>
                <a:gd name="T10" fmla="*/ 401 w 605"/>
                <a:gd name="T11" fmla="*/ 0 h 576"/>
                <a:gd name="T12" fmla="*/ 303 w 605"/>
                <a:gd name="T13" fmla="*/ 151 h 576"/>
                <a:gd name="T14" fmla="*/ 205 w 605"/>
                <a:gd name="T15" fmla="*/ 0 h 576"/>
                <a:gd name="T16" fmla="*/ 20 w 605"/>
                <a:gd name="T17" fmla="*/ 0 h 576"/>
                <a:gd name="T18" fmla="*/ 205 w 605"/>
                <a:gd name="T19" fmla="*/ 271 h 576"/>
                <a:gd name="T20" fmla="*/ 0 w 605"/>
                <a:gd name="T21" fmla="*/ 576 h 576"/>
                <a:gd name="T22" fmla="*/ 185 w 605"/>
                <a:gd name="T23" fmla="*/ 576 h 576"/>
                <a:gd name="T24" fmla="*/ 303 w 605"/>
                <a:gd name="T25" fmla="*/ 39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5" h="576">
                  <a:moveTo>
                    <a:pt x="303" y="393"/>
                  </a:moveTo>
                  <a:lnTo>
                    <a:pt x="423" y="576"/>
                  </a:lnTo>
                  <a:lnTo>
                    <a:pt x="605" y="576"/>
                  </a:lnTo>
                  <a:lnTo>
                    <a:pt x="401" y="271"/>
                  </a:lnTo>
                  <a:lnTo>
                    <a:pt x="585" y="0"/>
                  </a:lnTo>
                  <a:lnTo>
                    <a:pt x="401" y="0"/>
                  </a:lnTo>
                  <a:lnTo>
                    <a:pt x="303" y="151"/>
                  </a:lnTo>
                  <a:lnTo>
                    <a:pt x="205" y="0"/>
                  </a:lnTo>
                  <a:lnTo>
                    <a:pt x="20" y="0"/>
                  </a:lnTo>
                  <a:lnTo>
                    <a:pt x="205" y="271"/>
                  </a:lnTo>
                  <a:lnTo>
                    <a:pt x="0" y="576"/>
                  </a:lnTo>
                  <a:lnTo>
                    <a:pt x="185" y="576"/>
                  </a:lnTo>
                  <a:lnTo>
                    <a:pt x="303" y="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5111" y="1872"/>
              <a:ext cx="140" cy="139"/>
            </a:xfrm>
            <a:custGeom>
              <a:avLst/>
              <a:gdLst>
                <a:gd name="T0" fmla="*/ 70 w 140"/>
                <a:gd name="T1" fmla="*/ 0 h 139"/>
                <a:gd name="T2" fmla="*/ 42 w 140"/>
                <a:gd name="T3" fmla="*/ 4 h 139"/>
                <a:gd name="T4" fmla="*/ 20 w 140"/>
                <a:gd name="T5" fmla="*/ 20 h 139"/>
                <a:gd name="T6" fmla="*/ 4 w 140"/>
                <a:gd name="T7" fmla="*/ 41 h 139"/>
                <a:gd name="T8" fmla="*/ 0 w 140"/>
                <a:gd name="T9" fmla="*/ 69 h 139"/>
                <a:gd name="T10" fmla="*/ 0 w 140"/>
                <a:gd name="T11" fmla="*/ 83 h 139"/>
                <a:gd name="T12" fmla="*/ 12 w 140"/>
                <a:gd name="T13" fmla="*/ 107 h 139"/>
                <a:gd name="T14" fmla="*/ 30 w 140"/>
                <a:gd name="T15" fmla="*/ 127 h 139"/>
                <a:gd name="T16" fmla="*/ 56 w 140"/>
                <a:gd name="T17" fmla="*/ 137 h 139"/>
                <a:gd name="T18" fmla="*/ 70 w 140"/>
                <a:gd name="T19" fmla="*/ 139 h 139"/>
                <a:gd name="T20" fmla="*/ 98 w 140"/>
                <a:gd name="T21" fmla="*/ 133 h 139"/>
                <a:gd name="T22" fmla="*/ 120 w 140"/>
                <a:gd name="T23" fmla="*/ 119 h 139"/>
                <a:gd name="T24" fmla="*/ 134 w 140"/>
                <a:gd name="T25" fmla="*/ 95 h 139"/>
                <a:gd name="T26" fmla="*/ 140 w 140"/>
                <a:gd name="T27" fmla="*/ 69 h 139"/>
                <a:gd name="T28" fmla="*/ 138 w 140"/>
                <a:gd name="T29" fmla="*/ 55 h 139"/>
                <a:gd name="T30" fmla="*/ 128 w 140"/>
                <a:gd name="T31" fmla="*/ 29 h 139"/>
                <a:gd name="T32" fmla="*/ 108 w 140"/>
                <a:gd name="T33" fmla="*/ 12 h 139"/>
                <a:gd name="T34" fmla="*/ 84 w 140"/>
                <a:gd name="T35" fmla="*/ 0 h 139"/>
                <a:gd name="T36" fmla="*/ 70 w 140"/>
                <a:gd name="T37" fmla="*/ 0 h 139"/>
                <a:gd name="T38" fmla="*/ 70 w 140"/>
                <a:gd name="T39" fmla="*/ 127 h 139"/>
                <a:gd name="T40" fmla="*/ 46 w 140"/>
                <a:gd name="T41" fmla="*/ 123 h 139"/>
                <a:gd name="T42" fmla="*/ 28 w 140"/>
                <a:gd name="T43" fmla="*/ 109 h 139"/>
                <a:gd name="T44" fmla="*/ 16 w 140"/>
                <a:gd name="T45" fmla="*/ 91 h 139"/>
                <a:gd name="T46" fmla="*/ 12 w 140"/>
                <a:gd name="T47" fmla="*/ 69 h 139"/>
                <a:gd name="T48" fmla="*/ 12 w 140"/>
                <a:gd name="T49" fmla="*/ 57 h 139"/>
                <a:gd name="T50" fmla="*/ 22 w 140"/>
                <a:gd name="T51" fmla="*/ 35 h 139"/>
                <a:gd name="T52" fmla="*/ 36 w 140"/>
                <a:gd name="T53" fmla="*/ 22 h 139"/>
                <a:gd name="T54" fmla="*/ 58 w 140"/>
                <a:gd name="T55" fmla="*/ 12 h 139"/>
                <a:gd name="T56" fmla="*/ 70 w 140"/>
                <a:gd name="T57" fmla="*/ 12 h 139"/>
                <a:gd name="T58" fmla="*/ 92 w 140"/>
                <a:gd name="T59" fmla="*/ 16 h 139"/>
                <a:gd name="T60" fmla="*/ 112 w 140"/>
                <a:gd name="T61" fmla="*/ 27 h 139"/>
                <a:gd name="T62" fmla="*/ 124 w 140"/>
                <a:gd name="T63" fmla="*/ 45 h 139"/>
                <a:gd name="T64" fmla="*/ 128 w 140"/>
                <a:gd name="T65" fmla="*/ 69 h 139"/>
                <a:gd name="T66" fmla="*/ 128 w 140"/>
                <a:gd name="T67" fmla="*/ 81 h 139"/>
                <a:gd name="T68" fmla="*/ 118 w 140"/>
                <a:gd name="T69" fmla="*/ 101 h 139"/>
                <a:gd name="T70" fmla="*/ 102 w 140"/>
                <a:gd name="T71" fmla="*/ 117 h 139"/>
                <a:gd name="T72" fmla="*/ 82 w 140"/>
                <a:gd name="T73" fmla="*/ 125 h 139"/>
                <a:gd name="T74" fmla="*/ 70 w 140"/>
                <a:gd name="T75" fmla="*/ 12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39">
                  <a:moveTo>
                    <a:pt x="70" y="0"/>
                  </a:moveTo>
                  <a:lnTo>
                    <a:pt x="70" y="0"/>
                  </a:lnTo>
                  <a:lnTo>
                    <a:pt x="56" y="0"/>
                  </a:lnTo>
                  <a:lnTo>
                    <a:pt x="42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12" y="29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83"/>
                  </a:lnTo>
                  <a:lnTo>
                    <a:pt x="4" y="95"/>
                  </a:lnTo>
                  <a:lnTo>
                    <a:pt x="12" y="107"/>
                  </a:lnTo>
                  <a:lnTo>
                    <a:pt x="20" y="119"/>
                  </a:lnTo>
                  <a:lnTo>
                    <a:pt x="30" y="127"/>
                  </a:lnTo>
                  <a:lnTo>
                    <a:pt x="42" y="133"/>
                  </a:lnTo>
                  <a:lnTo>
                    <a:pt x="56" y="137"/>
                  </a:lnTo>
                  <a:lnTo>
                    <a:pt x="70" y="139"/>
                  </a:lnTo>
                  <a:lnTo>
                    <a:pt x="70" y="139"/>
                  </a:lnTo>
                  <a:lnTo>
                    <a:pt x="84" y="137"/>
                  </a:lnTo>
                  <a:lnTo>
                    <a:pt x="98" y="133"/>
                  </a:lnTo>
                  <a:lnTo>
                    <a:pt x="108" y="127"/>
                  </a:lnTo>
                  <a:lnTo>
                    <a:pt x="120" y="119"/>
                  </a:lnTo>
                  <a:lnTo>
                    <a:pt x="128" y="107"/>
                  </a:lnTo>
                  <a:lnTo>
                    <a:pt x="134" y="95"/>
                  </a:lnTo>
                  <a:lnTo>
                    <a:pt x="138" y="83"/>
                  </a:lnTo>
                  <a:lnTo>
                    <a:pt x="140" y="69"/>
                  </a:lnTo>
                  <a:lnTo>
                    <a:pt x="140" y="69"/>
                  </a:lnTo>
                  <a:lnTo>
                    <a:pt x="138" y="55"/>
                  </a:lnTo>
                  <a:lnTo>
                    <a:pt x="134" y="41"/>
                  </a:lnTo>
                  <a:lnTo>
                    <a:pt x="128" y="29"/>
                  </a:lnTo>
                  <a:lnTo>
                    <a:pt x="120" y="20"/>
                  </a:lnTo>
                  <a:lnTo>
                    <a:pt x="108" y="12"/>
                  </a:lnTo>
                  <a:lnTo>
                    <a:pt x="98" y="4"/>
                  </a:lnTo>
                  <a:lnTo>
                    <a:pt x="84" y="0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58" y="125"/>
                  </a:lnTo>
                  <a:lnTo>
                    <a:pt x="46" y="123"/>
                  </a:lnTo>
                  <a:lnTo>
                    <a:pt x="36" y="117"/>
                  </a:lnTo>
                  <a:lnTo>
                    <a:pt x="28" y="109"/>
                  </a:lnTo>
                  <a:lnTo>
                    <a:pt x="22" y="101"/>
                  </a:lnTo>
                  <a:lnTo>
                    <a:pt x="16" y="91"/>
                  </a:lnTo>
                  <a:lnTo>
                    <a:pt x="12" y="81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2" y="57"/>
                  </a:lnTo>
                  <a:lnTo>
                    <a:pt x="16" y="45"/>
                  </a:lnTo>
                  <a:lnTo>
                    <a:pt x="22" y="35"/>
                  </a:lnTo>
                  <a:lnTo>
                    <a:pt x="28" y="27"/>
                  </a:lnTo>
                  <a:lnTo>
                    <a:pt x="36" y="22"/>
                  </a:lnTo>
                  <a:lnTo>
                    <a:pt x="46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82" y="12"/>
                  </a:lnTo>
                  <a:lnTo>
                    <a:pt x="92" y="16"/>
                  </a:lnTo>
                  <a:lnTo>
                    <a:pt x="102" y="22"/>
                  </a:lnTo>
                  <a:lnTo>
                    <a:pt x="112" y="27"/>
                  </a:lnTo>
                  <a:lnTo>
                    <a:pt x="118" y="35"/>
                  </a:lnTo>
                  <a:lnTo>
                    <a:pt x="124" y="45"/>
                  </a:lnTo>
                  <a:lnTo>
                    <a:pt x="128" y="57"/>
                  </a:lnTo>
                  <a:lnTo>
                    <a:pt x="128" y="69"/>
                  </a:lnTo>
                  <a:lnTo>
                    <a:pt x="128" y="69"/>
                  </a:lnTo>
                  <a:lnTo>
                    <a:pt x="128" y="81"/>
                  </a:lnTo>
                  <a:lnTo>
                    <a:pt x="124" y="91"/>
                  </a:lnTo>
                  <a:lnTo>
                    <a:pt x="118" y="101"/>
                  </a:lnTo>
                  <a:lnTo>
                    <a:pt x="112" y="109"/>
                  </a:lnTo>
                  <a:lnTo>
                    <a:pt x="102" y="117"/>
                  </a:lnTo>
                  <a:lnTo>
                    <a:pt x="92" y="123"/>
                  </a:lnTo>
                  <a:lnTo>
                    <a:pt x="82" y="125"/>
                  </a:lnTo>
                  <a:lnTo>
                    <a:pt x="70" y="127"/>
                  </a:lnTo>
                  <a:lnTo>
                    <a:pt x="7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5153" y="1901"/>
              <a:ext cx="64" cy="78"/>
            </a:xfrm>
            <a:custGeom>
              <a:avLst/>
              <a:gdLst>
                <a:gd name="T0" fmla="*/ 60 w 64"/>
                <a:gd name="T1" fmla="*/ 24 h 78"/>
                <a:gd name="T2" fmla="*/ 60 w 64"/>
                <a:gd name="T3" fmla="*/ 24 h 78"/>
                <a:gd name="T4" fmla="*/ 60 w 64"/>
                <a:gd name="T5" fmla="*/ 16 h 78"/>
                <a:gd name="T6" fmla="*/ 58 w 64"/>
                <a:gd name="T7" fmla="*/ 12 h 78"/>
                <a:gd name="T8" fmla="*/ 54 w 64"/>
                <a:gd name="T9" fmla="*/ 8 h 78"/>
                <a:gd name="T10" fmla="*/ 52 w 64"/>
                <a:gd name="T11" fmla="*/ 4 h 78"/>
                <a:gd name="T12" fmla="*/ 42 w 64"/>
                <a:gd name="T13" fmla="*/ 0 h 78"/>
                <a:gd name="T14" fmla="*/ 34 w 64"/>
                <a:gd name="T15" fmla="*/ 0 h 78"/>
                <a:gd name="T16" fmla="*/ 0 w 64"/>
                <a:gd name="T17" fmla="*/ 0 h 78"/>
                <a:gd name="T18" fmla="*/ 0 w 64"/>
                <a:gd name="T19" fmla="*/ 78 h 78"/>
                <a:gd name="T20" fmla="*/ 12 w 64"/>
                <a:gd name="T21" fmla="*/ 78 h 78"/>
                <a:gd name="T22" fmla="*/ 12 w 64"/>
                <a:gd name="T23" fmla="*/ 46 h 78"/>
                <a:gd name="T24" fmla="*/ 30 w 64"/>
                <a:gd name="T25" fmla="*/ 46 h 78"/>
                <a:gd name="T26" fmla="*/ 50 w 64"/>
                <a:gd name="T27" fmla="*/ 78 h 78"/>
                <a:gd name="T28" fmla="*/ 50 w 64"/>
                <a:gd name="T29" fmla="*/ 78 h 78"/>
                <a:gd name="T30" fmla="*/ 64 w 64"/>
                <a:gd name="T31" fmla="*/ 78 h 78"/>
                <a:gd name="T32" fmla="*/ 44 w 64"/>
                <a:gd name="T33" fmla="*/ 46 h 78"/>
                <a:gd name="T34" fmla="*/ 44 w 64"/>
                <a:gd name="T35" fmla="*/ 46 h 78"/>
                <a:gd name="T36" fmla="*/ 52 w 64"/>
                <a:gd name="T37" fmla="*/ 42 h 78"/>
                <a:gd name="T38" fmla="*/ 58 w 64"/>
                <a:gd name="T39" fmla="*/ 36 h 78"/>
                <a:gd name="T40" fmla="*/ 60 w 64"/>
                <a:gd name="T41" fmla="*/ 30 h 78"/>
                <a:gd name="T42" fmla="*/ 60 w 64"/>
                <a:gd name="T43" fmla="*/ 24 h 78"/>
                <a:gd name="T44" fmla="*/ 60 w 64"/>
                <a:gd name="T45" fmla="*/ 24 h 78"/>
                <a:gd name="T46" fmla="*/ 48 w 64"/>
                <a:gd name="T47" fmla="*/ 24 h 78"/>
                <a:gd name="T48" fmla="*/ 48 w 64"/>
                <a:gd name="T49" fmla="*/ 24 h 78"/>
                <a:gd name="T50" fmla="*/ 48 w 64"/>
                <a:gd name="T51" fmla="*/ 28 h 78"/>
                <a:gd name="T52" fmla="*/ 44 w 64"/>
                <a:gd name="T53" fmla="*/ 32 h 78"/>
                <a:gd name="T54" fmla="*/ 40 w 64"/>
                <a:gd name="T55" fmla="*/ 34 h 78"/>
                <a:gd name="T56" fmla="*/ 34 w 64"/>
                <a:gd name="T57" fmla="*/ 34 h 78"/>
                <a:gd name="T58" fmla="*/ 12 w 64"/>
                <a:gd name="T59" fmla="*/ 34 h 78"/>
                <a:gd name="T60" fmla="*/ 12 w 64"/>
                <a:gd name="T61" fmla="*/ 12 h 78"/>
                <a:gd name="T62" fmla="*/ 34 w 64"/>
                <a:gd name="T63" fmla="*/ 12 h 78"/>
                <a:gd name="T64" fmla="*/ 34 w 64"/>
                <a:gd name="T65" fmla="*/ 12 h 78"/>
                <a:gd name="T66" fmla="*/ 40 w 64"/>
                <a:gd name="T67" fmla="*/ 12 h 78"/>
                <a:gd name="T68" fmla="*/ 44 w 64"/>
                <a:gd name="T69" fmla="*/ 14 h 78"/>
                <a:gd name="T70" fmla="*/ 48 w 64"/>
                <a:gd name="T71" fmla="*/ 18 h 78"/>
                <a:gd name="T72" fmla="*/ 48 w 64"/>
                <a:gd name="T73" fmla="*/ 24 h 78"/>
                <a:gd name="T74" fmla="*/ 48 w 64"/>
                <a:gd name="T75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78">
                  <a:moveTo>
                    <a:pt x="60" y="24"/>
                  </a:moveTo>
                  <a:lnTo>
                    <a:pt x="60" y="24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52" y="4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12" y="78"/>
                  </a:lnTo>
                  <a:lnTo>
                    <a:pt x="12" y="46"/>
                  </a:lnTo>
                  <a:lnTo>
                    <a:pt x="30" y="46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64" y="78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52" y="42"/>
                  </a:lnTo>
                  <a:lnTo>
                    <a:pt x="58" y="36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24"/>
                  </a:lnTo>
                  <a:close/>
                  <a:moveTo>
                    <a:pt x="48" y="24"/>
                  </a:moveTo>
                  <a:lnTo>
                    <a:pt x="48" y="24"/>
                  </a:lnTo>
                  <a:lnTo>
                    <a:pt x="48" y="28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34" y="34"/>
                  </a:lnTo>
                  <a:lnTo>
                    <a:pt x="12" y="34"/>
                  </a:lnTo>
                  <a:lnTo>
                    <a:pt x="12" y="12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40" y="12"/>
                  </a:lnTo>
                  <a:lnTo>
                    <a:pt x="44" y="14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8162144" y="4676931"/>
            <a:ext cx="981856" cy="466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err="1"/>
          </a:p>
        </p:txBody>
      </p:sp>
    </p:spTree>
    <p:extLst>
      <p:ext uri="{BB962C8B-B14F-4D97-AF65-F5344CB8AC3E}">
        <p14:creationId xmlns:p14="http://schemas.microsoft.com/office/powerpoint/2010/main" val="7370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3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1pPr>
            <a:lvl2pPr marL="389021" indent="0">
              <a:buNone/>
              <a:defRPr sz="1523">
                <a:solidFill>
                  <a:schemeClr val="tx1">
                    <a:tint val="75000"/>
                  </a:schemeClr>
                </a:solidFill>
              </a:defRPr>
            </a:lvl2pPr>
            <a:lvl3pPr marL="778041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167062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4pPr>
            <a:lvl5pPr marL="1556083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5pPr>
            <a:lvl6pPr marL="1945103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6pPr>
            <a:lvl7pPr marL="2334124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7pPr>
            <a:lvl8pPr marL="2723144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8pPr>
            <a:lvl9pPr marL="3112165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4899C2C-0D4E-8848-84AB-8198B68CE651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C15B316-F7E5-E047-9FD6-FC1EE118C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7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781572"/>
            <a:ext cx="457200" cy="273844"/>
          </a:xfrm>
          <a:prstGeom prst="rect">
            <a:avLst/>
          </a:prstGeom>
        </p:spPr>
        <p:txBody>
          <a:bodyPr lIns="91392" tIns="45697" rIns="91392" bIns="45697"/>
          <a:lstStyle/>
          <a:p>
            <a:pPr defTabSz="756081"/>
            <a:fld id="{6E8C7BDD-EF70-493B-802D-5E1A4C88F269}" type="slidenum">
              <a:rPr lang="uk-UA" smtClean="0">
                <a:solidFill>
                  <a:srgbClr val="706F5C"/>
                </a:solidFill>
                <a:latin typeface="Segoe UI"/>
              </a:rPr>
              <a:pPr defTabSz="756081"/>
              <a:t>‹#›</a:t>
            </a:fld>
            <a:endParaRPr lang="uk-UA">
              <a:solidFill>
                <a:srgbClr val="706F5C"/>
              </a:solidFill>
              <a:latin typeface="Segoe U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96889" y="1323036"/>
            <a:ext cx="8366125" cy="3290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8240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790" y="4939943"/>
            <a:ext cx="307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600" smtClean="0">
                <a:solidFill>
                  <a:schemeClr val="bg2"/>
                </a:solidFill>
              </a:defRPr>
            </a:lvl1pPr>
          </a:lstStyle>
          <a:p>
            <a:pPr defTabSz="816218"/>
            <a:fld id="{113BA7D1-EE9A-0241-B0CB-67F65CFD4A8F}" type="slidenum">
              <a:rPr lang="en-US" smtClean="0">
                <a:solidFill>
                  <a:srgbClr val="414141"/>
                </a:solidFill>
              </a:rPr>
              <a:pPr defTabSz="816218"/>
              <a:t>‹#›</a:t>
            </a:fld>
            <a:endParaRPr lang="en-US">
              <a:solidFill>
                <a:srgbClr val="41414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092880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42900" y="1659637"/>
            <a:ext cx="4054078" cy="1220852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342900" y="2940186"/>
            <a:ext cx="4059936" cy="10287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spc="-23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22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350" b="1" spc="38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45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2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344091" y="4114800"/>
            <a:ext cx="1131570" cy="91179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750" b="1" cap="all" baseline="0"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DATE text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849915" y="0"/>
            <a:ext cx="4294085" cy="5143500"/>
          </a:xfrm>
          <a:custGeom>
            <a:avLst/>
            <a:gdLst>
              <a:gd name="connsiteX0" fmla="*/ 18983 w 5725447"/>
              <a:gd name="connsiteY0" fmla="*/ 0 h 6886135"/>
              <a:gd name="connsiteX1" fmla="*/ 5725447 w 5725447"/>
              <a:gd name="connsiteY1" fmla="*/ 0 h 6886135"/>
              <a:gd name="connsiteX2" fmla="*/ 5725447 w 5725447"/>
              <a:gd name="connsiteY2" fmla="*/ 6886135 h 6886135"/>
              <a:gd name="connsiteX3" fmla="*/ 0 w 5725447"/>
              <a:gd name="connsiteY3" fmla="*/ 6886135 h 6886135"/>
              <a:gd name="connsiteX4" fmla="*/ 9602 w 5725447"/>
              <a:gd name="connsiteY4" fmla="*/ 6872632 h 6886135"/>
              <a:gd name="connsiteX5" fmla="*/ 1061486 w 5725447"/>
              <a:gd name="connsiteY5" fmla="*/ 3429000 h 6886135"/>
              <a:gd name="connsiteX6" fmla="*/ 169807 w 5725447"/>
              <a:gd name="connsiteY6" fmla="*/ 235264 h 68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5447" h="6886135">
                <a:moveTo>
                  <a:pt x="18983" y="0"/>
                </a:moveTo>
                <a:lnTo>
                  <a:pt x="5725447" y="0"/>
                </a:lnTo>
                <a:lnTo>
                  <a:pt x="5725447" y="6886135"/>
                </a:lnTo>
                <a:lnTo>
                  <a:pt x="0" y="6886135"/>
                </a:lnTo>
                <a:lnTo>
                  <a:pt x="9602" y="6872632"/>
                </a:lnTo>
                <a:cubicBezTo>
                  <a:pt x="673707" y="5889628"/>
                  <a:pt x="1061486" y="4704599"/>
                  <a:pt x="1061486" y="3429000"/>
                </a:cubicBezTo>
                <a:cubicBezTo>
                  <a:pt x="1061486" y="2259701"/>
                  <a:pt x="735644" y="1166507"/>
                  <a:pt x="169807" y="23526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342900" y="4925885"/>
            <a:ext cx="268015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81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2019 Citrix Systems, Inc. 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358615"/>
            <a:ext cx="810816" cy="3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791" y="4938242"/>
            <a:ext cx="307956" cy="201329"/>
          </a:xfrm>
          <a:prstGeom prst="rect">
            <a:avLst/>
          </a:prstGeom>
          <a:noFill/>
        </p:spPr>
        <p:txBody>
          <a:bodyPr wrap="square" lIns="98471" tIns="49240" rIns="98471" bIns="49240" rtlCol="0">
            <a:spAutoFit/>
          </a:bodyPr>
          <a:lstStyle>
            <a:lvl1pPr>
              <a:defRPr lang="en-US" sz="662" smtClean="0">
                <a:solidFill>
                  <a:schemeClr val="bg2"/>
                </a:solidFill>
              </a:defRPr>
            </a:lvl1pPr>
          </a:lstStyle>
          <a:p>
            <a:pPr defTabSz="775589"/>
            <a:fld id="{113BA7D1-EE9A-0241-B0CB-67F65CFD4A8F}" type="slidenum">
              <a:rPr lang="uk-UA" smtClean="0">
                <a:solidFill>
                  <a:srgbClr val="414141"/>
                </a:solidFill>
              </a:rPr>
              <a:pPr defTabSz="775589"/>
              <a:t>‹#›</a:t>
            </a:fld>
            <a:endParaRPr lang="uk-UA">
              <a:solidFill>
                <a:srgbClr val="41414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36883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358614"/>
            <a:ext cx="810816" cy="319206"/>
          </a:xfrm>
          <a:prstGeom prst="rect">
            <a:avLst/>
          </a:prstGeom>
        </p:spPr>
      </p:pic>
      <p:sp>
        <p:nvSpPr>
          <p:cNvPr id="21" name="Freeform 20"/>
          <p:cNvSpPr/>
          <p:nvPr userDrawn="1"/>
        </p:nvSpPr>
        <p:spPr>
          <a:xfrm>
            <a:off x="3622487" y="-9937"/>
            <a:ext cx="5521514" cy="5153800"/>
          </a:xfrm>
          <a:custGeom>
            <a:avLst/>
            <a:gdLst>
              <a:gd name="connsiteX0" fmla="*/ 869932 w 7362019"/>
              <a:gd name="connsiteY0" fmla="*/ 0 h 6871733"/>
              <a:gd name="connsiteX1" fmla="*/ 7117990 w 7362019"/>
              <a:gd name="connsiteY1" fmla="*/ 3682 h 6871733"/>
              <a:gd name="connsiteX2" fmla="*/ 7362019 w 7362019"/>
              <a:gd name="connsiteY2" fmla="*/ 3443 h 6871733"/>
              <a:gd name="connsiteX3" fmla="*/ 7362019 w 7362019"/>
              <a:gd name="connsiteY3" fmla="*/ 6871733 h 6871733"/>
              <a:gd name="connsiteX4" fmla="*/ 7122244 w 7362019"/>
              <a:gd name="connsiteY4" fmla="*/ 6871365 h 6871733"/>
              <a:gd name="connsiteX5" fmla="*/ 856680 w 7362019"/>
              <a:gd name="connsiteY5" fmla="*/ 6864627 h 6871733"/>
              <a:gd name="connsiteX6" fmla="*/ 4 w 7362019"/>
              <a:gd name="connsiteY6" fmla="*/ 3440961 h 6871733"/>
              <a:gd name="connsiteX7" fmla="*/ 869932 w 7362019"/>
              <a:gd name="connsiteY7" fmla="*/ 0 h 687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62019" h="6871733">
                <a:moveTo>
                  <a:pt x="869932" y="0"/>
                </a:moveTo>
                <a:cubicBezTo>
                  <a:pt x="877569" y="2648"/>
                  <a:pt x="4573615" y="5863"/>
                  <a:pt x="7117990" y="3682"/>
                </a:cubicBezTo>
                <a:lnTo>
                  <a:pt x="7362019" y="3443"/>
                </a:lnTo>
                <a:lnTo>
                  <a:pt x="7362019" y="6871733"/>
                </a:lnTo>
                <a:lnTo>
                  <a:pt x="7122244" y="6871365"/>
                </a:lnTo>
                <a:cubicBezTo>
                  <a:pt x="4594224" y="6867799"/>
                  <a:pt x="911250" y="6868798"/>
                  <a:pt x="856680" y="6864627"/>
                </a:cubicBezTo>
                <a:cubicBezTo>
                  <a:pt x="354034" y="5897031"/>
                  <a:pt x="-1367" y="4661768"/>
                  <a:pt x="4" y="3440961"/>
                </a:cubicBezTo>
                <a:cubicBezTo>
                  <a:pt x="1375" y="2220154"/>
                  <a:pt x="404520" y="939057"/>
                  <a:pt x="8699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2838" y="2814553"/>
            <a:ext cx="4711112" cy="258359"/>
          </a:xfrm>
        </p:spPr>
        <p:txBody>
          <a:bodyPr>
            <a:noAutofit/>
          </a:bodyPr>
          <a:lstStyle>
            <a:lvl1pPr marL="0" indent="0">
              <a:buNone/>
              <a:defRPr sz="1800" spc="-23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32838" y="1530921"/>
            <a:ext cx="4711112" cy="1220852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7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9937"/>
            <a:ext cx="9144000" cy="5153800"/>
          </a:xfrm>
          <a:prstGeom prst="rect">
            <a:avLst/>
          </a:prstGeom>
          <a:gradFill>
            <a:gsLst>
              <a:gs pos="21000">
                <a:schemeClr val="tx1">
                  <a:alpha val="25000"/>
                </a:schemeClr>
              </a:gs>
              <a:gs pos="45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err="1"/>
          </a:p>
        </p:txBody>
      </p:sp>
      <p:sp>
        <p:nvSpPr>
          <p:cNvPr id="32" name="Freeform 31"/>
          <p:cNvSpPr/>
          <p:nvPr userDrawn="1"/>
        </p:nvSpPr>
        <p:spPr>
          <a:xfrm>
            <a:off x="3622487" y="-9937"/>
            <a:ext cx="5521514" cy="5153800"/>
          </a:xfrm>
          <a:custGeom>
            <a:avLst/>
            <a:gdLst>
              <a:gd name="connsiteX0" fmla="*/ 869932 w 7362019"/>
              <a:gd name="connsiteY0" fmla="*/ 0 h 6871733"/>
              <a:gd name="connsiteX1" fmla="*/ 7117990 w 7362019"/>
              <a:gd name="connsiteY1" fmla="*/ 3682 h 6871733"/>
              <a:gd name="connsiteX2" fmla="*/ 7362019 w 7362019"/>
              <a:gd name="connsiteY2" fmla="*/ 3443 h 6871733"/>
              <a:gd name="connsiteX3" fmla="*/ 7362019 w 7362019"/>
              <a:gd name="connsiteY3" fmla="*/ 6871733 h 6871733"/>
              <a:gd name="connsiteX4" fmla="*/ 7122244 w 7362019"/>
              <a:gd name="connsiteY4" fmla="*/ 6871365 h 6871733"/>
              <a:gd name="connsiteX5" fmla="*/ 856680 w 7362019"/>
              <a:gd name="connsiteY5" fmla="*/ 6864627 h 6871733"/>
              <a:gd name="connsiteX6" fmla="*/ 4 w 7362019"/>
              <a:gd name="connsiteY6" fmla="*/ 3440961 h 6871733"/>
              <a:gd name="connsiteX7" fmla="*/ 869932 w 7362019"/>
              <a:gd name="connsiteY7" fmla="*/ 0 h 687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62019" h="6871733">
                <a:moveTo>
                  <a:pt x="869932" y="0"/>
                </a:moveTo>
                <a:cubicBezTo>
                  <a:pt x="877569" y="2648"/>
                  <a:pt x="4573615" y="5863"/>
                  <a:pt x="7117990" y="3682"/>
                </a:cubicBezTo>
                <a:lnTo>
                  <a:pt x="7362019" y="3443"/>
                </a:lnTo>
                <a:lnTo>
                  <a:pt x="7362019" y="6871733"/>
                </a:lnTo>
                <a:lnTo>
                  <a:pt x="7122244" y="6871365"/>
                </a:lnTo>
                <a:cubicBezTo>
                  <a:pt x="4594224" y="6867799"/>
                  <a:pt x="911250" y="6868798"/>
                  <a:pt x="856680" y="6864627"/>
                </a:cubicBezTo>
                <a:cubicBezTo>
                  <a:pt x="354034" y="5897031"/>
                  <a:pt x="-1367" y="4661768"/>
                  <a:pt x="4" y="3440961"/>
                </a:cubicBezTo>
                <a:cubicBezTo>
                  <a:pt x="1375" y="2220154"/>
                  <a:pt x="404520" y="939057"/>
                  <a:pt x="869932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err="1"/>
          </a:p>
        </p:txBody>
      </p:sp>
      <p:sp>
        <p:nvSpPr>
          <p:cNvPr id="33" name="Text Placeholder 2"/>
          <p:cNvSpPr>
            <a:spLocks noGrp="1"/>
          </p:cNvSpPr>
          <p:nvPr>
            <p:ph type="body" idx="1"/>
          </p:nvPr>
        </p:nvSpPr>
        <p:spPr>
          <a:xfrm>
            <a:off x="4032838" y="2814553"/>
            <a:ext cx="4711112" cy="258359"/>
          </a:xfrm>
        </p:spPr>
        <p:txBody>
          <a:bodyPr>
            <a:noAutofit/>
          </a:bodyPr>
          <a:lstStyle>
            <a:lvl1pPr marL="0" indent="0">
              <a:buNone/>
              <a:defRPr sz="1800" spc="-23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032838" y="1530921"/>
            <a:ext cx="4711112" cy="1220852"/>
          </a:xfrm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358615"/>
            <a:ext cx="810816" cy="3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- Circ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6573215" y="0"/>
            <a:ext cx="2570786" cy="5141573"/>
          </a:xfrm>
          <a:custGeom>
            <a:avLst/>
            <a:gdLst>
              <a:gd name="connsiteX0" fmla="*/ 3427715 w 3427715"/>
              <a:gd name="connsiteY0" fmla="*/ 0 h 6855430"/>
              <a:gd name="connsiteX1" fmla="*/ 3427715 w 3427715"/>
              <a:gd name="connsiteY1" fmla="*/ 6855430 h 6855430"/>
              <a:gd name="connsiteX2" fmla="*/ 0 w 3427715"/>
              <a:gd name="connsiteY2" fmla="*/ 3427715 h 6855430"/>
              <a:gd name="connsiteX3" fmla="*/ 3427715 w 3427715"/>
              <a:gd name="connsiteY3" fmla="*/ 0 h 685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715" h="6855430">
                <a:moveTo>
                  <a:pt x="3427715" y="0"/>
                </a:moveTo>
                <a:lnTo>
                  <a:pt x="3427715" y="6855430"/>
                </a:lnTo>
                <a:cubicBezTo>
                  <a:pt x="1534640" y="6855430"/>
                  <a:pt x="0" y="5320790"/>
                  <a:pt x="0" y="3427715"/>
                </a:cubicBezTo>
                <a:cubicBezTo>
                  <a:pt x="0" y="1534640"/>
                  <a:pt x="1534640" y="0"/>
                  <a:pt x="3427715" y="0"/>
                </a:cubicBezTo>
                <a:close/>
              </a:path>
            </a:pathLst>
          </a:cu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err="1"/>
          </a:p>
        </p:txBody>
      </p:sp>
      <p:sp>
        <p:nvSpPr>
          <p:cNvPr id="17" name="Rectangle 16"/>
          <p:cNvSpPr/>
          <p:nvPr userDrawn="1"/>
        </p:nvSpPr>
        <p:spPr>
          <a:xfrm>
            <a:off x="0" y="1927"/>
            <a:ext cx="6153150" cy="5141573"/>
          </a:xfrm>
          <a:prstGeom prst="rect">
            <a:avLst/>
          </a:prstGeom>
          <a:gradFill>
            <a:gsLst>
              <a:gs pos="0">
                <a:schemeClr val="tx1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713" y="2814553"/>
            <a:ext cx="5305112" cy="258359"/>
          </a:xfrm>
        </p:spPr>
        <p:txBody>
          <a:bodyPr>
            <a:noAutofit/>
          </a:bodyPr>
          <a:lstStyle>
            <a:lvl1pPr marL="0" indent="0">
              <a:buNone/>
              <a:defRPr sz="1800" spc="-23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14713" y="1530921"/>
            <a:ext cx="5305112" cy="1220852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46023" y="4879718"/>
            <a:ext cx="2968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750" smtClean="0">
                <a:solidFill>
                  <a:schemeClr val="bg2">
                    <a:alpha val="70000"/>
                  </a:schemeClr>
                </a:solidFill>
                <a:latin typeface="+mj-lt"/>
              </a:rPr>
              <a:pPr algn="r"/>
              <a:t>‹#›</a:t>
            </a:fld>
            <a:endParaRPr lang="en-US" sz="750">
              <a:solidFill>
                <a:schemeClr val="bg2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gray">
          <a:xfrm>
            <a:off x="342900" y="4925885"/>
            <a:ext cx="268015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81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2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2019 Citrix | Confidential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00" y="358615"/>
            <a:ext cx="810816" cy="3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 bwMode="gray">
          <a:xfrm flipH="1">
            <a:off x="1" y="0"/>
            <a:ext cx="3486149" cy="5143500"/>
          </a:xfrm>
          <a:custGeom>
            <a:avLst/>
            <a:gdLst>
              <a:gd name="connsiteX0" fmla="*/ 4648199 w 4648199"/>
              <a:gd name="connsiteY0" fmla="*/ 0 h 6858000"/>
              <a:gd name="connsiteX1" fmla="*/ 1097048 w 4648199"/>
              <a:gd name="connsiteY1" fmla="*/ 0 h 6858000"/>
              <a:gd name="connsiteX2" fmla="*/ 1017334 w 4648199"/>
              <a:gd name="connsiteY2" fmla="*/ 107758 h 6858000"/>
              <a:gd name="connsiteX3" fmla="*/ 0 w 4648199"/>
              <a:gd name="connsiteY3" fmla="*/ 3428964 h 6858000"/>
              <a:gd name="connsiteX4" fmla="*/ 1000279 w 4648199"/>
              <a:gd name="connsiteY4" fmla="*/ 6755256 h 6858000"/>
              <a:gd name="connsiteX5" fmla="*/ 1075083 w 4648199"/>
              <a:gd name="connsiteY5" fmla="*/ 6858000 h 6858000"/>
              <a:gd name="connsiteX6" fmla="*/ 4648199 w 46481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8199" h="6858000">
                <a:moveTo>
                  <a:pt x="4648199" y="0"/>
                </a:moveTo>
                <a:lnTo>
                  <a:pt x="1097048" y="0"/>
                </a:lnTo>
                <a:lnTo>
                  <a:pt x="1017334" y="107758"/>
                </a:lnTo>
                <a:cubicBezTo>
                  <a:pt x="395411" y="995931"/>
                  <a:pt x="0" y="2106551"/>
                  <a:pt x="0" y="3428964"/>
                </a:cubicBezTo>
                <a:cubicBezTo>
                  <a:pt x="0" y="4751377"/>
                  <a:pt x="386748" y="5864580"/>
                  <a:pt x="1000279" y="6755256"/>
                </a:cubicBezTo>
                <a:lnTo>
                  <a:pt x="1075083" y="6858000"/>
                </a:lnTo>
                <a:lnTo>
                  <a:pt x="4648199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4067176" y="308610"/>
            <a:ext cx="4733924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067175" y="1474470"/>
            <a:ext cx="4733924" cy="3230118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1350"/>
              </a:spcBef>
              <a:buFont typeface="+mj-lt"/>
              <a:buNone/>
              <a:defRPr sz="1650" b="1">
                <a:solidFill>
                  <a:schemeClr val="accent6"/>
                </a:solidFill>
                <a:latin typeface="+mn-lt"/>
              </a:defRPr>
            </a:lvl1pPr>
            <a:lvl2pPr marL="216694" indent="0">
              <a:spcBef>
                <a:spcPts val="300"/>
              </a:spcBef>
              <a:spcAft>
                <a:spcPts val="300"/>
              </a:spcAft>
              <a:buFont typeface="Tahoma" panose="020B0604030504040204" pitchFamily="34" charset="0"/>
              <a:buChar char="​"/>
              <a:defRPr sz="1050" b="0" spc="38" baseline="0">
                <a:solidFill>
                  <a:schemeClr val="tx1"/>
                </a:solidFill>
                <a:latin typeface="+mn-lt"/>
              </a:defRPr>
            </a:lvl2pPr>
            <a:lvl3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  <a:latin typeface="+mn-lt"/>
              </a:defRPr>
            </a:lvl3pPr>
            <a:lvl4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tx1"/>
                </a:solidFill>
                <a:latin typeface="+mn-lt"/>
              </a:defRPr>
            </a:lvl4pPr>
            <a:lvl5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tx1"/>
                </a:solidFill>
                <a:latin typeface="+mn-lt"/>
              </a:defRPr>
            </a:lvl5pPr>
            <a:lvl6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accent6"/>
                </a:solidFill>
                <a:latin typeface="+mj-lt"/>
              </a:defRPr>
            </a:lvl6pPr>
            <a:lvl7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accent6"/>
                </a:solidFill>
                <a:latin typeface="+mj-lt"/>
              </a:defRPr>
            </a:lvl7pPr>
            <a:lvl8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accent6"/>
                </a:solidFill>
                <a:latin typeface="+mj-lt"/>
              </a:defRPr>
            </a:lvl8pPr>
            <a:lvl9pPr marL="302419" indent="-85725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  <a:defRPr sz="900" b="0">
                <a:solidFill>
                  <a:schemeClr val="accent6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067175" y="953262"/>
            <a:ext cx="4733924" cy="187555"/>
          </a:xfrm>
        </p:spPr>
        <p:txBody>
          <a:bodyPr wrap="square">
            <a:spAutoFit/>
          </a:bodyPr>
          <a:lstStyle>
            <a:lvl1pPr marL="0" indent="0">
              <a:buNone/>
              <a:defRPr sz="1350" spc="-23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372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1" y="305516"/>
            <a:ext cx="8458199" cy="631519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2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1" y="305516"/>
            <a:ext cx="8458199" cy="631519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2900" y="949780"/>
            <a:ext cx="8458199" cy="186974"/>
          </a:xfrm>
        </p:spPr>
        <p:txBody>
          <a:bodyPr wrap="square">
            <a:spAutoFit/>
          </a:bodyPr>
          <a:lstStyle>
            <a:lvl1pPr marL="0" indent="0">
              <a:buNone/>
              <a:defRPr sz="1350" spc="-23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9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74470"/>
            <a:ext cx="8458200" cy="323011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342901" y="308610"/>
            <a:ext cx="8458199" cy="631519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42900" y="953263"/>
            <a:ext cx="8458199" cy="186974"/>
          </a:xfrm>
        </p:spPr>
        <p:txBody>
          <a:bodyPr wrap="square">
            <a:spAutoFit/>
          </a:bodyPr>
          <a:lstStyle>
            <a:lvl1pPr marL="0" indent="0">
              <a:buNone/>
              <a:defRPr sz="1350" spc="-23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27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28"/>
          <a:stretch/>
        </p:blipFill>
        <p:spPr>
          <a:xfrm>
            <a:off x="8459385" y="4879607"/>
            <a:ext cx="466241" cy="1848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42901" y="444532"/>
            <a:ext cx="8458199" cy="631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42900" y="1611631"/>
            <a:ext cx="8458200" cy="3025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Box 35"/>
          <p:cNvSpPr txBox="1"/>
          <p:nvPr/>
        </p:nvSpPr>
        <p:spPr bwMode="gray">
          <a:xfrm>
            <a:off x="46023" y="4879718"/>
            <a:ext cx="2968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75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75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 bwMode="gray">
          <a:xfrm>
            <a:off x="342900" y="4925885"/>
            <a:ext cx="268015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816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2"/>
                </a:solidFill>
                <a:latin typeface="+mj-lt"/>
                <a:ea typeface="Arial"/>
                <a:cs typeface="Arial"/>
              </a:rPr>
              <a:t>© 2019 Citrix Systems, Inc.</a:t>
            </a:r>
          </a:p>
        </p:txBody>
      </p:sp>
    </p:spTree>
    <p:extLst>
      <p:ext uri="{BB962C8B-B14F-4D97-AF65-F5344CB8AC3E}">
        <p14:creationId xmlns:p14="http://schemas.microsoft.com/office/powerpoint/2010/main" val="8505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76000"/>
        </a:lnSpc>
        <a:spcBef>
          <a:spcPct val="0"/>
        </a:spcBef>
        <a:buNone/>
        <a:defRPr sz="2700" b="1" kern="1200" spc="23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1650" kern="100" spc="38" baseline="0">
          <a:solidFill>
            <a:schemeClr val="tx1"/>
          </a:solidFill>
          <a:latin typeface="+mn-lt"/>
          <a:ea typeface="+mn-ea"/>
          <a:cs typeface="+mn-cs"/>
        </a:defRPr>
      </a:lvl1pPr>
      <a:lvl2pPr marL="255985" indent="-127397" algn="l" defTabSz="685800" rtl="0" eaLnBrk="1" latinLnBrk="0" hangingPunct="1">
        <a:lnSpc>
          <a:spcPct val="90000"/>
        </a:lnSpc>
        <a:spcBef>
          <a:spcPts val="450"/>
        </a:spcBef>
        <a:spcAft>
          <a:spcPts val="150"/>
        </a:spcAft>
        <a:buFont typeface="Arial" panose="020B0604020202020204" pitchFamily="34" charset="0"/>
        <a:buChar char="•"/>
        <a:defRPr sz="1350" kern="1200" spc="-23" baseline="0">
          <a:solidFill>
            <a:schemeClr val="tx1"/>
          </a:solidFill>
          <a:latin typeface="+mn-lt"/>
          <a:ea typeface="+mn-ea"/>
          <a:cs typeface="+mn-cs"/>
        </a:defRPr>
      </a:lvl2pPr>
      <a:lvl3pPr marL="384572" indent="-128588" algn="l" defTabSz="685800" rtl="0" eaLnBrk="1" latinLnBrk="0" hangingPunct="1">
        <a:lnSpc>
          <a:spcPct val="85000"/>
        </a:lnSpc>
        <a:spcBef>
          <a:spcPts val="450"/>
        </a:spcBef>
        <a:spcAft>
          <a:spcPts val="150"/>
        </a:spcAft>
        <a:buFont typeface="Arial" panose="020B0604020202020204" pitchFamily="34" charset="0"/>
        <a:buChar char="•"/>
        <a:defRPr sz="1200" kern="100" spc="-23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90000"/>
        </a:lnSpc>
        <a:spcBef>
          <a:spcPts val="1050"/>
        </a:spcBef>
        <a:buFont typeface="Tahoma" panose="020B0604030504040204" pitchFamily="34" charset="0"/>
        <a:buChar char="​"/>
        <a:defRPr sz="1650" kern="100" spc="-38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79000"/>
        </a:lnSpc>
        <a:spcBef>
          <a:spcPts val="150"/>
        </a:spcBef>
        <a:spcAft>
          <a:spcPts val="600"/>
        </a:spcAft>
        <a:buFont typeface="Tahoma" panose="020B0604030504040204" pitchFamily="34" charset="0"/>
        <a:buChar char="​"/>
        <a:defRPr sz="1050" b="1" kern="100" spc="23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110000"/>
        </a:lnSpc>
        <a:spcBef>
          <a:spcPts val="450"/>
        </a:spcBef>
        <a:spcAft>
          <a:spcPts val="600"/>
        </a:spcAft>
        <a:buFont typeface="Tahoma" panose="020B0604030504040204" pitchFamily="34" charset="0"/>
        <a:buChar char="​"/>
        <a:defRPr sz="1050" kern="1200" spc="23" baseline="0">
          <a:solidFill>
            <a:schemeClr val="tx1"/>
          </a:solidFill>
          <a:latin typeface="+mn-lt"/>
          <a:ea typeface="+mn-ea"/>
          <a:cs typeface="+mn-cs"/>
        </a:defRPr>
      </a:lvl6pPr>
      <a:lvl7pPr marL="128588" indent="-128588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050" kern="1200" spc="-38" baseline="0">
          <a:solidFill>
            <a:schemeClr val="accent6"/>
          </a:solidFill>
          <a:latin typeface="+mn-lt"/>
          <a:ea typeface="+mn-ea"/>
          <a:cs typeface="+mn-cs"/>
        </a:defRPr>
      </a:lvl7pPr>
      <a:lvl8pPr marL="83344" indent="-83344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Font typeface="Calibri Light" panose="020F0302020204030204" pitchFamily="34" charset="0"/>
        <a:buChar char="“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85725" indent="0" algn="l" defTabSz="685800" rtl="0" eaLnBrk="1" latinLnBrk="0" hangingPunct="1">
        <a:lnSpc>
          <a:spcPct val="85000"/>
        </a:lnSpc>
        <a:spcBef>
          <a:spcPts val="150"/>
        </a:spcBef>
        <a:spcAft>
          <a:spcPts val="750"/>
        </a:spcAft>
        <a:buFont typeface="Tahoma" panose="020B0604030504040204" pitchFamily="34" charset="0"/>
        <a:buChar char="​"/>
        <a:defRPr sz="90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7">
          <p15:clr>
            <a:srgbClr val="F26B43"/>
          </p15:clr>
        </p15:guide>
        <p15:guide id="5" orient="horz" pos="912">
          <p15:clr>
            <a:srgbClr val="F26B43"/>
          </p15:clr>
        </p15:guide>
        <p15:guide id="6" orient="horz" pos="360">
          <p15:clr>
            <a:srgbClr val="F26B43"/>
          </p15:clr>
        </p15:guide>
        <p15:guide id="7" orient="horz" pos="1488">
          <p15:clr>
            <a:srgbClr val="F26B43"/>
          </p15:clr>
        </p15:guide>
        <p15:guide id="8" orient="horz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Citrix Apps and Desktops on AWS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44091" y="2940186"/>
            <a:ext cx="4059936" cy="1028700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44091" y="4114800"/>
            <a:ext cx="1131570" cy="91179"/>
          </a:xfrm>
        </p:spPr>
        <p:txBody>
          <a:bodyPr/>
          <a:lstStyle/>
          <a:p>
            <a:r>
              <a:rPr lang="en-US" dirty="0"/>
              <a:t>October 22, 2019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6219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D1FD-CE03-4179-83FC-143EB21B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57746"/>
            <a:ext cx="8577734" cy="631519"/>
          </a:xfrm>
        </p:spPr>
        <p:txBody>
          <a:bodyPr/>
          <a:lstStyle/>
          <a:p>
            <a:r>
              <a:rPr lang="en-US" sz="2500" dirty="0"/>
              <a:t>Citrix Apps and Desktops on AWS Pricing (40 </a:t>
            </a:r>
            <a:r>
              <a:rPr lang="en-US" sz="2500" dirty="0" err="1"/>
              <a:t>hr</a:t>
            </a:r>
            <a:r>
              <a:rPr lang="en-US" sz="2500" dirty="0"/>
              <a:t>/</a:t>
            </a:r>
            <a:r>
              <a:rPr lang="en-US" sz="2500" dirty="0" err="1"/>
              <a:t>wk</a:t>
            </a:r>
            <a:r>
              <a:rPr lang="en-US" sz="25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CA31A7-A944-044B-BFD7-FBA7C2F2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14991"/>
              </p:ext>
            </p:extLst>
          </p:nvPr>
        </p:nvGraphicFramePr>
        <p:xfrm>
          <a:off x="362634" y="506847"/>
          <a:ext cx="8404437" cy="33794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666">
                  <a:extLst>
                    <a:ext uri="{9D8B030D-6E8A-4147-A177-3AD203B41FA5}">
                      <a16:colId xmlns:a16="http://schemas.microsoft.com/office/drawing/2014/main" val="1815815521"/>
                    </a:ext>
                  </a:extLst>
                </a:gridCol>
                <a:gridCol w="1200586">
                  <a:extLst>
                    <a:ext uri="{9D8B030D-6E8A-4147-A177-3AD203B41FA5}">
                      <a16:colId xmlns:a16="http://schemas.microsoft.com/office/drawing/2014/main" val="2718215581"/>
                    </a:ext>
                  </a:extLst>
                </a:gridCol>
                <a:gridCol w="1026083">
                  <a:extLst>
                    <a:ext uri="{9D8B030D-6E8A-4147-A177-3AD203B41FA5}">
                      <a16:colId xmlns:a16="http://schemas.microsoft.com/office/drawing/2014/main" val="2534900454"/>
                    </a:ext>
                  </a:extLst>
                </a:gridCol>
                <a:gridCol w="1007241">
                  <a:extLst>
                    <a:ext uri="{9D8B030D-6E8A-4147-A177-3AD203B41FA5}">
                      <a16:colId xmlns:a16="http://schemas.microsoft.com/office/drawing/2014/main" val="2585772449"/>
                    </a:ext>
                  </a:extLst>
                </a:gridCol>
                <a:gridCol w="1010023">
                  <a:extLst>
                    <a:ext uri="{9D8B030D-6E8A-4147-A177-3AD203B41FA5}">
                      <a16:colId xmlns:a16="http://schemas.microsoft.com/office/drawing/2014/main" val="1744366983"/>
                    </a:ext>
                  </a:extLst>
                </a:gridCol>
                <a:gridCol w="998161">
                  <a:extLst>
                    <a:ext uri="{9D8B030D-6E8A-4147-A177-3AD203B41FA5}">
                      <a16:colId xmlns:a16="http://schemas.microsoft.com/office/drawing/2014/main" val="74428430"/>
                    </a:ext>
                  </a:extLst>
                </a:gridCol>
              </a:tblGrid>
              <a:tr h="2341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51435" marR="51435" marT="25718" marB="25718"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Standard Instances (Server 2019)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Dedicated Instances (W10)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Dedicated Hosts</a:t>
                      </a:r>
                      <a:r>
                        <a:rPr lang="en-IN" sz="12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(W10)</a:t>
                      </a:r>
                      <a:endParaRPr lang="en-IN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2514229"/>
                  </a:ext>
                </a:extLst>
              </a:tr>
              <a:tr h="2341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Hosted-Shared Apps and Desktops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(Assumes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load consolidation with </a:t>
                      </a:r>
                      <a:r>
                        <a:rPr lang="en-IN" sz="8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Autoscale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and minimum 10% reserved instances)</a:t>
                      </a:r>
                      <a:endParaRPr lang="en-IN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Server OS 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Pooled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(*Hourly pricing with VM shutdown after hours vs. 3yr reserved no upfront always-on)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Server OS Persistent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(*Hourly pricing with VM shutdown after hours vs. 3yr reserved no upfront always-on) 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Pooled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(3yr reserved no upfront + $347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monthly dedicated region fee. BYOL.</a:t>
                      </a: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Persistent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(3yr reserved no upfront + $347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monthly dedicated region fee. BYOL.</a:t>
                      </a: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Pooled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(Reserved Hosts/Pricing Required.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3yr no upfront unless specified. BYOL.</a:t>
                      </a: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Persistent VDI</a:t>
                      </a:r>
                      <a:b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(Reserved Hosts/Pricing Required.</a:t>
                      </a:r>
                      <a:r>
                        <a:rPr lang="en-IN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3yr no upfront unless specified. BYOL.</a:t>
                      </a:r>
                      <a:r>
                        <a:rPr lang="en-I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Task Worker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$2,822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m5a.2xlarge w/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57 CCU</a:t>
                      </a:r>
                      <a:br>
                        <a:rPr lang="en-US" sz="8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8 vCPU / 32GB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$14,706* /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$30,260 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t3a.medium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$14,706* /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$30,260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t3a.medium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$35,277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c5.large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$35,277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c5.large</a:t>
                      </a:r>
                      <a:b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$33,820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c5.large</a:t>
                      </a:r>
                      <a:b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$33,820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c5.large</a:t>
                      </a:r>
                      <a:b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4GB RAM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09968907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Knowledge Worker</a:t>
                      </a:r>
                      <a:endParaRPr 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$4,233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m5a.2xlarge w/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38 CCU</a:t>
                      </a:r>
                      <a:br>
                        <a:rPr lang="en-US" sz="8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8 vCPU / 32GB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$22,818* / $48,870 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vCPU / 8GB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$22,818* / $48,870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vCPU / 8GB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$36,737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m5a.large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8GB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$36,737</a:t>
                      </a:r>
                      <a:b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m5a.large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 vCPU / 8GB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$39,263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vCPU / 8GB RAM</a:t>
                      </a:r>
                      <a:endParaRPr 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$39,263 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m5.large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en-US" sz="8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vCPU / 8GB RAM</a:t>
                      </a:r>
                      <a:endParaRPr 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89822692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Power User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$8,339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m5a.2xlarge w/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19 CCU</a:t>
                      </a:r>
                      <a:br>
                        <a:rPr lang="en-US" sz="800" b="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8 vCPU / 32GB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$43,826* / $106,180 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/ 16GB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$43,826* / $106,180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t3a.xlarge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/ 16GB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$68,127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m5a.xlarge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vCPU / 16GB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$68,127 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m5a.xlarge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vCPU / 16GB RAM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$73,525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vCPU / 16GB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$73,525 </a:t>
                      </a:r>
                      <a:br>
                        <a:rPr 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m5.xlarge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 vCPU / 16GB RAM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6951797"/>
                  </a:ext>
                </a:extLst>
              </a:tr>
              <a:tr h="2229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Designer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$49,009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g3s.xlarge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w/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CCU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 / 30.5GB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$166,890* / $458,330 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g3s.xlarge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 / 30.5GB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$166,890* / $458,330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g3s.xlarge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 / 30.5GB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$176,424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</a:rPr>
                        <a:t>hrly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$363,047 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g3s.xlarge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 / 30.5GB RAM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$176,424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/>
                          </a:solidFill>
                        </a:rPr>
                        <a:t>hrly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sz="900" b="1" baseline="0" dirty="0">
                          <a:solidFill>
                            <a:schemeClr val="tx1"/>
                          </a:solidFill>
                        </a:rPr>
                        <a:t>$363,047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g3s.xlarge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 vCPU / 30.5GB RAM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$385,695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g2.2xlarge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 vCPU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/ 15GB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1yr no upfront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$385,695</a:t>
                      </a:r>
                      <a:br>
                        <a:rPr lang="en-US" sz="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g2.2xlarge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 vCPU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</a:rPr>
                        <a:t> / 15GB RAM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1yr no upfront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26885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B8067C-606C-6C4A-9D43-BC6DFA1EA9E2}"/>
              </a:ext>
            </a:extLst>
          </p:cNvPr>
          <p:cNvSpPr txBox="1"/>
          <p:nvPr/>
        </p:nvSpPr>
        <p:spPr>
          <a:xfrm>
            <a:off x="259774" y="3872114"/>
            <a:ext cx="451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Monthly cost estimates for 1,000 users of each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Based on AWS on-demand pricing model (unless specified otherwise)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Based on AWS North Virginia Region pricing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Based on 50GB SSD (gp2) storage for all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Dedicated instances and hosts require BYOL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Assumes 40 hour work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g* instances include NVIDIA licensing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Citrix Virtual Apps and Desktops Service subscription pricing excluded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CA31A7-A944-044B-BFD7-FBA7C2F2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85219"/>
              </p:ext>
            </p:extLst>
          </p:nvPr>
        </p:nvGraphicFramePr>
        <p:xfrm>
          <a:off x="4480561" y="3943386"/>
          <a:ext cx="3862764" cy="10229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96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Additional</a:t>
                      </a:r>
                      <a:r>
                        <a:rPr lang="en-IN" sz="12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Monthly Costs</a:t>
                      </a:r>
                      <a:endParaRPr lang="en-IN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146692809"/>
                  </a:ext>
                </a:extLst>
              </a:tr>
              <a:tr h="2341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Cloud Connectors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$157</a:t>
                      </a:r>
                      <a:b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(O</a:t>
                      </a:r>
                      <a:r>
                        <a:rPr lang="en-IN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ne resource location and 3yr reserved pricing)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426137161"/>
                  </a:ext>
                </a:extLst>
              </a:tr>
              <a:tr h="2341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Networking Estimates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Task</a:t>
                      </a:r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- $600		</a:t>
                      </a:r>
                      <a:r>
                        <a:rPr lang="en-IN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- $2,400</a:t>
                      </a:r>
                      <a:b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</a:br>
                      <a:r>
                        <a:rPr lang="en-IN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Knowledge</a:t>
                      </a:r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- $1,200	</a:t>
                      </a:r>
                      <a:r>
                        <a:rPr lang="en-IN" sz="9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Designer</a:t>
                      </a:r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– $24,000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9257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5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D1FD-CE03-4179-83FC-143EB21B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157746"/>
            <a:ext cx="8458199" cy="631519"/>
          </a:xfrm>
        </p:spPr>
        <p:txBody>
          <a:bodyPr/>
          <a:lstStyle/>
          <a:p>
            <a:r>
              <a:rPr lang="en-US" sz="2500" dirty="0"/>
              <a:t>Citrix Apps and Desktops on AWS Pricing Details (40 </a:t>
            </a:r>
            <a:r>
              <a:rPr lang="en-US" sz="2500" dirty="0" err="1"/>
              <a:t>hr</a:t>
            </a:r>
            <a:r>
              <a:rPr lang="en-US" sz="2500" dirty="0"/>
              <a:t>/</a:t>
            </a:r>
            <a:r>
              <a:rPr lang="en-US" sz="2500" dirty="0" err="1"/>
              <a:t>wk</a:t>
            </a:r>
            <a:r>
              <a:rPr lang="en-US" sz="25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CA31A7-A944-044B-BFD7-FBA7C2F2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45250"/>
              </p:ext>
            </p:extLst>
          </p:nvPr>
        </p:nvGraphicFramePr>
        <p:xfrm>
          <a:off x="324489" y="524157"/>
          <a:ext cx="8619888" cy="44292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6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477">
                  <a:extLst>
                    <a:ext uri="{9D8B030D-6E8A-4147-A177-3AD203B41FA5}">
                      <a16:colId xmlns:a16="http://schemas.microsoft.com/office/drawing/2014/main" val="1815815521"/>
                    </a:ext>
                  </a:extLst>
                </a:gridCol>
                <a:gridCol w="1041701">
                  <a:extLst>
                    <a:ext uri="{9D8B030D-6E8A-4147-A177-3AD203B41FA5}">
                      <a16:colId xmlns:a16="http://schemas.microsoft.com/office/drawing/2014/main" val="27182155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49004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5772449"/>
                    </a:ext>
                  </a:extLst>
                </a:gridCol>
                <a:gridCol w="1391758">
                  <a:extLst>
                    <a:ext uri="{9D8B030D-6E8A-4147-A177-3AD203B41FA5}">
                      <a16:colId xmlns:a16="http://schemas.microsoft.com/office/drawing/2014/main" val="1744366983"/>
                    </a:ext>
                  </a:extLst>
                </a:gridCol>
                <a:gridCol w="1429554">
                  <a:extLst>
                    <a:ext uri="{9D8B030D-6E8A-4147-A177-3AD203B41FA5}">
                      <a16:colId xmlns:a16="http://schemas.microsoft.com/office/drawing/2014/main" val="74428430"/>
                    </a:ext>
                  </a:extLst>
                </a:gridCol>
              </a:tblGrid>
              <a:tr h="2288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51435" marR="51435" marT="25718" marB="25718"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Standard Instances (Server 2019)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Dedicated Instances (W10)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Dedicated Hosts</a:t>
                      </a:r>
                      <a:r>
                        <a:rPr lang="en-IN" sz="12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 (W10)</a:t>
                      </a:r>
                      <a:endParaRPr lang="en-IN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2514229"/>
                  </a:ext>
                </a:extLst>
              </a:tr>
              <a:tr h="407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Hosted-Shared</a:t>
                      </a:r>
                      <a:endParaRPr lang="en-IN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Server OS Pooled VDI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Server OS Persistent VDI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Pooled VDI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Persistent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Pooled VDI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Desktop OS Persistent VDI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18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Task Worker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$0.712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(m5a.2xlarge) * 16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(VMs)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173.33 (hours) + 2 * $378.87 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+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 (VMs)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$2,822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$0.056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(t3a.medium)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1,000 (VMs) * 173.33 (hours) + 1,000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$14,706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$25.26 * 1,000 + 1,000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5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$30,260</a:t>
                      </a: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$0.182</a:t>
                      </a:r>
                      <a:b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(c5.large) * 1,000 (VMs) * 173.33 (hours) +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1,000 * 5 (50GB) + $347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$36,893 /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$29.93 * 1,000 + 1,000 * 5 + 347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$35,277</a:t>
                      </a: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$1,029.30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(C5 host) * 28 (hosts) +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$33,820</a:t>
                      </a: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09968907"/>
                  </a:ext>
                </a:extLst>
              </a:tr>
              <a:tr h="75153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Knowledge Worker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$0.712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(m5a.2xlarge) * 24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(VMs)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173.33 (hours) + 3 * $378.87 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+ 27 (VMs)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$4,233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$0.1028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(t3a.large)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1,000 (VMs) * 173.33 (hours) + 1,000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$22,818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$43.87 * 1,000 + 1,000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5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$48,870</a:t>
                      </a: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$0.183</a:t>
                      </a:r>
                      <a:b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(m5a.large) * 1,000 (VMs) * 173.33 (hours) + 1,000 * 5 (50GB) + $347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$37,066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$31.39 * 1,000 + 1,000 * 5 + 347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$36,737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$1,631.55 (M5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host) * 21 (hosts)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$39,263</a:t>
                      </a: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89822692"/>
                  </a:ext>
                </a:extLst>
              </a:tr>
              <a:tr h="116669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Power User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$0.712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(m5a.2xlarge) * 47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(VMs)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173.33 (hours) + 6 * $378.87 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+ 53 (VMs)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$8,339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$0.224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(t3a.xlarge)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1,000 (VMs) * 173.33 (hours) + 1,000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$43,826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$101.18 * 1,000 + 1,000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5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$106,180 </a:t>
                      </a: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$0.366</a:t>
                      </a:r>
                      <a:b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(m5a.xlarge) * 1,000 (VMs) * 173.33 (hours) + 1,000 * 5 (50GB) + $347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$68,786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$62.78 * 1,000 + 1,000 * 5 + 347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$68,127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$1,631.55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(M5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host) * 42 (hosts) + 1,000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$73,525</a:t>
                      </a: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6951797"/>
                  </a:ext>
                </a:extLst>
              </a:tr>
              <a:tr h="125751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Designer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$0.934 (g3s.xlarge) * 225 (VMs) * 173.33 (hours) + 25 * $453.33 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+ 250 (VMs)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$49,009</a:t>
                      </a: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$0.934 (g3s.xlarge) * 1,000 (VMs) * 173.33 (hours) + 1,000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$166,890 /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$453.33 * 1,000 + 1,000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* 5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$458,330 </a:t>
                      </a: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hrly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</a:t>
                      </a:r>
                      <a:r>
                        <a:rPr lang="en-US" sz="7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rsvd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$0.987</a:t>
                      </a:r>
                      <a:b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(g3s.xlarge) * 1,000 (VMs) * 173.33 (hours) + 1,000 * 5 (50GB) + $347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$176,424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/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$357.70 * 1,000 + 1,000 * 5 + 347 = </a:t>
                      </a:r>
                      <a:r>
                        <a:rPr lang="en-US" sz="7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$363,047</a:t>
                      </a: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$1,522.78 (g2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host) * 250 +</a:t>
                      </a: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7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1,000 * 5 (50GB) = </a:t>
                      </a:r>
                      <a: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$385,695 </a:t>
                      </a:r>
                      <a:b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br>
                        <a:rPr lang="en-US" sz="7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7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 Assumes 4 GPUs per host.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268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5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1" y="805397"/>
            <a:ext cx="8458200" cy="3230118"/>
          </a:xfrm>
        </p:spPr>
        <p:txBody>
          <a:bodyPr/>
          <a:lstStyle/>
          <a:p>
            <a:r>
              <a:rPr lang="en-US" sz="900" b="1" dirty="0"/>
              <a:t>Task Worker</a:t>
            </a:r>
            <a:br>
              <a:rPr lang="en-US" sz="900" dirty="0"/>
            </a:br>
            <a:r>
              <a:rPr lang="en-US" sz="900" dirty="0"/>
              <a:t>50kbps * 3600 (secs) * 40 (</a:t>
            </a:r>
            <a:r>
              <a:rPr lang="en-US" sz="900" dirty="0" err="1"/>
              <a:t>hrs</a:t>
            </a:r>
            <a:r>
              <a:rPr lang="en-US" sz="900" dirty="0"/>
              <a:t>) * 4.33 (</a:t>
            </a:r>
            <a:r>
              <a:rPr lang="en-US" sz="900" dirty="0" err="1"/>
              <a:t>wks</a:t>
            </a:r>
            <a:r>
              <a:rPr lang="en-US" sz="900" dirty="0"/>
              <a:t>) * 1000 (users) / 1,000,000 (convert to </a:t>
            </a:r>
            <a:r>
              <a:rPr lang="en-US" sz="900" dirty="0" err="1"/>
              <a:t>Gbps</a:t>
            </a:r>
            <a:r>
              <a:rPr lang="en-US" sz="900" dirty="0"/>
              <a:t>)  = 31,176 Gb</a:t>
            </a:r>
            <a:br>
              <a:rPr lang="en-US" sz="900" dirty="0"/>
            </a:br>
            <a:r>
              <a:rPr lang="en-US" sz="900" dirty="0"/>
              <a:t>31,176 / 8 (bit) = 3,897 GB</a:t>
            </a:r>
            <a:br>
              <a:rPr lang="en-US" sz="900" dirty="0"/>
            </a:br>
            <a:r>
              <a:rPr lang="en-US" sz="900" dirty="0"/>
              <a:t>3,897 * 0.135 (0.09 Data </a:t>
            </a:r>
            <a:r>
              <a:rPr lang="en-US" sz="900" dirty="0" err="1"/>
              <a:t>Xfer</a:t>
            </a:r>
            <a:r>
              <a:rPr lang="en-US" sz="900" dirty="0"/>
              <a:t> out to </a:t>
            </a:r>
            <a:r>
              <a:rPr lang="en-US" sz="900" dirty="0" err="1"/>
              <a:t>Inet</a:t>
            </a:r>
            <a:r>
              <a:rPr lang="en-US" sz="900" dirty="0"/>
              <a:t> per GB for us-east-1 + $0.045 for NAT gateway) = $526/</a:t>
            </a:r>
            <a:r>
              <a:rPr lang="en-US" sz="900" dirty="0" err="1"/>
              <a:t>mo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Add 10% for other </a:t>
            </a:r>
            <a:r>
              <a:rPr lang="en-US" sz="900" dirty="0" err="1"/>
              <a:t>misc</a:t>
            </a:r>
            <a:r>
              <a:rPr lang="en-US" sz="900" dirty="0"/>
              <a:t> data transfer cost = $578 rounded up to</a:t>
            </a:r>
            <a:r>
              <a:rPr lang="en-US" sz="900" b="1" dirty="0"/>
              <a:t> $600</a:t>
            </a:r>
          </a:p>
          <a:p>
            <a:r>
              <a:rPr lang="en-US" sz="900" b="1" dirty="0"/>
              <a:t>Knowledge worker</a:t>
            </a:r>
            <a:br>
              <a:rPr lang="en-US" sz="900" dirty="0"/>
            </a:br>
            <a:r>
              <a:rPr lang="en-US" sz="900" dirty="0"/>
              <a:t>100kbps * 3600 (secs) * 40 (</a:t>
            </a:r>
            <a:r>
              <a:rPr lang="en-US" sz="900" dirty="0" err="1"/>
              <a:t>hrs</a:t>
            </a:r>
            <a:r>
              <a:rPr lang="en-US" sz="900" dirty="0"/>
              <a:t>) * 4.33 (</a:t>
            </a:r>
            <a:r>
              <a:rPr lang="en-US" sz="900" dirty="0" err="1"/>
              <a:t>wks</a:t>
            </a:r>
            <a:r>
              <a:rPr lang="en-US" sz="900" dirty="0"/>
              <a:t>) * 1000 (users) / 1,000,000 (convert to </a:t>
            </a:r>
            <a:r>
              <a:rPr lang="en-US" sz="900" dirty="0" err="1"/>
              <a:t>Gbps</a:t>
            </a:r>
            <a:r>
              <a:rPr lang="en-US" sz="900" dirty="0"/>
              <a:t>)  = 62,352 Gb</a:t>
            </a:r>
            <a:br>
              <a:rPr lang="en-US" sz="900" dirty="0"/>
            </a:br>
            <a:r>
              <a:rPr lang="en-US" sz="900" dirty="0"/>
              <a:t>62,352 / 8 (bit) = 7,794 GB</a:t>
            </a:r>
            <a:br>
              <a:rPr lang="en-US" sz="900" dirty="0"/>
            </a:br>
            <a:r>
              <a:rPr lang="en-US" sz="900" dirty="0"/>
              <a:t>7,794 * 0.135 (0.09 Data </a:t>
            </a:r>
            <a:r>
              <a:rPr lang="en-US" sz="900" dirty="0" err="1"/>
              <a:t>Xfer</a:t>
            </a:r>
            <a:r>
              <a:rPr lang="en-US" sz="900" dirty="0"/>
              <a:t> out to </a:t>
            </a:r>
            <a:r>
              <a:rPr lang="en-US" sz="900" dirty="0" err="1"/>
              <a:t>Inet</a:t>
            </a:r>
            <a:r>
              <a:rPr lang="en-US" sz="900" dirty="0"/>
              <a:t> per GB for us-east-1 + $0.045 for NAT gateway) = $1,052/</a:t>
            </a:r>
            <a:r>
              <a:rPr lang="en-US" sz="900" dirty="0" err="1"/>
              <a:t>mo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Add 10% for other </a:t>
            </a:r>
            <a:r>
              <a:rPr lang="en-US" sz="900" dirty="0" err="1"/>
              <a:t>misc</a:t>
            </a:r>
            <a:r>
              <a:rPr lang="en-US" sz="900" dirty="0"/>
              <a:t> data transfer cost = $1,157 rounded up to</a:t>
            </a:r>
            <a:r>
              <a:rPr lang="en-US" sz="900" b="1" dirty="0"/>
              <a:t> $1,200</a:t>
            </a:r>
          </a:p>
          <a:p>
            <a:r>
              <a:rPr lang="en-US" sz="900" b="1" dirty="0"/>
              <a:t>Power user</a:t>
            </a:r>
            <a:br>
              <a:rPr lang="en-US" sz="900" dirty="0"/>
            </a:br>
            <a:r>
              <a:rPr lang="en-US" sz="900" dirty="0"/>
              <a:t>200kbps * 3600 (secs) * 40 (</a:t>
            </a:r>
            <a:r>
              <a:rPr lang="en-US" sz="900" dirty="0" err="1"/>
              <a:t>hrs</a:t>
            </a:r>
            <a:r>
              <a:rPr lang="en-US" sz="900" dirty="0"/>
              <a:t>) * 4.33 (</a:t>
            </a:r>
            <a:r>
              <a:rPr lang="en-US" sz="900" dirty="0" err="1"/>
              <a:t>wks</a:t>
            </a:r>
            <a:r>
              <a:rPr lang="en-US" sz="900" dirty="0"/>
              <a:t>) * 1000 (users) / 1,000,000 (convert to </a:t>
            </a:r>
            <a:r>
              <a:rPr lang="en-US" sz="900" dirty="0" err="1"/>
              <a:t>Gbps</a:t>
            </a:r>
            <a:r>
              <a:rPr lang="en-US" sz="900" dirty="0"/>
              <a:t>)  = 124,704 Gb</a:t>
            </a:r>
            <a:br>
              <a:rPr lang="en-US" sz="900" dirty="0"/>
            </a:br>
            <a:r>
              <a:rPr lang="en-US" sz="900" dirty="0"/>
              <a:t>124,704 / 8 (bit) = 15,588 GB</a:t>
            </a:r>
            <a:br>
              <a:rPr lang="en-US" sz="900" dirty="0"/>
            </a:br>
            <a:r>
              <a:rPr lang="en-US" sz="900" dirty="0"/>
              <a:t>15,588 * 0.135 (0.09 Data </a:t>
            </a:r>
            <a:r>
              <a:rPr lang="en-US" sz="900" dirty="0" err="1"/>
              <a:t>Xfer</a:t>
            </a:r>
            <a:r>
              <a:rPr lang="en-US" sz="900" dirty="0"/>
              <a:t> out to </a:t>
            </a:r>
            <a:r>
              <a:rPr lang="en-US" sz="900" dirty="0" err="1"/>
              <a:t>Inet</a:t>
            </a:r>
            <a:r>
              <a:rPr lang="en-US" sz="900" dirty="0"/>
              <a:t> per GB for us-east-1 + $0.045 for NAT gateway) = $2,104/</a:t>
            </a:r>
            <a:r>
              <a:rPr lang="en-US" sz="900" dirty="0" err="1"/>
              <a:t>mo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Add 10% for other </a:t>
            </a:r>
            <a:r>
              <a:rPr lang="en-US" sz="900" dirty="0" err="1"/>
              <a:t>misc</a:t>
            </a:r>
            <a:r>
              <a:rPr lang="en-US" sz="900" dirty="0"/>
              <a:t> data transfer cost = $2,314 rounded up to</a:t>
            </a:r>
            <a:r>
              <a:rPr lang="en-US" sz="900" b="1" dirty="0"/>
              <a:t> $2,400</a:t>
            </a:r>
          </a:p>
          <a:p>
            <a:r>
              <a:rPr lang="en-US" sz="900" b="1" dirty="0"/>
              <a:t>Designer</a:t>
            </a:r>
            <a:br>
              <a:rPr lang="en-US" sz="900" dirty="0"/>
            </a:br>
            <a:r>
              <a:rPr lang="en-US" sz="900" dirty="0"/>
              <a:t>2,000kbps * 3600 (secs) * 40 (</a:t>
            </a:r>
            <a:r>
              <a:rPr lang="en-US" sz="900" dirty="0" err="1"/>
              <a:t>hrs</a:t>
            </a:r>
            <a:r>
              <a:rPr lang="en-US" sz="900" dirty="0"/>
              <a:t>) * 4.33 (</a:t>
            </a:r>
            <a:r>
              <a:rPr lang="en-US" sz="900" dirty="0" err="1"/>
              <a:t>wks</a:t>
            </a:r>
            <a:r>
              <a:rPr lang="en-US" sz="900" dirty="0"/>
              <a:t>) * 1000 (users) / 1,000,000 (convert to </a:t>
            </a:r>
            <a:r>
              <a:rPr lang="en-US" sz="900" dirty="0" err="1"/>
              <a:t>Gbps</a:t>
            </a:r>
            <a:r>
              <a:rPr lang="en-US" sz="900" dirty="0"/>
              <a:t>)  = 1,247,040 Gb</a:t>
            </a:r>
            <a:br>
              <a:rPr lang="en-US" sz="900" dirty="0"/>
            </a:br>
            <a:r>
              <a:rPr lang="en-US" sz="900" dirty="0"/>
              <a:t>1,247,040 / 8 (bit) = 155,880 GB</a:t>
            </a:r>
            <a:br>
              <a:rPr lang="en-US" sz="900" dirty="0"/>
            </a:br>
            <a:r>
              <a:rPr lang="en-US" sz="900" dirty="0"/>
              <a:t>155,880 * 0.135 (0.09 Data </a:t>
            </a:r>
            <a:r>
              <a:rPr lang="en-US" sz="900" dirty="0" err="1"/>
              <a:t>Xfer</a:t>
            </a:r>
            <a:r>
              <a:rPr lang="en-US" sz="900" dirty="0"/>
              <a:t> out to </a:t>
            </a:r>
            <a:r>
              <a:rPr lang="en-US" sz="900" dirty="0" err="1"/>
              <a:t>Inet</a:t>
            </a:r>
            <a:r>
              <a:rPr lang="en-US" sz="900" dirty="0"/>
              <a:t> per GB for us-east-1 + $0.045 for NAT gateway) = $21,043 /</a:t>
            </a:r>
            <a:r>
              <a:rPr lang="en-US" sz="900" dirty="0" err="1"/>
              <a:t>mo</a:t>
            </a:r>
            <a:r>
              <a:rPr lang="en-US" sz="900" dirty="0"/>
              <a:t> </a:t>
            </a:r>
            <a:br>
              <a:rPr lang="en-US" sz="900" dirty="0"/>
            </a:br>
            <a:r>
              <a:rPr lang="en-US" sz="900" dirty="0"/>
              <a:t>Add 10% for other </a:t>
            </a:r>
            <a:r>
              <a:rPr lang="en-US" sz="900" dirty="0" err="1"/>
              <a:t>misc</a:t>
            </a:r>
            <a:r>
              <a:rPr lang="en-US" sz="900" dirty="0"/>
              <a:t> data transfer cost = $23,148 rounded up to</a:t>
            </a:r>
            <a:r>
              <a:rPr lang="en-US" sz="900" b="1" dirty="0"/>
              <a:t> $24,000</a:t>
            </a:r>
            <a:endParaRPr lang="en-US" sz="9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2" y="174796"/>
            <a:ext cx="8458199" cy="419936"/>
          </a:xfrm>
        </p:spPr>
        <p:txBody>
          <a:bodyPr/>
          <a:lstStyle/>
          <a:p>
            <a:r>
              <a:rPr lang="en-US" dirty="0"/>
              <a:t>AWS Bandwidth Cost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241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itrix_2016">
  <a:themeElements>
    <a:clrScheme name="Citrix Corp Palette 2016 update">
      <a:dk1>
        <a:sysClr val="windowText" lastClr="000000"/>
      </a:dk1>
      <a:lt1>
        <a:sysClr val="window" lastClr="FFFFFF"/>
      </a:lt1>
      <a:dk2>
        <a:srgbClr val="DBD9D1"/>
      </a:dk2>
      <a:lt2>
        <a:srgbClr val="B8B3AD"/>
      </a:lt2>
      <a:accent1>
        <a:srgbClr val="23AAE2"/>
      </a:accent1>
      <a:accent2>
        <a:srgbClr val="B7DB00"/>
      </a:accent2>
      <a:accent3>
        <a:srgbClr val="FF9E1B"/>
      </a:accent3>
      <a:accent4>
        <a:srgbClr val="F9423A"/>
      </a:accent4>
      <a:accent5>
        <a:srgbClr val="E90595"/>
      </a:accent5>
      <a:accent6>
        <a:srgbClr val="737373"/>
      </a:accent6>
      <a:hlink>
        <a:srgbClr val="00A3E0"/>
      </a:hlink>
      <a:folHlink>
        <a:srgbClr val="DBD9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trix_6_2016" id="{9D2BA199-4500-E948-8B42-66C3A5A93C98}" vid="{E429B589-4920-6C4D-AA2A-C4C9C2110B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899</Words>
  <Application>Microsoft Office PowerPoint</Application>
  <PresentationFormat>On-screen Show (16:9)</PresentationFormat>
  <Paragraphs>138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Tahoma</vt:lpstr>
      <vt:lpstr>1_Citrix_2016</vt:lpstr>
      <vt:lpstr>Citrix Apps and Desktops on AWS</vt:lpstr>
      <vt:lpstr>Citrix Apps and Desktops on AWS Pricing (40 hr/wk)</vt:lpstr>
      <vt:lpstr>Citrix Apps and Desktops on AWS Pricing Details (40 hr/wk)</vt:lpstr>
      <vt:lpstr>AWS Bandwidth Cost Calculations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Simon.Hayes@citrix.com</dc:creator>
  <cp:lastModifiedBy>Rick Dehlinger</cp:lastModifiedBy>
  <cp:revision>515</cp:revision>
  <cp:lastPrinted>2019-01-31T21:15:45Z</cp:lastPrinted>
  <dcterms:created xsi:type="dcterms:W3CDTF">2012-04-19T12:53:43Z</dcterms:created>
  <dcterms:modified xsi:type="dcterms:W3CDTF">2020-01-23T03:50:51Z</dcterms:modified>
</cp:coreProperties>
</file>