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604020202020204" charset="0"/>
      <p:regular r:id="rId23"/>
    </p:embeddedFont>
    <p:embeddedFont>
      <p:font typeface="Poppins Medium Bold" panose="020B0604020202020204" charset="0"/>
      <p:regular r:id="rId24"/>
    </p:embeddedFont>
    <p:embeddedFont>
      <p:font typeface="TT Firs Neue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6583" autoAdjust="0"/>
  </p:normalViewPr>
  <p:slideViewPr>
    <p:cSldViewPr>
      <p:cViewPr varScale="1">
        <p:scale>
          <a:sx n="38" d="100"/>
          <a:sy n="38" d="100"/>
        </p:scale>
        <p:origin x="16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08F0-18E8-454D-B4FF-8FB720FA8577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9B2E-550D-41E9-BD76-D320FA5E9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46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Salve a tutti..  Sono Carmine citro e l’elaborato di tesi che sto per presentarvi porta il titolo di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: </a:t>
            </a:r>
            <a:r>
              <a:rPr lang="en-US" sz="1200" dirty="0">
                <a:solidFill>
                  <a:srgbClr val="FFFFFF"/>
                </a:solidFill>
                <a:latin typeface="TT Firs Neue Bold"/>
              </a:rPr>
              <a:t>Sistema di </a:t>
            </a:r>
            <a:r>
              <a:rPr lang="en-US" sz="1200" dirty="0" err="1">
                <a:solidFill>
                  <a:srgbClr val="FFFFFF"/>
                </a:solidFill>
                <a:latin typeface="TT Firs Neue Bold"/>
              </a:rPr>
              <a:t>autenticazione</a:t>
            </a:r>
            <a:r>
              <a:rPr lang="en-US" sz="1200" dirty="0">
                <a:solidFill>
                  <a:srgbClr val="FFFFFF"/>
                </a:solidFill>
                <a:latin typeface="TT Firs Neue Bold"/>
              </a:rPr>
              <a:t> hardware e software per l’IoT con co-</a:t>
            </a:r>
            <a:r>
              <a:rPr lang="en-US" sz="1200" dirty="0" err="1">
                <a:solidFill>
                  <a:srgbClr val="FFFFFF"/>
                </a:solidFill>
                <a:latin typeface="TT Firs Neue Bold"/>
              </a:rPr>
              <a:t>processore</a:t>
            </a:r>
            <a:r>
              <a:rPr lang="en-US" sz="1200" dirty="0">
                <a:solidFill>
                  <a:srgbClr val="FFFFFF"/>
                </a:solidFill>
                <a:latin typeface="TT Firs Neue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T Firs Neue Bold"/>
              </a:rPr>
              <a:t>crittografico</a:t>
            </a:r>
            <a:r>
              <a:rPr lang="en-US" sz="1200" dirty="0">
                <a:solidFill>
                  <a:srgbClr val="FFFFFF"/>
                </a:solidFill>
                <a:latin typeface="TT Firs Neue Bold"/>
              </a:rPr>
              <a:t> ATECC508A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5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è un esempio di verifica non effettuata. Per non validare la firma abbiamo inserito una chiave pubblica errata , 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Infatti si può notare anche visivamente che questa chiave ha tutti i valori a zero. Nell’ultimo screen in basso possiamo notare che la verifica è fallita. La chiave corretta che doveva essere inserita  e quella centrale, infatti possiamo notare la differenze tra quella corretta e quella alterata.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1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103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In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conclusione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possiamo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dire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lo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scopo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progetto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stato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raggiunto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!</a:t>
            </a:r>
          </a:p>
          <a:p>
            <a:pPr>
              <a:lnSpc>
                <a:spcPts val="4103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Possibili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sviluppi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futuri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possono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diversi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potremmo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aggiungere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funzionalità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monitoraggio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remoto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per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controllare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BME280 da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dispositivo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diverso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quello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del Display micro-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oled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Oppure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introdurre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applicativo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web o mobile.</a:t>
            </a:r>
          </a:p>
          <a:p>
            <a:pPr>
              <a:lnSpc>
                <a:spcPts val="4103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altro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sviluppo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applicabile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inserire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sistema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allarme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per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avvisare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gli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utenti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in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caso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valori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anomalie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provenienti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dal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bme280 (con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notifiche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in tempo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reale</a:t>
            </a:r>
            <a:r>
              <a:rPr lang="en-US" sz="1200">
                <a:solidFill>
                  <a:srgbClr val="FFFFFF"/>
                </a:solidFill>
                <a:latin typeface="Open Sans"/>
              </a:rPr>
              <a:t>).</a:t>
            </a:r>
            <a:endParaRPr lang="en-US" sz="12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103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Si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potrebbero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salvare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BME280 in un database 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scheda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memoria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4103"/>
              </a:lnSpc>
            </a:pP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Infine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potremmo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utilizzare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tecniche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machine learning per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analizzare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BME280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rilevare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eventuali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modelli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anomalie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potrebbe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includere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la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creazione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modelli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previsione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o la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rilevazione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eventuali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deviazioni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valori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riferimento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202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conclusione vorrei ringraziare in primis  il professore Cristian carmine esposito per avermi seguito per tutto il percorso di </a:t>
            </a:r>
            <a:r>
              <a:rPr lang="it-IT" dirty="0" err="1"/>
              <a:t>tirocino</a:t>
            </a:r>
            <a:r>
              <a:rPr lang="it-IT" dirty="0"/>
              <a:t> e stesura della tesi, inoltre vorrei ringraziare i miei parenti e tutte le persone presenti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0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900"/>
              </a:lnSpc>
            </a:pP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L'obiettivo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progetto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è lo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sviluppo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di un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sistema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autenticazione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 Bold"/>
              </a:rPr>
              <a:t>per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l'Internet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of Things (IoT) per un accesso in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sicurezza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ai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dati</a:t>
            </a:r>
            <a:endParaRPr lang="en-US" sz="1200" dirty="0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ambientali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provenienti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da un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sensore</a:t>
            </a:r>
            <a:r>
              <a:rPr lang="en-US" sz="1200">
                <a:solidFill>
                  <a:srgbClr val="FFFFFF"/>
                </a:solidFill>
                <a:latin typeface="Open Sans Bold"/>
              </a:rPr>
              <a:t> BME280.</a:t>
            </a:r>
          </a:p>
          <a:p>
            <a:pPr>
              <a:lnSpc>
                <a:spcPts val="4900"/>
              </a:lnSpc>
            </a:pPr>
            <a:endParaRPr lang="en-US" sz="1200" dirty="0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 Bold"/>
              </a:rPr>
              <a:t>Prima di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inziare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a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parlare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nello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specifico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del Progetto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diamo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delle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nozioni</a:t>
            </a:r>
            <a:r>
              <a:rPr lang="en-US" sz="12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 Bold"/>
              </a:rPr>
              <a:t>fondamentali</a:t>
            </a:r>
            <a:endParaRPr lang="en-US" sz="1200" dirty="0">
              <a:solidFill>
                <a:srgbClr val="FFFFFF"/>
              </a:solidFill>
              <a:latin typeface="Open Sans Bold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IoT (Internet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delle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Cose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) è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sistema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dispositivi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interconnessi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raccolgono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scambiano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attraverso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la rete Internet. </a:t>
            </a: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Il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trasferimento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nell'IoT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può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autenticato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utilizzando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sistema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sicurezza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Nel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presente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lavoro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progettato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realizzato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un Sistema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sicurezza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hardware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58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secondo concetto fondamentale e l’autenticazione: </a:t>
            </a:r>
          </a:p>
          <a:p>
            <a:pPr>
              <a:lnSpc>
                <a:spcPts val="4900"/>
              </a:lnSpc>
            </a:pP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L'autenticazione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il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processo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verificare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l'identità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utente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o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un'entità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Nella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firma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digitale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l'autenticazione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avviene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mediante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l'utilizzo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chiave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privata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solo il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firmatario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possiede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può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verificata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mediante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chiave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pubblica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corrispondente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4900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In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modo, la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firma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digitale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garantisce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l'autenticità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l'integrità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documento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firmato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81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Questi sono i dispositivi che compongono il progetto</a:t>
            </a:r>
          </a:p>
          <a:p>
            <a:r>
              <a:rPr lang="it-IT" dirty="0"/>
              <a:t>Sono stati utilizzati due </a:t>
            </a:r>
            <a:r>
              <a:rPr lang="it-IT" dirty="0" err="1"/>
              <a:t>sparkfun</a:t>
            </a:r>
            <a:r>
              <a:rPr lang="it-IT" dirty="0"/>
              <a:t> </a:t>
            </a:r>
            <a:r>
              <a:rPr lang="it-IT" dirty="0" err="1"/>
              <a:t>redboard</a:t>
            </a:r>
            <a:r>
              <a:rPr lang="it-IT" dirty="0"/>
              <a:t> con </a:t>
            </a:r>
            <a:r>
              <a:rPr lang="it-IT" dirty="0" err="1"/>
              <a:t>ble</a:t>
            </a:r>
            <a:r>
              <a:rPr lang="it-IT" dirty="0"/>
              <a:t> integrato, due co-processore atecc508a per la firma e la verifica dei dati , un sensore bme280 per il prelevamento dei dati ambientali come la temperatura pressione atmosferica altitudine e umidità, e infine uno schermo micro </a:t>
            </a:r>
            <a:r>
              <a:rPr lang="it-IT" dirty="0" err="1"/>
              <a:t>oled</a:t>
            </a:r>
            <a:r>
              <a:rPr lang="it-IT" dirty="0"/>
              <a:t> per  visualizzare  i dati dopo la verifica degli stessi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53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Per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realizzare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la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parte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che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riguarda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il software 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Progetto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sono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state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utilizzate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diverse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librerie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La prima è SPARKFUN_CRYPTOGRAPHIC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utilzzata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per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programmare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la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parte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software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che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riguarda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la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firma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e la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verifica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dei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dati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tramite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il </a:t>
            </a:r>
            <a:r>
              <a:rPr lang="en-US" sz="1200" spc="240" dirty="0" err="1">
                <a:solidFill>
                  <a:srgbClr val="08AAD0"/>
                </a:solidFill>
                <a:ea typeface="Open Sans Bold"/>
              </a:rPr>
              <a:t>coprocessore</a:t>
            </a:r>
            <a:r>
              <a:rPr lang="en-US" sz="1200" spc="240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2" dirty="0">
                <a:solidFill>
                  <a:srgbClr val="F3F4ED"/>
                </a:solidFill>
                <a:latin typeface="Open Sans"/>
              </a:rPr>
              <a:t>ATECC508A.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22" dirty="0">
              <a:solidFill>
                <a:srgbClr val="F3F4E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SPARKFUN BME280 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per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programmare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la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parte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di software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che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riguarda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il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prelevamento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dei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dati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</a:t>
            </a:r>
            <a:r>
              <a:rPr lang="en-US" sz="1200" spc="22" dirty="0" err="1">
                <a:solidFill>
                  <a:srgbClr val="F3F4ED"/>
                </a:solidFill>
                <a:latin typeface="Open Sans"/>
                <a:ea typeface="Open Sans Bold"/>
              </a:rPr>
              <a:t>ambientali</a:t>
            </a:r>
            <a:r>
              <a:rPr lang="en-US" sz="1200" spc="22" dirty="0">
                <a:solidFill>
                  <a:srgbClr val="F3F4ED"/>
                </a:solidFill>
                <a:latin typeface="Open Sans"/>
                <a:ea typeface="Open Sans Bold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22" dirty="0">
              <a:solidFill>
                <a:srgbClr val="F3F4ED"/>
              </a:solidFill>
              <a:latin typeface="Open Sans"/>
              <a:ea typeface="Open Sans Bold"/>
            </a:endParaRPr>
          </a:p>
          <a:p>
            <a:pPr>
              <a:lnSpc>
                <a:spcPts val="4079"/>
              </a:lnSpc>
            </a:pP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SPARKFUN MICRO OLED LIBRARY per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programmare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la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parte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di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visualizzazione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</a:t>
            </a:r>
          </a:p>
          <a:p>
            <a:pPr>
              <a:lnSpc>
                <a:spcPts val="4079"/>
              </a:lnSpc>
            </a:pP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dei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dati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 e la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calibrazione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dello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</a:t>
            </a:r>
            <a:r>
              <a:rPr lang="en-US" sz="1200" spc="271" dirty="0" err="1">
                <a:solidFill>
                  <a:srgbClr val="08AAD0"/>
                </a:solidFill>
                <a:ea typeface="Open Sans Bold"/>
              </a:rPr>
              <a:t>schermo</a:t>
            </a: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 ARDUINOBLE.H per </a:t>
            </a:r>
            <a:r>
              <a:rPr lang="en-US" sz="1200" spc="271" dirty="0" err="1">
                <a:solidFill>
                  <a:srgbClr val="10B5BF"/>
                </a:solidFill>
                <a:ea typeface="Open Sans Bold"/>
              </a:rPr>
              <a:t>programmare</a:t>
            </a: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 la </a:t>
            </a:r>
            <a:r>
              <a:rPr lang="en-US" sz="1200" spc="271" dirty="0" err="1">
                <a:solidFill>
                  <a:srgbClr val="10B5BF"/>
                </a:solidFill>
                <a:ea typeface="Open Sans Bold"/>
              </a:rPr>
              <a:t>connessione</a:t>
            </a: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 </a:t>
            </a:r>
            <a:r>
              <a:rPr lang="en-US" sz="1200" spc="271" dirty="0" err="1">
                <a:solidFill>
                  <a:srgbClr val="10B5BF"/>
                </a:solidFill>
                <a:ea typeface="Open Sans Bold"/>
              </a:rPr>
              <a:t>bleutut</a:t>
            </a: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 </a:t>
            </a:r>
            <a:r>
              <a:rPr lang="en-US" sz="1200" spc="271" dirty="0" err="1">
                <a:solidFill>
                  <a:srgbClr val="10B5BF"/>
                </a:solidFill>
                <a:ea typeface="Open Sans Bold"/>
              </a:rPr>
              <a:t>tra</a:t>
            </a:r>
            <a:r>
              <a:rPr lang="en-US" sz="1200" spc="271" dirty="0">
                <a:solidFill>
                  <a:srgbClr val="10B5BF"/>
                </a:solidFill>
                <a:ea typeface="Open Sans Bold"/>
              </a:rPr>
              <a:t> I </a:t>
            </a:r>
            <a:r>
              <a:rPr lang="en-US" sz="1200" spc="271" dirty="0" err="1">
                <a:solidFill>
                  <a:srgbClr val="10B5BF"/>
                </a:solidFill>
                <a:ea typeface="Open Sans Bold"/>
              </a:rPr>
              <a:t>dispositi</a:t>
            </a:r>
            <a:endParaRPr lang="en-US" sz="1200" spc="271" dirty="0">
              <a:solidFill>
                <a:srgbClr val="10B5BF"/>
              </a:solidFill>
              <a:ea typeface="Open Sans Bold"/>
            </a:endParaRPr>
          </a:p>
          <a:p>
            <a:pPr>
              <a:lnSpc>
                <a:spcPts val="4079"/>
              </a:lnSpc>
            </a:pPr>
            <a:r>
              <a:rPr lang="en-US" sz="1200" spc="271" dirty="0">
                <a:solidFill>
                  <a:srgbClr val="08AAD0"/>
                </a:solidFill>
                <a:ea typeface="Open Sans Bold"/>
              </a:rPr>
              <a:t> </a:t>
            </a:r>
          </a:p>
          <a:p>
            <a:pPr>
              <a:lnSpc>
                <a:spcPts val="4079"/>
              </a:lnSpc>
            </a:pPr>
            <a:endParaRPr lang="en-US" sz="1200" spc="271" dirty="0">
              <a:solidFill>
                <a:srgbClr val="08AAD0"/>
              </a:solidFill>
              <a:ea typeface="Open Sans 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240" dirty="0">
              <a:solidFill>
                <a:srgbClr val="08AAD0"/>
              </a:solidFill>
              <a:ea typeface="Open Sans 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3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862"/>
              </a:lnSpc>
            </a:pP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il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sitaema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proppsto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. </a:t>
            </a:r>
          </a:p>
          <a:p>
            <a:pPr>
              <a:lnSpc>
                <a:spcPts val="3862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l nostro schema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autenticazione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permette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acquisire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dal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ambientale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BME280,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quali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vengono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firmati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tramite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il co-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processore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crittografico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ATECC508A,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inviati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attraverso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la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scheda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SparkFun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RedBoard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Artemis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dotata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Bluetooth Low Energy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integrato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3862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Nel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dispositivo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ricezione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, un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altro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SparkFun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RedBoard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Artemis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acquisisce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li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verifica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tramite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il co-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processore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crittografico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ATECC508A.</a:t>
            </a:r>
          </a:p>
          <a:p>
            <a:pPr>
              <a:lnSpc>
                <a:spcPts val="3862"/>
              </a:lnSpc>
            </a:pPr>
            <a:r>
              <a:rPr lang="en-US" sz="1200" dirty="0">
                <a:solidFill>
                  <a:srgbClr val="FFFFFF"/>
                </a:solidFill>
                <a:latin typeface="Open Sans"/>
              </a:rPr>
              <a:t> Solo se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verificati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correttamente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verranno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visualizzati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su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uno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schermo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Micro OLED Breakout. In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questo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modo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garantiamo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l'autenticità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l'integrità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dei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</a:rPr>
              <a:t>acquisiti</a:t>
            </a:r>
            <a:r>
              <a:rPr lang="en-US" sz="12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55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Le due tecnologie utilizzate sono arduino ide e nrf connect , arduino ide è stato utilizzato per programmare e nrf connect e stato utilizzato per abilitare le connessione ble  dei dispositivo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65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Questo è un esempio di verifica effettuata , cioè i dati che arrivano al destinatario tramite </a:t>
            </a:r>
            <a:r>
              <a:rPr lang="it-IT" dirty="0" err="1"/>
              <a:t>ble</a:t>
            </a:r>
            <a:r>
              <a:rPr lang="it-IT" dirty="0"/>
              <a:t> ,sono </a:t>
            </a:r>
            <a:r>
              <a:rPr lang="it-IT" dirty="0" err="1"/>
              <a:t>cooerenti</a:t>
            </a:r>
            <a:r>
              <a:rPr lang="it-IT" dirty="0"/>
              <a:t> con quelli generati dal mittente ovvero non sono stati alterati o modificati , infatti possiamo notare nella foto  che sullo schermo sono visualizzate le grandezze fisiche. In alto e presente la chiave </a:t>
            </a:r>
            <a:r>
              <a:rPr lang="it-IT" dirty="0" err="1"/>
              <a:t>pubbliva</a:t>
            </a:r>
            <a:r>
              <a:rPr lang="it-IT" dirty="0"/>
              <a:t> poi il messaggio cioè i dati ambientali  e in basso la firma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9B2E-550D-41E9-BD76-D320FA5E9AC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1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s://translate.google.com/website?sl=en&amp;tl=it&amp;hl=it&amp;client=webapp&amp;u=https://www.sparkfun.com/products/154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28442" y="6537572"/>
            <a:ext cx="18946440" cy="1894644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69910" y="3808524"/>
            <a:ext cx="15148180" cy="257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2"/>
              </a:lnSpc>
              <a:spcBef>
                <a:spcPct val="0"/>
              </a:spcBef>
            </a:pPr>
            <a:r>
              <a:rPr lang="en-US" sz="4887" dirty="0">
                <a:solidFill>
                  <a:srgbClr val="FFFFFF"/>
                </a:solidFill>
                <a:latin typeface="TT Firs Neue Bold"/>
              </a:rPr>
              <a:t>Sistema di autenticazione hardware e software per l’IoT con co-</a:t>
            </a:r>
            <a:r>
              <a:rPr lang="en-US" sz="4887" dirty="0" err="1">
                <a:solidFill>
                  <a:srgbClr val="FFFFFF"/>
                </a:solidFill>
                <a:latin typeface="TT Firs Neue Bold"/>
              </a:rPr>
              <a:t>processore</a:t>
            </a:r>
            <a:r>
              <a:rPr lang="en-US" sz="4887" dirty="0">
                <a:solidFill>
                  <a:srgbClr val="FFFFFF"/>
                </a:solidFill>
                <a:latin typeface="TT Firs Neue Bold"/>
              </a:rPr>
              <a:t> crittografico ATECC508A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t="356" b="356"/>
          <a:stretch>
            <a:fillRect/>
          </a:stretch>
        </p:blipFill>
        <p:spPr>
          <a:xfrm>
            <a:off x="8143070" y="1028700"/>
            <a:ext cx="2001860" cy="19875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28442" y="7760122"/>
            <a:ext cx="2377205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FFFFFF"/>
                </a:solidFill>
                <a:latin typeface="Open Sans Bold"/>
              </a:rPr>
              <a:t>Relatore</a:t>
            </a:r>
            <a:endParaRPr lang="en-US" sz="4200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4173" y="8736965"/>
            <a:ext cx="5760541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Open Sans"/>
              </a:rPr>
              <a:t>Prof. </a:t>
            </a:r>
            <a:r>
              <a:rPr lang="en-US" sz="3100" dirty="0" err="1">
                <a:solidFill>
                  <a:srgbClr val="FFFFFF"/>
                </a:solidFill>
                <a:latin typeface="Open Sans"/>
              </a:rPr>
              <a:t>Christiancarmine</a:t>
            </a:r>
            <a:r>
              <a:rPr lang="en-US" sz="3100" dirty="0">
                <a:solidFill>
                  <a:srgbClr val="FFFFFF"/>
                </a:solidFill>
                <a:latin typeface="Open Sans"/>
              </a:rPr>
              <a:t> Esposito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20056" y="8736965"/>
            <a:ext cx="2543919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Open Sans"/>
              </a:rPr>
              <a:t>Carmine Citro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14832608"/>
            <a:ext cx="19729119" cy="197291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401800" y="7760122"/>
            <a:ext cx="2857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FFFFFF"/>
                </a:solidFill>
                <a:latin typeface="Open Sans Bold"/>
              </a:rPr>
              <a:t>Candidato</a:t>
            </a:r>
            <a:endParaRPr lang="en-US" sz="4200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10" b="710"/>
          <a:stretch>
            <a:fillRect/>
          </a:stretch>
        </p:blipFill>
        <p:spPr>
          <a:xfrm>
            <a:off x="795281" y="4323930"/>
            <a:ext cx="10342379" cy="17113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t="1927" b="1927"/>
          <a:stretch>
            <a:fillRect/>
          </a:stretch>
        </p:blipFill>
        <p:spPr>
          <a:xfrm>
            <a:off x="795281" y="6463866"/>
            <a:ext cx="10270572" cy="33513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l="6793"/>
          <a:stretch>
            <a:fillRect/>
          </a:stretch>
        </p:blipFill>
        <p:spPr>
          <a:xfrm>
            <a:off x="795281" y="2049745"/>
            <a:ext cx="10342379" cy="18476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276125" y="175722"/>
            <a:ext cx="13660212" cy="136602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404109" y="576262"/>
            <a:ext cx="985060" cy="103789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2144321" y="2759456"/>
            <a:ext cx="55023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Open Sans Bold"/>
              </a:rPr>
              <a:t>Chiave</a:t>
            </a:r>
            <a:r>
              <a:rPr lang="en-US" sz="33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 Bold"/>
              </a:rPr>
              <a:t>alterata</a:t>
            </a:r>
            <a:r>
              <a:rPr lang="en-US" sz="3399" dirty="0">
                <a:solidFill>
                  <a:srgbClr val="FFFFFF"/>
                </a:solidFill>
                <a:latin typeface="Open Sans Bold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Open Sans Bold"/>
              </a:rPr>
              <a:t>inserita</a:t>
            </a:r>
            <a:r>
              <a:rPr lang="en-US" sz="3399" dirty="0">
                <a:solidFill>
                  <a:srgbClr val="FFFFFF"/>
                </a:solidFill>
                <a:latin typeface="Open Sans Bold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02967" y="4856053"/>
            <a:ext cx="67850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Chiave corretta (non inserita)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2811" y="7189245"/>
            <a:ext cx="4886489" cy="183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8"/>
              </a:lnSpc>
            </a:pPr>
            <a:r>
              <a:rPr lang="en-US" sz="3505">
                <a:solidFill>
                  <a:srgbClr val="FFFFFF"/>
                </a:solidFill>
                <a:latin typeface="Open Sans Bold"/>
              </a:rPr>
              <a:t>Verifica e visualizzazione</a:t>
            </a:r>
          </a:p>
          <a:p>
            <a:pPr algn="ctr">
              <a:lnSpc>
                <a:spcPts val="4908"/>
              </a:lnSpc>
            </a:pPr>
            <a:r>
              <a:rPr lang="en-US" sz="3505">
                <a:solidFill>
                  <a:srgbClr val="FFFFFF"/>
                </a:solidFill>
                <a:latin typeface="Open Sans Bold"/>
              </a:rPr>
              <a:t> non avvenute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0515" y="585787"/>
            <a:ext cx="1568549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6"/>
              </a:lnSpc>
            </a:pPr>
            <a:r>
              <a:rPr lang="en-US" sz="5997" dirty="0" err="1">
                <a:solidFill>
                  <a:srgbClr val="FFFFFF"/>
                </a:solidFill>
                <a:latin typeface="Open Sans Bold"/>
              </a:rPr>
              <a:t>Esempio</a:t>
            </a:r>
            <a:r>
              <a:rPr lang="en-US" sz="5997" dirty="0">
                <a:solidFill>
                  <a:srgbClr val="FFFFFF"/>
                </a:solidFill>
                <a:latin typeface="Open Sans Bold"/>
              </a:rPr>
              <a:t> di Autenticazione </a:t>
            </a:r>
            <a:r>
              <a:rPr lang="en-US" sz="5997" dirty="0" err="1">
                <a:solidFill>
                  <a:srgbClr val="FFFFFF"/>
                </a:solidFill>
                <a:latin typeface="Open Sans Bold"/>
              </a:rPr>
              <a:t>fallita</a:t>
            </a:r>
            <a:endParaRPr lang="en-US" sz="5997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196" r="2196"/>
          <a:stretch>
            <a:fillRect/>
          </a:stretch>
        </p:blipFill>
        <p:spPr>
          <a:xfrm>
            <a:off x="15706021" y="7109356"/>
            <a:ext cx="2581979" cy="31776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377807" y="912817"/>
            <a:ext cx="13660212" cy="1366021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590515" y="2165488"/>
            <a:ext cx="16769456" cy="680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3"/>
              </a:lnSpc>
            </a:pPr>
            <a:r>
              <a:rPr lang="en-US" sz="2931" dirty="0">
                <a:solidFill>
                  <a:srgbClr val="FFFFFF"/>
                </a:solidFill>
                <a:latin typeface="Open Sans"/>
              </a:rPr>
              <a:t>In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conclusione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possiamo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dire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lo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scopo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questo progetto è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stato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raggiunto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!</a:t>
            </a:r>
          </a:p>
          <a:p>
            <a:pPr>
              <a:lnSpc>
                <a:spcPts val="4103"/>
              </a:lnSpc>
            </a:pPr>
            <a:endParaRPr lang="en-US" sz="2931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103"/>
              </a:lnSpc>
            </a:pP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Possibili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sviluppi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futuri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possono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diversi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potremmo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aggiungere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funzionalità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monitoraggio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remoto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per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controllare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BME280 da un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dispositivo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diverso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da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quello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del Display micro-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oled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.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Oppure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introdurre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un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applicativo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web o mobile.</a:t>
            </a:r>
          </a:p>
          <a:p>
            <a:pPr>
              <a:lnSpc>
                <a:spcPts val="4103"/>
              </a:lnSpc>
            </a:pPr>
            <a:endParaRPr lang="en-US" sz="2931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103"/>
              </a:lnSpc>
            </a:pPr>
            <a:r>
              <a:rPr lang="en-US" sz="2931" dirty="0">
                <a:solidFill>
                  <a:srgbClr val="FFFFFF"/>
                </a:solidFill>
                <a:latin typeface="Open Sans"/>
              </a:rPr>
              <a:t>Un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altro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sviluppo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applicabile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inserire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un sistema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allarme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per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avvisare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gli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utenti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in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caso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valori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anomalie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provenienti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dal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bme280 (con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notifiche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in tempo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reale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).</a:t>
            </a:r>
          </a:p>
          <a:p>
            <a:pPr>
              <a:lnSpc>
                <a:spcPts val="4103"/>
              </a:lnSpc>
            </a:pPr>
            <a:endParaRPr lang="en-US" sz="2931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4103"/>
              </a:lnSpc>
            </a:pPr>
            <a:r>
              <a:rPr lang="en-US" sz="2931" dirty="0">
                <a:solidFill>
                  <a:srgbClr val="FFFFFF"/>
                </a:solidFill>
                <a:latin typeface="Open Sans"/>
              </a:rPr>
              <a:t>Si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potrebbero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salvare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BME280 in un database 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scheda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memoria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4103"/>
              </a:lnSpc>
            </a:pP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Infine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potremmo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utilizzare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tecniche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machine learning per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analizzare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BME280 e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rilevare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eventuali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modelli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anomalie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. Questo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potrebbe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includere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la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creazione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modelli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previsione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o la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rilevazione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eventuali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deviazioni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dai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valori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931" dirty="0" err="1">
                <a:solidFill>
                  <a:srgbClr val="FFFFFF"/>
                </a:solidFill>
                <a:latin typeface="Open Sans"/>
              </a:rPr>
              <a:t>riferimento</a:t>
            </a:r>
            <a:r>
              <a:rPr lang="en-US" sz="2931" dirty="0">
                <a:solidFill>
                  <a:srgbClr val="FFFFFF"/>
                </a:solidFill>
                <a:latin typeface="Open Sans"/>
              </a:rPr>
              <a:t>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0515" y="585787"/>
            <a:ext cx="1568549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6"/>
              </a:lnSpc>
            </a:pPr>
            <a:r>
              <a:rPr lang="en-US" sz="5997">
                <a:solidFill>
                  <a:srgbClr val="FFFFFF"/>
                </a:solidFill>
                <a:latin typeface="Open Sans Bold"/>
              </a:rPr>
              <a:t>Conclusioni e sviluppi futuri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431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965714" y="3698873"/>
            <a:ext cx="12130452" cy="28892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033349" y="5076190"/>
            <a:ext cx="12221302" cy="108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9"/>
              </a:lnSpc>
            </a:pPr>
            <a:r>
              <a:rPr lang="en-US" sz="5400" dirty="0" err="1">
                <a:solidFill>
                  <a:srgbClr val="FFFFFF"/>
                </a:solidFill>
                <a:latin typeface="Open Sans Bold"/>
              </a:rPr>
              <a:t>Grazie</a:t>
            </a:r>
            <a:r>
              <a:rPr lang="en-US" sz="54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pen Sans Bold"/>
              </a:rPr>
              <a:t>mille</a:t>
            </a:r>
            <a:r>
              <a:rPr lang="en-US" sz="5400" dirty="0">
                <a:solidFill>
                  <a:srgbClr val="FFFFFF"/>
                </a:solidFill>
                <a:latin typeface="Open Sans Bold"/>
              </a:rPr>
              <a:t> per </a:t>
            </a:r>
            <a:r>
              <a:rPr lang="en-US" sz="5400" dirty="0" err="1">
                <a:solidFill>
                  <a:srgbClr val="FFFFFF"/>
                </a:solidFill>
                <a:latin typeface="Open Sans Bold"/>
              </a:rPr>
              <a:t>l'attenzione</a:t>
            </a:r>
            <a:r>
              <a:rPr lang="en-US" sz="5400" dirty="0">
                <a:solidFill>
                  <a:srgbClr val="FFFFFF"/>
                </a:solidFill>
                <a:latin typeface="Open Sans Bold"/>
              </a:rPr>
              <a:t>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69486" y="3910964"/>
            <a:ext cx="12573120" cy="96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4000" dirty="0">
                <a:solidFill>
                  <a:srgbClr val="FFFFFF"/>
                </a:solidFill>
                <a:latin typeface="Open Sans Bold"/>
              </a:rPr>
              <a:t>Fine </a:t>
            </a:r>
            <a:r>
              <a:rPr lang="en-US" sz="4000" dirty="0" err="1">
                <a:solidFill>
                  <a:srgbClr val="FFFFFF"/>
                </a:solidFill>
                <a:latin typeface="Open Sans Bold"/>
              </a:rPr>
              <a:t>presetazione</a:t>
            </a:r>
            <a:endParaRPr lang="en-US" sz="4000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612354" y="-7434908"/>
            <a:ext cx="24289135" cy="2428913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839" y="1378829"/>
            <a:ext cx="6077873" cy="2006958"/>
            <a:chOff x="0" y="0"/>
            <a:chExt cx="8103830" cy="2675943"/>
          </a:xfrm>
        </p:grpSpPr>
        <p:sp>
          <p:nvSpPr>
            <p:cNvPr id="4" name="TextBox 4"/>
            <p:cNvSpPr txBox="1"/>
            <p:nvPr/>
          </p:nvSpPr>
          <p:spPr>
            <a:xfrm>
              <a:off x="0" y="2056818"/>
              <a:ext cx="810383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103830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Open Sans Bold"/>
                </a:rPr>
                <a:t>Introduzione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494868" y="3319112"/>
            <a:ext cx="4331047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Cosa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si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intende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per </a:t>
            </a: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Internet of Things?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850088" y="3298525"/>
            <a:ext cx="5887373" cy="1323872"/>
            <a:chOff x="0" y="0"/>
            <a:chExt cx="7849830" cy="1765163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1739763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4" name="AutoShape 14"/>
          <p:cNvSpPr/>
          <p:nvPr/>
        </p:nvSpPr>
        <p:spPr>
          <a:xfrm>
            <a:off x="1028839" y="2785478"/>
            <a:ext cx="7537014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27231">
            <a:off x="1028657" y="8313514"/>
            <a:ext cx="7537314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770936" y="7993466"/>
            <a:ext cx="976728" cy="211496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28839" y="3062692"/>
            <a:ext cx="7537014" cy="435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L'obiettivo di questo progetto è lo sviluppo di un sistema di autenticazione </a:t>
            </a: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per l'Internet of Things (IoT) per un accesso in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sicurezza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ai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dati</a:t>
            </a:r>
            <a:endParaRPr lang="en-US" sz="3500" dirty="0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ambientali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provenienti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da un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sensore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BME280.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7492714" y="-3470598"/>
            <a:ext cx="19729119" cy="1972911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44637" y="1534489"/>
            <a:ext cx="14798725" cy="1851297"/>
            <a:chOff x="0" y="0"/>
            <a:chExt cx="19731633" cy="246839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30809"/>
              <a:ext cx="19731633" cy="53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8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9731633" cy="1196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6"/>
                </a:lnSpc>
              </a:pPr>
              <a:r>
                <a:rPr lang="en-US" sz="5997" dirty="0">
                  <a:solidFill>
                    <a:srgbClr val="FFFFFF"/>
                  </a:solidFill>
                  <a:latin typeface="Open Sans Bold"/>
                </a:rPr>
                <a:t>Cosa </a:t>
              </a:r>
              <a:r>
                <a:rPr lang="en-US" sz="5997" dirty="0" err="1">
                  <a:solidFill>
                    <a:srgbClr val="FFFFFF"/>
                  </a:solidFill>
                  <a:latin typeface="Open Sans Bold"/>
                </a:rPr>
                <a:t>si</a:t>
              </a:r>
              <a:r>
                <a:rPr lang="en-US" sz="5997" dirty="0">
                  <a:solidFill>
                    <a:srgbClr val="FFFFFF"/>
                  </a:solidFill>
                  <a:latin typeface="Open Sans Bold"/>
                </a:rPr>
                <a:t> </a:t>
              </a:r>
              <a:r>
                <a:rPr lang="en-US" sz="5997" dirty="0" err="1">
                  <a:solidFill>
                    <a:srgbClr val="FFFFFF"/>
                  </a:solidFill>
                  <a:latin typeface="Open Sans Bold"/>
                </a:rPr>
                <a:t>intende</a:t>
              </a:r>
              <a:r>
                <a:rPr lang="en-US" sz="5997" dirty="0">
                  <a:solidFill>
                    <a:srgbClr val="FFFFFF"/>
                  </a:solidFill>
                  <a:latin typeface="Open Sans Bold"/>
                </a:rPr>
                <a:t> per internet of things?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2999053" y="3138137"/>
            <a:ext cx="12289988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2664">
            <a:off x="3072816" y="7492150"/>
            <a:ext cx="12289883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362704" y="8261075"/>
            <a:ext cx="2106799" cy="163181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072810" y="3319112"/>
            <a:ext cx="11952569" cy="498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"/>
              </a:rPr>
              <a:t>IoT (Internet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delle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Cose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) è un sistema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dispositivi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3500" dirty="0" err="1">
                <a:solidFill>
                  <a:srgbClr val="FFFFFF"/>
                </a:solidFill>
                <a:latin typeface="Open Sans"/>
              </a:rPr>
              <a:t>interconnessi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raccolgono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scambiano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attraverso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la rete Internet. </a:t>
            </a: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"/>
              </a:rPr>
              <a:t>Il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trasferimento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nell'IoT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può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autenticato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utilizzando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un sistema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sicurezza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"/>
              </a:rPr>
              <a:t>Nel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presente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lavoro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si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progettato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realizzato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un Sistema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sicurezza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hardware</a:t>
            </a:r>
          </a:p>
          <a:p>
            <a:pPr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839" y="2919062"/>
            <a:ext cx="607787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44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51957" y="3711251"/>
            <a:ext cx="19729119" cy="1972911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44637" y="1655471"/>
            <a:ext cx="15685491" cy="1851297"/>
            <a:chOff x="0" y="0"/>
            <a:chExt cx="20913988" cy="246839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30809"/>
              <a:ext cx="20913988" cy="53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8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20913988" cy="1206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6"/>
                </a:lnSpc>
              </a:pPr>
              <a:r>
                <a:rPr lang="en-US" sz="5997" dirty="0">
                  <a:solidFill>
                    <a:srgbClr val="FFFFFF"/>
                  </a:solidFill>
                  <a:latin typeface="Poppins Medium Bold"/>
                </a:rPr>
                <a:t>Cosa </a:t>
              </a:r>
              <a:r>
                <a:rPr lang="en-US" sz="5997" dirty="0" err="1">
                  <a:solidFill>
                    <a:srgbClr val="FFFFFF"/>
                  </a:solidFill>
                  <a:latin typeface="Poppins Medium Bold"/>
                </a:rPr>
                <a:t>si</a:t>
              </a:r>
              <a:r>
                <a:rPr lang="en-US" sz="5997" dirty="0">
                  <a:solidFill>
                    <a:srgbClr val="FFFFFF"/>
                  </a:solidFill>
                  <a:latin typeface="Poppins Medium Bold"/>
                </a:rPr>
                <a:t> </a:t>
              </a:r>
              <a:r>
                <a:rPr lang="en-US" sz="5997" dirty="0" err="1">
                  <a:solidFill>
                    <a:srgbClr val="FFFFFF"/>
                  </a:solidFill>
                  <a:latin typeface="Poppins Medium Bold"/>
                </a:rPr>
                <a:t>intende</a:t>
              </a:r>
              <a:r>
                <a:rPr lang="en-US" sz="5997" dirty="0">
                  <a:solidFill>
                    <a:srgbClr val="FFFFFF"/>
                  </a:solidFill>
                  <a:latin typeface="Poppins Medium Bold"/>
                </a:rPr>
                <a:t> per autenticazione?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2232951" y="3026133"/>
            <a:ext cx="13306902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871">
            <a:off x="2232953" y="7696778"/>
            <a:ext cx="13306895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430591" y="8400937"/>
            <a:ext cx="1426819" cy="139309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92390" y="3121088"/>
            <a:ext cx="13247462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L'autenticazione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è il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processo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verificare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l'identità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di un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utente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o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un'entità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"/>
              </a:rPr>
              <a:t>Nella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firma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digitale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l'autenticazione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avviene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mediante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l'utilizzo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chiave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privata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solo il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firmatario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possiede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può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essere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verificata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mediante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chiave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pubblica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corrispondente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"/>
              </a:rPr>
              <a:t>In questo modo, la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firma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digitale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garantisce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l'autenticità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l'integrità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del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documento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"/>
              </a:rPr>
              <a:t>firmato</a:t>
            </a:r>
            <a:r>
              <a:rPr lang="en-US" sz="35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just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44637" y="2980215"/>
            <a:ext cx="14798725" cy="40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8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612525" y="2977461"/>
            <a:ext cx="3114022" cy="3114009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8787" t="-12457" r="-20066" b="-16397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60979" y="2908182"/>
            <a:ext cx="3159947" cy="3159935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6366" r="-908" b="-7275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848937" y="3136750"/>
            <a:ext cx="2978085" cy="2978073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5653" t="-2409" r="-3780" b="-7024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754084" y="3000814"/>
            <a:ext cx="3067315" cy="3067303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4531" r="-8433" b="-12965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538839" y="6335043"/>
            <a:ext cx="297257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SparkFun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RedBoard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Artemis</a:t>
            </a:r>
            <a:endParaRPr lang="en-US" sz="3500" dirty="0">
              <a:solidFill>
                <a:srgbClr val="FFFFFF"/>
              </a:solidFill>
              <a:latin typeface="Open Sans Bold"/>
              <a:hlinkClick r:id="rId7" tooltip="https://translate.google.com/website?sl=en&amp;tl=it&amp;hl=it&amp;client=webapp&amp;u=https://www.sparkfun.com/products/1544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71937" y="6335043"/>
            <a:ext cx="3251447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Open Sans Bold"/>
              </a:rPr>
              <a:t>Co-</a:t>
            </a:r>
            <a:r>
              <a:rPr lang="en-US" sz="3500" dirty="0" err="1">
                <a:solidFill>
                  <a:srgbClr val="FFFFFF"/>
                </a:solidFill>
                <a:latin typeface="Open Sans Bold"/>
              </a:rPr>
              <a:t>processore</a:t>
            </a:r>
            <a:r>
              <a:rPr lang="en-US" sz="3500" dirty="0">
                <a:solidFill>
                  <a:srgbClr val="FFFFFF"/>
                </a:solidFill>
                <a:latin typeface="Open Sans Bold"/>
              </a:rPr>
              <a:t> crittografico ATECC508A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47905" y="6344568"/>
            <a:ext cx="3243292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 Bold"/>
              </a:rPr>
              <a:t>SparkFun Micro OLED Breakout 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18153" y="6344568"/>
            <a:ext cx="3539177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 Bold"/>
              </a:rPr>
              <a:t>SparkFun Environmental Combo BME280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201338" y="1056885"/>
            <a:ext cx="15685491" cy="1851297"/>
            <a:chOff x="0" y="0"/>
            <a:chExt cx="20913988" cy="246839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930809"/>
              <a:ext cx="20913988" cy="53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8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525"/>
              <a:ext cx="20913988" cy="1196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6"/>
                </a:lnSpc>
              </a:pPr>
              <a:r>
                <a:rPr lang="en-US" sz="5997">
                  <a:solidFill>
                    <a:srgbClr val="FFFFFF"/>
                  </a:solidFill>
                  <a:latin typeface="Open Sans Bold"/>
                </a:rPr>
                <a:t>Dispositivi utilizzati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79535"/>
            <a:ext cx="6458350" cy="449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0"/>
              </a:lnSpc>
            </a:pPr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9029700" y="1028700"/>
            <a:ext cx="152400" cy="944824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9029700" y="786850"/>
            <a:ext cx="1053761" cy="526881"/>
            <a:chOff x="0" y="0"/>
            <a:chExt cx="1016000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29700" y="3138667"/>
            <a:ext cx="1053761" cy="526881"/>
            <a:chOff x="0" y="0"/>
            <a:chExt cx="1016000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029700" y="5462767"/>
            <a:ext cx="1053761" cy="526881"/>
            <a:chOff x="0" y="0"/>
            <a:chExt cx="1016000" cy="508000"/>
          </a:xfrm>
        </p:grpSpPr>
        <p:sp>
          <p:nvSpPr>
            <p:cNvPr id="9" name="Freeform 9"/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029700" y="7855250"/>
            <a:ext cx="1053761" cy="526881"/>
            <a:chOff x="0" y="0"/>
            <a:chExt cx="1016000" cy="508000"/>
          </a:xfrm>
        </p:grpSpPr>
        <p:sp>
          <p:nvSpPr>
            <p:cNvPr id="11" name="Freeform 11"/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394379" y="-7670564"/>
            <a:ext cx="13660212" cy="1366021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291806" y="6972643"/>
            <a:ext cx="2656140" cy="201148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686650" y="786850"/>
            <a:ext cx="6686950" cy="1083670"/>
            <a:chOff x="0" y="0"/>
            <a:chExt cx="8915933" cy="14448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8915933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240" dirty="0">
                  <a:solidFill>
                    <a:srgbClr val="08AAD0"/>
                  </a:solidFill>
                  <a:ea typeface="Open Sans Bold"/>
                </a:rPr>
                <a:t>◉ SPARKFUN_CRYPTOGRAPHIC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0730"/>
              <a:ext cx="8915933" cy="494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7"/>
                </a:lnSpc>
              </a:pPr>
              <a:r>
                <a:rPr lang="en-US" sz="2283" spc="22" dirty="0">
                  <a:solidFill>
                    <a:srgbClr val="F3F4ED"/>
                  </a:solidFill>
                  <a:latin typeface="Open Sans"/>
                </a:rPr>
                <a:t>library for ATECC508A.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686650" y="3138667"/>
            <a:ext cx="6686950" cy="1246636"/>
            <a:chOff x="0" y="0"/>
            <a:chExt cx="8915933" cy="166218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891593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271" dirty="0">
                  <a:solidFill>
                    <a:srgbClr val="10B5BF"/>
                  </a:solidFill>
                  <a:ea typeface="Open Sans Bold"/>
                </a:rPr>
                <a:t>◉ SPARKFUN BME280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35860"/>
              <a:ext cx="8915933" cy="494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7"/>
                </a:lnSpc>
              </a:pPr>
              <a:r>
                <a:rPr lang="en-US" sz="2283" spc="22" dirty="0">
                  <a:solidFill>
                    <a:srgbClr val="FFFFFF"/>
                  </a:solidFill>
                  <a:latin typeface="Open Sans"/>
                </a:rPr>
                <a:t>Library for Environmental Combo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686650" y="5462767"/>
            <a:ext cx="6686950" cy="1762772"/>
            <a:chOff x="0" y="0"/>
            <a:chExt cx="8915933" cy="235036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0"/>
              <a:ext cx="8915933" cy="1371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271" dirty="0">
                  <a:solidFill>
                    <a:srgbClr val="08AAD0"/>
                  </a:solidFill>
                  <a:ea typeface="Open Sans Bold"/>
                </a:rPr>
                <a:t>◉ SPARKFUN MICRO OLED LIBRARY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674035"/>
              <a:ext cx="8915933" cy="544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686650" y="7855250"/>
            <a:ext cx="6686950" cy="1246636"/>
            <a:chOff x="0" y="0"/>
            <a:chExt cx="8915933" cy="1662181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891593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271" dirty="0">
                  <a:solidFill>
                    <a:srgbClr val="10B5BF"/>
                  </a:solidFill>
                  <a:ea typeface="Open Sans Bold"/>
                </a:rPr>
                <a:t>◉ ARDUINOBLE.H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035860"/>
              <a:ext cx="8915933" cy="494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7"/>
                </a:lnSpc>
              </a:pPr>
              <a:r>
                <a:rPr lang="en-US" sz="2283" spc="22">
                  <a:solidFill>
                    <a:srgbClr val="FFFFFF"/>
                  </a:solidFill>
                  <a:latin typeface="Open Sans"/>
                </a:rPr>
                <a:t> library for bluetooth.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248150"/>
            <a:ext cx="718235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6"/>
              </a:lnSpc>
            </a:pPr>
            <a:r>
              <a:rPr lang="en-US" sz="5997">
                <a:solidFill>
                  <a:srgbClr val="FFFFFF"/>
                </a:solidFill>
                <a:latin typeface="Open Sans Bold"/>
              </a:rPr>
              <a:t>Librerie utilizzate: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979" r="979"/>
          <a:stretch>
            <a:fillRect/>
          </a:stretch>
        </p:blipFill>
        <p:spPr>
          <a:xfrm>
            <a:off x="10397396" y="2506776"/>
            <a:ext cx="7890604" cy="5768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8298" y="2242405"/>
            <a:ext cx="9748954" cy="646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2"/>
              </a:lnSpc>
            </a:pPr>
            <a:r>
              <a:rPr lang="en-US" sz="2758" dirty="0">
                <a:solidFill>
                  <a:srgbClr val="FFFFFF"/>
                </a:solidFill>
                <a:latin typeface="Open Sans"/>
              </a:rPr>
              <a:t> Il nostro schema di autenticazione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permette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acquisire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dal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sensore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ambientale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BME280,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quali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vengono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firmati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tramite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il co-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processore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crittografico ATECC508A, e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inviati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attraverso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la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scheda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SparkFun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RedBoard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Artemis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che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è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dotata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di Bluetooth Low Energy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integrato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. </a:t>
            </a:r>
          </a:p>
          <a:p>
            <a:pPr>
              <a:lnSpc>
                <a:spcPts val="3862"/>
              </a:lnSpc>
            </a:pPr>
            <a:endParaRPr lang="en-US" sz="2758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862"/>
              </a:lnSpc>
            </a:pPr>
            <a:r>
              <a:rPr lang="en-US" sz="2758" dirty="0">
                <a:solidFill>
                  <a:srgbClr val="FFFFFF"/>
                </a:solidFill>
                <a:latin typeface="Open Sans"/>
              </a:rPr>
              <a:t>Nel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dispositivo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di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ricezione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, un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altro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SparkFun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RedBoard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Artemis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acquisisce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e li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verifica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tramite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il co-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processore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crittografico ATECC508A.</a:t>
            </a:r>
          </a:p>
          <a:p>
            <a:pPr>
              <a:lnSpc>
                <a:spcPts val="3862"/>
              </a:lnSpc>
            </a:pPr>
            <a:endParaRPr lang="en-US" sz="2758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862"/>
              </a:lnSpc>
            </a:pPr>
            <a:r>
              <a:rPr lang="en-US" sz="2758" dirty="0">
                <a:solidFill>
                  <a:srgbClr val="FFFFFF"/>
                </a:solidFill>
                <a:latin typeface="Open Sans"/>
              </a:rPr>
              <a:t> Solo se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verificati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correttamente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verranno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visualizzati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su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uno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schermo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Micro OLED Breakout. In questo modo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garantiamo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l'autenticità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l'integrità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dei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dati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58" dirty="0" err="1">
                <a:solidFill>
                  <a:srgbClr val="FFFFFF"/>
                </a:solidFill>
                <a:latin typeface="Open Sans"/>
              </a:rPr>
              <a:t>acquisiti</a:t>
            </a:r>
            <a:r>
              <a:rPr lang="en-US" sz="2758" dirty="0">
                <a:solidFill>
                  <a:srgbClr val="FFFFFF"/>
                </a:solidFill>
                <a:latin typeface="Open Sa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07188" y="1028700"/>
            <a:ext cx="15685491" cy="1851297"/>
            <a:chOff x="0" y="0"/>
            <a:chExt cx="20913988" cy="2468397"/>
          </a:xfrm>
        </p:grpSpPr>
        <p:sp>
          <p:nvSpPr>
            <p:cNvPr id="5" name="TextBox 5"/>
            <p:cNvSpPr txBox="1"/>
            <p:nvPr/>
          </p:nvSpPr>
          <p:spPr>
            <a:xfrm>
              <a:off x="0" y="1930809"/>
              <a:ext cx="20913988" cy="53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8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20913988" cy="1196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6"/>
                </a:lnSpc>
              </a:pPr>
              <a:r>
                <a:rPr lang="en-US" sz="5997" dirty="0">
                  <a:solidFill>
                    <a:srgbClr val="FFFFFF"/>
                  </a:solidFill>
                  <a:latin typeface="Open Sans Bold"/>
                </a:rPr>
                <a:t>Sistema </a:t>
              </a:r>
              <a:r>
                <a:rPr lang="en-US" sz="5997" dirty="0" err="1">
                  <a:solidFill>
                    <a:srgbClr val="FFFFFF"/>
                  </a:solidFill>
                  <a:latin typeface="Open Sans Bold"/>
                </a:rPr>
                <a:t>Proposto</a:t>
              </a:r>
              <a:endParaRPr lang="en-US" sz="5997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720560" y="3390900"/>
            <a:ext cx="19729119" cy="19729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315" y="-1427056"/>
            <a:ext cx="7691811" cy="3571370"/>
            <a:chOff x="0" y="0"/>
            <a:chExt cx="10255748" cy="476182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0255748" cy="1675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16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118409"/>
              <a:ext cx="10255748" cy="709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72"/>
                </a:lnSpc>
              </a:pPr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4747551"/>
              <a:ext cx="10255748" cy="0"/>
            </a:xfrm>
            <a:prstGeom prst="line">
              <a:avLst/>
            </a:prstGeom>
            <a:ln w="33185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55858" y="3684578"/>
            <a:ext cx="3866475" cy="26362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l="4489" t="5490" r="2993" b="6098"/>
          <a:stretch>
            <a:fillRect/>
          </a:stretch>
        </p:blipFill>
        <p:spPr>
          <a:xfrm>
            <a:off x="12404032" y="3501177"/>
            <a:ext cx="3360268" cy="32111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07188" y="2134789"/>
            <a:ext cx="15685491" cy="40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8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607188" y="1038225"/>
            <a:ext cx="1568549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6"/>
              </a:lnSpc>
            </a:pPr>
            <a:r>
              <a:rPr lang="en-US" sz="5997">
                <a:solidFill>
                  <a:srgbClr val="FFFFFF"/>
                </a:solidFill>
                <a:latin typeface="Open Sans Bold"/>
              </a:rPr>
              <a:t>Tecnologie utilizzate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765849" y="6084513"/>
            <a:ext cx="13660212" cy="1366021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602811" y="7223878"/>
            <a:ext cx="297257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Bold"/>
              </a:rPr>
              <a:t>(Arduino IDE)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84060" y="7223878"/>
            <a:ext cx="297257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Bold"/>
              </a:rPr>
              <a:t>(nrf Connect)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90767" y="4530498"/>
            <a:ext cx="13660212" cy="136602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 l="819" r="4095"/>
          <a:stretch>
            <a:fillRect/>
          </a:stretch>
        </p:blipFill>
        <p:spPr>
          <a:xfrm>
            <a:off x="670679" y="5143500"/>
            <a:ext cx="11611560" cy="36362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l="13743" t="21241" r="16069"/>
          <a:stretch>
            <a:fillRect/>
          </a:stretch>
        </p:blipFill>
        <p:spPr>
          <a:xfrm>
            <a:off x="13892196" y="2807205"/>
            <a:ext cx="3883778" cy="58252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 t="931" b="931"/>
          <a:stretch>
            <a:fillRect/>
          </a:stretch>
        </p:blipFill>
        <p:spPr>
          <a:xfrm>
            <a:off x="670679" y="2407129"/>
            <a:ext cx="11611560" cy="191268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994808" y="513395"/>
            <a:ext cx="1167714" cy="10700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70679" y="688096"/>
            <a:ext cx="1568549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6"/>
              </a:lnSpc>
            </a:pPr>
            <a:r>
              <a:rPr lang="en-US" sz="5997" dirty="0" err="1">
                <a:solidFill>
                  <a:srgbClr val="FFFFFF"/>
                </a:solidFill>
                <a:latin typeface="Open Sans Bold"/>
              </a:rPr>
              <a:t>Esempio</a:t>
            </a:r>
            <a:r>
              <a:rPr lang="en-US" sz="5997" dirty="0">
                <a:solidFill>
                  <a:srgbClr val="FFFFFF"/>
                </a:solidFill>
                <a:latin typeface="Open Sans Bold"/>
              </a:rPr>
              <a:t> di Autenticazione </a:t>
            </a:r>
            <a:r>
              <a:rPr lang="en-US" sz="5997" dirty="0" err="1">
                <a:solidFill>
                  <a:srgbClr val="FFFFFF"/>
                </a:solidFill>
                <a:latin typeface="Open Sans Bold"/>
              </a:rPr>
              <a:t>effettuata</a:t>
            </a:r>
            <a:endParaRPr lang="en-US" sz="5997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1311</Words>
  <Application>Microsoft Office PowerPoint</Application>
  <PresentationFormat>Personalizzato</PresentationFormat>
  <Paragraphs>113</Paragraphs>
  <Slides>12</Slides>
  <Notes>12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Open Sans</vt:lpstr>
      <vt:lpstr>Calibri</vt:lpstr>
      <vt:lpstr>Söhne</vt:lpstr>
      <vt:lpstr>TT Firs Neue Bold</vt:lpstr>
      <vt:lpstr>Open Sans Bold</vt:lpstr>
      <vt:lpstr>Poppins Medium 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Presentazione_laurea</dc:title>
  <cp:lastModifiedBy>CARMINE CITRO</cp:lastModifiedBy>
  <cp:revision>18</cp:revision>
  <dcterms:created xsi:type="dcterms:W3CDTF">2006-08-16T00:00:00Z</dcterms:created>
  <dcterms:modified xsi:type="dcterms:W3CDTF">2023-03-16T16:36:30Z</dcterms:modified>
  <dc:identifier>DAFcbdngXtE</dc:identifier>
</cp:coreProperties>
</file>