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22"/>
  </p:notesMasterIdLst>
  <p:sldIdLst>
    <p:sldId id="256" r:id="rId3"/>
    <p:sldId id="271" r:id="rId4"/>
    <p:sldId id="274" r:id="rId5"/>
    <p:sldId id="275" r:id="rId6"/>
    <p:sldId id="276" r:id="rId7"/>
    <p:sldId id="278" r:id="rId8"/>
    <p:sldId id="268" r:id="rId9"/>
    <p:sldId id="277" r:id="rId10"/>
    <p:sldId id="279" r:id="rId11"/>
    <p:sldId id="261" r:id="rId12"/>
    <p:sldId id="280" r:id="rId13"/>
    <p:sldId id="272" r:id="rId14"/>
    <p:sldId id="281" r:id="rId15"/>
    <p:sldId id="264" r:id="rId16"/>
    <p:sldId id="282" r:id="rId17"/>
    <p:sldId id="265" r:id="rId18"/>
    <p:sldId id="266" r:id="rId19"/>
    <p:sldId id="267" r:id="rId20"/>
    <p:sldId id="273"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84"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38915-1197-4849-825B-44E3B7EE045E}" type="doc">
      <dgm:prSet loTypeId="urn:microsoft.com/office/officeart/2005/8/layout/venn1" loCatId="relationship" qsTypeId="urn:microsoft.com/office/officeart/2005/8/quickstyle/simple1" qsCatId="simple" csTypeId="urn:microsoft.com/office/officeart/2005/8/colors/colorful1" csCatId="colorful" phldr="1"/>
      <dgm:spPr/>
    </dgm:pt>
    <dgm:pt modelId="{27EC1E5F-FDDA-4330-8782-DA9366801C35}">
      <dgm:prSet phldrT="[テキスト]" custT="1"/>
      <dgm:spPr/>
      <dgm:t>
        <a:bodyPr/>
        <a:lstStyle/>
        <a:p>
          <a:r>
            <a:rPr kumimoji="1" lang="ja-JP" altLang="en-US" sz="4800" dirty="0" smtClean="0"/>
            <a:t>顧客</a:t>
          </a:r>
          <a:endParaRPr kumimoji="1" lang="ja-JP" altLang="en-US" sz="2800" dirty="0"/>
        </a:p>
      </dgm:t>
    </dgm:pt>
    <dgm:pt modelId="{ABBD1629-BF6B-4FCA-9731-3B74322AE7E5}" type="parTrans" cxnId="{DA6BD72A-4B13-48FA-9FF1-5EFD34BA61FC}">
      <dgm:prSet/>
      <dgm:spPr/>
      <dgm:t>
        <a:bodyPr/>
        <a:lstStyle/>
        <a:p>
          <a:endParaRPr kumimoji="1" lang="ja-JP" altLang="en-US"/>
        </a:p>
      </dgm:t>
    </dgm:pt>
    <dgm:pt modelId="{20CA049E-34CF-489A-8A7C-972F24A7DD2A}" type="sibTrans" cxnId="{DA6BD72A-4B13-48FA-9FF1-5EFD34BA61FC}">
      <dgm:prSet/>
      <dgm:spPr/>
      <dgm:t>
        <a:bodyPr/>
        <a:lstStyle/>
        <a:p>
          <a:endParaRPr kumimoji="1" lang="ja-JP" altLang="en-US"/>
        </a:p>
      </dgm:t>
    </dgm:pt>
    <dgm:pt modelId="{DE0A076D-E056-42CB-85F0-61E0F4C42BBF}">
      <dgm:prSet phldrT="[テキスト]" custT="1"/>
      <dgm:spPr/>
      <dgm:t>
        <a:bodyPr/>
        <a:lstStyle/>
        <a:p>
          <a:r>
            <a:rPr kumimoji="1" lang="ja-JP" altLang="en-US" sz="4800" dirty="0" smtClean="0"/>
            <a:t>開発</a:t>
          </a:r>
          <a:endParaRPr kumimoji="1" lang="ja-JP" altLang="en-US" sz="4800" dirty="0"/>
        </a:p>
      </dgm:t>
    </dgm:pt>
    <dgm:pt modelId="{FFDC0E2C-D44A-4145-8FC8-0ACFA9633A45}" type="parTrans" cxnId="{A5526360-C22B-44FF-A71E-5F60F3605F92}">
      <dgm:prSet/>
      <dgm:spPr/>
      <dgm:t>
        <a:bodyPr/>
        <a:lstStyle/>
        <a:p>
          <a:endParaRPr kumimoji="1" lang="ja-JP" altLang="en-US"/>
        </a:p>
      </dgm:t>
    </dgm:pt>
    <dgm:pt modelId="{94DA9823-EE49-45B2-B50E-ED36A2B1ECEB}" type="sibTrans" cxnId="{A5526360-C22B-44FF-A71E-5F60F3605F92}">
      <dgm:prSet/>
      <dgm:spPr/>
      <dgm:t>
        <a:bodyPr/>
        <a:lstStyle/>
        <a:p>
          <a:endParaRPr kumimoji="1" lang="ja-JP" altLang="en-US"/>
        </a:p>
      </dgm:t>
    </dgm:pt>
    <dgm:pt modelId="{39407288-1A4C-432A-9885-1AE82DE60D19}" type="pres">
      <dgm:prSet presAssocID="{2BF38915-1197-4849-825B-44E3B7EE045E}" presName="compositeShape" presStyleCnt="0">
        <dgm:presLayoutVars>
          <dgm:chMax val="7"/>
          <dgm:dir/>
          <dgm:resizeHandles val="exact"/>
        </dgm:presLayoutVars>
      </dgm:prSet>
      <dgm:spPr/>
    </dgm:pt>
    <dgm:pt modelId="{D786F0F6-2089-4CFC-914C-3E6CF1F0D060}" type="pres">
      <dgm:prSet presAssocID="{27EC1E5F-FDDA-4330-8782-DA9366801C35}" presName="circ1" presStyleLbl="vennNode1" presStyleIdx="0" presStyleCnt="2"/>
      <dgm:spPr/>
      <dgm:t>
        <a:bodyPr/>
        <a:lstStyle/>
        <a:p>
          <a:endParaRPr kumimoji="1" lang="ja-JP" altLang="en-US"/>
        </a:p>
      </dgm:t>
    </dgm:pt>
    <dgm:pt modelId="{B8878EAC-D6D3-4B01-A1E1-B2A3BC54747A}" type="pres">
      <dgm:prSet presAssocID="{27EC1E5F-FDDA-4330-8782-DA9366801C35}" presName="circ1Tx" presStyleLbl="revTx" presStyleIdx="0" presStyleCnt="0">
        <dgm:presLayoutVars>
          <dgm:chMax val="0"/>
          <dgm:chPref val="0"/>
          <dgm:bulletEnabled val="1"/>
        </dgm:presLayoutVars>
      </dgm:prSet>
      <dgm:spPr/>
      <dgm:t>
        <a:bodyPr/>
        <a:lstStyle/>
        <a:p>
          <a:endParaRPr kumimoji="1" lang="ja-JP" altLang="en-US"/>
        </a:p>
      </dgm:t>
    </dgm:pt>
    <dgm:pt modelId="{CE3EFC63-3E07-4332-9534-57C1B86F6A69}" type="pres">
      <dgm:prSet presAssocID="{DE0A076D-E056-42CB-85F0-61E0F4C42BBF}" presName="circ2" presStyleLbl="vennNode1" presStyleIdx="1" presStyleCnt="2"/>
      <dgm:spPr/>
      <dgm:t>
        <a:bodyPr/>
        <a:lstStyle/>
        <a:p>
          <a:endParaRPr kumimoji="1" lang="ja-JP" altLang="en-US"/>
        </a:p>
      </dgm:t>
    </dgm:pt>
    <dgm:pt modelId="{5982770A-76D9-40D6-AC76-DD476634C5CF}" type="pres">
      <dgm:prSet presAssocID="{DE0A076D-E056-42CB-85F0-61E0F4C42BBF}" presName="circ2Tx" presStyleLbl="revTx" presStyleIdx="0" presStyleCnt="0">
        <dgm:presLayoutVars>
          <dgm:chMax val="0"/>
          <dgm:chPref val="0"/>
          <dgm:bulletEnabled val="1"/>
        </dgm:presLayoutVars>
      </dgm:prSet>
      <dgm:spPr/>
      <dgm:t>
        <a:bodyPr/>
        <a:lstStyle/>
        <a:p>
          <a:endParaRPr kumimoji="1" lang="ja-JP" altLang="en-US"/>
        </a:p>
      </dgm:t>
    </dgm:pt>
  </dgm:ptLst>
  <dgm:cxnLst>
    <dgm:cxn modelId="{A7FCF689-FBBF-418A-8463-582E0039C25D}" type="presOf" srcId="{DE0A076D-E056-42CB-85F0-61E0F4C42BBF}" destId="{5982770A-76D9-40D6-AC76-DD476634C5CF}" srcOrd="1" destOrd="0" presId="urn:microsoft.com/office/officeart/2005/8/layout/venn1"/>
    <dgm:cxn modelId="{E6D28AB9-519F-4370-8359-9289C8B4DC72}" type="presOf" srcId="{27EC1E5F-FDDA-4330-8782-DA9366801C35}" destId="{B8878EAC-D6D3-4B01-A1E1-B2A3BC54747A}" srcOrd="1" destOrd="0" presId="urn:microsoft.com/office/officeart/2005/8/layout/venn1"/>
    <dgm:cxn modelId="{A5526360-C22B-44FF-A71E-5F60F3605F92}" srcId="{2BF38915-1197-4849-825B-44E3B7EE045E}" destId="{DE0A076D-E056-42CB-85F0-61E0F4C42BBF}" srcOrd="1" destOrd="0" parTransId="{FFDC0E2C-D44A-4145-8FC8-0ACFA9633A45}" sibTransId="{94DA9823-EE49-45B2-B50E-ED36A2B1ECEB}"/>
    <dgm:cxn modelId="{4912DA24-170D-4519-9576-4C6E657B5426}" type="presOf" srcId="{DE0A076D-E056-42CB-85F0-61E0F4C42BBF}" destId="{CE3EFC63-3E07-4332-9534-57C1B86F6A69}" srcOrd="0" destOrd="0" presId="urn:microsoft.com/office/officeart/2005/8/layout/venn1"/>
    <dgm:cxn modelId="{DA6BD72A-4B13-48FA-9FF1-5EFD34BA61FC}" srcId="{2BF38915-1197-4849-825B-44E3B7EE045E}" destId="{27EC1E5F-FDDA-4330-8782-DA9366801C35}" srcOrd="0" destOrd="0" parTransId="{ABBD1629-BF6B-4FCA-9731-3B74322AE7E5}" sibTransId="{20CA049E-34CF-489A-8A7C-972F24A7DD2A}"/>
    <dgm:cxn modelId="{D5A86C11-457F-4562-9478-CE1E80D526EB}" type="presOf" srcId="{27EC1E5F-FDDA-4330-8782-DA9366801C35}" destId="{D786F0F6-2089-4CFC-914C-3E6CF1F0D060}" srcOrd="0" destOrd="0" presId="urn:microsoft.com/office/officeart/2005/8/layout/venn1"/>
    <dgm:cxn modelId="{924D728A-92BD-4CC1-898B-A7858041EFC7}" type="presOf" srcId="{2BF38915-1197-4849-825B-44E3B7EE045E}" destId="{39407288-1A4C-432A-9885-1AE82DE60D19}" srcOrd="0" destOrd="0" presId="urn:microsoft.com/office/officeart/2005/8/layout/venn1"/>
    <dgm:cxn modelId="{ADFA87E0-146D-420D-B660-A658455D6550}" type="presParOf" srcId="{39407288-1A4C-432A-9885-1AE82DE60D19}" destId="{D786F0F6-2089-4CFC-914C-3E6CF1F0D060}" srcOrd="0" destOrd="0" presId="urn:microsoft.com/office/officeart/2005/8/layout/venn1"/>
    <dgm:cxn modelId="{12D2A287-766F-4DEA-86B0-403E3832820E}" type="presParOf" srcId="{39407288-1A4C-432A-9885-1AE82DE60D19}" destId="{B8878EAC-D6D3-4B01-A1E1-B2A3BC54747A}" srcOrd="1" destOrd="0" presId="urn:microsoft.com/office/officeart/2005/8/layout/venn1"/>
    <dgm:cxn modelId="{59D65A7B-95C9-4E75-8B07-E13373879E3E}" type="presParOf" srcId="{39407288-1A4C-432A-9885-1AE82DE60D19}" destId="{CE3EFC63-3E07-4332-9534-57C1B86F6A69}" srcOrd="2" destOrd="0" presId="urn:microsoft.com/office/officeart/2005/8/layout/venn1"/>
    <dgm:cxn modelId="{90338AC7-E041-45FF-8089-FACDF3831D4E}" type="presParOf" srcId="{39407288-1A4C-432A-9885-1AE82DE60D19}" destId="{5982770A-76D9-40D6-AC76-DD476634C5C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BF38915-1197-4849-825B-44E3B7EE045E}" type="doc">
      <dgm:prSet loTypeId="urn:microsoft.com/office/officeart/2005/8/layout/venn1" loCatId="relationship" qsTypeId="urn:microsoft.com/office/officeart/2005/8/quickstyle/simple1" qsCatId="simple" csTypeId="urn:microsoft.com/office/officeart/2005/8/colors/colorful1" csCatId="colorful" phldr="1"/>
      <dgm:spPr/>
    </dgm:pt>
    <dgm:pt modelId="{27EC1E5F-FDDA-4330-8782-DA9366801C35}">
      <dgm:prSet phldrT="[テキスト]" custT="1"/>
      <dgm:spPr/>
      <dgm:t>
        <a:bodyPr/>
        <a:lstStyle/>
        <a:p>
          <a:r>
            <a:rPr kumimoji="1" lang="ja-JP" altLang="en-US" sz="2800" dirty="0" smtClean="0"/>
            <a:t>ビジネス</a:t>
          </a:r>
          <a:endParaRPr kumimoji="1" lang="ja-JP" altLang="en-US" sz="2800" dirty="0"/>
        </a:p>
      </dgm:t>
    </dgm:pt>
    <dgm:pt modelId="{ABBD1629-BF6B-4FCA-9731-3B74322AE7E5}" type="parTrans" cxnId="{DA6BD72A-4B13-48FA-9FF1-5EFD34BA61FC}">
      <dgm:prSet/>
      <dgm:spPr/>
      <dgm:t>
        <a:bodyPr/>
        <a:lstStyle/>
        <a:p>
          <a:endParaRPr kumimoji="1" lang="ja-JP" altLang="en-US"/>
        </a:p>
      </dgm:t>
    </dgm:pt>
    <dgm:pt modelId="{20CA049E-34CF-489A-8A7C-972F24A7DD2A}" type="sibTrans" cxnId="{DA6BD72A-4B13-48FA-9FF1-5EFD34BA61FC}">
      <dgm:prSet/>
      <dgm:spPr/>
      <dgm:t>
        <a:bodyPr/>
        <a:lstStyle/>
        <a:p>
          <a:endParaRPr kumimoji="1" lang="ja-JP" altLang="en-US"/>
        </a:p>
      </dgm:t>
    </dgm:pt>
    <dgm:pt modelId="{DE0A076D-E056-42CB-85F0-61E0F4C42BBF}">
      <dgm:prSet phldrT="[テキスト]" custT="1"/>
      <dgm:spPr/>
      <dgm:t>
        <a:bodyPr/>
        <a:lstStyle/>
        <a:p>
          <a:r>
            <a:rPr kumimoji="1" lang="en-US" altLang="ja-JP" sz="4000" dirty="0" smtClean="0"/>
            <a:t>IT</a:t>
          </a:r>
          <a:endParaRPr kumimoji="1" lang="ja-JP" altLang="en-US" sz="4000" dirty="0"/>
        </a:p>
      </dgm:t>
    </dgm:pt>
    <dgm:pt modelId="{FFDC0E2C-D44A-4145-8FC8-0ACFA9633A45}" type="parTrans" cxnId="{A5526360-C22B-44FF-A71E-5F60F3605F92}">
      <dgm:prSet/>
      <dgm:spPr/>
      <dgm:t>
        <a:bodyPr/>
        <a:lstStyle/>
        <a:p>
          <a:endParaRPr kumimoji="1" lang="ja-JP" altLang="en-US"/>
        </a:p>
      </dgm:t>
    </dgm:pt>
    <dgm:pt modelId="{94DA9823-EE49-45B2-B50E-ED36A2B1ECEB}" type="sibTrans" cxnId="{A5526360-C22B-44FF-A71E-5F60F3605F92}">
      <dgm:prSet/>
      <dgm:spPr/>
      <dgm:t>
        <a:bodyPr/>
        <a:lstStyle/>
        <a:p>
          <a:endParaRPr kumimoji="1" lang="ja-JP" altLang="en-US"/>
        </a:p>
      </dgm:t>
    </dgm:pt>
    <dgm:pt modelId="{39407288-1A4C-432A-9885-1AE82DE60D19}" type="pres">
      <dgm:prSet presAssocID="{2BF38915-1197-4849-825B-44E3B7EE045E}" presName="compositeShape" presStyleCnt="0">
        <dgm:presLayoutVars>
          <dgm:chMax val="7"/>
          <dgm:dir/>
          <dgm:resizeHandles val="exact"/>
        </dgm:presLayoutVars>
      </dgm:prSet>
      <dgm:spPr/>
    </dgm:pt>
    <dgm:pt modelId="{D786F0F6-2089-4CFC-914C-3E6CF1F0D060}" type="pres">
      <dgm:prSet presAssocID="{27EC1E5F-FDDA-4330-8782-DA9366801C35}" presName="circ1" presStyleLbl="vennNode1" presStyleIdx="0" presStyleCnt="2"/>
      <dgm:spPr/>
      <dgm:t>
        <a:bodyPr/>
        <a:lstStyle/>
        <a:p>
          <a:endParaRPr kumimoji="1" lang="ja-JP" altLang="en-US"/>
        </a:p>
      </dgm:t>
    </dgm:pt>
    <dgm:pt modelId="{B8878EAC-D6D3-4B01-A1E1-B2A3BC54747A}" type="pres">
      <dgm:prSet presAssocID="{27EC1E5F-FDDA-4330-8782-DA9366801C35}" presName="circ1Tx" presStyleLbl="revTx" presStyleIdx="0" presStyleCnt="0">
        <dgm:presLayoutVars>
          <dgm:chMax val="0"/>
          <dgm:chPref val="0"/>
          <dgm:bulletEnabled val="1"/>
        </dgm:presLayoutVars>
      </dgm:prSet>
      <dgm:spPr/>
      <dgm:t>
        <a:bodyPr/>
        <a:lstStyle/>
        <a:p>
          <a:endParaRPr kumimoji="1" lang="ja-JP" altLang="en-US"/>
        </a:p>
      </dgm:t>
    </dgm:pt>
    <dgm:pt modelId="{CE3EFC63-3E07-4332-9534-57C1B86F6A69}" type="pres">
      <dgm:prSet presAssocID="{DE0A076D-E056-42CB-85F0-61E0F4C42BBF}" presName="circ2" presStyleLbl="vennNode1" presStyleIdx="1" presStyleCnt="2"/>
      <dgm:spPr/>
      <dgm:t>
        <a:bodyPr/>
        <a:lstStyle/>
        <a:p>
          <a:endParaRPr kumimoji="1" lang="ja-JP" altLang="en-US"/>
        </a:p>
      </dgm:t>
    </dgm:pt>
    <dgm:pt modelId="{5982770A-76D9-40D6-AC76-DD476634C5CF}" type="pres">
      <dgm:prSet presAssocID="{DE0A076D-E056-42CB-85F0-61E0F4C42BBF}" presName="circ2Tx" presStyleLbl="revTx" presStyleIdx="0" presStyleCnt="0">
        <dgm:presLayoutVars>
          <dgm:chMax val="0"/>
          <dgm:chPref val="0"/>
          <dgm:bulletEnabled val="1"/>
        </dgm:presLayoutVars>
      </dgm:prSet>
      <dgm:spPr/>
      <dgm:t>
        <a:bodyPr/>
        <a:lstStyle/>
        <a:p>
          <a:endParaRPr kumimoji="1" lang="ja-JP" altLang="en-US"/>
        </a:p>
      </dgm:t>
    </dgm:pt>
  </dgm:ptLst>
  <dgm:cxnLst>
    <dgm:cxn modelId="{8A4648C5-81CB-4F9B-B93E-D21EF80B59DB}" type="presOf" srcId="{2BF38915-1197-4849-825B-44E3B7EE045E}" destId="{39407288-1A4C-432A-9885-1AE82DE60D19}" srcOrd="0" destOrd="0" presId="urn:microsoft.com/office/officeart/2005/8/layout/venn1"/>
    <dgm:cxn modelId="{A5526360-C22B-44FF-A71E-5F60F3605F92}" srcId="{2BF38915-1197-4849-825B-44E3B7EE045E}" destId="{DE0A076D-E056-42CB-85F0-61E0F4C42BBF}" srcOrd="1" destOrd="0" parTransId="{FFDC0E2C-D44A-4145-8FC8-0ACFA9633A45}" sibTransId="{94DA9823-EE49-45B2-B50E-ED36A2B1ECEB}"/>
    <dgm:cxn modelId="{2ACBB84E-A779-466D-BAA0-CDA3DE2D8606}" type="presOf" srcId="{27EC1E5F-FDDA-4330-8782-DA9366801C35}" destId="{B8878EAC-D6D3-4B01-A1E1-B2A3BC54747A}" srcOrd="1" destOrd="0" presId="urn:microsoft.com/office/officeart/2005/8/layout/venn1"/>
    <dgm:cxn modelId="{26EC7279-C588-44B1-A221-AB05FE98F1A5}" type="presOf" srcId="{DE0A076D-E056-42CB-85F0-61E0F4C42BBF}" destId="{CE3EFC63-3E07-4332-9534-57C1B86F6A69}" srcOrd="0" destOrd="0" presId="urn:microsoft.com/office/officeart/2005/8/layout/venn1"/>
    <dgm:cxn modelId="{801296E9-4BF4-4863-8D28-AE562066FDC8}" type="presOf" srcId="{27EC1E5F-FDDA-4330-8782-DA9366801C35}" destId="{D786F0F6-2089-4CFC-914C-3E6CF1F0D060}" srcOrd="0" destOrd="0" presId="urn:microsoft.com/office/officeart/2005/8/layout/venn1"/>
    <dgm:cxn modelId="{DA6BD72A-4B13-48FA-9FF1-5EFD34BA61FC}" srcId="{2BF38915-1197-4849-825B-44E3B7EE045E}" destId="{27EC1E5F-FDDA-4330-8782-DA9366801C35}" srcOrd="0" destOrd="0" parTransId="{ABBD1629-BF6B-4FCA-9731-3B74322AE7E5}" sibTransId="{20CA049E-34CF-489A-8A7C-972F24A7DD2A}"/>
    <dgm:cxn modelId="{80D971EE-982E-4851-893B-564F77AB5402}" type="presOf" srcId="{DE0A076D-E056-42CB-85F0-61E0F4C42BBF}" destId="{5982770A-76D9-40D6-AC76-DD476634C5CF}" srcOrd="1" destOrd="0" presId="urn:microsoft.com/office/officeart/2005/8/layout/venn1"/>
    <dgm:cxn modelId="{53F27182-45CF-4915-B8E5-A93A44DC3128}" type="presParOf" srcId="{39407288-1A4C-432A-9885-1AE82DE60D19}" destId="{D786F0F6-2089-4CFC-914C-3E6CF1F0D060}" srcOrd="0" destOrd="0" presId="urn:microsoft.com/office/officeart/2005/8/layout/venn1"/>
    <dgm:cxn modelId="{E1350926-8719-481A-8EA4-C6B30EA2A8B2}" type="presParOf" srcId="{39407288-1A4C-432A-9885-1AE82DE60D19}" destId="{B8878EAC-D6D3-4B01-A1E1-B2A3BC54747A}" srcOrd="1" destOrd="0" presId="urn:microsoft.com/office/officeart/2005/8/layout/venn1"/>
    <dgm:cxn modelId="{44F27E30-1009-4D05-ACDF-74BF0898C805}" type="presParOf" srcId="{39407288-1A4C-432A-9885-1AE82DE60D19}" destId="{CE3EFC63-3E07-4332-9534-57C1B86F6A69}" srcOrd="2" destOrd="0" presId="urn:microsoft.com/office/officeart/2005/8/layout/venn1"/>
    <dgm:cxn modelId="{5EF64B41-E901-43CF-ACC2-938639632154}" type="presParOf" srcId="{39407288-1A4C-432A-9885-1AE82DE60D19}" destId="{5982770A-76D9-40D6-AC76-DD476634C5C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6F0F6-2089-4CFC-914C-3E6CF1F0D060}">
      <dsp:nvSpPr>
        <dsp:cNvPr id="0" name=""/>
        <dsp:cNvSpPr/>
      </dsp:nvSpPr>
      <dsp:spPr>
        <a:xfrm>
          <a:off x="214254" y="11123"/>
          <a:ext cx="4067283" cy="4067283"/>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kumimoji="1" lang="ja-JP" altLang="en-US" sz="4800" kern="1200" dirty="0" smtClean="0"/>
            <a:t>顧客</a:t>
          </a:r>
          <a:endParaRPr kumimoji="1" lang="ja-JP" altLang="en-US" sz="2800" kern="1200" dirty="0"/>
        </a:p>
      </dsp:txBody>
      <dsp:txXfrm>
        <a:off x="782208" y="490743"/>
        <a:ext cx="2345100" cy="3108043"/>
      </dsp:txXfrm>
    </dsp:sp>
    <dsp:sp modelId="{CE3EFC63-3E07-4332-9534-57C1B86F6A69}">
      <dsp:nvSpPr>
        <dsp:cNvPr id="0" name=""/>
        <dsp:cNvSpPr/>
      </dsp:nvSpPr>
      <dsp:spPr>
        <a:xfrm>
          <a:off x="3145629" y="11123"/>
          <a:ext cx="4067283" cy="4067283"/>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kumimoji="1" lang="ja-JP" altLang="en-US" sz="4800" kern="1200" dirty="0" smtClean="0"/>
            <a:t>開発</a:t>
          </a:r>
          <a:endParaRPr kumimoji="1" lang="ja-JP" altLang="en-US" sz="4800" kern="1200" dirty="0"/>
        </a:p>
      </dsp:txBody>
      <dsp:txXfrm>
        <a:off x="4299859" y="490743"/>
        <a:ext cx="2345100" cy="3108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6F0F6-2089-4CFC-914C-3E6CF1F0D060}">
      <dsp:nvSpPr>
        <dsp:cNvPr id="0" name=""/>
        <dsp:cNvSpPr/>
      </dsp:nvSpPr>
      <dsp:spPr>
        <a:xfrm>
          <a:off x="341575" y="8773"/>
          <a:ext cx="3207888" cy="3207888"/>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ビジネス</a:t>
          </a:r>
          <a:endParaRPr kumimoji="1" lang="ja-JP" altLang="en-US" sz="2800" kern="1200" dirty="0"/>
        </a:p>
      </dsp:txBody>
      <dsp:txXfrm>
        <a:off x="789524" y="387052"/>
        <a:ext cx="1849593" cy="2451330"/>
      </dsp:txXfrm>
    </dsp:sp>
    <dsp:sp modelId="{CE3EFC63-3E07-4332-9534-57C1B86F6A69}">
      <dsp:nvSpPr>
        <dsp:cNvPr id="0" name=""/>
        <dsp:cNvSpPr/>
      </dsp:nvSpPr>
      <dsp:spPr>
        <a:xfrm>
          <a:off x="2653567" y="8773"/>
          <a:ext cx="3207888" cy="3207888"/>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ct val="35000"/>
            </a:spcAft>
          </a:pPr>
          <a:r>
            <a:rPr kumimoji="1" lang="en-US" altLang="ja-JP" sz="4000" kern="1200" dirty="0" smtClean="0"/>
            <a:t>IT</a:t>
          </a:r>
          <a:endParaRPr kumimoji="1" lang="ja-JP" altLang="en-US" sz="4000" kern="1200" dirty="0"/>
        </a:p>
      </dsp:txBody>
      <dsp:txXfrm>
        <a:off x="3563914" y="387052"/>
        <a:ext cx="1849593" cy="245133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3536B3-A433-4536-B1D2-6036D692E172}" type="datetimeFigureOut">
              <a:rPr kumimoji="1" lang="ja-JP" altLang="en-US" smtClean="0"/>
              <a:t>2015/3/5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9A87F-A978-4AE5-8141-6059365AE4DC}" type="slidenum">
              <a:rPr kumimoji="1" lang="ja-JP" altLang="en-US" smtClean="0"/>
              <a:t>‹#›</a:t>
            </a:fld>
            <a:endParaRPr kumimoji="1" lang="ja-JP" altLang="en-US"/>
          </a:p>
        </p:txBody>
      </p:sp>
    </p:spTree>
    <p:extLst>
      <p:ext uri="{BB962C8B-B14F-4D97-AF65-F5344CB8AC3E}">
        <p14:creationId xmlns:p14="http://schemas.microsoft.com/office/powerpoint/2010/main" val="445997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4D9A87F-A978-4AE5-8141-6059365AE4DC}" type="slidenum">
              <a:rPr kumimoji="1" lang="ja-JP" altLang="en-US" smtClean="0"/>
              <a:t>13</a:t>
            </a:fld>
            <a:endParaRPr kumimoji="1" lang="ja-JP" altLang="en-US"/>
          </a:p>
        </p:txBody>
      </p:sp>
    </p:spTree>
    <p:extLst>
      <p:ext uri="{BB962C8B-B14F-4D97-AF65-F5344CB8AC3E}">
        <p14:creationId xmlns:p14="http://schemas.microsoft.com/office/powerpoint/2010/main" val="385481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10267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4085515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265159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1575154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1781799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458940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2961308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395858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12531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272772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extLst>
      <p:ext uri="{BB962C8B-B14F-4D97-AF65-F5344CB8AC3E}">
        <p14:creationId xmlns:p14="http://schemas.microsoft.com/office/powerpoint/2010/main" val="140352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mtClean="0"/>
              <a:t>マスター タイトルの書式設定</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ja-JP" altLang="en-US" smtClean="0"/>
              <a:t>マスター テキストの書式設定</a:t>
            </a:r>
          </a:p>
        </p:txBody>
      </p:sp>
      <p:sp>
        <p:nvSpPr>
          <p:cNvPr id="4" name="Date Placeholder 3"/>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ja-JP" altLang="en-US" smtClean="0"/>
              <a:t>マスター テキストの書式設定</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ja-JP" altLang="en-US" smtClean="0"/>
              <a:t>マスター タイトルの書式設定</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メイリオ" panose="020B0604030504040204" pitchFamily="50" charset="-128"/>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ja-JP" altLang="en-US" dirty="0" smtClean="0"/>
              <a:t>マスター テキストの書式設定</a:t>
            </a:r>
          </a:p>
        </p:txBody>
      </p:sp>
      <p:sp>
        <p:nvSpPr>
          <p:cNvPr id="5" name="Date Placeholder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EA2984F-A884-4B94-8555-0E068696E7B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ja-JP" altLang="en-US" smtClean="0"/>
              <a:t>アイコンをクリックして図を追加</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FBEE847-C2C2-48ED-8BCD-764246C9498D}" type="datetimeFigureOut">
              <a:rPr kumimoji="1" lang="ja-JP" altLang="en-US" smtClean="0"/>
              <a:t>2015/3/5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A2984F-A884-4B94-8555-0E068696E7B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ea typeface="メイリオ" panose="020B0604030504040204" pitchFamily="50" charset="-128"/>
              </a:defRPr>
            </a:lvl1pPr>
          </a:lstStyle>
          <a:p>
            <a:fld id="{9FBEE847-C2C2-48ED-8BCD-764246C9498D}" type="datetimeFigureOut">
              <a:rPr lang="ja-JP" altLang="en-US" smtClean="0"/>
              <a:pPr/>
              <a:t>2015/3/5</a:t>
            </a:fld>
            <a:endParaRPr lang="ja-JP" alt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ea typeface="メイリオ" panose="020B0604030504040204" pitchFamily="50" charset="-128"/>
              </a:defRPr>
            </a:lvl1pPr>
          </a:lstStyle>
          <a:p>
            <a:endParaRPr lang="ja-JP" alt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ea typeface="メイリオ" panose="020B0604030504040204" pitchFamily="50" charset="-128"/>
              </a:defRPr>
            </a:lvl1pPr>
          </a:lstStyle>
          <a:p>
            <a:fld id="{EEA2984F-A884-4B94-8555-0E068696E7B3}"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kumimoji="1"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kumimoji="1" sz="1600" b="1" kern="1200">
          <a:solidFill>
            <a:schemeClr val="tx1"/>
          </a:solidFill>
          <a:latin typeface="+mn-lt"/>
          <a:ea typeface="メイリオ" panose="020B0604030504040204" pitchFamily="50" charset="-128"/>
          <a:cs typeface="+mn-cs"/>
        </a:defRPr>
      </a:lvl1pPr>
      <a:lvl2pPr marL="173736" indent="-173736"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メイリオ" panose="020B0604030504040204" pitchFamily="50" charset="-128"/>
          <a:cs typeface="+mn-cs"/>
        </a:defRPr>
      </a:lvl2pPr>
      <a:lvl3pPr marL="402336" indent="-164592"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メイリオ" panose="020B0604030504040204" pitchFamily="50" charset="-128"/>
          <a:cs typeface="+mn-cs"/>
        </a:defRPr>
      </a:lvl3pPr>
      <a:lvl4pPr marL="630936" indent="-164592"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メイリオ" panose="020B0604030504040204" pitchFamily="50" charset="-128"/>
          <a:cs typeface="+mn-cs"/>
        </a:defRPr>
      </a:lvl4pPr>
      <a:lvl5pPr marL="859536" indent="-173736" algn="l" defTabSz="914400" rtl="0" eaLnBrk="1" latinLnBrk="0" hangingPunct="1">
        <a:spcBef>
          <a:spcPts val="300"/>
        </a:spcBef>
        <a:buClr>
          <a:schemeClr val="accent2"/>
        </a:buClr>
        <a:buFont typeface="Wingdings" pitchFamily="2" charset="2"/>
        <a:buChar char="§"/>
        <a:defRPr kumimoji="1" sz="1600" kern="1200">
          <a:solidFill>
            <a:schemeClr val="tx1"/>
          </a:solidFill>
          <a:latin typeface="+mn-lt"/>
          <a:ea typeface="メイリオ" panose="020B0604030504040204" pitchFamily="50" charset="-128"/>
          <a:cs typeface="+mn-cs"/>
        </a:defRPr>
      </a:lvl5pPr>
      <a:lvl6pPr marL="1097280" indent="-173736"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メイリオ" panose="020B0604030504040204" pitchFamily="50" charset="-128"/>
              </a:defRPr>
            </a:lvl1pPr>
          </a:lstStyle>
          <a:p>
            <a:fld id="{9FBEE847-C2C2-48ED-8BCD-764246C9498D}" type="datetimeFigureOut">
              <a:rPr lang="ja-JP" altLang="en-US" smtClean="0"/>
              <a:pPr/>
              <a:t>2015/3/5</a:t>
            </a:fld>
            <a:endParaRPr lang="ja-JP" alt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メイリオ" panose="020B0604030504040204" pitchFamily="50" charset="-128"/>
              </a:defRPr>
            </a:lvl1pPr>
          </a:lstStyle>
          <a:p>
            <a:endParaRPr lang="ja-JP" alt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メイリオ" panose="020B0604030504040204" pitchFamily="50" charset="-128"/>
              </a:defRPr>
            </a:lvl1pPr>
          </a:lstStyle>
          <a:p>
            <a:fld id="{EEA2984F-A884-4B94-8555-0E068696E7B3}" type="slidenum">
              <a:rPr lang="ja-JP" altLang="en-US" smtClean="0"/>
              <a:pPr/>
              <a:t>‹#›</a:t>
            </a:fld>
            <a:endParaRPr lang="ja-JP" altLang="en-US" dirty="0"/>
          </a:p>
        </p:txBody>
      </p:sp>
    </p:spTree>
    <p:extLst>
      <p:ext uri="{BB962C8B-B14F-4D97-AF65-F5344CB8AC3E}">
        <p14:creationId xmlns:p14="http://schemas.microsoft.com/office/powerpoint/2010/main" val="261907500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kumimoji="1" sz="4400" kern="1200">
          <a:solidFill>
            <a:schemeClr val="tx1"/>
          </a:solidFill>
          <a:latin typeface="+mj-lt"/>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アジャイルとはなにか</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38708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ishii\AppData\Local\Temp\3526002850_6ac64e374e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648"/>
            <a:ext cx="9144000" cy="62998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en-US" altLang="ja-JP" dirty="0" smtClean="0"/>
              <a:t>Agile</a:t>
            </a:r>
            <a:endParaRPr kumimoji="1" lang="ja-JP" altLang="en-US" dirty="0"/>
          </a:p>
        </p:txBody>
      </p:sp>
      <p:sp>
        <p:nvSpPr>
          <p:cNvPr id="3" name="コンテンツ プレースホルダー 2"/>
          <p:cNvSpPr>
            <a:spLocks noGrp="1"/>
          </p:cNvSpPr>
          <p:nvPr>
            <p:ph idx="1"/>
          </p:nvPr>
        </p:nvSpPr>
        <p:spPr>
          <a:xfrm>
            <a:off x="251520" y="1556792"/>
            <a:ext cx="8640960" cy="1108720"/>
          </a:xfrm>
        </p:spPr>
        <p:txBody>
          <a:bodyPr>
            <a:noAutofit/>
          </a:bodyPr>
          <a:lstStyle/>
          <a:p>
            <a:pPr marL="0" indent="0">
              <a:buNone/>
            </a:pPr>
            <a:r>
              <a:rPr lang="en-US" altLang="ja-JP" sz="4000" dirty="0"/>
              <a:t>『</a:t>
            </a:r>
            <a:r>
              <a:rPr lang="ja-JP" altLang="en-US" sz="4000" dirty="0"/>
              <a:t>すばやい</a:t>
            </a:r>
            <a:r>
              <a:rPr lang="en-US" altLang="ja-JP" sz="4000" dirty="0"/>
              <a:t>』『</a:t>
            </a:r>
            <a:r>
              <a:rPr lang="ja-JP" altLang="en-US" sz="4000" dirty="0"/>
              <a:t>俊敏な</a:t>
            </a:r>
            <a:r>
              <a:rPr lang="en-US" altLang="ja-JP" sz="4000" dirty="0"/>
              <a:t>』</a:t>
            </a:r>
            <a:r>
              <a:rPr lang="ja-JP" altLang="en-US" sz="4000" dirty="0"/>
              <a:t>という意味</a:t>
            </a:r>
            <a:endParaRPr kumimoji="1" lang="ja-JP" altLang="en-US" sz="4000" dirty="0"/>
          </a:p>
        </p:txBody>
      </p:sp>
      <p:sp>
        <p:nvSpPr>
          <p:cNvPr id="4" name="正方形/長方形 3"/>
          <p:cNvSpPr/>
          <p:nvPr/>
        </p:nvSpPr>
        <p:spPr>
          <a:xfrm>
            <a:off x="4788024" y="6555239"/>
            <a:ext cx="4440575" cy="369332"/>
          </a:xfrm>
          <a:prstGeom prst="rect">
            <a:avLst/>
          </a:prstGeom>
        </p:spPr>
        <p:txBody>
          <a:bodyPr wrap="none">
            <a:spAutoFit/>
          </a:bodyPr>
          <a:lstStyle/>
          <a:p>
            <a:r>
              <a:rPr lang="en-US" altLang="ja-JP" dirty="0">
                <a:ea typeface="メイリオ" panose="020B0604030504040204" pitchFamily="50" charset="-128"/>
              </a:rPr>
              <a:t>https://www.flickr.com/photos/tearsandrain/</a:t>
            </a:r>
            <a:endParaRPr lang="ja-JP" altLang="en-US" dirty="0">
              <a:ea typeface="メイリオ" panose="020B0604030504040204" pitchFamily="50" charset="-128"/>
            </a:endParaRPr>
          </a:p>
        </p:txBody>
      </p:sp>
    </p:spTree>
    <p:extLst>
      <p:ext uri="{BB962C8B-B14F-4D97-AF65-F5344CB8AC3E}">
        <p14:creationId xmlns:p14="http://schemas.microsoft.com/office/powerpoint/2010/main" val="3242433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ishii\AppData\Local\Temp\2639161575_df1fbac77d_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930" y="0"/>
            <a:ext cx="6091574" cy="3140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ishii\AppData\Local\Temp\14080962537_fa2c7fdd37_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 b="157"/>
          <a:stretch/>
        </p:blipFill>
        <p:spPr bwMode="auto">
          <a:xfrm>
            <a:off x="0" y="3166654"/>
            <a:ext cx="5547939" cy="3691346"/>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1"/>
          <p:cNvSpPr>
            <a:spLocks noGrp="1"/>
          </p:cNvSpPr>
          <p:nvPr>
            <p:ph type="title"/>
          </p:nvPr>
        </p:nvSpPr>
        <p:spPr>
          <a:xfrm>
            <a:off x="179512" y="998984"/>
            <a:ext cx="2693402" cy="1143000"/>
          </a:xfrm>
        </p:spPr>
        <p:txBody>
          <a:bodyPr>
            <a:noAutofit/>
          </a:bodyPr>
          <a:lstStyle/>
          <a:p>
            <a:r>
              <a:rPr kumimoji="1" lang="ja-JP" altLang="en-US" sz="8000" dirty="0" smtClean="0"/>
              <a:t>速い</a:t>
            </a:r>
            <a:endParaRPr kumimoji="1" lang="ja-JP" altLang="en-US" sz="8000" dirty="0"/>
          </a:p>
        </p:txBody>
      </p:sp>
      <p:sp>
        <p:nvSpPr>
          <p:cNvPr id="7" name="タイトル 1"/>
          <p:cNvSpPr txBox="1">
            <a:spLocks/>
          </p:cNvSpPr>
          <p:nvPr/>
        </p:nvSpPr>
        <p:spPr>
          <a:xfrm>
            <a:off x="5868144" y="4581128"/>
            <a:ext cx="2693402"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メイリオ" panose="020B0604030504040204" pitchFamily="50" charset="-128"/>
                <a:cs typeface="+mj-cs"/>
              </a:defRPr>
            </a:lvl1pPr>
          </a:lstStyle>
          <a:p>
            <a:r>
              <a:rPr lang="ja-JP" altLang="en-US" sz="8000" dirty="0" smtClean="0"/>
              <a:t>敏い</a:t>
            </a:r>
            <a:endParaRPr lang="ja-JP" altLang="en-US" sz="8000" dirty="0"/>
          </a:p>
        </p:txBody>
      </p:sp>
    </p:spTree>
    <p:extLst>
      <p:ext uri="{BB962C8B-B14F-4D97-AF65-F5344CB8AC3E}">
        <p14:creationId xmlns:p14="http://schemas.microsoft.com/office/powerpoint/2010/main" val="2504805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ishii\AppData\Local\Temp\16646530026_f80c882ba6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5920"/>
            <a:ext cx="9144000" cy="610616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4534661" y="6488668"/>
            <a:ext cx="4609339" cy="369332"/>
          </a:xfrm>
          <a:prstGeom prst="rect">
            <a:avLst/>
          </a:prstGeom>
        </p:spPr>
        <p:txBody>
          <a:bodyPr wrap="none">
            <a:spAutoFit/>
          </a:bodyPr>
          <a:lstStyle/>
          <a:p>
            <a:r>
              <a:rPr lang="en-US" altLang="ja-JP" dirty="0">
                <a:ea typeface="メイリオ" panose="020B0604030504040204" pitchFamily="50" charset="-128"/>
              </a:rPr>
              <a:t>https://www.flickr.com/photos/kalexanderson/</a:t>
            </a:r>
            <a:endParaRPr lang="ja-JP" altLang="en-US" dirty="0">
              <a:ea typeface="メイリオ" panose="020B0604030504040204" pitchFamily="50" charset="-128"/>
            </a:endParaRPr>
          </a:p>
        </p:txBody>
      </p:sp>
      <p:sp>
        <p:nvSpPr>
          <p:cNvPr id="2" name="テキスト ボックス 1"/>
          <p:cNvSpPr txBox="1"/>
          <p:nvPr/>
        </p:nvSpPr>
        <p:spPr>
          <a:xfrm>
            <a:off x="566289" y="428471"/>
            <a:ext cx="8254183" cy="1200329"/>
          </a:xfrm>
          <a:prstGeom prst="rect">
            <a:avLst/>
          </a:prstGeom>
          <a:noFill/>
        </p:spPr>
        <p:txBody>
          <a:bodyPr wrap="none" rtlCol="0">
            <a:spAutoFit/>
          </a:bodyPr>
          <a:lstStyle/>
          <a:p>
            <a:r>
              <a:rPr kumimoji="1" lang="en-US" altLang="ja-JP" sz="7200" dirty="0" smtClean="0">
                <a:solidFill>
                  <a:schemeClr val="bg1">
                    <a:lumMod val="85000"/>
                    <a:lumOff val="15000"/>
                  </a:schemeClr>
                </a:solidFill>
                <a:ea typeface="メイリオ" panose="020B0604030504040204" pitchFamily="50" charset="-128"/>
              </a:rPr>
              <a:t>IT</a:t>
            </a:r>
            <a:r>
              <a:rPr kumimoji="1" lang="ja-JP" altLang="en-US" sz="7200" dirty="0" smtClean="0">
                <a:solidFill>
                  <a:schemeClr val="bg1">
                    <a:lumMod val="85000"/>
                    <a:lumOff val="15000"/>
                  </a:schemeClr>
                </a:solidFill>
                <a:ea typeface="メイリオ" panose="020B0604030504040204" pitchFamily="50" charset="-128"/>
              </a:rPr>
              <a:t>とビジネスの融合</a:t>
            </a:r>
            <a:endParaRPr kumimoji="1" lang="ja-JP" altLang="en-US" sz="7200" dirty="0">
              <a:solidFill>
                <a:schemeClr val="bg1">
                  <a:lumMod val="85000"/>
                  <a:lumOff val="15000"/>
                </a:schemeClr>
              </a:solidFill>
              <a:ea typeface="メイリオ" panose="020B0604030504040204" pitchFamily="50" charset="-128"/>
            </a:endParaRPr>
          </a:p>
        </p:txBody>
      </p:sp>
    </p:spTree>
    <p:extLst>
      <p:ext uri="{BB962C8B-B14F-4D97-AF65-F5344CB8AC3E}">
        <p14:creationId xmlns:p14="http://schemas.microsoft.com/office/powerpoint/2010/main" val="1932709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ishii\AppData\Local\Temp\2047455933_3f1a3c269f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p:cNvGrpSpPr/>
          <p:nvPr/>
        </p:nvGrpSpPr>
        <p:grpSpPr>
          <a:xfrm>
            <a:off x="110982" y="1685765"/>
            <a:ext cx="2839670" cy="2840323"/>
            <a:chOff x="110982" y="2154923"/>
            <a:chExt cx="2839670" cy="2840323"/>
          </a:xfrm>
        </p:grpSpPr>
        <p:sp>
          <p:nvSpPr>
            <p:cNvPr id="5" name="円/楕円 4"/>
            <p:cNvSpPr/>
            <p:nvPr/>
          </p:nvSpPr>
          <p:spPr>
            <a:xfrm>
              <a:off x="110982" y="2154923"/>
              <a:ext cx="2839670" cy="283967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6" name="円/楕円 5"/>
            <p:cNvSpPr/>
            <p:nvPr/>
          </p:nvSpPr>
          <p:spPr>
            <a:xfrm rot="10800000">
              <a:off x="1072296" y="4081209"/>
              <a:ext cx="917042" cy="91403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7" name="テキスト ボックス 6"/>
            <p:cNvSpPr txBox="1"/>
            <p:nvPr/>
          </p:nvSpPr>
          <p:spPr>
            <a:xfrm>
              <a:off x="683568" y="2947011"/>
              <a:ext cx="1728192" cy="523220"/>
            </a:xfrm>
            <a:prstGeom prst="rect">
              <a:avLst/>
            </a:prstGeom>
            <a:noFill/>
          </p:spPr>
          <p:txBody>
            <a:bodyPr wrap="square" rtlCol="0">
              <a:spAutoFit/>
            </a:bodyPr>
            <a:lstStyle/>
            <a:p>
              <a:r>
                <a:rPr kumimoji="1" lang="ja-JP" altLang="en-US" sz="2800" dirty="0" smtClean="0">
                  <a:ea typeface="メイリオ" panose="020B0604030504040204" pitchFamily="50" charset="-128"/>
                </a:rPr>
                <a:t>ビジネス</a:t>
              </a:r>
              <a:endParaRPr kumimoji="1" lang="ja-JP" altLang="en-US" sz="2800" dirty="0">
                <a:ea typeface="メイリオ" panose="020B0604030504040204" pitchFamily="50" charset="-128"/>
              </a:endParaRPr>
            </a:p>
          </p:txBody>
        </p:sp>
        <p:sp>
          <p:nvSpPr>
            <p:cNvPr id="8" name="テキスト ボックス 7"/>
            <p:cNvSpPr txBox="1"/>
            <p:nvPr/>
          </p:nvSpPr>
          <p:spPr>
            <a:xfrm>
              <a:off x="1302007" y="4276617"/>
              <a:ext cx="461729" cy="523220"/>
            </a:xfrm>
            <a:prstGeom prst="rect">
              <a:avLst/>
            </a:prstGeom>
            <a:noFill/>
          </p:spPr>
          <p:txBody>
            <a:bodyPr wrap="square" rtlCol="0">
              <a:spAutoFit/>
            </a:bodyPr>
            <a:lstStyle/>
            <a:p>
              <a:r>
                <a:rPr kumimoji="1" lang="en-US" altLang="ja-JP" sz="2800" dirty="0" smtClean="0">
                  <a:ea typeface="メイリオ" panose="020B0604030504040204" pitchFamily="50" charset="-128"/>
                </a:rPr>
                <a:t>IT</a:t>
              </a:r>
              <a:endParaRPr kumimoji="1" lang="ja-JP" altLang="en-US" sz="2800" dirty="0">
                <a:ea typeface="メイリオ" panose="020B0604030504040204" pitchFamily="50" charset="-128"/>
              </a:endParaRPr>
            </a:p>
          </p:txBody>
        </p:sp>
      </p:grpSp>
      <p:grpSp>
        <p:nvGrpSpPr>
          <p:cNvPr id="35" name="グループ化 34"/>
          <p:cNvGrpSpPr/>
          <p:nvPr/>
        </p:nvGrpSpPr>
        <p:grpSpPr>
          <a:xfrm>
            <a:off x="3203848" y="1704348"/>
            <a:ext cx="2839670" cy="2839670"/>
            <a:chOff x="3203848" y="2173506"/>
            <a:chExt cx="2839670" cy="2839670"/>
          </a:xfrm>
        </p:grpSpPr>
        <p:sp>
          <p:nvSpPr>
            <p:cNvPr id="11" name="円/楕円 10"/>
            <p:cNvSpPr/>
            <p:nvPr/>
          </p:nvSpPr>
          <p:spPr>
            <a:xfrm>
              <a:off x="3203848" y="2173506"/>
              <a:ext cx="2839670" cy="283967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13" name="円/楕円 12"/>
            <p:cNvSpPr/>
            <p:nvPr/>
          </p:nvSpPr>
          <p:spPr>
            <a:xfrm rot="10800000">
              <a:off x="3779912" y="3331078"/>
              <a:ext cx="1656184" cy="1682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14" name="テキスト ボックス 13"/>
            <p:cNvSpPr txBox="1"/>
            <p:nvPr/>
          </p:nvSpPr>
          <p:spPr>
            <a:xfrm>
              <a:off x="3811958" y="2789928"/>
              <a:ext cx="1728192" cy="523220"/>
            </a:xfrm>
            <a:prstGeom prst="rect">
              <a:avLst/>
            </a:prstGeom>
            <a:noFill/>
          </p:spPr>
          <p:txBody>
            <a:bodyPr wrap="square" rtlCol="0">
              <a:spAutoFit/>
            </a:bodyPr>
            <a:lstStyle/>
            <a:p>
              <a:r>
                <a:rPr kumimoji="1" lang="ja-JP" altLang="en-US" sz="2800" dirty="0" smtClean="0">
                  <a:ea typeface="メイリオ" panose="020B0604030504040204" pitchFamily="50" charset="-128"/>
                </a:rPr>
                <a:t>ビジネス</a:t>
              </a:r>
              <a:endParaRPr kumimoji="1" lang="ja-JP" altLang="en-US" sz="2800" dirty="0">
                <a:ea typeface="メイリオ" panose="020B0604030504040204" pitchFamily="50" charset="-128"/>
              </a:endParaRPr>
            </a:p>
          </p:txBody>
        </p:sp>
        <p:sp>
          <p:nvSpPr>
            <p:cNvPr id="15" name="テキスト ボックス 14"/>
            <p:cNvSpPr txBox="1"/>
            <p:nvPr/>
          </p:nvSpPr>
          <p:spPr>
            <a:xfrm>
              <a:off x="4377138" y="3910516"/>
              <a:ext cx="461729" cy="523220"/>
            </a:xfrm>
            <a:prstGeom prst="rect">
              <a:avLst/>
            </a:prstGeom>
            <a:noFill/>
          </p:spPr>
          <p:txBody>
            <a:bodyPr wrap="square" rtlCol="0">
              <a:spAutoFit/>
            </a:bodyPr>
            <a:lstStyle/>
            <a:p>
              <a:r>
                <a:rPr kumimoji="1" lang="en-US" altLang="ja-JP" sz="2800" dirty="0" smtClean="0">
                  <a:ea typeface="メイリオ" panose="020B0604030504040204" pitchFamily="50" charset="-128"/>
                </a:rPr>
                <a:t>IT</a:t>
              </a:r>
              <a:endParaRPr kumimoji="1" lang="ja-JP" altLang="en-US" sz="2800" dirty="0">
                <a:ea typeface="メイリオ" panose="020B0604030504040204" pitchFamily="50" charset="-128"/>
              </a:endParaRPr>
            </a:p>
          </p:txBody>
        </p:sp>
      </p:grpSp>
      <p:grpSp>
        <p:nvGrpSpPr>
          <p:cNvPr id="36" name="グループ化 35"/>
          <p:cNvGrpSpPr/>
          <p:nvPr/>
        </p:nvGrpSpPr>
        <p:grpSpPr>
          <a:xfrm>
            <a:off x="6215354" y="1685765"/>
            <a:ext cx="2821142" cy="2847022"/>
            <a:chOff x="6215354" y="2154923"/>
            <a:chExt cx="2821142" cy="2847022"/>
          </a:xfrm>
        </p:grpSpPr>
        <p:grpSp>
          <p:nvGrpSpPr>
            <p:cNvPr id="16" name="グループ化 15"/>
            <p:cNvGrpSpPr/>
            <p:nvPr/>
          </p:nvGrpSpPr>
          <p:grpSpPr>
            <a:xfrm>
              <a:off x="6215354" y="2154923"/>
              <a:ext cx="2821142" cy="2847022"/>
              <a:chOff x="5004047" y="2456892"/>
              <a:chExt cx="3528393" cy="3529937"/>
            </a:xfrm>
          </p:grpSpPr>
          <p:sp>
            <p:nvSpPr>
              <p:cNvPr id="17" name="弦 16"/>
              <p:cNvSpPr/>
              <p:nvPr/>
            </p:nvSpPr>
            <p:spPr>
              <a:xfrm>
                <a:off x="5004048" y="2458437"/>
                <a:ext cx="3528392" cy="3528392"/>
              </a:xfrm>
              <a:prstGeom prst="chord">
                <a:avLst>
                  <a:gd name="adj1" fmla="val 5427174"/>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18" name="円/楕円 17"/>
              <p:cNvSpPr/>
              <p:nvPr/>
            </p:nvSpPr>
            <p:spPr>
              <a:xfrm>
                <a:off x="5940152" y="4222633"/>
                <a:ext cx="1683095" cy="17641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19" name="弦 18"/>
              <p:cNvSpPr/>
              <p:nvPr/>
            </p:nvSpPr>
            <p:spPr>
              <a:xfrm rot="10800000">
                <a:off x="5004047" y="2458437"/>
                <a:ext cx="3528392" cy="3528392"/>
              </a:xfrm>
              <a:prstGeom prst="chord">
                <a:avLst>
                  <a:gd name="adj1" fmla="val 5348636"/>
                  <a:gd name="adj2" fmla="val 162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20" name="円/楕円 19"/>
              <p:cNvSpPr/>
              <p:nvPr/>
            </p:nvSpPr>
            <p:spPr>
              <a:xfrm>
                <a:off x="5868144" y="2456892"/>
                <a:ext cx="1728192" cy="176419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grpSp>
        <p:sp>
          <p:nvSpPr>
            <p:cNvPr id="21" name="テキスト ボックス 20"/>
            <p:cNvSpPr txBox="1"/>
            <p:nvPr/>
          </p:nvSpPr>
          <p:spPr>
            <a:xfrm>
              <a:off x="6545729" y="2788385"/>
              <a:ext cx="1728192" cy="523220"/>
            </a:xfrm>
            <a:prstGeom prst="rect">
              <a:avLst/>
            </a:prstGeom>
            <a:noFill/>
          </p:spPr>
          <p:txBody>
            <a:bodyPr wrap="square" rtlCol="0">
              <a:spAutoFit/>
            </a:bodyPr>
            <a:lstStyle/>
            <a:p>
              <a:r>
                <a:rPr kumimoji="1" lang="ja-JP" altLang="en-US" sz="2800" dirty="0" smtClean="0">
                  <a:ea typeface="メイリオ" panose="020B0604030504040204" pitchFamily="50" charset="-128"/>
                </a:rPr>
                <a:t>ビジネス</a:t>
              </a:r>
              <a:endParaRPr kumimoji="1" lang="ja-JP" altLang="en-US" sz="2800" dirty="0">
                <a:ea typeface="メイリオ" panose="020B0604030504040204" pitchFamily="50" charset="-128"/>
              </a:endParaRPr>
            </a:p>
          </p:txBody>
        </p:sp>
        <p:sp>
          <p:nvSpPr>
            <p:cNvPr id="22" name="テキスト ボックス 21"/>
            <p:cNvSpPr txBox="1"/>
            <p:nvPr/>
          </p:nvSpPr>
          <p:spPr>
            <a:xfrm>
              <a:off x="7409825" y="4082488"/>
              <a:ext cx="461729" cy="523220"/>
            </a:xfrm>
            <a:prstGeom prst="rect">
              <a:avLst/>
            </a:prstGeom>
            <a:noFill/>
          </p:spPr>
          <p:txBody>
            <a:bodyPr wrap="square" rtlCol="0">
              <a:spAutoFit/>
            </a:bodyPr>
            <a:lstStyle/>
            <a:p>
              <a:r>
                <a:rPr kumimoji="1" lang="en-US" altLang="ja-JP" sz="2800" dirty="0" smtClean="0">
                  <a:ea typeface="メイリオ" panose="020B0604030504040204" pitchFamily="50" charset="-128"/>
                </a:rPr>
                <a:t>IT</a:t>
              </a:r>
              <a:endParaRPr kumimoji="1" lang="ja-JP" altLang="en-US" sz="2800" dirty="0">
                <a:ea typeface="メイリオ" panose="020B0604030504040204" pitchFamily="50" charset="-128"/>
              </a:endParaRPr>
            </a:p>
          </p:txBody>
        </p:sp>
      </p:grpSp>
      <p:cxnSp>
        <p:nvCxnSpPr>
          <p:cNvPr id="24" name="直線コネクタ 23"/>
          <p:cNvCxnSpPr>
            <a:endCxn id="13" idx="4"/>
          </p:cNvCxnSpPr>
          <p:nvPr/>
        </p:nvCxnSpPr>
        <p:spPr>
          <a:xfrm flipV="1">
            <a:off x="1530817" y="2861920"/>
            <a:ext cx="3077187" cy="750131"/>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直線コネクタ 25"/>
          <p:cNvCxnSpPr>
            <a:stCxn id="5" idx="4"/>
            <a:endCxn id="11" idx="4"/>
          </p:cNvCxnSpPr>
          <p:nvPr/>
        </p:nvCxnSpPr>
        <p:spPr>
          <a:xfrm>
            <a:off x="1530817" y="4525435"/>
            <a:ext cx="3092866" cy="18583"/>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直線コネクタ 28"/>
          <p:cNvCxnSpPr>
            <a:stCxn id="13" idx="4"/>
            <a:endCxn id="19" idx="0"/>
          </p:cNvCxnSpPr>
          <p:nvPr/>
        </p:nvCxnSpPr>
        <p:spPr>
          <a:xfrm flipV="1">
            <a:off x="4608004" y="1687173"/>
            <a:ext cx="2996662" cy="1174747"/>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直線コネクタ 31"/>
          <p:cNvCxnSpPr>
            <a:stCxn id="13" idx="0"/>
            <a:endCxn id="18" idx="4"/>
          </p:cNvCxnSpPr>
          <p:nvPr/>
        </p:nvCxnSpPr>
        <p:spPr>
          <a:xfrm flipV="1">
            <a:off x="4608004" y="4532787"/>
            <a:ext cx="3028680" cy="11229"/>
          </a:xfrm>
          <a:prstGeom prst="line">
            <a:avLst/>
          </a:prstGeom>
        </p:spPr>
        <p:style>
          <a:lnRef idx="3">
            <a:schemeClr val="accent2"/>
          </a:lnRef>
          <a:fillRef idx="0">
            <a:schemeClr val="accent2"/>
          </a:fillRef>
          <a:effectRef idx="2">
            <a:schemeClr val="accent2"/>
          </a:effectRef>
          <a:fontRef idx="minor">
            <a:schemeClr val="tx1"/>
          </a:fontRef>
        </p:style>
      </p:cxnSp>
      <p:sp>
        <p:nvSpPr>
          <p:cNvPr id="38" name="正方形/長方形 37"/>
          <p:cNvSpPr/>
          <p:nvPr/>
        </p:nvSpPr>
        <p:spPr>
          <a:xfrm>
            <a:off x="5225363" y="6487997"/>
            <a:ext cx="3918637" cy="369332"/>
          </a:xfrm>
          <a:prstGeom prst="rect">
            <a:avLst/>
          </a:prstGeom>
        </p:spPr>
        <p:txBody>
          <a:bodyPr wrap="none">
            <a:spAutoFit/>
          </a:bodyPr>
          <a:lstStyle/>
          <a:p>
            <a:r>
              <a:rPr lang="en-US" altLang="ja-JP" dirty="0"/>
              <a:t>https://www.flickr.com/photos/ehsank/</a:t>
            </a:r>
            <a:endParaRPr lang="ja-JP" altLang="en-US" dirty="0"/>
          </a:p>
        </p:txBody>
      </p:sp>
      <p:sp>
        <p:nvSpPr>
          <p:cNvPr id="39" name="テキスト ボックス 38"/>
          <p:cNvSpPr txBox="1"/>
          <p:nvPr/>
        </p:nvSpPr>
        <p:spPr>
          <a:xfrm>
            <a:off x="1259632" y="4538401"/>
            <a:ext cx="543739" cy="523220"/>
          </a:xfrm>
          <a:prstGeom prst="rect">
            <a:avLst/>
          </a:prstGeom>
          <a:noFill/>
        </p:spPr>
        <p:txBody>
          <a:bodyPr wrap="none" rtlCol="0">
            <a:spAutoFit/>
          </a:bodyPr>
          <a:lstStyle/>
          <a:p>
            <a:r>
              <a:rPr kumimoji="1" lang="ja-JP" altLang="en-US" sz="2800" dirty="0" smtClean="0"/>
              <a:t>昔</a:t>
            </a:r>
            <a:endParaRPr kumimoji="1" lang="ja-JP" altLang="en-US" sz="2800" dirty="0"/>
          </a:p>
        </p:txBody>
      </p:sp>
      <p:sp>
        <p:nvSpPr>
          <p:cNvPr id="43" name="テキスト ボックス 42"/>
          <p:cNvSpPr txBox="1"/>
          <p:nvPr/>
        </p:nvSpPr>
        <p:spPr>
          <a:xfrm>
            <a:off x="3871874" y="4561964"/>
            <a:ext cx="1678665" cy="523220"/>
          </a:xfrm>
          <a:prstGeom prst="rect">
            <a:avLst/>
          </a:prstGeom>
          <a:noFill/>
        </p:spPr>
        <p:txBody>
          <a:bodyPr wrap="none" rtlCol="0">
            <a:spAutoFit/>
          </a:bodyPr>
          <a:lstStyle/>
          <a:p>
            <a:r>
              <a:rPr lang="ja-JP" altLang="en-US" sz="2800" dirty="0"/>
              <a:t>ちょっと前</a:t>
            </a:r>
            <a:endParaRPr kumimoji="1" lang="ja-JP" altLang="en-US" sz="2800" dirty="0"/>
          </a:p>
        </p:txBody>
      </p:sp>
      <p:sp>
        <p:nvSpPr>
          <p:cNvPr id="44" name="テキスト ボックス 43"/>
          <p:cNvSpPr txBox="1"/>
          <p:nvPr/>
        </p:nvSpPr>
        <p:spPr>
          <a:xfrm>
            <a:off x="7325268" y="4561964"/>
            <a:ext cx="543739" cy="523220"/>
          </a:xfrm>
          <a:prstGeom prst="rect">
            <a:avLst/>
          </a:prstGeom>
          <a:noFill/>
        </p:spPr>
        <p:txBody>
          <a:bodyPr wrap="none" rtlCol="0">
            <a:spAutoFit/>
          </a:bodyPr>
          <a:lstStyle/>
          <a:p>
            <a:r>
              <a:rPr kumimoji="1" lang="ja-JP" altLang="en-US" sz="2800" dirty="0" smtClean="0"/>
              <a:t>今</a:t>
            </a:r>
            <a:endParaRPr kumimoji="1" lang="ja-JP" altLang="en-US" sz="2800" dirty="0"/>
          </a:p>
        </p:txBody>
      </p:sp>
    </p:spTree>
    <p:extLst>
      <p:ext uri="{BB962C8B-B14F-4D97-AF65-F5344CB8AC3E}">
        <p14:creationId xmlns:p14="http://schemas.microsoft.com/office/powerpoint/2010/main" val="41337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par>
                          <p:cTn id="11" fill="hold">
                            <p:stCondLst>
                              <p:cond delay="500"/>
                            </p:stCondLst>
                            <p:childTnLst>
                              <p:par>
                                <p:cTn id="12" presetID="10" presetClass="entr" presetSubtype="0" fill="hold" nodeType="afterEffect">
                                  <p:stCondLst>
                                    <p:cond delay="25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nodeType="withEffect">
                                  <p:stCondLst>
                                    <p:cond delay="25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par>
                          <p:cTn id="26" fill="hold">
                            <p:stCondLst>
                              <p:cond delay="500"/>
                            </p:stCondLst>
                            <p:childTnLst>
                              <p:par>
                                <p:cTn id="27" presetID="10" presetClass="entr" presetSubtype="0" fill="hold" nodeType="afterEffect">
                                  <p:stCondLst>
                                    <p:cond delay="25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25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共通認識</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08660629"/>
              </p:ext>
            </p:extLst>
          </p:nvPr>
        </p:nvGraphicFramePr>
        <p:xfrm>
          <a:off x="827584" y="1804814"/>
          <a:ext cx="7427168" cy="4089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3995936" y="3526415"/>
            <a:ext cx="1134638" cy="646331"/>
          </a:xfrm>
          <a:prstGeom prst="rect">
            <a:avLst/>
          </a:prstGeom>
          <a:noFill/>
        </p:spPr>
        <p:txBody>
          <a:bodyPr wrap="square" rtlCol="0">
            <a:spAutoFit/>
          </a:bodyPr>
          <a:lstStyle/>
          <a:p>
            <a:pPr algn="ctr"/>
            <a:r>
              <a:rPr kumimoji="1" lang="ja-JP" altLang="en-US" dirty="0" smtClean="0">
                <a:ea typeface="メイリオ" panose="020B0604030504040204" pitchFamily="50" charset="-128"/>
              </a:rPr>
              <a:t>システム</a:t>
            </a:r>
            <a:endParaRPr kumimoji="1" lang="en-US" altLang="ja-JP" dirty="0" smtClean="0">
              <a:ea typeface="メイリオ" panose="020B0604030504040204" pitchFamily="50" charset="-128"/>
            </a:endParaRPr>
          </a:p>
          <a:p>
            <a:pPr algn="ctr"/>
            <a:r>
              <a:rPr lang="ja-JP" altLang="en-US" dirty="0">
                <a:ea typeface="メイリオ" panose="020B0604030504040204" pitchFamily="50" charset="-128"/>
              </a:rPr>
              <a:t>仕様</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333080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3491880" y="3040369"/>
            <a:ext cx="1800200" cy="878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システム</a:t>
            </a:r>
            <a:endParaRPr kumimoji="1" lang="ja-JP" altLang="en-US" dirty="0"/>
          </a:p>
        </p:txBody>
      </p:sp>
      <p:pic>
        <p:nvPicPr>
          <p:cNvPr id="4098" name="Picture 2" descr="http://png-2.findicons.com/files/icons/1699/elegant/256/user.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2160" y="2060848"/>
            <a:ext cx="2438400" cy="2438400"/>
          </a:xfrm>
          <a:prstGeom prst="rect">
            <a:avLst/>
          </a:prstGeom>
          <a:noFill/>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Lst>
        </p:spPr>
      </p:pic>
      <p:pic>
        <p:nvPicPr>
          <p:cNvPr id="7" name="Picture 2" descr="http://png-2.findicons.com/files/icons/1699/elegant/256/user.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9512" y="206084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右矢印 5"/>
          <p:cNvSpPr/>
          <p:nvPr/>
        </p:nvSpPr>
        <p:spPr>
          <a:xfrm>
            <a:off x="2267744" y="3237515"/>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右矢印 8"/>
          <p:cNvSpPr/>
          <p:nvPr/>
        </p:nvSpPr>
        <p:spPr>
          <a:xfrm rot="10800000">
            <a:off x="5436096" y="3237515"/>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890715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共通認識</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810714327"/>
              </p:ext>
            </p:extLst>
          </p:nvPr>
        </p:nvGraphicFramePr>
        <p:xfrm>
          <a:off x="1403648" y="2348880"/>
          <a:ext cx="6203032" cy="3225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013426" y="3754834"/>
            <a:ext cx="1134638" cy="923330"/>
          </a:xfrm>
          <a:prstGeom prst="rect">
            <a:avLst/>
          </a:prstGeom>
          <a:noFill/>
        </p:spPr>
        <p:txBody>
          <a:bodyPr wrap="square" rtlCol="0">
            <a:spAutoFit/>
          </a:bodyPr>
          <a:lstStyle/>
          <a:p>
            <a:r>
              <a:rPr kumimoji="1" lang="ja-JP" altLang="en-US" dirty="0" smtClean="0">
                <a:ea typeface="メイリオ" panose="020B0604030504040204" pitchFamily="50" charset="-128"/>
              </a:rPr>
              <a:t>システムが生み出す価値</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3292489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価値</a:t>
            </a:r>
            <a:endParaRPr kumimoji="1" lang="ja-JP" altLang="en-US" dirty="0"/>
          </a:p>
        </p:txBody>
      </p:sp>
      <p:pic>
        <p:nvPicPr>
          <p:cNvPr id="1026" name="Picture 2" descr="C:\Users\ishii\AppData\Local\Microsoft\Windows\Temporary Internet Files\Content.IE5\NY2SX7D1\skat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0426" y="4708664"/>
            <a:ext cx="1703902" cy="167266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shii\AppData\Local\Microsoft\Windows\Temporary Internet Files\Content.IE5\ETMCKUDK\lgi01a2014080710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4581128"/>
            <a:ext cx="1536708" cy="1661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shii\AppData\Local\Microsoft\Windows\Temporary Internet Files\Content.IE5\W28PLMBE\lgi01a2014122914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1863094"/>
            <a:ext cx="2195736" cy="988510"/>
          </a:xfrm>
          <a:prstGeom prst="rect">
            <a:avLst/>
          </a:prstGeom>
          <a:noFill/>
          <a:extLst>
            <a:ext uri="{909E8E84-426E-40DD-AFC4-6F175D3DCCD1}">
              <a14:hiddenFill xmlns:a14="http://schemas.microsoft.com/office/drawing/2010/main">
                <a:solidFill>
                  <a:srgbClr val="FFFFFF"/>
                </a:solidFill>
              </a14:hiddenFill>
            </a:ext>
          </a:extLst>
        </p:spPr>
      </p:pic>
      <p:sp>
        <p:nvSpPr>
          <p:cNvPr id="46" name="下矢印 45"/>
          <p:cNvSpPr/>
          <p:nvPr/>
        </p:nvSpPr>
        <p:spPr>
          <a:xfrm rot="19546469">
            <a:off x="5269172" y="2745715"/>
            <a:ext cx="360040" cy="23923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50" name="下矢印 49"/>
          <p:cNvSpPr/>
          <p:nvPr/>
        </p:nvSpPr>
        <p:spPr>
          <a:xfrm rot="1936649">
            <a:off x="3618791" y="2764947"/>
            <a:ext cx="360040" cy="2365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
        <p:nvSpPr>
          <p:cNvPr id="47" name="テキスト ボックス 46"/>
          <p:cNvSpPr txBox="1"/>
          <p:nvPr/>
        </p:nvSpPr>
        <p:spPr>
          <a:xfrm>
            <a:off x="6372200" y="6279703"/>
            <a:ext cx="800219" cy="461665"/>
          </a:xfrm>
          <a:prstGeom prst="rect">
            <a:avLst/>
          </a:prstGeom>
          <a:noFill/>
        </p:spPr>
        <p:txBody>
          <a:bodyPr wrap="none" rtlCol="0">
            <a:spAutoFit/>
          </a:bodyPr>
          <a:lstStyle/>
          <a:p>
            <a:r>
              <a:rPr kumimoji="1" lang="ja-JP" altLang="en-US" sz="2400" dirty="0" smtClean="0">
                <a:ea typeface="メイリオ" panose="020B0604030504040204" pitchFamily="50" charset="-128"/>
              </a:rPr>
              <a:t>予測</a:t>
            </a:r>
            <a:endParaRPr kumimoji="1" lang="ja-JP" altLang="en-US" sz="2400" dirty="0">
              <a:ea typeface="メイリオ" panose="020B0604030504040204" pitchFamily="50" charset="-128"/>
            </a:endParaRPr>
          </a:p>
        </p:txBody>
      </p:sp>
      <p:sp>
        <p:nvSpPr>
          <p:cNvPr id="52" name="テキスト ボックス 51"/>
          <p:cNvSpPr txBox="1"/>
          <p:nvPr/>
        </p:nvSpPr>
        <p:spPr>
          <a:xfrm>
            <a:off x="2059924" y="6207695"/>
            <a:ext cx="800219" cy="461665"/>
          </a:xfrm>
          <a:prstGeom prst="rect">
            <a:avLst/>
          </a:prstGeom>
          <a:noFill/>
        </p:spPr>
        <p:txBody>
          <a:bodyPr wrap="none" rtlCol="0">
            <a:spAutoFit/>
          </a:bodyPr>
          <a:lstStyle/>
          <a:p>
            <a:r>
              <a:rPr kumimoji="1" lang="ja-JP" altLang="en-US" sz="2400" dirty="0" smtClean="0">
                <a:ea typeface="メイリオ" panose="020B0604030504040204" pitchFamily="50" charset="-128"/>
              </a:rPr>
              <a:t>現実</a:t>
            </a:r>
            <a:endParaRPr kumimoji="1" lang="ja-JP" altLang="en-US" sz="2400" dirty="0">
              <a:ea typeface="メイリオ" panose="020B0604030504040204" pitchFamily="50" charset="-128"/>
            </a:endParaRPr>
          </a:p>
        </p:txBody>
      </p:sp>
    </p:spTree>
    <p:extLst>
      <p:ext uri="{BB962C8B-B14F-4D97-AF65-F5344CB8AC3E}">
        <p14:creationId xmlns:p14="http://schemas.microsoft.com/office/powerpoint/2010/main" val="3031107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descr="C:\Users\ishii\AppData\Local\Microsoft\Windows\Temporary Internet Files\Content.IE5\W28PLMBE\sgi01a2014010503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73348"/>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shii\AppData\Local\Microsoft\Windows\Temporary Internet Files\Content.IE5\NY2SX7D1\skat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2636912"/>
            <a:ext cx="2417384" cy="2373065"/>
          </a:xfrm>
          <a:prstGeom prst="rect">
            <a:avLst/>
          </a:prstGeom>
          <a:noFill/>
          <a:extLst>
            <a:ext uri="{909E8E84-426E-40DD-AFC4-6F175D3DCCD1}">
              <a14:hiddenFill xmlns:a14="http://schemas.microsoft.com/office/drawing/2010/main">
                <a:solidFill>
                  <a:srgbClr val="FFFFFF"/>
                </a:solidFill>
              </a14:hiddenFill>
            </a:ext>
          </a:extLst>
        </p:spPr>
      </p:pic>
      <p:sp>
        <p:nvSpPr>
          <p:cNvPr id="8" name="下矢印 7"/>
          <p:cNvSpPr/>
          <p:nvPr/>
        </p:nvSpPr>
        <p:spPr>
          <a:xfrm rot="16200000">
            <a:off x="4001170" y="2748557"/>
            <a:ext cx="360040" cy="2365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4023593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価値駆動</a:t>
            </a:r>
            <a:endParaRPr kumimoji="1" lang="en-US" altLang="ja-JP" dirty="0" smtClean="0"/>
          </a:p>
          <a:p>
            <a:r>
              <a:rPr lang="ja-JP" altLang="en-US" dirty="0" smtClean="0"/>
              <a:t>計画駆動</a:t>
            </a:r>
            <a:endParaRPr kumimoji="1" lang="ja-JP" altLang="en-US" dirty="0"/>
          </a:p>
        </p:txBody>
      </p:sp>
    </p:spTree>
    <p:extLst>
      <p:ext uri="{BB962C8B-B14F-4D97-AF65-F5344CB8AC3E}">
        <p14:creationId xmlns:p14="http://schemas.microsoft.com/office/powerpoint/2010/main" val="4205387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shii\AppData\Local\Temp\2787361337_d4331af99b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9879"/>
            <a:ext cx="9144000" cy="593824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323528" y="928990"/>
            <a:ext cx="5109091" cy="584775"/>
          </a:xfrm>
          <a:prstGeom prst="rect">
            <a:avLst/>
          </a:prstGeom>
          <a:noFill/>
        </p:spPr>
        <p:txBody>
          <a:bodyPr wrap="none" rtlCol="0">
            <a:spAutoFit/>
          </a:bodyPr>
          <a:lstStyle/>
          <a:p>
            <a:r>
              <a:rPr kumimoji="1" lang="ja-JP" altLang="en-US" sz="3200" dirty="0" smtClean="0">
                <a:ea typeface="メイリオ" panose="020B0604030504040204" pitchFamily="50" charset="-128"/>
              </a:rPr>
              <a:t>アジャイル開発ってなに？</a:t>
            </a:r>
            <a:endParaRPr kumimoji="1" lang="ja-JP" altLang="en-US" sz="3200" dirty="0">
              <a:ea typeface="メイリオ" panose="020B0604030504040204" pitchFamily="50" charset="-128"/>
            </a:endParaRPr>
          </a:p>
        </p:txBody>
      </p:sp>
      <p:sp>
        <p:nvSpPr>
          <p:cNvPr id="4" name="テキスト ボックス 3"/>
          <p:cNvSpPr txBox="1"/>
          <p:nvPr/>
        </p:nvSpPr>
        <p:spPr>
          <a:xfrm>
            <a:off x="5420714" y="1829374"/>
            <a:ext cx="3611886" cy="584775"/>
          </a:xfrm>
          <a:prstGeom prst="rect">
            <a:avLst/>
          </a:prstGeom>
          <a:noFill/>
        </p:spPr>
        <p:txBody>
          <a:bodyPr wrap="none" rtlCol="0">
            <a:spAutoFit/>
          </a:bodyPr>
          <a:lstStyle/>
          <a:p>
            <a:r>
              <a:rPr lang="en-US" altLang="ja-JP" sz="3200" dirty="0" smtClean="0">
                <a:ea typeface="メイリオ" panose="020B0604030504040204" pitchFamily="50" charset="-128"/>
              </a:rPr>
              <a:t>WF</a:t>
            </a:r>
            <a:r>
              <a:rPr lang="ja-JP" altLang="en-US" sz="3200" dirty="0" smtClean="0">
                <a:ea typeface="メイリオ" panose="020B0604030504040204" pitchFamily="50" charset="-128"/>
              </a:rPr>
              <a:t>じゃないなにか</a:t>
            </a:r>
            <a:endParaRPr kumimoji="1" lang="ja-JP" altLang="en-US" sz="3200" dirty="0">
              <a:ea typeface="メイリオ" panose="020B0604030504040204" pitchFamily="50" charset="-128"/>
            </a:endParaRPr>
          </a:p>
        </p:txBody>
      </p:sp>
      <p:sp>
        <p:nvSpPr>
          <p:cNvPr id="5" name="テキスト ボックス 4"/>
          <p:cNvSpPr txBox="1"/>
          <p:nvPr/>
        </p:nvSpPr>
        <p:spPr>
          <a:xfrm>
            <a:off x="47647" y="5813345"/>
            <a:ext cx="6340197" cy="584775"/>
          </a:xfrm>
          <a:prstGeom prst="rect">
            <a:avLst/>
          </a:prstGeom>
          <a:noFill/>
        </p:spPr>
        <p:txBody>
          <a:bodyPr wrap="none" rtlCol="0">
            <a:spAutoFit/>
          </a:bodyPr>
          <a:lstStyle/>
          <a:p>
            <a:r>
              <a:rPr kumimoji="1" lang="ja-JP" altLang="en-US" sz="3200" dirty="0" smtClean="0">
                <a:ea typeface="メイリオ" panose="020B0604030504040204" pitchFamily="50" charset="-128"/>
              </a:rPr>
              <a:t>「早い」「安い」「うまい」？？</a:t>
            </a:r>
            <a:endParaRPr kumimoji="1" lang="ja-JP" altLang="en-US" sz="3200" dirty="0">
              <a:ea typeface="メイリオ" panose="020B0604030504040204" pitchFamily="50" charset="-128"/>
            </a:endParaRPr>
          </a:p>
        </p:txBody>
      </p:sp>
      <p:sp>
        <p:nvSpPr>
          <p:cNvPr id="6" name="テキスト ボックス 5"/>
          <p:cNvSpPr txBox="1"/>
          <p:nvPr/>
        </p:nvSpPr>
        <p:spPr>
          <a:xfrm>
            <a:off x="179512" y="4005064"/>
            <a:ext cx="3877985" cy="584775"/>
          </a:xfrm>
          <a:prstGeom prst="rect">
            <a:avLst/>
          </a:prstGeom>
          <a:noFill/>
        </p:spPr>
        <p:txBody>
          <a:bodyPr wrap="none" rtlCol="0">
            <a:spAutoFit/>
          </a:bodyPr>
          <a:lstStyle/>
          <a:p>
            <a:r>
              <a:rPr kumimoji="1" lang="ja-JP" altLang="en-US" sz="3200" dirty="0" smtClean="0">
                <a:ea typeface="メイリオ" panose="020B0604030504040204" pitchFamily="50" charset="-128"/>
              </a:rPr>
              <a:t>ドキュメントいらず</a:t>
            </a:r>
            <a:endParaRPr kumimoji="1" lang="ja-JP" altLang="en-US" sz="3200" dirty="0">
              <a:ea typeface="メイリオ" panose="020B0604030504040204" pitchFamily="50" charset="-128"/>
            </a:endParaRPr>
          </a:p>
        </p:txBody>
      </p:sp>
      <p:sp>
        <p:nvSpPr>
          <p:cNvPr id="7" name="テキスト ボックス 6"/>
          <p:cNvSpPr txBox="1"/>
          <p:nvPr/>
        </p:nvSpPr>
        <p:spPr>
          <a:xfrm>
            <a:off x="6300192" y="3136612"/>
            <a:ext cx="2646878" cy="584775"/>
          </a:xfrm>
          <a:prstGeom prst="rect">
            <a:avLst/>
          </a:prstGeom>
          <a:noFill/>
        </p:spPr>
        <p:txBody>
          <a:bodyPr wrap="none" rtlCol="0">
            <a:spAutoFit/>
          </a:bodyPr>
          <a:lstStyle/>
          <a:p>
            <a:r>
              <a:rPr kumimoji="1" lang="ja-JP" altLang="en-US" sz="3200" dirty="0" smtClean="0">
                <a:ea typeface="メイリオ" panose="020B0604030504040204" pitchFamily="50" charset="-128"/>
              </a:rPr>
              <a:t>緩くやる感じ</a:t>
            </a:r>
            <a:endParaRPr kumimoji="1" lang="ja-JP" altLang="en-US" sz="3200" dirty="0">
              <a:ea typeface="メイリオ" panose="020B0604030504040204" pitchFamily="50" charset="-128"/>
            </a:endParaRPr>
          </a:p>
        </p:txBody>
      </p:sp>
    </p:spTree>
    <p:extLst>
      <p:ext uri="{BB962C8B-B14F-4D97-AF65-F5344CB8AC3E}">
        <p14:creationId xmlns:p14="http://schemas.microsoft.com/office/powerpoint/2010/main" val="325225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 y="118070"/>
            <a:ext cx="8904287" cy="619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0" y="6237312"/>
            <a:ext cx="9144465" cy="646331"/>
          </a:xfrm>
          <a:prstGeom prst="rect">
            <a:avLst/>
          </a:prstGeom>
          <a:noFill/>
        </p:spPr>
        <p:txBody>
          <a:bodyPr wrap="square" rtlCol="0">
            <a:spAutoFit/>
          </a:bodyPr>
          <a:lstStyle/>
          <a:p>
            <a:r>
              <a:rPr lang="ja-JP" altLang="en-US" dirty="0" smtClean="0">
                <a:ea typeface="メイリオ" panose="020B0604030504040204" pitchFamily="50" charset="-128"/>
              </a:rPr>
              <a:t> 出典：　「アジャイル</a:t>
            </a:r>
            <a:r>
              <a:rPr lang="ja-JP" altLang="en-US" dirty="0">
                <a:ea typeface="メイリオ" panose="020B0604030504040204" pitchFamily="50" charset="-128"/>
              </a:rPr>
              <a:t>開発の現状と</a:t>
            </a:r>
            <a:r>
              <a:rPr lang="ja-JP" altLang="en-US" dirty="0" smtClean="0">
                <a:ea typeface="メイリオ" panose="020B0604030504040204" pitchFamily="50" charset="-128"/>
              </a:rPr>
              <a:t>課題</a:t>
            </a:r>
            <a:r>
              <a:rPr lang="ja-JP" altLang="en-US" dirty="0">
                <a:ea typeface="メイリオ" panose="020B0604030504040204" pitchFamily="50" charset="-128"/>
              </a:rPr>
              <a:t>」</a:t>
            </a:r>
            <a:r>
              <a:rPr lang="ja-JP" altLang="en-US" dirty="0" smtClean="0">
                <a:ea typeface="メイリオ" panose="020B0604030504040204" pitchFamily="50" charset="-128"/>
              </a:rPr>
              <a:t>　</a:t>
            </a:r>
            <a:r>
              <a:rPr lang="en-US" altLang="ja-JP" dirty="0">
                <a:ea typeface="メイリオ" panose="020B0604030504040204" pitchFamily="50" charset="-128"/>
              </a:rPr>
              <a:t> http://sec.ipa.go.jp/users/seminar/seminar_tokyo_20141217-02.pdf</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2166187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16632"/>
            <a:ext cx="8799513" cy="610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0" y="6239053"/>
            <a:ext cx="9144465" cy="646331"/>
          </a:xfrm>
          <a:prstGeom prst="rect">
            <a:avLst/>
          </a:prstGeom>
          <a:noFill/>
        </p:spPr>
        <p:txBody>
          <a:bodyPr wrap="square" rtlCol="0">
            <a:spAutoFit/>
          </a:bodyPr>
          <a:lstStyle/>
          <a:p>
            <a:r>
              <a:rPr lang="ja-JP" altLang="en-US" dirty="0" smtClean="0">
                <a:ea typeface="メイリオ" panose="020B0604030504040204" pitchFamily="50" charset="-128"/>
              </a:rPr>
              <a:t> 出典：　「アジャイル</a:t>
            </a:r>
            <a:r>
              <a:rPr lang="ja-JP" altLang="en-US" dirty="0">
                <a:ea typeface="メイリオ" panose="020B0604030504040204" pitchFamily="50" charset="-128"/>
              </a:rPr>
              <a:t>開発の現状と</a:t>
            </a:r>
            <a:r>
              <a:rPr lang="ja-JP" altLang="en-US" dirty="0" smtClean="0">
                <a:ea typeface="メイリオ" panose="020B0604030504040204" pitchFamily="50" charset="-128"/>
              </a:rPr>
              <a:t>課題</a:t>
            </a:r>
            <a:r>
              <a:rPr lang="ja-JP" altLang="en-US" dirty="0">
                <a:ea typeface="メイリオ" panose="020B0604030504040204" pitchFamily="50" charset="-128"/>
              </a:rPr>
              <a:t>」</a:t>
            </a:r>
            <a:r>
              <a:rPr lang="ja-JP" altLang="en-US" dirty="0" smtClean="0">
                <a:ea typeface="メイリオ" panose="020B0604030504040204" pitchFamily="50" charset="-128"/>
              </a:rPr>
              <a:t>　</a:t>
            </a:r>
            <a:r>
              <a:rPr lang="en-US" altLang="ja-JP" dirty="0">
                <a:ea typeface="メイリオ" panose="020B0604030504040204" pitchFamily="50" charset="-128"/>
              </a:rPr>
              <a:t> http://sec.ipa.go.jp/users/seminar/seminar_tokyo_20141217-02.pdf</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3422279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122262"/>
            <a:ext cx="8809037"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0" y="6239053"/>
            <a:ext cx="9144465" cy="646331"/>
          </a:xfrm>
          <a:prstGeom prst="rect">
            <a:avLst/>
          </a:prstGeom>
          <a:noFill/>
        </p:spPr>
        <p:txBody>
          <a:bodyPr wrap="square" rtlCol="0">
            <a:spAutoFit/>
          </a:bodyPr>
          <a:lstStyle/>
          <a:p>
            <a:r>
              <a:rPr lang="ja-JP" altLang="en-US" dirty="0" smtClean="0">
                <a:ea typeface="メイリオ" panose="020B0604030504040204" pitchFamily="50" charset="-128"/>
              </a:rPr>
              <a:t> 出典：　「アジャイル</a:t>
            </a:r>
            <a:r>
              <a:rPr lang="ja-JP" altLang="en-US" dirty="0">
                <a:ea typeface="メイリオ" panose="020B0604030504040204" pitchFamily="50" charset="-128"/>
              </a:rPr>
              <a:t>開発の現状と</a:t>
            </a:r>
            <a:r>
              <a:rPr lang="ja-JP" altLang="en-US" dirty="0" smtClean="0">
                <a:ea typeface="メイリオ" panose="020B0604030504040204" pitchFamily="50" charset="-128"/>
              </a:rPr>
              <a:t>課題</a:t>
            </a:r>
            <a:r>
              <a:rPr lang="ja-JP" altLang="en-US" dirty="0">
                <a:ea typeface="メイリオ" panose="020B0604030504040204" pitchFamily="50" charset="-128"/>
              </a:rPr>
              <a:t>」</a:t>
            </a:r>
            <a:r>
              <a:rPr lang="ja-JP" altLang="en-US" dirty="0" smtClean="0">
                <a:ea typeface="メイリオ" panose="020B0604030504040204" pitchFamily="50" charset="-128"/>
              </a:rPr>
              <a:t>　</a:t>
            </a:r>
            <a:r>
              <a:rPr lang="en-US" altLang="ja-JP" dirty="0">
                <a:ea typeface="メイリオ" panose="020B0604030504040204" pitchFamily="50" charset="-128"/>
              </a:rPr>
              <a:t> http://sec.ipa.go.jp/users/seminar/seminar_tokyo_20141217-02.pdf</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3938022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shii\AppData\Local\Temp\2120169102_fa877957f8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851552"/>
            <a:ext cx="5723917" cy="3817808"/>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247657" y="1487900"/>
            <a:ext cx="8716089" cy="1569660"/>
          </a:xfrm>
          <a:prstGeom prst="rect">
            <a:avLst/>
          </a:prstGeom>
        </p:spPr>
        <p:txBody>
          <a:bodyPr wrap="square">
            <a:spAutoFit/>
          </a:bodyPr>
          <a:lstStyle/>
          <a:p>
            <a:r>
              <a:rPr lang="en-US" altLang="ja-JP" sz="3200" dirty="0">
                <a:ea typeface="メイリオ" panose="020B0604030504040204" pitchFamily="50" charset="-128"/>
              </a:rPr>
              <a:t>2001</a:t>
            </a:r>
            <a:r>
              <a:rPr lang="ja-JP" altLang="en-US" sz="3200" dirty="0">
                <a:ea typeface="メイリオ" panose="020B0604030504040204" pitchFamily="50" charset="-128"/>
              </a:rPr>
              <a:t>年</a:t>
            </a:r>
            <a:r>
              <a:rPr lang="en-US" altLang="ja-JP" sz="3200" dirty="0">
                <a:ea typeface="メイリオ" panose="020B0604030504040204" pitchFamily="50" charset="-128"/>
              </a:rPr>
              <a:t>2</a:t>
            </a:r>
            <a:r>
              <a:rPr lang="ja-JP" altLang="en-US" sz="3200" dirty="0">
                <a:ea typeface="メイリオ" panose="020B0604030504040204" pitchFamily="50" charset="-128"/>
              </a:rPr>
              <a:t>月、</a:t>
            </a:r>
            <a:r>
              <a:rPr lang="en-US" altLang="ja-JP" sz="3200" dirty="0">
                <a:ea typeface="メイリオ" panose="020B0604030504040204" pitchFamily="50" charset="-128"/>
              </a:rPr>
              <a:t>17</a:t>
            </a:r>
            <a:r>
              <a:rPr lang="ja-JP" altLang="en-US" sz="3200" dirty="0">
                <a:ea typeface="メイリオ" panose="020B0604030504040204" pitchFamily="50" charset="-128"/>
              </a:rPr>
              <a:t>名の著名なエンジニアが、ソフトウェア開発手法をアジャイルソフトウェア開発宣言としてまとめた</a:t>
            </a:r>
          </a:p>
        </p:txBody>
      </p:sp>
      <p:sp>
        <p:nvSpPr>
          <p:cNvPr id="6" name="タイトル 1"/>
          <p:cNvSpPr>
            <a:spLocks noGrp="1"/>
          </p:cNvSpPr>
          <p:nvPr>
            <p:ph type="title"/>
          </p:nvPr>
        </p:nvSpPr>
        <p:spPr>
          <a:xfrm>
            <a:off x="502169" y="404664"/>
            <a:ext cx="8229600" cy="1143000"/>
          </a:xfrm>
        </p:spPr>
        <p:txBody>
          <a:bodyPr>
            <a:normAutofit/>
          </a:bodyPr>
          <a:lstStyle/>
          <a:p>
            <a:r>
              <a:rPr lang="ja-JP" altLang="en-US" b="1" dirty="0" smtClean="0"/>
              <a:t>アジャイルの始まり</a:t>
            </a:r>
            <a:endParaRPr kumimoji="1" lang="ja-JP" altLang="en-US" dirty="0"/>
          </a:p>
        </p:txBody>
      </p:sp>
    </p:spTree>
    <p:extLst>
      <p:ext uri="{BB962C8B-B14F-4D97-AF65-F5344CB8AC3E}">
        <p14:creationId xmlns:p14="http://schemas.microsoft.com/office/powerpoint/2010/main" val="194921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shii\AppData\Local\Temp\12140039466_5f7712fdca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 y="0"/>
            <a:ext cx="9146286" cy="685628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502169" y="404664"/>
            <a:ext cx="8229600" cy="1143000"/>
          </a:xfrm>
        </p:spPr>
        <p:txBody>
          <a:bodyPr>
            <a:normAutofit fontScale="90000"/>
          </a:bodyPr>
          <a:lstStyle/>
          <a:p>
            <a:r>
              <a:rPr lang="ja-JP" altLang="en-US" b="1" dirty="0" smtClean="0">
                <a:solidFill>
                  <a:schemeClr val="bg2">
                    <a:lumMod val="75000"/>
                  </a:schemeClr>
                </a:solidFill>
              </a:rPr>
              <a:t>アジャイルソフトウェア開発宣言</a:t>
            </a:r>
            <a:r>
              <a:rPr lang="en-US" altLang="ja-JP" b="1" dirty="0" smtClean="0">
                <a:solidFill>
                  <a:schemeClr val="bg2">
                    <a:lumMod val="75000"/>
                  </a:schemeClr>
                </a:solidFill>
              </a:rPr>
              <a:t/>
            </a:r>
            <a:br>
              <a:rPr lang="en-US" altLang="ja-JP" b="1" dirty="0" smtClean="0">
                <a:solidFill>
                  <a:schemeClr val="bg2">
                    <a:lumMod val="75000"/>
                  </a:schemeClr>
                </a:solidFill>
              </a:rPr>
            </a:br>
            <a:r>
              <a:rPr lang="en-US" altLang="ja-JP" sz="2200" dirty="0" smtClean="0">
                <a:solidFill>
                  <a:schemeClr val="bg2">
                    <a:lumMod val="75000"/>
                  </a:schemeClr>
                </a:solidFill>
              </a:rPr>
              <a:t>(February </a:t>
            </a:r>
            <a:r>
              <a:rPr lang="en-US" altLang="ja-JP" sz="2200" dirty="0">
                <a:solidFill>
                  <a:schemeClr val="bg2">
                    <a:lumMod val="75000"/>
                  </a:schemeClr>
                </a:solidFill>
              </a:rPr>
              <a:t>11-13, </a:t>
            </a:r>
            <a:r>
              <a:rPr lang="en-US" altLang="ja-JP" sz="2200" dirty="0" smtClean="0">
                <a:solidFill>
                  <a:schemeClr val="bg2">
                    <a:lumMod val="75000"/>
                  </a:schemeClr>
                </a:solidFill>
              </a:rPr>
              <a:t>2001)</a:t>
            </a:r>
            <a:endParaRPr kumimoji="1" lang="ja-JP" altLang="en-US" dirty="0">
              <a:solidFill>
                <a:schemeClr val="bg2">
                  <a:lumMod val="75000"/>
                </a:schemeClr>
              </a:solidFill>
            </a:endParaRPr>
          </a:p>
        </p:txBody>
      </p:sp>
      <p:sp>
        <p:nvSpPr>
          <p:cNvPr id="5" name="Text Box 9"/>
          <p:cNvSpPr txBox="1">
            <a:spLocks noChangeArrowheads="1"/>
          </p:cNvSpPr>
          <p:nvPr/>
        </p:nvSpPr>
        <p:spPr bwMode="auto">
          <a:xfrm>
            <a:off x="2123728" y="1916832"/>
            <a:ext cx="66247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ja-JP" altLang="en-US" sz="2000" b="1" dirty="0">
                <a:effectLst/>
                <a:ea typeface="メイリオ" panose="020B0604030504040204" pitchFamily="50" charset="-128"/>
              </a:rPr>
              <a:t>私たちは、ソフトウェア開発の実践</a:t>
            </a:r>
            <a:br>
              <a:rPr lang="ja-JP" altLang="en-US" sz="2000" b="1" dirty="0">
                <a:effectLst/>
                <a:ea typeface="メイリオ" panose="020B0604030504040204" pitchFamily="50" charset="-128"/>
              </a:rPr>
            </a:br>
            <a:r>
              <a:rPr lang="ja-JP" altLang="en-US" sz="2000" b="1" dirty="0">
                <a:effectLst/>
                <a:ea typeface="メイリオ" panose="020B0604030504040204" pitchFamily="50" charset="-128"/>
              </a:rPr>
              <a:t>あるいは実践を手助けする活動を通じて、</a:t>
            </a:r>
            <a:br>
              <a:rPr lang="ja-JP" altLang="en-US" sz="2000" b="1" dirty="0">
                <a:effectLst/>
                <a:ea typeface="メイリオ" panose="020B0604030504040204" pitchFamily="50" charset="-128"/>
              </a:rPr>
            </a:br>
            <a:r>
              <a:rPr lang="ja-JP" altLang="en-US" sz="2000" b="1" dirty="0">
                <a:effectLst/>
                <a:ea typeface="メイリオ" panose="020B0604030504040204" pitchFamily="50" charset="-128"/>
              </a:rPr>
              <a:t>よりよい開発方法を見つけ出そうとしている。</a:t>
            </a:r>
            <a:br>
              <a:rPr lang="ja-JP" altLang="en-US" sz="2000" b="1" dirty="0">
                <a:effectLst/>
                <a:ea typeface="メイリオ" panose="020B0604030504040204" pitchFamily="50" charset="-128"/>
              </a:rPr>
            </a:br>
            <a:r>
              <a:rPr lang="ja-JP" altLang="en-US" sz="2000" b="1" dirty="0">
                <a:effectLst/>
                <a:ea typeface="メイリオ" panose="020B0604030504040204" pitchFamily="50" charset="-128"/>
              </a:rPr>
              <a:t>この活動を通して、私たちは以下の価値に至った。</a:t>
            </a:r>
          </a:p>
        </p:txBody>
      </p:sp>
      <p:sp>
        <p:nvSpPr>
          <p:cNvPr id="6" name="Text Box 10"/>
          <p:cNvSpPr txBox="1">
            <a:spLocks noChangeArrowheads="1"/>
          </p:cNvSpPr>
          <p:nvPr/>
        </p:nvSpPr>
        <p:spPr bwMode="auto">
          <a:xfrm>
            <a:off x="2367945" y="3501008"/>
            <a:ext cx="5948471"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ja-JP" altLang="en-US" sz="1400" b="1" dirty="0">
                <a:effectLst/>
                <a:ea typeface="メイリオ" panose="020B0604030504040204" pitchFamily="50" charset="-128"/>
              </a:rPr>
              <a:t>プロセスやツールよりも</a:t>
            </a:r>
            <a:r>
              <a:rPr lang="ja-JP" altLang="en-US" sz="2800" b="1" dirty="0">
                <a:solidFill>
                  <a:srgbClr val="FFC000"/>
                </a:solidFill>
                <a:effectLst/>
                <a:ea typeface="メイリオ" panose="020B0604030504040204" pitchFamily="50" charset="-128"/>
              </a:rPr>
              <a:t>個人と対話</a:t>
            </a:r>
            <a:r>
              <a:rPr lang="ja-JP" altLang="en-US" sz="1400" b="1" dirty="0">
                <a:effectLst/>
                <a:ea typeface="メイリオ" panose="020B0604030504040204" pitchFamily="50" charset="-128"/>
              </a:rPr>
              <a:t>を、</a:t>
            </a:r>
            <a:r>
              <a:rPr lang="ja-JP" altLang="en-US" sz="2000" b="1" dirty="0">
                <a:effectLst/>
                <a:ea typeface="メイリオ" panose="020B0604030504040204" pitchFamily="50" charset="-128"/>
              </a:rPr>
              <a:t/>
            </a:r>
            <a:br>
              <a:rPr lang="ja-JP" altLang="en-US" sz="2000" b="1" dirty="0">
                <a:effectLst/>
                <a:ea typeface="メイリオ" panose="020B0604030504040204" pitchFamily="50" charset="-128"/>
              </a:rPr>
            </a:br>
            <a:r>
              <a:rPr lang="ja-JP" altLang="en-US" sz="1400" b="1" dirty="0">
                <a:effectLst/>
                <a:ea typeface="メイリオ" panose="020B0604030504040204" pitchFamily="50" charset="-128"/>
              </a:rPr>
              <a:t>包括的なドキュメントよりも</a:t>
            </a:r>
            <a:r>
              <a:rPr lang="ja-JP" altLang="en-US" sz="2800" b="1" dirty="0">
                <a:solidFill>
                  <a:srgbClr val="FFC000"/>
                </a:solidFill>
                <a:effectLst/>
                <a:ea typeface="メイリオ" panose="020B0604030504040204" pitchFamily="50" charset="-128"/>
              </a:rPr>
              <a:t>動くソフトウェア</a:t>
            </a:r>
            <a:r>
              <a:rPr lang="ja-JP" altLang="en-US" sz="1400" b="1" dirty="0">
                <a:effectLst/>
                <a:ea typeface="メイリオ" panose="020B0604030504040204" pitchFamily="50" charset="-128"/>
              </a:rPr>
              <a:t>を、</a:t>
            </a:r>
            <a:r>
              <a:rPr lang="ja-JP" altLang="en-US" sz="2800" b="1" dirty="0">
                <a:effectLst/>
                <a:ea typeface="メイリオ" panose="020B0604030504040204" pitchFamily="50" charset="-128"/>
              </a:rPr>
              <a:t/>
            </a:r>
            <a:br>
              <a:rPr lang="ja-JP" altLang="en-US" sz="2800" b="1" dirty="0">
                <a:effectLst/>
                <a:ea typeface="メイリオ" panose="020B0604030504040204" pitchFamily="50" charset="-128"/>
              </a:rPr>
            </a:br>
            <a:r>
              <a:rPr lang="ja-JP" altLang="en-US" sz="1400" b="1" dirty="0">
                <a:effectLst/>
                <a:ea typeface="メイリオ" panose="020B0604030504040204" pitchFamily="50" charset="-128"/>
              </a:rPr>
              <a:t>契約交渉よりも</a:t>
            </a:r>
            <a:r>
              <a:rPr lang="ja-JP" altLang="en-US" sz="2800" b="1" dirty="0">
                <a:solidFill>
                  <a:srgbClr val="FFC000"/>
                </a:solidFill>
                <a:effectLst/>
                <a:ea typeface="メイリオ" panose="020B0604030504040204" pitchFamily="50" charset="-128"/>
              </a:rPr>
              <a:t>顧客との協調</a:t>
            </a:r>
            <a:r>
              <a:rPr lang="ja-JP" altLang="en-US" sz="1400" b="1" dirty="0">
                <a:effectLst/>
                <a:ea typeface="メイリオ" panose="020B0604030504040204" pitchFamily="50" charset="-128"/>
              </a:rPr>
              <a:t>を、</a:t>
            </a:r>
            <a:r>
              <a:rPr lang="ja-JP" altLang="en-US" sz="2800" b="1" dirty="0">
                <a:effectLst/>
                <a:ea typeface="メイリオ" panose="020B0604030504040204" pitchFamily="50" charset="-128"/>
              </a:rPr>
              <a:t/>
            </a:r>
            <a:br>
              <a:rPr lang="ja-JP" altLang="en-US" sz="2800" b="1" dirty="0">
                <a:effectLst/>
                <a:ea typeface="メイリオ" panose="020B0604030504040204" pitchFamily="50" charset="-128"/>
              </a:rPr>
            </a:br>
            <a:r>
              <a:rPr lang="ja-JP" altLang="en-US" sz="1400" b="1" dirty="0">
                <a:effectLst/>
                <a:ea typeface="メイリオ" panose="020B0604030504040204" pitchFamily="50" charset="-128"/>
              </a:rPr>
              <a:t>計画に従うことよりも</a:t>
            </a:r>
            <a:r>
              <a:rPr lang="ja-JP" altLang="en-US" sz="2800" b="1" dirty="0">
                <a:solidFill>
                  <a:srgbClr val="FFC000"/>
                </a:solidFill>
                <a:effectLst/>
                <a:ea typeface="メイリオ" panose="020B0604030504040204" pitchFamily="50" charset="-128"/>
              </a:rPr>
              <a:t>変化への対応</a:t>
            </a:r>
            <a:r>
              <a:rPr lang="ja-JP" altLang="en-US" sz="1400" b="1" dirty="0">
                <a:effectLst/>
                <a:ea typeface="メイリオ" panose="020B0604030504040204" pitchFamily="50" charset="-128"/>
              </a:rPr>
              <a:t>を、</a:t>
            </a:r>
          </a:p>
        </p:txBody>
      </p:sp>
      <p:sp>
        <p:nvSpPr>
          <p:cNvPr id="7" name="Text Box 11"/>
          <p:cNvSpPr txBox="1">
            <a:spLocks noChangeArrowheads="1"/>
          </p:cNvSpPr>
          <p:nvPr/>
        </p:nvSpPr>
        <p:spPr bwMode="auto">
          <a:xfrm>
            <a:off x="1619672" y="5733607"/>
            <a:ext cx="76328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ja-JP" altLang="en-US" sz="2000" b="1" dirty="0">
                <a:effectLst/>
                <a:ea typeface="メイリオ" panose="020B0604030504040204" pitchFamily="50" charset="-128"/>
              </a:rPr>
              <a:t>価値とする。すなわち、左記のことがらに価値があることを</a:t>
            </a:r>
            <a:br>
              <a:rPr lang="ja-JP" altLang="en-US" sz="2000" b="1" dirty="0">
                <a:effectLst/>
                <a:ea typeface="メイリオ" panose="020B0604030504040204" pitchFamily="50" charset="-128"/>
              </a:rPr>
            </a:br>
            <a:r>
              <a:rPr lang="ja-JP" altLang="en-US" sz="2000" b="1" dirty="0">
                <a:effectLst/>
                <a:ea typeface="メイリオ" panose="020B0604030504040204" pitchFamily="50" charset="-128"/>
              </a:rPr>
              <a:t>認めながらも、私たちは右記のことがらにより価値を置く。</a:t>
            </a:r>
          </a:p>
        </p:txBody>
      </p:sp>
      <p:sp>
        <p:nvSpPr>
          <p:cNvPr id="8" name="正方形/長方形 7"/>
          <p:cNvSpPr/>
          <p:nvPr/>
        </p:nvSpPr>
        <p:spPr>
          <a:xfrm>
            <a:off x="4572000" y="6516052"/>
            <a:ext cx="4609339" cy="369332"/>
          </a:xfrm>
          <a:prstGeom prst="rect">
            <a:avLst/>
          </a:prstGeom>
        </p:spPr>
        <p:txBody>
          <a:bodyPr wrap="none">
            <a:spAutoFit/>
          </a:bodyPr>
          <a:lstStyle/>
          <a:p>
            <a:r>
              <a:rPr lang="en-US" altLang="ja-JP" dirty="0">
                <a:ea typeface="メイリオ" panose="020B0604030504040204" pitchFamily="50" charset="-128"/>
              </a:rPr>
              <a:t>https://www.flickr.com/photos/kalexanderson/</a:t>
            </a:r>
            <a:endParaRPr lang="ja-JP" altLang="en-US" dirty="0">
              <a:ea typeface="メイリオ" panose="020B0604030504040204" pitchFamily="50" charset="-128"/>
            </a:endParaRPr>
          </a:p>
        </p:txBody>
      </p:sp>
    </p:spTree>
    <p:extLst>
      <p:ext uri="{BB962C8B-B14F-4D97-AF65-F5344CB8AC3E}">
        <p14:creationId xmlns:p14="http://schemas.microsoft.com/office/powerpoint/2010/main" val="389759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blog.livedoor.jp/gilcrows/imgs/8/e/8e8a157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 y="-1"/>
            <a:ext cx="9130890" cy="6825343"/>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2771800" y="5013176"/>
            <a:ext cx="3416362" cy="864096"/>
          </a:xfrm>
          <a:prstGeom prst="wedgeRoundRectCallout">
            <a:avLst>
              <a:gd name="adj1" fmla="val 47966"/>
              <a:gd name="adj2" fmla="val -10983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000" dirty="0" smtClean="0">
                <a:ea typeface="メイリオ" panose="020B0604030504040204" pitchFamily="50" charset="-128"/>
              </a:rPr>
              <a:t>今すぐ仕様を変更しろ！</a:t>
            </a:r>
            <a:r>
              <a:rPr kumimoji="1" lang="ja-JP" altLang="en-US" sz="2000" dirty="0" smtClean="0">
                <a:ea typeface="メイリオ" panose="020B0604030504040204" pitchFamily="50" charset="-128"/>
              </a:rPr>
              <a:t>！</a:t>
            </a:r>
            <a:endParaRPr kumimoji="1" lang="ja-JP" altLang="en-US" sz="2000" dirty="0">
              <a:ea typeface="メイリオ" panose="020B0604030504040204" pitchFamily="50" charset="-128"/>
            </a:endParaRPr>
          </a:p>
        </p:txBody>
      </p:sp>
      <p:sp>
        <p:nvSpPr>
          <p:cNvPr id="6" name="角丸四角形吹き出し 5"/>
          <p:cNvSpPr/>
          <p:nvPr/>
        </p:nvSpPr>
        <p:spPr>
          <a:xfrm>
            <a:off x="266284" y="3364688"/>
            <a:ext cx="3438274" cy="826759"/>
          </a:xfrm>
          <a:prstGeom prst="wedgeRoundRectCallout">
            <a:avLst>
              <a:gd name="adj1" fmla="val 47456"/>
              <a:gd name="adj2" fmla="val -11589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000" dirty="0" smtClean="0">
                <a:ea typeface="メイリオ" panose="020B0604030504040204" pitchFamily="50" charset="-128"/>
              </a:rPr>
              <a:t>計画なんて必要ない</a:t>
            </a:r>
            <a:endParaRPr kumimoji="1" lang="ja-JP" altLang="en-US" sz="2000" dirty="0">
              <a:ea typeface="メイリオ" panose="020B0604030504040204" pitchFamily="50" charset="-128"/>
            </a:endParaRPr>
          </a:p>
        </p:txBody>
      </p:sp>
      <p:sp>
        <p:nvSpPr>
          <p:cNvPr id="7" name="角丸四角形吹き出し 6"/>
          <p:cNvSpPr/>
          <p:nvPr/>
        </p:nvSpPr>
        <p:spPr>
          <a:xfrm>
            <a:off x="1691680" y="908720"/>
            <a:ext cx="3672408" cy="826759"/>
          </a:xfrm>
          <a:prstGeom prst="wedgeRoundRectCallout">
            <a:avLst>
              <a:gd name="adj1" fmla="val 47595"/>
              <a:gd name="adj2" fmla="val 141035"/>
              <a:gd name="adj3" fmla="val 16667"/>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000" dirty="0" smtClean="0">
                <a:ea typeface="メイリオ" panose="020B0604030504040204" pitchFamily="50" charset="-128"/>
              </a:rPr>
              <a:t>ドキュメント書くなんてクソ</a:t>
            </a:r>
            <a:endParaRPr kumimoji="1" lang="ja-JP" altLang="en-US" sz="2000" dirty="0">
              <a:ea typeface="メイリオ" panose="020B0604030504040204" pitchFamily="50" charset="-128"/>
            </a:endParaRPr>
          </a:p>
        </p:txBody>
      </p:sp>
    </p:spTree>
    <p:extLst>
      <p:ext uri="{BB962C8B-B14F-4D97-AF65-F5344CB8AC3E}">
        <p14:creationId xmlns:p14="http://schemas.microsoft.com/office/powerpoint/2010/main" val="3235789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eocities.jp/gaijin_e3/s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17032"/>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3"/>
          <p:cNvSpPr txBox="1">
            <a:spLocks noChangeArrowheads="1"/>
          </p:cNvSpPr>
          <p:nvPr/>
        </p:nvSpPr>
        <p:spPr bwMode="auto">
          <a:xfrm>
            <a:off x="1043607" y="219536"/>
            <a:ext cx="6499539"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ja-JP" altLang="en-US" sz="1600" b="1" dirty="0">
                <a:effectLst/>
                <a:ea typeface="メイリオ" panose="020B0604030504040204" pitchFamily="50" charset="-128"/>
              </a:rPr>
              <a:t>プロセスやツールよりも</a:t>
            </a:r>
            <a:r>
              <a:rPr lang="ja-JP" altLang="en-US" sz="3200" b="1" dirty="0">
                <a:effectLst/>
                <a:ea typeface="メイリオ" panose="020B0604030504040204" pitchFamily="50" charset="-128"/>
              </a:rPr>
              <a:t>個人と対話</a:t>
            </a:r>
            <a:r>
              <a:rPr lang="ja-JP" altLang="en-US" sz="1600" b="1" dirty="0">
                <a:effectLst/>
                <a:ea typeface="メイリオ" panose="020B0604030504040204" pitchFamily="50" charset="-128"/>
              </a:rPr>
              <a:t>を、</a:t>
            </a:r>
            <a:r>
              <a:rPr lang="ja-JP" altLang="en-US" sz="2400" b="1" dirty="0">
                <a:effectLst/>
                <a:ea typeface="メイリオ" panose="020B0604030504040204" pitchFamily="50" charset="-128"/>
              </a:rPr>
              <a:t/>
            </a:r>
            <a:br>
              <a:rPr lang="ja-JP" altLang="en-US" sz="2400" b="1" dirty="0">
                <a:effectLst/>
                <a:ea typeface="メイリオ" panose="020B0604030504040204" pitchFamily="50" charset="-128"/>
              </a:rPr>
            </a:br>
            <a:r>
              <a:rPr lang="ja-JP" altLang="en-US" sz="1600" b="1" dirty="0">
                <a:effectLst/>
                <a:ea typeface="メイリオ" panose="020B0604030504040204" pitchFamily="50" charset="-128"/>
              </a:rPr>
              <a:t>包括的なドキュメントよりも</a:t>
            </a:r>
            <a:r>
              <a:rPr lang="ja-JP" altLang="en-US" sz="3200" b="1" dirty="0">
                <a:effectLst/>
                <a:ea typeface="メイリオ" panose="020B0604030504040204" pitchFamily="50" charset="-128"/>
              </a:rPr>
              <a:t>動くソフトウェア</a:t>
            </a:r>
            <a:r>
              <a:rPr lang="ja-JP" altLang="en-US" sz="1600" b="1" dirty="0">
                <a:effectLst/>
                <a:ea typeface="メイリオ" panose="020B0604030504040204" pitchFamily="50" charset="-128"/>
              </a:rPr>
              <a:t>を、</a:t>
            </a:r>
            <a:r>
              <a:rPr lang="ja-JP" altLang="en-US" sz="3200" b="1" dirty="0">
                <a:effectLst/>
                <a:ea typeface="メイリオ" panose="020B0604030504040204" pitchFamily="50" charset="-128"/>
              </a:rPr>
              <a:t/>
            </a:r>
            <a:br>
              <a:rPr lang="ja-JP" altLang="en-US" sz="3200" b="1" dirty="0">
                <a:effectLst/>
                <a:ea typeface="メイリオ" panose="020B0604030504040204" pitchFamily="50" charset="-128"/>
              </a:rPr>
            </a:br>
            <a:r>
              <a:rPr lang="ja-JP" altLang="en-US" sz="1600" b="1" dirty="0">
                <a:effectLst/>
                <a:ea typeface="メイリオ" panose="020B0604030504040204" pitchFamily="50" charset="-128"/>
              </a:rPr>
              <a:t>契約交渉よりも</a:t>
            </a:r>
            <a:r>
              <a:rPr lang="ja-JP" altLang="en-US" sz="3200" b="1" dirty="0">
                <a:effectLst/>
                <a:ea typeface="メイリオ" panose="020B0604030504040204" pitchFamily="50" charset="-128"/>
              </a:rPr>
              <a:t>顧客との協調</a:t>
            </a:r>
            <a:r>
              <a:rPr lang="ja-JP" altLang="en-US" sz="1600" b="1" dirty="0">
                <a:effectLst/>
                <a:ea typeface="メイリオ" panose="020B0604030504040204" pitchFamily="50" charset="-128"/>
              </a:rPr>
              <a:t>を、</a:t>
            </a:r>
            <a:r>
              <a:rPr lang="ja-JP" altLang="en-US" sz="3200" b="1" dirty="0">
                <a:effectLst/>
                <a:ea typeface="メイリオ" panose="020B0604030504040204" pitchFamily="50" charset="-128"/>
              </a:rPr>
              <a:t/>
            </a:r>
            <a:br>
              <a:rPr lang="ja-JP" altLang="en-US" sz="3200" b="1" dirty="0">
                <a:effectLst/>
                <a:ea typeface="メイリオ" panose="020B0604030504040204" pitchFamily="50" charset="-128"/>
              </a:rPr>
            </a:br>
            <a:r>
              <a:rPr lang="ja-JP" altLang="en-US" sz="1600" b="1" dirty="0">
                <a:effectLst/>
                <a:ea typeface="メイリオ" panose="020B0604030504040204" pitchFamily="50" charset="-128"/>
              </a:rPr>
              <a:t>計画に従うことよりも</a:t>
            </a:r>
            <a:r>
              <a:rPr lang="ja-JP" altLang="en-US" sz="3200" b="1" dirty="0">
                <a:effectLst/>
                <a:ea typeface="メイリオ" panose="020B0604030504040204" pitchFamily="50" charset="-128"/>
              </a:rPr>
              <a:t>変化への対応</a:t>
            </a:r>
            <a:r>
              <a:rPr lang="ja-JP" altLang="en-US" sz="1600" b="1" dirty="0">
                <a:effectLst/>
                <a:ea typeface="メイリオ" panose="020B0604030504040204" pitchFamily="50" charset="-128"/>
              </a:rPr>
              <a:t>を、</a:t>
            </a:r>
          </a:p>
        </p:txBody>
      </p:sp>
      <p:sp>
        <p:nvSpPr>
          <p:cNvPr id="6" name="Text Box 14"/>
          <p:cNvSpPr txBox="1">
            <a:spLocks noChangeArrowheads="1"/>
          </p:cNvSpPr>
          <p:nvPr/>
        </p:nvSpPr>
        <p:spPr bwMode="auto">
          <a:xfrm>
            <a:off x="280346" y="2675593"/>
            <a:ext cx="846169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0000"/>
              </a:lnSpc>
            </a:pPr>
            <a:r>
              <a:rPr lang="ja-JP" altLang="en-US" sz="2400" b="1" dirty="0">
                <a:effectLst/>
                <a:ea typeface="メイリオ" panose="020B0604030504040204" pitchFamily="50" charset="-128"/>
              </a:rPr>
              <a:t>価値とする。すなわち、左記のことがらに価値があることを</a:t>
            </a:r>
            <a:br>
              <a:rPr lang="ja-JP" altLang="en-US" sz="2400" b="1" dirty="0">
                <a:effectLst/>
                <a:ea typeface="メイリオ" panose="020B0604030504040204" pitchFamily="50" charset="-128"/>
              </a:rPr>
            </a:br>
            <a:r>
              <a:rPr lang="ja-JP" altLang="en-US" sz="2400" b="1" dirty="0">
                <a:effectLst/>
                <a:ea typeface="メイリオ" panose="020B0604030504040204" pitchFamily="50" charset="-128"/>
              </a:rPr>
              <a:t>認めながらも、私たちは右記のことがらにより価値を置く。</a:t>
            </a:r>
          </a:p>
        </p:txBody>
      </p:sp>
      <p:sp>
        <p:nvSpPr>
          <p:cNvPr id="7" name="Line 15"/>
          <p:cNvSpPr>
            <a:spLocks noChangeShapeType="1"/>
          </p:cNvSpPr>
          <p:nvPr/>
        </p:nvSpPr>
        <p:spPr bwMode="auto">
          <a:xfrm>
            <a:off x="3707904" y="3164957"/>
            <a:ext cx="4824536" cy="7546"/>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ea typeface="メイリオ" panose="020B0604030504040204" pitchFamily="50" charset="-128"/>
            </a:endParaRPr>
          </a:p>
        </p:txBody>
      </p:sp>
      <p:sp>
        <p:nvSpPr>
          <p:cNvPr id="8" name="Line 16"/>
          <p:cNvSpPr>
            <a:spLocks noChangeShapeType="1"/>
          </p:cNvSpPr>
          <p:nvPr/>
        </p:nvSpPr>
        <p:spPr bwMode="auto">
          <a:xfrm>
            <a:off x="395536" y="3573016"/>
            <a:ext cx="1930128"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dirty="0">
              <a:ea typeface="メイリオ" panose="020B0604030504040204" pitchFamily="50" charset="-128"/>
            </a:endParaRPr>
          </a:p>
        </p:txBody>
      </p:sp>
    </p:spTree>
    <p:extLst>
      <p:ext uri="{BB962C8B-B14F-4D97-AF65-F5344CB8AC3E}">
        <p14:creationId xmlns:p14="http://schemas.microsoft.com/office/powerpoint/2010/main" val="4097314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アングル">
  <a:themeElements>
    <a:clrScheme name="アングル">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アングル">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ングル">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1216</TotalTime>
  <Words>207</Words>
  <Application>Microsoft Office PowerPoint</Application>
  <PresentationFormat>画面に合わせる (4:3)</PresentationFormat>
  <Paragraphs>54</Paragraphs>
  <Slides>19</Slides>
  <Notes>1</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アングル</vt:lpstr>
      <vt:lpstr>Office ​​テーマ</vt:lpstr>
      <vt:lpstr>アジャイルとはなにか</vt:lpstr>
      <vt:lpstr>PowerPoint プレゼンテーション</vt:lpstr>
      <vt:lpstr>PowerPoint プレゼンテーション</vt:lpstr>
      <vt:lpstr>PowerPoint プレゼンテーション</vt:lpstr>
      <vt:lpstr>PowerPoint プレゼンテーション</vt:lpstr>
      <vt:lpstr>アジャイルの始まり</vt:lpstr>
      <vt:lpstr>アジャイルソフトウェア開発宣言 (February 11-13, 2001)</vt:lpstr>
      <vt:lpstr>PowerPoint プレゼンテーション</vt:lpstr>
      <vt:lpstr>PowerPoint プレゼンテーション</vt:lpstr>
      <vt:lpstr>Agile</vt:lpstr>
      <vt:lpstr>速い</vt:lpstr>
      <vt:lpstr>PowerPoint プレゼンテーション</vt:lpstr>
      <vt:lpstr>PowerPoint プレゼンテーション</vt:lpstr>
      <vt:lpstr>共通認識</vt:lpstr>
      <vt:lpstr>PowerPoint プレゼンテーション</vt:lpstr>
      <vt:lpstr>共通認識</vt:lpstr>
      <vt:lpstr>価値</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アジャイルとはなにか</dc:title>
  <dc:creator>石井</dc:creator>
  <cp:lastModifiedBy>石井</cp:lastModifiedBy>
  <cp:revision>53</cp:revision>
  <dcterms:created xsi:type="dcterms:W3CDTF">2015-02-25T05:34:31Z</dcterms:created>
  <dcterms:modified xsi:type="dcterms:W3CDTF">2015-03-05T08:48:03Z</dcterms:modified>
</cp:coreProperties>
</file>