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71" r:id="rId4"/>
    <p:sldId id="274" r:id="rId5"/>
    <p:sldId id="275" r:id="rId6"/>
    <p:sldId id="276" r:id="rId7"/>
    <p:sldId id="268" r:id="rId8"/>
    <p:sldId id="277" r:id="rId9"/>
    <p:sldId id="272" r:id="rId10"/>
    <p:sldId id="257" r:id="rId11"/>
    <p:sldId id="258" r:id="rId12"/>
    <p:sldId id="259" r:id="rId13"/>
    <p:sldId id="260" r:id="rId14"/>
    <p:sldId id="261" r:id="rId15"/>
    <p:sldId id="269" r:id="rId16"/>
    <p:sldId id="270" r:id="rId17"/>
    <p:sldId id="263" r:id="rId18"/>
    <p:sldId id="264" r:id="rId19"/>
    <p:sldId id="265" r:id="rId20"/>
    <p:sldId id="266" r:id="rId21"/>
    <p:sldId id="267" r:id="rId22"/>
    <p:sldId id="273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38915-1197-4849-825B-44E3B7EE045E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27EC1E5F-FDDA-4330-8782-DA9366801C35}">
      <dgm:prSet phldrT="[テキスト]" custT="1"/>
      <dgm:spPr/>
      <dgm:t>
        <a:bodyPr/>
        <a:lstStyle/>
        <a:p>
          <a:r>
            <a:rPr kumimoji="1" lang="ja-JP" altLang="en-US" sz="2800" dirty="0" smtClean="0"/>
            <a:t>ビジネス</a:t>
          </a:r>
          <a:endParaRPr kumimoji="1" lang="ja-JP" altLang="en-US" sz="2800" dirty="0"/>
        </a:p>
      </dgm:t>
    </dgm:pt>
    <dgm:pt modelId="{ABBD1629-BF6B-4FCA-9731-3B74322AE7E5}" type="par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20CA049E-34CF-489A-8A7C-972F24A7DD2A}" type="sib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DE0A076D-E056-42CB-85F0-61E0F4C42BBF}">
      <dgm:prSet phldrT="[テキスト]" custT="1"/>
      <dgm:spPr/>
      <dgm:t>
        <a:bodyPr/>
        <a:lstStyle/>
        <a:p>
          <a:r>
            <a:rPr kumimoji="1" lang="en-US" altLang="ja-JP" sz="4000" dirty="0" smtClean="0"/>
            <a:t>IT</a:t>
          </a:r>
          <a:endParaRPr kumimoji="1" lang="ja-JP" altLang="en-US" sz="4000" dirty="0"/>
        </a:p>
      </dgm:t>
    </dgm:pt>
    <dgm:pt modelId="{FFDC0E2C-D44A-4145-8FC8-0ACFA9633A45}" type="par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94DA9823-EE49-45B2-B50E-ED36A2B1ECEB}" type="sib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39407288-1A4C-432A-9885-1AE82DE60D19}" type="pres">
      <dgm:prSet presAssocID="{2BF38915-1197-4849-825B-44E3B7EE045E}" presName="compositeShape" presStyleCnt="0">
        <dgm:presLayoutVars>
          <dgm:chMax val="7"/>
          <dgm:dir/>
          <dgm:resizeHandles val="exact"/>
        </dgm:presLayoutVars>
      </dgm:prSet>
      <dgm:spPr/>
    </dgm:pt>
    <dgm:pt modelId="{D786F0F6-2089-4CFC-914C-3E6CF1F0D060}" type="pres">
      <dgm:prSet presAssocID="{27EC1E5F-FDDA-4330-8782-DA9366801C35}" presName="circ1" presStyleLbl="vennNode1" presStyleIdx="0" presStyleCnt="2"/>
      <dgm:spPr/>
      <dgm:t>
        <a:bodyPr/>
        <a:lstStyle/>
        <a:p>
          <a:endParaRPr kumimoji="1" lang="ja-JP" altLang="en-US"/>
        </a:p>
      </dgm:t>
    </dgm:pt>
    <dgm:pt modelId="{B8878EAC-D6D3-4B01-A1E1-B2A3BC54747A}" type="pres">
      <dgm:prSet presAssocID="{27EC1E5F-FDDA-4330-8782-DA9366801C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E3EFC63-3E07-4332-9534-57C1B86F6A69}" type="pres">
      <dgm:prSet presAssocID="{DE0A076D-E056-42CB-85F0-61E0F4C42BBF}" presName="circ2" presStyleLbl="vennNode1" presStyleIdx="1" presStyleCnt="2"/>
      <dgm:spPr/>
      <dgm:t>
        <a:bodyPr/>
        <a:lstStyle/>
        <a:p>
          <a:endParaRPr kumimoji="1" lang="ja-JP" altLang="en-US"/>
        </a:p>
      </dgm:t>
    </dgm:pt>
    <dgm:pt modelId="{5982770A-76D9-40D6-AC76-DD476634C5CF}" type="pres">
      <dgm:prSet presAssocID="{DE0A076D-E056-42CB-85F0-61E0F4C42BB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7FCF689-FBBF-418A-8463-582E0039C25D}" type="presOf" srcId="{DE0A076D-E056-42CB-85F0-61E0F4C42BBF}" destId="{5982770A-76D9-40D6-AC76-DD476634C5CF}" srcOrd="1" destOrd="0" presId="urn:microsoft.com/office/officeart/2005/8/layout/venn1"/>
    <dgm:cxn modelId="{E6D28AB9-519F-4370-8359-9289C8B4DC72}" type="presOf" srcId="{27EC1E5F-FDDA-4330-8782-DA9366801C35}" destId="{B8878EAC-D6D3-4B01-A1E1-B2A3BC54747A}" srcOrd="1" destOrd="0" presId="urn:microsoft.com/office/officeart/2005/8/layout/venn1"/>
    <dgm:cxn modelId="{A5526360-C22B-44FF-A71E-5F60F3605F92}" srcId="{2BF38915-1197-4849-825B-44E3B7EE045E}" destId="{DE0A076D-E056-42CB-85F0-61E0F4C42BBF}" srcOrd="1" destOrd="0" parTransId="{FFDC0E2C-D44A-4145-8FC8-0ACFA9633A45}" sibTransId="{94DA9823-EE49-45B2-B50E-ED36A2B1ECEB}"/>
    <dgm:cxn modelId="{4912DA24-170D-4519-9576-4C6E657B5426}" type="presOf" srcId="{DE0A076D-E056-42CB-85F0-61E0F4C42BBF}" destId="{CE3EFC63-3E07-4332-9534-57C1B86F6A69}" srcOrd="0" destOrd="0" presId="urn:microsoft.com/office/officeart/2005/8/layout/venn1"/>
    <dgm:cxn modelId="{DA6BD72A-4B13-48FA-9FF1-5EFD34BA61FC}" srcId="{2BF38915-1197-4849-825B-44E3B7EE045E}" destId="{27EC1E5F-FDDA-4330-8782-DA9366801C35}" srcOrd="0" destOrd="0" parTransId="{ABBD1629-BF6B-4FCA-9731-3B74322AE7E5}" sibTransId="{20CA049E-34CF-489A-8A7C-972F24A7DD2A}"/>
    <dgm:cxn modelId="{D5A86C11-457F-4562-9478-CE1E80D526EB}" type="presOf" srcId="{27EC1E5F-FDDA-4330-8782-DA9366801C35}" destId="{D786F0F6-2089-4CFC-914C-3E6CF1F0D060}" srcOrd="0" destOrd="0" presId="urn:microsoft.com/office/officeart/2005/8/layout/venn1"/>
    <dgm:cxn modelId="{924D728A-92BD-4CC1-898B-A7858041EFC7}" type="presOf" srcId="{2BF38915-1197-4849-825B-44E3B7EE045E}" destId="{39407288-1A4C-432A-9885-1AE82DE60D19}" srcOrd="0" destOrd="0" presId="urn:microsoft.com/office/officeart/2005/8/layout/venn1"/>
    <dgm:cxn modelId="{ADFA87E0-146D-420D-B660-A658455D6550}" type="presParOf" srcId="{39407288-1A4C-432A-9885-1AE82DE60D19}" destId="{D786F0F6-2089-4CFC-914C-3E6CF1F0D060}" srcOrd="0" destOrd="0" presId="urn:microsoft.com/office/officeart/2005/8/layout/venn1"/>
    <dgm:cxn modelId="{12D2A287-766F-4DEA-86B0-403E3832820E}" type="presParOf" srcId="{39407288-1A4C-432A-9885-1AE82DE60D19}" destId="{B8878EAC-D6D3-4B01-A1E1-B2A3BC54747A}" srcOrd="1" destOrd="0" presId="urn:microsoft.com/office/officeart/2005/8/layout/venn1"/>
    <dgm:cxn modelId="{59D65A7B-95C9-4E75-8B07-E13373879E3E}" type="presParOf" srcId="{39407288-1A4C-432A-9885-1AE82DE60D19}" destId="{CE3EFC63-3E07-4332-9534-57C1B86F6A69}" srcOrd="2" destOrd="0" presId="urn:microsoft.com/office/officeart/2005/8/layout/venn1"/>
    <dgm:cxn modelId="{90338AC7-E041-45FF-8089-FACDF3831D4E}" type="presParOf" srcId="{39407288-1A4C-432A-9885-1AE82DE60D19}" destId="{5982770A-76D9-40D6-AC76-DD476634C5C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38915-1197-4849-825B-44E3B7EE045E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27EC1E5F-FDDA-4330-8782-DA9366801C35}">
      <dgm:prSet phldrT="[テキスト]" custT="1"/>
      <dgm:spPr/>
      <dgm:t>
        <a:bodyPr/>
        <a:lstStyle/>
        <a:p>
          <a:r>
            <a:rPr kumimoji="1" lang="ja-JP" altLang="en-US" sz="2800" dirty="0" smtClean="0"/>
            <a:t>ビジネス</a:t>
          </a:r>
          <a:endParaRPr kumimoji="1" lang="ja-JP" altLang="en-US" sz="2800" dirty="0"/>
        </a:p>
      </dgm:t>
    </dgm:pt>
    <dgm:pt modelId="{ABBD1629-BF6B-4FCA-9731-3B74322AE7E5}" type="par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20CA049E-34CF-489A-8A7C-972F24A7DD2A}" type="sib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DE0A076D-E056-42CB-85F0-61E0F4C42BBF}">
      <dgm:prSet phldrT="[テキスト]" custT="1"/>
      <dgm:spPr/>
      <dgm:t>
        <a:bodyPr/>
        <a:lstStyle/>
        <a:p>
          <a:r>
            <a:rPr kumimoji="1" lang="en-US" altLang="ja-JP" sz="4000" dirty="0" smtClean="0"/>
            <a:t>IT</a:t>
          </a:r>
          <a:endParaRPr kumimoji="1" lang="ja-JP" altLang="en-US" sz="4000" dirty="0"/>
        </a:p>
      </dgm:t>
    </dgm:pt>
    <dgm:pt modelId="{FFDC0E2C-D44A-4145-8FC8-0ACFA9633A45}" type="par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94DA9823-EE49-45B2-B50E-ED36A2B1ECEB}" type="sib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39407288-1A4C-432A-9885-1AE82DE60D19}" type="pres">
      <dgm:prSet presAssocID="{2BF38915-1197-4849-825B-44E3B7EE045E}" presName="compositeShape" presStyleCnt="0">
        <dgm:presLayoutVars>
          <dgm:chMax val="7"/>
          <dgm:dir/>
          <dgm:resizeHandles val="exact"/>
        </dgm:presLayoutVars>
      </dgm:prSet>
      <dgm:spPr/>
    </dgm:pt>
    <dgm:pt modelId="{D786F0F6-2089-4CFC-914C-3E6CF1F0D060}" type="pres">
      <dgm:prSet presAssocID="{27EC1E5F-FDDA-4330-8782-DA9366801C35}" presName="circ1" presStyleLbl="vennNode1" presStyleIdx="0" presStyleCnt="2"/>
      <dgm:spPr/>
      <dgm:t>
        <a:bodyPr/>
        <a:lstStyle/>
        <a:p>
          <a:endParaRPr kumimoji="1" lang="ja-JP" altLang="en-US"/>
        </a:p>
      </dgm:t>
    </dgm:pt>
    <dgm:pt modelId="{B8878EAC-D6D3-4B01-A1E1-B2A3BC54747A}" type="pres">
      <dgm:prSet presAssocID="{27EC1E5F-FDDA-4330-8782-DA9366801C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E3EFC63-3E07-4332-9534-57C1B86F6A69}" type="pres">
      <dgm:prSet presAssocID="{DE0A076D-E056-42CB-85F0-61E0F4C42BBF}" presName="circ2" presStyleLbl="vennNode1" presStyleIdx="1" presStyleCnt="2"/>
      <dgm:spPr/>
      <dgm:t>
        <a:bodyPr/>
        <a:lstStyle/>
        <a:p>
          <a:endParaRPr kumimoji="1" lang="ja-JP" altLang="en-US"/>
        </a:p>
      </dgm:t>
    </dgm:pt>
    <dgm:pt modelId="{5982770A-76D9-40D6-AC76-DD476634C5CF}" type="pres">
      <dgm:prSet presAssocID="{DE0A076D-E056-42CB-85F0-61E0F4C42BB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A4648C5-81CB-4F9B-B93E-D21EF80B59DB}" type="presOf" srcId="{2BF38915-1197-4849-825B-44E3B7EE045E}" destId="{39407288-1A4C-432A-9885-1AE82DE60D19}" srcOrd="0" destOrd="0" presId="urn:microsoft.com/office/officeart/2005/8/layout/venn1"/>
    <dgm:cxn modelId="{A5526360-C22B-44FF-A71E-5F60F3605F92}" srcId="{2BF38915-1197-4849-825B-44E3B7EE045E}" destId="{DE0A076D-E056-42CB-85F0-61E0F4C42BBF}" srcOrd="1" destOrd="0" parTransId="{FFDC0E2C-D44A-4145-8FC8-0ACFA9633A45}" sibTransId="{94DA9823-EE49-45B2-B50E-ED36A2B1ECEB}"/>
    <dgm:cxn modelId="{2ACBB84E-A779-466D-BAA0-CDA3DE2D8606}" type="presOf" srcId="{27EC1E5F-FDDA-4330-8782-DA9366801C35}" destId="{B8878EAC-D6D3-4B01-A1E1-B2A3BC54747A}" srcOrd="1" destOrd="0" presId="urn:microsoft.com/office/officeart/2005/8/layout/venn1"/>
    <dgm:cxn modelId="{26EC7279-C588-44B1-A221-AB05FE98F1A5}" type="presOf" srcId="{DE0A076D-E056-42CB-85F0-61E0F4C42BBF}" destId="{CE3EFC63-3E07-4332-9534-57C1B86F6A69}" srcOrd="0" destOrd="0" presId="urn:microsoft.com/office/officeart/2005/8/layout/venn1"/>
    <dgm:cxn modelId="{801296E9-4BF4-4863-8D28-AE562066FDC8}" type="presOf" srcId="{27EC1E5F-FDDA-4330-8782-DA9366801C35}" destId="{D786F0F6-2089-4CFC-914C-3E6CF1F0D060}" srcOrd="0" destOrd="0" presId="urn:microsoft.com/office/officeart/2005/8/layout/venn1"/>
    <dgm:cxn modelId="{DA6BD72A-4B13-48FA-9FF1-5EFD34BA61FC}" srcId="{2BF38915-1197-4849-825B-44E3B7EE045E}" destId="{27EC1E5F-FDDA-4330-8782-DA9366801C35}" srcOrd="0" destOrd="0" parTransId="{ABBD1629-BF6B-4FCA-9731-3B74322AE7E5}" sibTransId="{20CA049E-34CF-489A-8A7C-972F24A7DD2A}"/>
    <dgm:cxn modelId="{80D971EE-982E-4851-893B-564F77AB5402}" type="presOf" srcId="{DE0A076D-E056-42CB-85F0-61E0F4C42BBF}" destId="{5982770A-76D9-40D6-AC76-DD476634C5CF}" srcOrd="1" destOrd="0" presId="urn:microsoft.com/office/officeart/2005/8/layout/venn1"/>
    <dgm:cxn modelId="{53F27182-45CF-4915-B8E5-A93A44DC3128}" type="presParOf" srcId="{39407288-1A4C-432A-9885-1AE82DE60D19}" destId="{D786F0F6-2089-4CFC-914C-3E6CF1F0D060}" srcOrd="0" destOrd="0" presId="urn:microsoft.com/office/officeart/2005/8/layout/venn1"/>
    <dgm:cxn modelId="{E1350926-8719-481A-8EA4-C6B30EA2A8B2}" type="presParOf" srcId="{39407288-1A4C-432A-9885-1AE82DE60D19}" destId="{B8878EAC-D6D3-4B01-A1E1-B2A3BC54747A}" srcOrd="1" destOrd="0" presId="urn:microsoft.com/office/officeart/2005/8/layout/venn1"/>
    <dgm:cxn modelId="{44F27E30-1009-4D05-ACDF-74BF0898C805}" type="presParOf" srcId="{39407288-1A4C-432A-9885-1AE82DE60D19}" destId="{CE3EFC63-3E07-4332-9534-57C1B86F6A69}" srcOrd="2" destOrd="0" presId="urn:microsoft.com/office/officeart/2005/8/layout/venn1"/>
    <dgm:cxn modelId="{5EF64B41-E901-43CF-ACC2-938639632154}" type="presParOf" srcId="{39407288-1A4C-432A-9885-1AE82DE60D19}" destId="{5982770A-76D9-40D6-AC76-DD476634C5C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6F0F6-2089-4CFC-914C-3E6CF1F0D060}">
      <dsp:nvSpPr>
        <dsp:cNvPr id="0" name=""/>
        <dsp:cNvSpPr/>
      </dsp:nvSpPr>
      <dsp:spPr>
        <a:xfrm>
          <a:off x="341575" y="8773"/>
          <a:ext cx="3207888" cy="320788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ビジネス</a:t>
          </a:r>
          <a:endParaRPr kumimoji="1" lang="ja-JP" altLang="en-US" sz="2800" kern="1200" dirty="0"/>
        </a:p>
      </dsp:txBody>
      <dsp:txXfrm>
        <a:off x="789524" y="387052"/>
        <a:ext cx="1849593" cy="2451330"/>
      </dsp:txXfrm>
    </dsp:sp>
    <dsp:sp modelId="{CE3EFC63-3E07-4332-9534-57C1B86F6A69}">
      <dsp:nvSpPr>
        <dsp:cNvPr id="0" name=""/>
        <dsp:cNvSpPr/>
      </dsp:nvSpPr>
      <dsp:spPr>
        <a:xfrm>
          <a:off x="2653567" y="8773"/>
          <a:ext cx="3207888" cy="32078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dirty="0" smtClean="0"/>
            <a:t>IT</a:t>
          </a:r>
          <a:endParaRPr kumimoji="1" lang="ja-JP" altLang="en-US" sz="4000" kern="1200" dirty="0"/>
        </a:p>
      </dsp:txBody>
      <dsp:txXfrm>
        <a:off x="3563914" y="387052"/>
        <a:ext cx="1849593" cy="245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6F0F6-2089-4CFC-914C-3E6CF1F0D060}">
      <dsp:nvSpPr>
        <dsp:cNvPr id="0" name=""/>
        <dsp:cNvSpPr/>
      </dsp:nvSpPr>
      <dsp:spPr>
        <a:xfrm>
          <a:off x="341575" y="8773"/>
          <a:ext cx="3207888" cy="320788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ビジネス</a:t>
          </a:r>
          <a:endParaRPr kumimoji="1" lang="ja-JP" altLang="en-US" sz="2800" kern="1200" dirty="0"/>
        </a:p>
      </dsp:txBody>
      <dsp:txXfrm>
        <a:off x="789524" y="387052"/>
        <a:ext cx="1849593" cy="2451330"/>
      </dsp:txXfrm>
    </dsp:sp>
    <dsp:sp modelId="{CE3EFC63-3E07-4332-9534-57C1B86F6A69}">
      <dsp:nvSpPr>
        <dsp:cNvPr id="0" name=""/>
        <dsp:cNvSpPr/>
      </dsp:nvSpPr>
      <dsp:spPr>
        <a:xfrm>
          <a:off x="2653567" y="8773"/>
          <a:ext cx="3207888" cy="32078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dirty="0" smtClean="0"/>
            <a:t>IT</a:t>
          </a:r>
          <a:endParaRPr kumimoji="1" lang="ja-JP" altLang="en-US" sz="4000" kern="1200" dirty="0"/>
        </a:p>
      </dsp:txBody>
      <dsp:txXfrm>
        <a:off x="3563914" y="387052"/>
        <a:ext cx="1849593" cy="245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7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515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590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15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799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940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308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58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1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72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5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メイリオ" panose="020B0604030504040204" pitchFamily="50" charset="-128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ea typeface="メイリオ" panose="020B0604030504040204" pitchFamily="50" charset="-128"/>
              </a:defRPr>
            </a:lvl1pPr>
          </a:lstStyle>
          <a:p>
            <a:fld id="{9FBEE847-C2C2-48ED-8BCD-764246C9498D}" type="datetimeFigureOut">
              <a:rPr lang="ja-JP" altLang="en-US" smtClean="0"/>
              <a:pPr/>
              <a:t>2015/3/4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  <a:ea typeface="メイリオ" panose="020B0604030504040204" pitchFamily="50" charset="-128"/>
              </a:defRPr>
            </a:lvl1pPr>
          </a:lstStyle>
          <a:p>
            <a:fld id="{EEA2984F-A884-4B94-8555-0E068696E7B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kumimoji="1" sz="1600" b="1" kern="12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メイリオ" panose="020B0604030504040204" pitchFamily="50" charset="-128"/>
              </a:defRPr>
            </a:lvl1pPr>
          </a:lstStyle>
          <a:p>
            <a:fld id="{9FBEE847-C2C2-48ED-8BCD-764246C9498D}" type="datetimeFigureOut">
              <a:rPr lang="ja-JP" altLang="en-US" smtClean="0"/>
              <a:pPr/>
              <a:t>2015/3/4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メイリオ" panose="020B0604030504040204" pitchFamily="50" charset="-128"/>
              </a:defRPr>
            </a:lvl1pPr>
          </a:lstStyle>
          <a:p>
            <a:fld id="{EEA2984F-A884-4B94-8555-0E068696E7B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907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メイリオ" panose="020B0604030504040204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アジャイルとはなにか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7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ソフトウェアの価値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顧客視点＞課題を解決し、利益を</a:t>
            </a:r>
            <a:r>
              <a:rPr lang="ja-JP" altLang="en-US" dirty="0" smtClean="0"/>
              <a:t>得る</a:t>
            </a:r>
            <a:endParaRPr lang="en-US" altLang="ja-JP" dirty="0" smtClean="0"/>
          </a:p>
          <a:p>
            <a:r>
              <a:rPr lang="ja-JP" altLang="en-US" dirty="0"/>
              <a:t>開発視点＞生きるための糧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2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ウォーターフォール開発が提供する価値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計画</a:t>
            </a:r>
            <a:r>
              <a:rPr lang="ja-JP" altLang="en-US" dirty="0"/>
              <a:t>を重視</a:t>
            </a:r>
          </a:p>
          <a:p>
            <a:r>
              <a:rPr lang="ja-JP" altLang="en-US" dirty="0" smtClean="0"/>
              <a:t>工程</a:t>
            </a:r>
            <a:r>
              <a:rPr lang="ja-JP" altLang="en-US" dirty="0"/>
              <a:t>管理がしやすい</a:t>
            </a:r>
          </a:p>
          <a:p>
            <a:r>
              <a:rPr lang="ja-JP" altLang="en-US" dirty="0" smtClean="0"/>
              <a:t>リリース</a:t>
            </a:r>
            <a:r>
              <a:rPr lang="ja-JP" altLang="en-US" dirty="0"/>
              <a:t>直後に得られるベネフィットの最大化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0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アジャイル開発が提供する価値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変化に適応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/>
              <a:t>リスクの軽減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0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『</a:t>
            </a:r>
            <a:r>
              <a:rPr lang="ja-JP" altLang="en-US" dirty="0"/>
              <a:t>すばやい</a:t>
            </a:r>
            <a:r>
              <a:rPr lang="en-US" altLang="ja-JP" dirty="0"/>
              <a:t>』『</a:t>
            </a:r>
            <a:r>
              <a:rPr lang="ja-JP" altLang="en-US" dirty="0"/>
              <a:t>俊敏な</a:t>
            </a:r>
            <a:r>
              <a:rPr lang="en-US" altLang="ja-JP" dirty="0"/>
              <a:t>』</a:t>
            </a:r>
            <a:r>
              <a:rPr lang="ja-JP" altLang="en-US" dirty="0"/>
              <a:t>という意味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24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速い</a:t>
            </a:r>
            <a:endParaRPr kumimoji="1" lang="ja-JP" altLang="en-US" dirty="0"/>
          </a:p>
        </p:txBody>
      </p:sp>
      <p:pic>
        <p:nvPicPr>
          <p:cNvPr id="1026" name="Picture 2" descr="C:\Users\ishii\AppData\Local\Temp\2639161575_df1fbac77d_b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7" y="1124744"/>
            <a:ext cx="9144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025411" y="6488668"/>
            <a:ext cx="412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メイリオ" panose="020B0604030504040204" pitchFamily="50" charset="-128"/>
              </a:rPr>
              <a:t>https://www.flickr.com/photos/cpeacock/</a:t>
            </a:r>
            <a:endParaRPr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93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 descr="C:\Users\ishii\AppData\Local\Temp\14080962537_fa2c7fdd37_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7"/>
          <a:stretch/>
        </p:blipFill>
        <p:spPr bwMode="auto">
          <a:xfrm>
            <a:off x="0" y="476672"/>
            <a:ext cx="9144000" cy="60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831839" y="6560672"/>
            <a:ext cx="433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メイリオ" panose="020B0604030504040204" pitchFamily="50" charset="-128"/>
              </a:rPr>
              <a:t>https://www.flickr.com/photos/caterhamf1/</a:t>
            </a:r>
            <a:endParaRPr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敏い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6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ビジネスと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の関わり方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148064" y="2348880"/>
            <a:ext cx="3528393" cy="3529937"/>
            <a:chOff x="5004047" y="2456892"/>
            <a:chExt cx="3528393" cy="3529937"/>
          </a:xfrm>
        </p:grpSpPr>
        <p:sp>
          <p:nvSpPr>
            <p:cNvPr id="10" name="弦 9"/>
            <p:cNvSpPr/>
            <p:nvPr/>
          </p:nvSpPr>
          <p:spPr>
            <a:xfrm>
              <a:off x="5004048" y="2458437"/>
              <a:ext cx="3528392" cy="3528392"/>
            </a:xfrm>
            <a:prstGeom prst="chord">
              <a:avLst>
                <a:gd name="adj1" fmla="val 5427174"/>
                <a:gd name="adj2" fmla="val 162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ea typeface="メイリオ" panose="020B0604030504040204" pitchFamily="50" charset="-128"/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5940152" y="4222633"/>
              <a:ext cx="1683095" cy="176419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ea typeface="メイリオ" panose="020B0604030504040204" pitchFamily="50" charset="-128"/>
              </a:endParaRPr>
            </a:p>
          </p:txBody>
        </p:sp>
        <p:sp>
          <p:nvSpPr>
            <p:cNvPr id="14" name="弦 13"/>
            <p:cNvSpPr/>
            <p:nvPr/>
          </p:nvSpPr>
          <p:spPr>
            <a:xfrm rot="10800000">
              <a:off x="5004047" y="2458437"/>
              <a:ext cx="3528392" cy="3528392"/>
            </a:xfrm>
            <a:prstGeom prst="chord">
              <a:avLst>
                <a:gd name="adj1" fmla="val 5348636"/>
                <a:gd name="adj2" fmla="val 1620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ea typeface="メイリオ" panose="020B0604030504040204" pitchFamily="50" charset="-128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5868144" y="2456892"/>
              <a:ext cx="1728192" cy="17641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ea typeface="メイリオ" panose="020B0604030504040204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181081" y="3140968"/>
            <a:ext cx="102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ea typeface="メイリオ" panose="020B0604030504040204" pitchFamily="50" charset="-128"/>
              </a:rPr>
              <a:t>ビジネス</a:t>
            </a:r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4851" y="4823914"/>
            <a:ext cx="46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ea typeface="メイリオ" panose="020B0604030504040204" pitchFamily="50" charset="-128"/>
              </a:rPr>
              <a:t>IT</a:t>
            </a:r>
            <a:endParaRPr kumimoji="1" lang="ja-JP" altLang="en-US" dirty="0">
              <a:ea typeface="メイリオ" panose="020B0604030504040204" pitchFamily="50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323528" y="2395865"/>
            <a:ext cx="3528393" cy="3528392"/>
            <a:chOff x="495806" y="2395864"/>
            <a:chExt cx="3528393" cy="3528392"/>
          </a:xfrm>
        </p:grpSpPr>
        <p:sp>
          <p:nvSpPr>
            <p:cNvPr id="6" name="円/楕円 5"/>
            <p:cNvSpPr/>
            <p:nvPr/>
          </p:nvSpPr>
          <p:spPr>
            <a:xfrm>
              <a:off x="495807" y="2395864"/>
              <a:ext cx="3528392" cy="35283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ea typeface="メイリオ" panose="020B0604030504040204" pitchFamily="50" charset="-128"/>
              </a:endParaRPr>
            </a:p>
          </p:txBody>
        </p:sp>
        <p:sp>
          <p:nvSpPr>
            <p:cNvPr id="17" name="弦 16"/>
            <p:cNvSpPr/>
            <p:nvPr/>
          </p:nvSpPr>
          <p:spPr>
            <a:xfrm rot="10800000">
              <a:off x="495806" y="2395864"/>
              <a:ext cx="3528392" cy="3528392"/>
            </a:xfrm>
            <a:prstGeom prst="chord">
              <a:avLst>
                <a:gd name="adj1" fmla="val 5348636"/>
                <a:gd name="adj2" fmla="val 1620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ea typeface="メイリオ" panose="020B0604030504040204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971600" y="3975394"/>
              <a:ext cx="1027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メイリオ" panose="020B0604030504040204" pitchFamily="50" charset="-128"/>
                </a:rPr>
                <a:t>ビジネス</a:t>
              </a:r>
              <a:endParaRPr kumimoji="1" lang="ja-JP" altLang="en-US" dirty="0">
                <a:ea typeface="メイリオ" panose="020B0604030504040204" pitchFamily="50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800062" y="3975394"/>
              <a:ext cx="461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ea typeface="メイリオ" panose="020B0604030504040204" pitchFamily="50" charset="-128"/>
                </a:rPr>
                <a:t>IT</a:t>
              </a:r>
              <a:endParaRPr kumimoji="1" lang="ja-JP" altLang="en-US" dirty="0">
                <a:ea typeface="メイリオ" panose="020B0604030504040204" pitchFamily="50" charset="-128"/>
              </a:endParaRPr>
            </a:p>
          </p:txBody>
        </p:sp>
      </p:grpSp>
      <p:sp>
        <p:nvSpPr>
          <p:cNvPr id="21" name="右矢印 20"/>
          <p:cNvSpPr/>
          <p:nvPr/>
        </p:nvSpPr>
        <p:spPr>
          <a:xfrm>
            <a:off x="3995936" y="2264361"/>
            <a:ext cx="978408" cy="379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9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共通認識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41085"/>
              </p:ext>
            </p:extLst>
          </p:nvPr>
        </p:nvGraphicFramePr>
        <p:xfrm>
          <a:off x="1403648" y="2348880"/>
          <a:ext cx="6203032" cy="322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013426" y="3754834"/>
            <a:ext cx="11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ea typeface="メイリオ" panose="020B0604030504040204" pitchFamily="50" charset="-128"/>
              </a:rPr>
              <a:t>システム</a:t>
            </a:r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8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共通認識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714327"/>
              </p:ext>
            </p:extLst>
          </p:nvPr>
        </p:nvGraphicFramePr>
        <p:xfrm>
          <a:off x="1403648" y="2348880"/>
          <a:ext cx="6203032" cy="322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013426" y="3754834"/>
            <a:ext cx="113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ea typeface="メイリオ" panose="020B0604030504040204" pitchFamily="50" charset="-128"/>
              </a:rPr>
              <a:t>システムが生み出す価値</a:t>
            </a:r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24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価値</a:t>
            </a:r>
            <a:endParaRPr kumimoji="1" lang="ja-JP" altLang="en-US" dirty="0"/>
          </a:p>
        </p:txBody>
      </p:sp>
      <p:pic>
        <p:nvPicPr>
          <p:cNvPr id="1026" name="Picture 2" descr="C:\Users\ishii\AppData\Local\Microsoft\Windows\Temporary Internet Files\Content.IE5\NY2SX7D1\skat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426" y="4708664"/>
            <a:ext cx="1703902" cy="16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shii\AppData\Local\Microsoft\Windows\Temporary Internet Files\Content.IE5\ETMCKUDK\lgi01a20140807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8"/>
            <a:ext cx="1536708" cy="166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shii\AppData\Local\Microsoft\Windows\Temporary Internet Files\Content.IE5\W28PLMBE\lgi01a2014122914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63094"/>
            <a:ext cx="2195736" cy="98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下矢印 45"/>
          <p:cNvSpPr/>
          <p:nvPr/>
        </p:nvSpPr>
        <p:spPr>
          <a:xfrm rot="19546469">
            <a:off x="5269172" y="2745715"/>
            <a:ext cx="360040" cy="2392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0" name="下矢印 49"/>
          <p:cNvSpPr/>
          <p:nvPr/>
        </p:nvSpPr>
        <p:spPr>
          <a:xfrm rot="1936649">
            <a:off x="3618791" y="2764947"/>
            <a:ext cx="360040" cy="2365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72200" y="62797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ea typeface="メイリオ" panose="020B0604030504040204" pitchFamily="50" charset="-128"/>
              </a:rPr>
              <a:t>予測</a:t>
            </a:r>
            <a:endParaRPr kumimoji="1" lang="ja-JP" altLang="en-US" sz="2400" dirty="0"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059924" y="62076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ea typeface="メイリオ" panose="020B0604030504040204" pitchFamily="50" charset="-128"/>
              </a:rPr>
              <a:t>現実</a:t>
            </a:r>
            <a:endParaRPr kumimoji="1" lang="ja-JP" altLang="en-US" sz="2400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1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shii\AppData\Local\Temp\2787361337_d4331af99b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879"/>
            <a:ext cx="9144000" cy="593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23528" y="92899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ea typeface="メイリオ" panose="020B0604030504040204" pitchFamily="50" charset="-128"/>
              </a:rPr>
              <a:t>アジャイル開発ってなに？</a:t>
            </a:r>
            <a:endParaRPr kumimoji="1" lang="ja-JP" altLang="en-US" sz="3200" dirty="0"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32114" y="1772816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ea typeface="メイリオ" panose="020B0604030504040204" pitchFamily="50" charset="-128"/>
              </a:rPr>
              <a:t>WF</a:t>
            </a:r>
            <a:r>
              <a:rPr lang="ja-JP" altLang="en-US" sz="3200" dirty="0" smtClean="0">
                <a:ea typeface="メイリオ" panose="020B0604030504040204" pitchFamily="50" charset="-128"/>
              </a:rPr>
              <a:t>じゃないなにか</a:t>
            </a:r>
            <a:endParaRPr kumimoji="1" lang="ja-JP" altLang="en-US" sz="3200" dirty="0"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647" y="581334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ea typeface="メイリオ" panose="020B0604030504040204" pitchFamily="50" charset="-128"/>
              </a:rPr>
              <a:t>「早い」「安い」「うまい」？？</a:t>
            </a:r>
            <a:endParaRPr kumimoji="1" lang="ja-JP" altLang="en-US" sz="3200" dirty="0"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400506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ea typeface="メイリオ" panose="020B0604030504040204" pitchFamily="50" charset="-128"/>
              </a:rPr>
              <a:t>ドキュメントいらず</a:t>
            </a:r>
            <a:endParaRPr kumimoji="1" lang="ja-JP" altLang="en-US" sz="3200" dirty="0"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313661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ea typeface="メイリオ" panose="020B0604030504040204" pitchFamily="50" charset="-128"/>
              </a:rPr>
              <a:t>緩くやる感じ</a:t>
            </a:r>
            <a:endParaRPr kumimoji="1" lang="ja-JP" altLang="en-US" sz="3200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25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 descr="C:\Users\ishii\AppData\Local\Microsoft\Windows\Temporary Internet Files\Content.IE5\W28PLMBE\sgi01a2014010503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7334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shii\AppData\Local\Microsoft\Windows\Temporary Internet Files\Content.IE5\NY2SX7D1\skatt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2417384" cy="23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矢印 7"/>
          <p:cNvSpPr/>
          <p:nvPr/>
        </p:nvSpPr>
        <p:spPr>
          <a:xfrm rot="16200000">
            <a:off x="4001170" y="2748557"/>
            <a:ext cx="360040" cy="2365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価値駆動</a:t>
            </a:r>
            <a:endParaRPr kumimoji="1" lang="en-US" altLang="ja-JP" dirty="0" smtClean="0"/>
          </a:p>
          <a:p>
            <a:r>
              <a:rPr lang="ja-JP" altLang="en-US" dirty="0" smtClean="0"/>
              <a:t>計画駆動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38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" y="118070"/>
            <a:ext cx="8904287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0" y="6239053"/>
            <a:ext cx="914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ea typeface="メイリオ" panose="020B0604030504040204" pitchFamily="50" charset="-128"/>
              </a:rPr>
              <a:t> 出典：　「アジャイル</a:t>
            </a:r>
            <a:r>
              <a:rPr lang="ja-JP" altLang="en-US" dirty="0">
                <a:ea typeface="メイリオ" panose="020B0604030504040204" pitchFamily="50" charset="-128"/>
              </a:rPr>
              <a:t>開発の現状と</a:t>
            </a:r>
            <a:r>
              <a:rPr lang="ja-JP" altLang="en-US" dirty="0" smtClean="0">
                <a:ea typeface="メイリオ" panose="020B0604030504040204" pitchFamily="50" charset="-128"/>
              </a:rPr>
              <a:t>課題</a:t>
            </a:r>
            <a:r>
              <a:rPr lang="ja-JP" altLang="en-US" dirty="0">
                <a:ea typeface="メイリオ" panose="020B0604030504040204" pitchFamily="50" charset="-128"/>
              </a:rPr>
              <a:t>」</a:t>
            </a:r>
            <a:r>
              <a:rPr lang="ja-JP" altLang="en-US" dirty="0" smtClean="0">
                <a:ea typeface="メイリオ" panose="020B0604030504040204" pitchFamily="50" charset="-128"/>
              </a:rPr>
              <a:t>　</a:t>
            </a:r>
            <a:r>
              <a:rPr lang="en-US" altLang="ja-JP" dirty="0">
                <a:ea typeface="メイリオ" panose="020B0604030504040204" pitchFamily="50" charset="-128"/>
              </a:rPr>
              <a:t> http://sec.ipa.go.jp/users/seminar/seminar_tokyo_20141217-02.pdf</a:t>
            </a:r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618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6632"/>
            <a:ext cx="8799513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0" y="6239053"/>
            <a:ext cx="914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ea typeface="メイリオ" panose="020B0604030504040204" pitchFamily="50" charset="-128"/>
              </a:rPr>
              <a:t> 出典：　「アジャイル</a:t>
            </a:r>
            <a:r>
              <a:rPr lang="ja-JP" altLang="en-US" dirty="0">
                <a:ea typeface="メイリオ" panose="020B0604030504040204" pitchFamily="50" charset="-128"/>
              </a:rPr>
              <a:t>開発の現状と</a:t>
            </a:r>
            <a:r>
              <a:rPr lang="ja-JP" altLang="en-US" dirty="0" smtClean="0">
                <a:ea typeface="メイリオ" panose="020B0604030504040204" pitchFamily="50" charset="-128"/>
              </a:rPr>
              <a:t>課題</a:t>
            </a:r>
            <a:r>
              <a:rPr lang="ja-JP" altLang="en-US" dirty="0">
                <a:ea typeface="メイリオ" panose="020B0604030504040204" pitchFamily="50" charset="-128"/>
              </a:rPr>
              <a:t>」</a:t>
            </a:r>
            <a:r>
              <a:rPr lang="ja-JP" altLang="en-US" dirty="0" smtClean="0">
                <a:ea typeface="メイリオ" panose="020B0604030504040204" pitchFamily="50" charset="-128"/>
              </a:rPr>
              <a:t>　</a:t>
            </a:r>
            <a:r>
              <a:rPr lang="en-US" altLang="ja-JP" dirty="0">
                <a:ea typeface="メイリオ" panose="020B0604030504040204" pitchFamily="50" charset="-128"/>
              </a:rPr>
              <a:t> http://sec.ipa.go.jp/users/seminar/seminar_tokyo_20141217-02.pdf</a:t>
            </a:r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27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2262"/>
            <a:ext cx="8809037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0" y="6239053"/>
            <a:ext cx="914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ea typeface="メイリオ" panose="020B0604030504040204" pitchFamily="50" charset="-128"/>
              </a:rPr>
              <a:t> 出典：　「アジャイル</a:t>
            </a:r>
            <a:r>
              <a:rPr lang="ja-JP" altLang="en-US" dirty="0">
                <a:ea typeface="メイリオ" panose="020B0604030504040204" pitchFamily="50" charset="-128"/>
              </a:rPr>
              <a:t>開発の現状と</a:t>
            </a:r>
            <a:r>
              <a:rPr lang="ja-JP" altLang="en-US" dirty="0" smtClean="0">
                <a:ea typeface="メイリオ" panose="020B0604030504040204" pitchFamily="50" charset="-128"/>
              </a:rPr>
              <a:t>課題</a:t>
            </a:r>
            <a:r>
              <a:rPr lang="ja-JP" altLang="en-US" dirty="0">
                <a:ea typeface="メイリオ" panose="020B0604030504040204" pitchFamily="50" charset="-128"/>
              </a:rPr>
              <a:t>」</a:t>
            </a:r>
            <a:r>
              <a:rPr lang="ja-JP" altLang="en-US" dirty="0" smtClean="0">
                <a:ea typeface="メイリオ" panose="020B0604030504040204" pitchFamily="50" charset="-128"/>
              </a:rPr>
              <a:t>　</a:t>
            </a:r>
            <a:r>
              <a:rPr lang="en-US" altLang="ja-JP" dirty="0">
                <a:ea typeface="メイリオ" panose="020B0604030504040204" pitchFamily="50" charset="-128"/>
              </a:rPr>
              <a:t> http://sec.ipa.go.jp/users/seminar/seminar_tokyo_20141217-02.pdf</a:t>
            </a:r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802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shii\AppData\Local\Temp\12140039466_5f7712fdca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" y="0"/>
            <a:ext cx="9146286" cy="685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9208" y="773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/>
              <a:t>アジャイルソフトウェア開発</a:t>
            </a:r>
            <a:r>
              <a:rPr lang="ja-JP" altLang="en-US" b="1" dirty="0" smtClean="0"/>
              <a:t>宣言</a:t>
            </a:r>
            <a:endParaRPr kumimoji="1" lang="ja-JP" alt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123728" y="1916832"/>
            <a:ext cx="66247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000" b="1" dirty="0">
                <a:effectLst/>
                <a:ea typeface="メイリオ" panose="020B0604030504040204" pitchFamily="50" charset="-128"/>
              </a:rPr>
              <a:t>私たちは、ソフトウェア開発の実践</a:t>
            </a:r>
            <a:br>
              <a:rPr lang="ja-JP" altLang="en-US" sz="2000" b="1" dirty="0">
                <a:effectLst/>
                <a:ea typeface="メイリオ" panose="020B0604030504040204" pitchFamily="50" charset="-128"/>
              </a:rPr>
            </a:br>
            <a:r>
              <a:rPr lang="ja-JP" altLang="en-US" sz="2000" b="1" dirty="0">
                <a:effectLst/>
                <a:ea typeface="メイリオ" panose="020B0604030504040204" pitchFamily="50" charset="-128"/>
              </a:rPr>
              <a:t>あるいは実践を手助けする活動を通じて、</a:t>
            </a:r>
            <a:br>
              <a:rPr lang="ja-JP" altLang="en-US" sz="2000" b="1" dirty="0">
                <a:effectLst/>
                <a:ea typeface="メイリオ" panose="020B0604030504040204" pitchFamily="50" charset="-128"/>
              </a:rPr>
            </a:br>
            <a:r>
              <a:rPr lang="ja-JP" altLang="en-US" sz="2000" b="1" dirty="0">
                <a:effectLst/>
                <a:ea typeface="メイリオ" panose="020B0604030504040204" pitchFamily="50" charset="-128"/>
              </a:rPr>
              <a:t>よりよい開発方法を見つけ出そうとしている。</a:t>
            </a:r>
            <a:br>
              <a:rPr lang="ja-JP" altLang="en-US" sz="2000" b="1" dirty="0">
                <a:effectLst/>
                <a:ea typeface="メイリオ" panose="020B0604030504040204" pitchFamily="50" charset="-128"/>
              </a:rPr>
            </a:br>
            <a:r>
              <a:rPr lang="ja-JP" altLang="en-US" sz="2000" b="1" dirty="0">
                <a:effectLst/>
                <a:ea typeface="メイリオ" panose="020B0604030504040204" pitchFamily="50" charset="-128"/>
              </a:rPr>
              <a:t>この活動を通して、私たちは以下の価値に至った。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67945" y="3501008"/>
            <a:ext cx="5948471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400" b="1" dirty="0">
                <a:effectLst/>
                <a:ea typeface="メイリオ" panose="020B0604030504040204" pitchFamily="50" charset="-128"/>
              </a:rPr>
              <a:t>プロセスやツールよりも</a:t>
            </a:r>
            <a:r>
              <a:rPr lang="ja-JP" altLang="en-US" sz="2800" b="1" dirty="0">
                <a:solidFill>
                  <a:srgbClr val="FF0000"/>
                </a:solidFill>
                <a:effectLst/>
                <a:ea typeface="メイリオ" panose="020B0604030504040204" pitchFamily="50" charset="-128"/>
              </a:rPr>
              <a:t>個人と対話</a:t>
            </a:r>
            <a:r>
              <a:rPr lang="ja-JP" altLang="en-US" sz="1400" b="1" dirty="0">
                <a:effectLst/>
                <a:ea typeface="メイリオ" panose="020B0604030504040204" pitchFamily="50" charset="-128"/>
              </a:rPr>
              <a:t>を、</a:t>
            </a:r>
            <a:r>
              <a:rPr lang="ja-JP" altLang="en-US" sz="2000" b="1" dirty="0">
                <a:effectLst/>
                <a:ea typeface="メイリオ" panose="020B0604030504040204" pitchFamily="50" charset="-128"/>
              </a:rPr>
              <a:t/>
            </a:r>
            <a:br>
              <a:rPr lang="ja-JP" altLang="en-US" sz="2000" b="1" dirty="0">
                <a:effectLst/>
                <a:ea typeface="メイリオ" panose="020B0604030504040204" pitchFamily="50" charset="-128"/>
              </a:rPr>
            </a:br>
            <a:r>
              <a:rPr lang="ja-JP" altLang="en-US" sz="1400" b="1" dirty="0">
                <a:effectLst/>
                <a:ea typeface="メイリオ" panose="020B0604030504040204" pitchFamily="50" charset="-128"/>
              </a:rPr>
              <a:t>包括的なドキュメントよりも</a:t>
            </a:r>
            <a:r>
              <a:rPr lang="ja-JP" altLang="en-US" sz="2800" b="1" dirty="0">
                <a:solidFill>
                  <a:srgbClr val="FF0000"/>
                </a:solidFill>
                <a:effectLst/>
                <a:ea typeface="メイリオ" panose="020B0604030504040204" pitchFamily="50" charset="-128"/>
              </a:rPr>
              <a:t>動くソフトウェア</a:t>
            </a:r>
            <a:r>
              <a:rPr lang="ja-JP" altLang="en-US" sz="1400" b="1" dirty="0">
                <a:effectLst/>
                <a:ea typeface="メイリオ" panose="020B0604030504040204" pitchFamily="50" charset="-128"/>
              </a:rPr>
              <a:t>を、</a:t>
            </a:r>
            <a:r>
              <a:rPr lang="ja-JP" altLang="en-US" sz="2800" b="1" dirty="0">
                <a:effectLst/>
                <a:ea typeface="メイリオ" panose="020B0604030504040204" pitchFamily="50" charset="-128"/>
              </a:rPr>
              <a:t/>
            </a:r>
            <a:br>
              <a:rPr lang="ja-JP" altLang="en-US" sz="2800" b="1" dirty="0">
                <a:effectLst/>
                <a:ea typeface="メイリオ" panose="020B0604030504040204" pitchFamily="50" charset="-128"/>
              </a:rPr>
            </a:br>
            <a:r>
              <a:rPr lang="ja-JP" altLang="en-US" sz="1400" b="1" dirty="0">
                <a:effectLst/>
                <a:ea typeface="メイリオ" panose="020B0604030504040204" pitchFamily="50" charset="-128"/>
              </a:rPr>
              <a:t>契約交渉よりも</a:t>
            </a:r>
            <a:r>
              <a:rPr lang="ja-JP" altLang="en-US" sz="2800" b="1" dirty="0">
                <a:solidFill>
                  <a:srgbClr val="FF0000"/>
                </a:solidFill>
                <a:effectLst/>
                <a:ea typeface="メイリオ" panose="020B0604030504040204" pitchFamily="50" charset="-128"/>
              </a:rPr>
              <a:t>顧客との協調</a:t>
            </a:r>
            <a:r>
              <a:rPr lang="ja-JP" altLang="en-US" sz="1400" b="1" dirty="0">
                <a:effectLst/>
                <a:ea typeface="メイリオ" panose="020B0604030504040204" pitchFamily="50" charset="-128"/>
              </a:rPr>
              <a:t>を、</a:t>
            </a:r>
            <a:r>
              <a:rPr lang="ja-JP" altLang="en-US" sz="2800" b="1" dirty="0">
                <a:effectLst/>
                <a:ea typeface="メイリオ" panose="020B0604030504040204" pitchFamily="50" charset="-128"/>
              </a:rPr>
              <a:t/>
            </a:r>
            <a:br>
              <a:rPr lang="ja-JP" altLang="en-US" sz="2800" b="1" dirty="0">
                <a:effectLst/>
                <a:ea typeface="メイリオ" panose="020B0604030504040204" pitchFamily="50" charset="-128"/>
              </a:rPr>
            </a:br>
            <a:r>
              <a:rPr lang="ja-JP" altLang="en-US" sz="1400" b="1" dirty="0">
                <a:effectLst/>
                <a:ea typeface="メイリオ" panose="020B0604030504040204" pitchFamily="50" charset="-128"/>
              </a:rPr>
              <a:t>計画に従うことよりも</a:t>
            </a:r>
            <a:r>
              <a:rPr lang="ja-JP" altLang="en-US" sz="2800" b="1" dirty="0">
                <a:solidFill>
                  <a:srgbClr val="FF0000"/>
                </a:solidFill>
                <a:effectLst/>
                <a:ea typeface="メイリオ" panose="020B0604030504040204" pitchFamily="50" charset="-128"/>
              </a:rPr>
              <a:t>変化への対応</a:t>
            </a:r>
            <a:r>
              <a:rPr lang="ja-JP" altLang="en-US" sz="1400" b="1" dirty="0">
                <a:effectLst/>
                <a:ea typeface="メイリオ" panose="020B0604030504040204" pitchFamily="50" charset="-128"/>
              </a:rPr>
              <a:t>を、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619672" y="5733607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000" b="1" dirty="0">
                <a:effectLst/>
                <a:ea typeface="メイリオ" panose="020B0604030504040204" pitchFamily="50" charset="-128"/>
              </a:rPr>
              <a:t>価値とする。すなわち、左記のことがらに価値があることを</a:t>
            </a:r>
            <a:br>
              <a:rPr lang="ja-JP" altLang="en-US" sz="2000" b="1" dirty="0">
                <a:effectLst/>
                <a:ea typeface="メイリオ" panose="020B0604030504040204" pitchFamily="50" charset="-128"/>
              </a:rPr>
            </a:br>
            <a:r>
              <a:rPr lang="ja-JP" altLang="en-US" sz="2000" b="1" dirty="0">
                <a:effectLst/>
                <a:ea typeface="メイリオ" panose="020B0604030504040204" pitchFamily="50" charset="-128"/>
              </a:rPr>
              <a:t>認めながらも、私たちは右記のことがらにより価値を置く。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644008" y="6516052"/>
            <a:ext cx="460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メイリオ" panose="020B0604030504040204" pitchFamily="50" charset="-128"/>
              </a:rPr>
              <a:t>https://www.flickr.com/photos/kalexanderson/</a:t>
            </a:r>
            <a:endParaRPr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5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blog.livedoor.jp/gilcrows/imgs/8/e/8e8a15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" y="-1"/>
            <a:ext cx="9130890" cy="68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2968948" y="5013176"/>
            <a:ext cx="3219214" cy="864096"/>
          </a:xfrm>
          <a:prstGeom prst="wedgeRoundRectCallout">
            <a:avLst>
              <a:gd name="adj1" fmla="val 53568"/>
              <a:gd name="adj2" fmla="val -10368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ea typeface="メイリオ" panose="020B0604030504040204" pitchFamily="50" charset="-128"/>
              </a:rPr>
              <a:t>仕様変更しまくるぜ！！</a:t>
            </a:r>
            <a:endParaRPr kumimoji="1" lang="ja-JP" altLang="en-US" sz="2000" dirty="0">
              <a:ea typeface="メイリオ" panose="020B0604030504040204" pitchFamily="50" charset="-128"/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266284" y="3364688"/>
            <a:ext cx="3438274" cy="826759"/>
          </a:xfrm>
          <a:prstGeom prst="wedgeRoundRectCallout">
            <a:avLst>
              <a:gd name="adj1" fmla="val 47456"/>
              <a:gd name="adj2" fmla="val -11589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ea typeface="メイリオ" panose="020B0604030504040204" pitchFamily="50" charset="-128"/>
              </a:rPr>
              <a:t>MS</a:t>
            </a:r>
            <a:r>
              <a:rPr lang="ja-JP" altLang="en-US" sz="2000" dirty="0"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 smtClean="0">
                <a:ea typeface="メイリオ" panose="020B0604030504040204" pitchFamily="50" charset="-128"/>
              </a:rPr>
              <a:t>Project</a:t>
            </a:r>
            <a:r>
              <a:rPr kumimoji="1" lang="ja-JP" altLang="en-US" sz="2000" dirty="0" smtClean="0">
                <a:ea typeface="メイリオ" panose="020B0604030504040204" pitchFamily="50" charset="-128"/>
              </a:rPr>
              <a:t>は</a:t>
            </a:r>
            <a:r>
              <a:rPr lang="ja-JP" altLang="en-US" sz="2000" dirty="0">
                <a:ea typeface="メイリオ" panose="020B0604030504040204" pitchFamily="50" charset="-128"/>
              </a:rPr>
              <a:t>クビ</a:t>
            </a:r>
            <a:r>
              <a:rPr kumimoji="1" lang="ja-JP" altLang="en-US" sz="2000" dirty="0" smtClean="0">
                <a:ea typeface="メイリオ" panose="020B0604030504040204" pitchFamily="50" charset="-128"/>
              </a:rPr>
              <a:t>だ！！</a:t>
            </a:r>
            <a:endParaRPr kumimoji="1" lang="ja-JP" altLang="en-US" sz="2000" dirty="0">
              <a:ea typeface="メイリオ" panose="020B0604030504040204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1691680" y="908720"/>
            <a:ext cx="3672408" cy="826759"/>
          </a:xfrm>
          <a:prstGeom prst="wedgeRoundRectCallout">
            <a:avLst>
              <a:gd name="adj1" fmla="val 47595"/>
              <a:gd name="adj2" fmla="val 141035"/>
              <a:gd name="adj3" fmla="val 16667"/>
            </a:avLst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ea typeface="メイリオ" panose="020B0604030504040204" pitchFamily="50" charset="-128"/>
              </a:rPr>
              <a:t>仕様書なんかくそくらえ！！</a:t>
            </a:r>
            <a:endParaRPr kumimoji="1" lang="ja-JP" altLang="en-US" sz="2000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578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shii\AppData\Local\Temp\16646530026_f80c882ba6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920"/>
            <a:ext cx="9144000" cy="610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534661" y="6488668"/>
            <a:ext cx="460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メイリオ" panose="020B0604030504040204" pitchFamily="50" charset="-128"/>
              </a:rPr>
              <a:t>https://www.flickr.com/photos/kalexanderson/</a:t>
            </a:r>
            <a:endParaRPr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70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アジャイルとは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ビジネスと</a:t>
            </a:r>
            <a:r>
              <a:rPr lang="en-US" altLang="ja-JP" dirty="0"/>
              <a:t>IT</a:t>
            </a:r>
            <a:r>
              <a:rPr lang="ja-JP" altLang="en-US" dirty="0"/>
              <a:t>の融合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23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ングル">
  <a:themeElements>
    <a:clrScheme name="アングル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ング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1049</TotalTime>
  <Words>213</Words>
  <Application>Microsoft Office PowerPoint</Application>
  <PresentationFormat>画面に合わせる (4:3)</PresentationFormat>
  <Paragraphs>54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3" baseType="lpstr">
      <vt:lpstr>アングル</vt:lpstr>
      <vt:lpstr>Office ​​テーマ</vt:lpstr>
      <vt:lpstr>アジャイルとはなにか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アジャイルソフトウェア開発宣言</vt:lpstr>
      <vt:lpstr>PowerPoint プレゼンテーション</vt:lpstr>
      <vt:lpstr>PowerPoint プレゼンテーション</vt:lpstr>
      <vt:lpstr>アジャイルとは</vt:lpstr>
      <vt:lpstr>ソフトウェアの価値</vt:lpstr>
      <vt:lpstr>ウォーターフォール開発が提供する価値</vt:lpstr>
      <vt:lpstr>アジャイル開発が提供する価値</vt:lpstr>
      <vt:lpstr>Agile</vt:lpstr>
      <vt:lpstr>速い</vt:lpstr>
      <vt:lpstr>敏い</vt:lpstr>
      <vt:lpstr>ビジネスとITの関わり方</vt:lpstr>
      <vt:lpstr>共通認識</vt:lpstr>
      <vt:lpstr>共通認識</vt:lpstr>
      <vt:lpstr>価値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アジャイルとはなにか</dc:title>
  <dc:creator>石井</dc:creator>
  <cp:lastModifiedBy>石井</cp:lastModifiedBy>
  <cp:revision>39</cp:revision>
  <dcterms:created xsi:type="dcterms:W3CDTF">2015-02-25T05:34:31Z</dcterms:created>
  <dcterms:modified xsi:type="dcterms:W3CDTF">2015-03-04T09:48:12Z</dcterms:modified>
</cp:coreProperties>
</file>