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9"/>
  </p:handoutMasterIdLst>
  <p:sldIdLst>
    <p:sldId id="256" r:id="rId3"/>
    <p:sldId id="269" r:id="rId4"/>
    <p:sldId id="319" r:id="rId5"/>
    <p:sldId id="338" r:id="rId6"/>
    <p:sldId id="277" r:id="rId7"/>
    <p:sldId id="349" r:id="rId8"/>
    <p:sldId id="346" r:id="rId9"/>
    <p:sldId id="257" r:id="rId10"/>
    <p:sldId id="317" r:id="rId11"/>
    <p:sldId id="368" r:id="rId12"/>
    <p:sldId id="318" r:id="rId14"/>
    <p:sldId id="276" r:id="rId15"/>
    <p:sldId id="288" r:id="rId16"/>
    <p:sldId id="340" r:id="rId17"/>
    <p:sldId id="347" r:id="rId18"/>
    <p:sldId id="342" r:id="rId19"/>
    <p:sldId id="291" r:id="rId20"/>
    <p:sldId id="344" r:id="rId21"/>
    <p:sldId id="383" r:id="rId22"/>
    <p:sldId id="343" r:id="rId23"/>
    <p:sldId id="345" r:id="rId24"/>
    <p:sldId id="389" r:id="rId25"/>
    <p:sldId id="278" r:id="rId26"/>
    <p:sldId id="296" r:id="rId27"/>
    <p:sldId id="302" r:id="rId28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0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E266C-C840-4240-8866-2B46C8267273}" type="datetimeFigureOut">
              <a:rPr lang="en-AU" smtClean="0"/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2D89-E4F2-4F45-BD6B-32BD1C050686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62D89-E4F2-4F45-BD6B-32BD1C050686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60D27B-0ABF-4143-B719-A0A18D7B753D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C5BE-A0DE-4B5E-965E-5D1A234A437C}" type="slidenum">
              <a:rPr lang="en-AU" smtClean="0"/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tags" Target="../tags/tag16.xml"/><Relationship Id="rId5" Type="http://schemas.openxmlformats.org/officeDocument/2006/relationships/image" Target="../media/image20.png"/><Relationship Id="rId4" Type="http://schemas.openxmlformats.org/officeDocument/2006/relationships/tags" Target="../tags/tag15.xml"/><Relationship Id="rId3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Ccamm/MTDSim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tags" Target="../tags/tag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2.xml"/><Relationship Id="rId2" Type="http://schemas.openxmlformats.org/officeDocument/2006/relationships/image" Target="../media/image18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102" y="1933130"/>
            <a:ext cx="10927796" cy="2387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GENG5512 Presentation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Integrating Time Domain in the Evaluation of Moving Target Defense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3284" y="5155005"/>
            <a:ext cx="2806614" cy="853032"/>
          </a:xfrm>
        </p:spPr>
        <p:txBody>
          <a:bodyPr>
            <a:normAutofit/>
          </a:bodyPr>
          <a:lstStyle/>
          <a:p>
            <a:r>
              <a:rPr lang="en-US" dirty="0"/>
              <a:t>Wenxiao Zhang</a:t>
            </a:r>
            <a:endParaRPr lang="en-US" dirty="0"/>
          </a:p>
          <a:p>
            <a:r>
              <a:rPr lang="en-US" dirty="0"/>
              <a:t>22792191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 MTD Execution Scheme: To explore the optimal scheme that can maximise the effectiveness of MTD</a:t>
            </a:r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443923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MTD </a:t>
            </a: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Operation - Visualisation</a:t>
            </a:r>
            <a:endParaRPr lang="en-AU" sz="3600" dirty="0">
              <a:solidFill>
                <a:srgbClr val="EBEBEB"/>
              </a:solidFill>
            </a:endParaRPr>
          </a:p>
        </p:txBody>
      </p:sp>
      <p:sp useBgFill="1"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116330"/>
            <a:ext cx="12251055" cy="574167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11480" y="1906270"/>
            <a:ext cx="5178425" cy="4552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buNone/>
            </a:pPr>
            <a:r>
              <a:rPr lang="en-US" altLang="en-AU" b="1" dirty="0">
                <a:sym typeface="+mn-ea"/>
              </a:rPr>
              <a:t>3 MTD Execution Schemes: </a:t>
            </a:r>
            <a:r>
              <a:rPr lang="en-US" altLang="en-AU" dirty="0">
                <a:sym typeface="+mn-ea"/>
              </a:rPr>
              <a:t>To explore the optimal scheme that maximise the effectiveness of MTD​.</a:t>
            </a:r>
            <a:endParaRPr lang="en-US" altLang="en-AU" dirty="0">
              <a:sym typeface="+mn-ea"/>
            </a:endParaRPr>
          </a:p>
          <a:p>
            <a:pPr indent="0">
              <a:buNone/>
            </a:pPr>
            <a:endParaRPr lang="en-US" altLang="en-AU" dirty="0">
              <a:sym typeface="+mn-ea"/>
            </a:endParaRPr>
          </a:p>
          <a:p>
            <a:pPr indent="0">
              <a:buNone/>
            </a:pPr>
            <a:endParaRPr lang="en-US" altLang="en-AU" dirty="0">
              <a:sym typeface="+mn-ea"/>
            </a:endParaRPr>
          </a:p>
          <a:p>
            <a:pPr indent="0">
              <a:buNone/>
            </a:pPr>
            <a:endParaRPr lang="en-US" altLang="en-AU" dirty="0">
              <a:sym typeface="+mn-ea"/>
            </a:endParaRPr>
          </a:p>
          <a:p>
            <a:pPr indent="0">
              <a:buNone/>
            </a:pPr>
            <a:endParaRPr lang="en-US" altLang="en-AU" dirty="0">
              <a:sym typeface="+mn-ea"/>
            </a:endParaRPr>
          </a:p>
          <a:p>
            <a:pPr indent="0">
              <a:buNone/>
            </a:pPr>
            <a:r>
              <a:rPr lang="en-US" altLang="en-AU" dirty="0">
                <a:sym typeface="+mn-ea"/>
              </a:rPr>
              <a:t>Example: </a:t>
            </a:r>
            <a:endParaRPr lang="en-US" altLang="en-AU" dirty="0">
              <a:sym typeface="+mn-ea"/>
            </a:endParaRPr>
          </a:p>
          <a:p>
            <a:pPr indent="457200">
              <a:buNone/>
            </a:pPr>
            <a:r>
              <a:rPr lang="en-US" altLang="en-AU" dirty="0">
                <a:sym typeface="+mn-ea"/>
              </a:rPr>
              <a:t>ServiceDiversity (application layer) + </a:t>
            </a:r>
            <a:endParaRPr lang="en-US" altLang="en-AU" dirty="0">
              <a:sym typeface="+mn-ea"/>
            </a:endParaRPr>
          </a:p>
          <a:p>
            <a:pPr indent="457200">
              <a:buNone/>
            </a:pPr>
            <a:r>
              <a:rPr lang="en-US" altLang="en-AU" dirty="0">
                <a:sym typeface="+mn-ea"/>
              </a:rPr>
              <a:t>IPShuffle (network layer)</a:t>
            </a:r>
            <a:endParaRPr lang="en-US" altLang="en-AU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7200" y="3408045"/>
            <a:ext cx="5354955" cy="1560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07200" y="5032375"/>
            <a:ext cx="5420360" cy="1622425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5671820" y="4022149"/>
            <a:ext cx="1768565" cy="45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Alternative</a:t>
            </a:r>
            <a:endParaRPr lang="en-US" b="1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5589439" y="5631421"/>
            <a:ext cx="1809063" cy="461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Simultaneous</a:t>
            </a:r>
            <a:endParaRPr lang="en-US" b="1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07200" y="1667510"/>
            <a:ext cx="5354320" cy="160718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5901690" y="2286000"/>
            <a:ext cx="1308100" cy="45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Random</a:t>
            </a:r>
            <a:endParaRPr lang="en-U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sym typeface="+mn-ea"/>
              </a:rPr>
              <a:t>Attack Operation</a:t>
            </a:r>
            <a:endParaRPr lang="en-AU" dirty="0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795" y="2111375"/>
            <a:ext cx="946785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645795" y="2111375"/>
            <a:ext cx="946785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645795" y="2111375"/>
            <a:ext cx="946785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5"/>
          <a:stretch>
            <a:fillRect/>
          </a:stretch>
        </p:blipFill>
        <p:spPr>
          <a:xfrm>
            <a:off x="645795" y="2111375"/>
            <a:ext cx="946785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99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12518" y="256069"/>
            <a:ext cx="4614176" cy="1878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右箭头 3"/>
          <p:cNvSpPr/>
          <p:nvPr/>
        </p:nvSpPr>
        <p:spPr>
          <a:xfrm rot="7650479" flipV="1">
            <a:off x="7898111" y="2070062"/>
            <a:ext cx="819223" cy="266819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8366319" y="1323455"/>
            <a:ext cx="1135329" cy="62559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7"/>
            <a:ext cx="9857465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Attack Operation - Visualisation</a:t>
            </a:r>
            <a:endParaRPr lang="en-AU" sz="3600" dirty="0">
              <a:solidFill>
                <a:srgbClr val="EBEBEB"/>
              </a:solidFill>
            </a:endParaRPr>
          </a:p>
        </p:txBody>
      </p:sp>
      <p:sp useBgFill="1"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" y="2356485"/>
            <a:ext cx="11008995" cy="44037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48970" y="2170430"/>
            <a:ext cx="1918335" cy="1020445"/>
            <a:chOff x="555" y="3290"/>
            <a:chExt cx="3456" cy="965"/>
          </a:xfrm>
        </p:grpSpPr>
        <p:sp>
          <p:nvSpPr>
            <p:cNvPr id="4" name="右箭头 3"/>
            <p:cNvSpPr/>
            <p:nvPr/>
          </p:nvSpPr>
          <p:spPr>
            <a:xfrm rot="2580000" flipV="1">
              <a:off x="3074" y="3988"/>
              <a:ext cx="937" cy="26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5" y="3290"/>
              <a:ext cx="2903" cy="7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Being interrupted by the network layer MTD</a:t>
              </a:r>
              <a:endParaRPr lang="en-US" altLang="zh-CN" sz="12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32680" y="3006725"/>
            <a:ext cx="2204085" cy="615950"/>
            <a:chOff x="7768" y="4735"/>
            <a:chExt cx="3471" cy="970"/>
          </a:xfrm>
        </p:grpSpPr>
        <p:sp>
          <p:nvSpPr>
            <p:cNvPr id="11" name="右箭头 10"/>
            <p:cNvSpPr/>
            <p:nvPr>
              <p:custDataLst>
                <p:tags r:id="rId2"/>
              </p:custDataLst>
            </p:nvPr>
          </p:nvSpPr>
          <p:spPr>
            <a:xfrm flipH="1" flipV="1">
              <a:off x="7768" y="5031"/>
              <a:ext cx="912" cy="369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>
              <p:custDataLst>
                <p:tags r:id="rId3"/>
              </p:custDataLst>
            </p:nvPr>
          </p:nvSpPr>
          <p:spPr>
            <a:xfrm>
              <a:off x="8564" y="4735"/>
              <a:ext cx="2675" cy="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Compromise host 1</a:t>
              </a:r>
              <a:endParaRPr lang="en-US" altLang="zh-CN" sz="1200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53125" y="5210810"/>
            <a:ext cx="1697990" cy="983615"/>
            <a:chOff x="9375" y="8206"/>
            <a:chExt cx="2674" cy="1549"/>
          </a:xfrm>
        </p:grpSpPr>
        <p:sp>
          <p:nvSpPr>
            <p:cNvPr id="20" name="右箭头 19"/>
            <p:cNvSpPr/>
            <p:nvPr>
              <p:custDataLst>
                <p:tags r:id="rId4"/>
              </p:custDataLst>
            </p:nvPr>
          </p:nvSpPr>
          <p:spPr>
            <a:xfrm rot="5400000" flipH="1" flipV="1">
              <a:off x="10287" y="8458"/>
              <a:ext cx="851" cy="34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>
              <p:custDataLst>
                <p:tags r:id="rId5"/>
              </p:custDataLst>
            </p:nvPr>
          </p:nvSpPr>
          <p:spPr>
            <a:xfrm>
              <a:off x="9375" y="8785"/>
              <a:ext cx="2675" cy="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ym typeface="+mn-ea"/>
                </a:rPr>
                <a:t>Being interrupted by the application layer MTD</a:t>
              </a:r>
              <a:endParaRPr lang="en-US" altLang="zh-CN" sz="1200" b="1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ingle_bar_mttc_sub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1276350"/>
            <a:ext cx="8509635" cy="5431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646285" cy="1400810"/>
          </a:xfrm>
        </p:spPr>
        <p:txBody>
          <a:bodyPr/>
          <a:lstStyle/>
          <a:p>
            <a:r>
              <a:rPr lang="en-US" dirty="0"/>
              <a:t>Single MTD Evaluation - MTTC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6850" y="2533015"/>
            <a:ext cx="3401695" cy="253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/>
              <a:t>MTTC - Mean Time to Compromise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Info:</a:t>
            </a:r>
            <a:r>
              <a:rPr lang="en-US" sz="1400" dirty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average time for the adversary to compromise 80% nodes in the network.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higher the MTTC, the longer it takes for the adversary to reach their goal, the better the MTD performs.</a:t>
            </a:r>
            <a:endParaRPr lang="en-US" dirty="0"/>
          </a:p>
        </p:txBody>
      </p:sp>
      <p:grpSp>
        <p:nvGrpSpPr>
          <p:cNvPr id="4" name="组合 8"/>
          <p:cNvGrpSpPr/>
          <p:nvPr/>
        </p:nvGrpSpPr>
        <p:grpSpPr>
          <a:xfrm>
            <a:off x="5969910" y="3798914"/>
            <a:ext cx="2423453" cy="769828"/>
            <a:chOff x="10141" y="4830"/>
            <a:chExt cx="4366" cy="728"/>
          </a:xfrm>
        </p:grpSpPr>
        <p:sp>
          <p:nvSpPr>
            <p:cNvPr id="5" name="右箭头 3"/>
            <p:cNvSpPr/>
            <p:nvPr/>
          </p:nvSpPr>
          <p:spPr>
            <a:xfrm flipV="1">
              <a:off x="13300" y="5152"/>
              <a:ext cx="1207" cy="26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7"/>
            <p:cNvSpPr/>
            <p:nvPr/>
          </p:nvSpPr>
          <p:spPr>
            <a:xfrm>
              <a:off x="10141" y="4830"/>
              <a:ext cx="3250" cy="7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Network Shuffle-based MTDs have dominant positions</a:t>
              </a:r>
              <a:endParaRPr lang="en-US" altLang="zh-CN" sz="1200" b="1" dirty="0"/>
            </a:p>
          </p:txBody>
        </p:sp>
      </p:grpSp>
      <p:grpSp>
        <p:nvGrpSpPr>
          <p:cNvPr id="8" name="组合 8"/>
          <p:cNvGrpSpPr/>
          <p:nvPr/>
        </p:nvGrpSpPr>
        <p:grpSpPr>
          <a:xfrm>
            <a:off x="1552394" y="1294731"/>
            <a:ext cx="2867512" cy="816356"/>
            <a:chOff x="9404" y="5192"/>
            <a:chExt cx="5166" cy="772"/>
          </a:xfrm>
        </p:grpSpPr>
        <p:sp>
          <p:nvSpPr>
            <p:cNvPr id="9" name="右箭头 3"/>
            <p:cNvSpPr/>
            <p:nvPr/>
          </p:nvSpPr>
          <p:spPr>
            <a:xfrm rot="20847417" flipV="1">
              <a:off x="13074" y="5192"/>
              <a:ext cx="1496" cy="26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7"/>
            <p:cNvSpPr/>
            <p:nvPr/>
          </p:nvSpPr>
          <p:spPr>
            <a:xfrm>
              <a:off x="9404" y="5262"/>
              <a:ext cx="4031" cy="7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16 scenarios</a:t>
              </a:r>
              <a:endParaRPr lang="en-US" altLang="zh-CN" sz="1200" b="1" dirty="0"/>
            </a:p>
            <a:p>
              <a:pPr algn="ctr"/>
              <a:r>
                <a:rPr lang="en-US" altLang="zh-CN" sz="1200" b="1" dirty="0"/>
                <a:t>Intervals: [50, 100, 150, 200]</a:t>
              </a:r>
              <a:endParaRPr lang="en-US" altLang="zh-CN" sz="1200" b="1" dirty="0"/>
            </a:p>
            <a:p>
              <a:pPr algn="ctr"/>
              <a:r>
                <a:rPr lang="en-US" altLang="zh-CN" sz="1200" b="1" dirty="0"/>
                <a:t>Node: [25, 50, 75, 100]</a:t>
              </a:r>
              <a:endParaRPr lang="en-US" altLang="zh-CN" sz="1200" b="1" dirty="0"/>
            </a:p>
          </p:txBody>
        </p:sp>
      </p:grpSp>
      <p:grpSp>
        <p:nvGrpSpPr>
          <p:cNvPr id="11" name="组合 8"/>
          <p:cNvGrpSpPr/>
          <p:nvPr/>
        </p:nvGrpSpPr>
        <p:grpSpPr>
          <a:xfrm>
            <a:off x="3088560" y="5778078"/>
            <a:ext cx="2860851" cy="742334"/>
            <a:chOff x="10156" y="5563"/>
            <a:chExt cx="5154" cy="702"/>
          </a:xfrm>
        </p:grpSpPr>
        <p:sp>
          <p:nvSpPr>
            <p:cNvPr id="12" name="右箭头 3"/>
            <p:cNvSpPr/>
            <p:nvPr/>
          </p:nvSpPr>
          <p:spPr>
            <a:xfrm rot="740215" flipV="1">
              <a:off x="13814" y="5911"/>
              <a:ext cx="1496" cy="26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7"/>
            <p:cNvSpPr/>
            <p:nvPr/>
          </p:nvSpPr>
          <p:spPr>
            <a:xfrm>
              <a:off x="10156" y="5563"/>
              <a:ext cx="4031" cy="7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/>
                <a:t>NoMTD</a:t>
              </a:r>
              <a:r>
                <a:rPr lang="en-US" altLang="zh-CN" sz="1200" b="1" dirty="0"/>
                <a:t> + 5 MTD techniques</a:t>
              </a:r>
              <a:endParaRPr lang="en-US" altLang="zh-CN" sz="1200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9952355" y="1243965"/>
            <a:ext cx="2099945" cy="1258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355" y="5014595"/>
            <a:ext cx="2099945" cy="1309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11365" y="6323330"/>
            <a:ext cx="748030" cy="27178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45175" y="6514465"/>
            <a:ext cx="1266190" cy="27178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25" grpId="1" animBg="1"/>
      <p:bldP spid="6" grpId="1" animBg="1"/>
      <p:bldP spid="15" grpId="0" animBg="1"/>
      <p:bldP spid="14" grpId="0" animBg="1"/>
      <p:bldP spid="15" grpId="1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646285" cy="1400810"/>
          </a:xfrm>
        </p:spPr>
        <p:txBody>
          <a:bodyPr/>
          <a:lstStyle/>
          <a:p>
            <a:r>
              <a:rPr lang="en-US" dirty="0"/>
              <a:t>Single MTD Evaluation - Interval</a:t>
            </a:r>
            <a:endParaRPr lang="en-AU" dirty="0"/>
          </a:p>
        </p:txBody>
      </p:sp>
      <p:pic>
        <p:nvPicPr>
          <p:cNvPr id="5" name="图片 4" descr="single_bar_mttc_size_mtd_interv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1853565"/>
            <a:ext cx="104648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ingle_bar_mttc_sub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1276350"/>
            <a:ext cx="8510905" cy="543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646285" cy="1400810"/>
          </a:xfrm>
        </p:spPr>
        <p:txBody>
          <a:bodyPr/>
          <a:lstStyle/>
          <a:p>
            <a:r>
              <a:rPr lang="en-US" dirty="0"/>
              <a:t>Single MTD Evaluation - MTTC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6850" y="2533015"/>
            <a:ext cx="3401695" cy="253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/>
              <a:t>MTTC - Mean Time to Compromise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Info:</a:t>
            </a:r>
            <a:r>
              <a:rPr lang="en-US" sz="1400" dirty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average time for the adversary to compromise 80% nodes in the network.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higher the MTTC, the longer it takes for the adversary to reach their goal, the better the MTD performs.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996805" y="5019040"/>
            <a:ext cx="2099945" cy="12153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8725" y="5019040"/>
            <a:ext cx="2099945" cy="1304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646285" cy="1400810"/>
          </a:xfrm>
        </p:spPr>
        <p:txBody>
          <a:bodyPr/>
          <a:lstStyle/>
          <a:p>
            <a:r>
              <a:rPr lang="en-US" dirty="0"/>
              <a:t>Single MTD Evaluation - Node</a:t>
            </a:r>
            <a:endParaRPr lang="en-AU" dirty="0"/>
          </a:p>
        </p:txBody>
      </p:sp>
      <p:pic>
        <p:nvPicPr>
          <p:cNvPr id="4" name="图片 3" descr="single_bar_mttc_size_mtd_interv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1853565"/>
            <a:ext cx="104648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ultiple_bar_mttc_sub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135" y="1151890"/>
            <a:ext cx="8590280" cy="559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699135"/>
          </a:xfrm>
        </p:spPr>
        <p:txBody>
          <a:bodyPr/>
          <a:lstStyle/>
          <a:p>
            <a:r>
              <a:rPr lang="en-US" dirty="0"/>
              <a:t>Multiple MTD Evaluation - MTTC</a:t>
            </a:r>
            <a:endParaRPr lang="en-AU" dirty="0"/>
          </a:p>
        </p:txBody>
      </p:sp>
      <p:sp>
        <p:nvSpPr>
          <p:cNvPr id="14" name="矩形 13"/>
          <p:cNvSpPr/>
          <p:nvPr/>
        </p:nvSpPr>
        <p:spPr>
          <a:xfrm>
            <a:off x="7950835" y="1080135"/>
            <a:ext cx="2207895" cy="13442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50835" y="4932680"/>
            <a:ext cx="2207260" cy="1309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8"/>
          <p:cNvGrpSpPr/>
          <p:nvPr/>
        </p:nvGrpSpPr>
        <p:grpSpPr>
          <a:xfrm>
            <a:off x="598170" y="6094730"/>
            <a:ext cx="1816735" cy="655320"/>
            <a:chOff x="10156" y="5563"/>
            <a:chExt cx="5154" cy="702"/>
          </a:xfrm>
        </p:grpSpPr>
        <p:sp>
          <p:nvSpPr>
            <p:cNvPr id="12" name="右箭头 3"/>
            <p:cNvSpPr/>
            <p:nvPr>
              <p:custDataLst>
                <p:tags r:id="rId2"/>
              </p:custDataLst>
            </p:nvPr>
          </p:nvSpPr>
          <p:spPr>
            <a:xfrm rot="740215" flipV="1">
              <a:off x="13814" y="5911"/>
              <a:ext cx="1496" cy="26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7"/>
            <p:cNvSpPr/>
            <p:nvPr>
              <p:custDataLst>
                <p:tags r:id="rId3"/>
              </p:custDataLst>
            </p:nvPr>
          </p:nvSpPr>
          <p:spPr>
            <a:xfrm>
              <a:off x="10156" y="5563"/>
              <a:ext cx="4031" cy="7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b="1" dirty="0" err="1"/>
                <a:t>NoMTD</a:t>
              </a:r>
              <a:r>
                <a:rPr lang="en-US" altLang="zh-CN" sz="1200" b="1" dirty="0"/>
                <a:t> + 10 pairwise MTD combinations</a:t>
              </a:r>
              <a:endParaRPr lang="en-US" altLang="zh-CN" sz="1200" b="1" dirty="0"/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108585" y="1896110"/>
            <a:ext cx="1816735" cy="655320"/>
            <a:chOff x="10156" y="5563"/>
            <a:chExt cx="5154" cy="702"/>
          </a:xfrm>
        </p:grpSpPr>
        <p:sp>
          <p:nvSpPr>
            <p:cNvPr id="4" name="右箭头 3"/>
            <p:cNvSpPr/>
            <p:nvPr>
              <p:custDataLst>
                <p:tags r:id="rId4"/>
              </p:custDataLst>
            </p:nvPr>
          </p:nvSpPr>
          <p:spPr>
            <a:xfrm flipV="1">
              <a:off x="13814" y="5911"/>
              <a:ext cx="1496" cy="26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7"/>
            <p:cNvSpPr/>
            <p:nvPr>
              <p:custDataLst>
                <p:tags r:id="rId5"/>
              </p:custDataLst>
            </p:nvPr>
          </p:nvSpPr>
          <p:spPr>
            <a:xfrm>
              <a:off x="10156" y="5563"/>
              <a:ext cx="4031" cy="7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b="1" dirty="0" err="1"/>
                <a:t>3 execution schemes for each scenario</a:t>
              </a:r>
              <a:endParaRPr lang="en-US" altLang="zh-CN" sz="1200" b="1" dirty="0"/>
            </a:p>
          </p:txBody>
        </p:sp>
      </p:grpSp>
      <p:sp>
        <p:nvSpPr>
          <p:cNvPr id="25" name="椭圆 24"/>
          <p:cNvSpPr/>
          <p:nvPr/>
        </p:nvSpPr>
        <p:spPr>
          <a:xfrm>
            <a:off x="1925320" y="2198370"/>
            <a:ext cx="1991360" cy="22606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4" grpId="0" animBg="1"/>
      <p:bldP spid="10" grpId="0" animBg="1"/>
      <p:bldP spid="14" grpId="1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multiple_bar_mttc_sub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779270"/>
            <a:ext cx="11383010" cy="4161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699135"/>
          </a:xfrm>
        </p:spPr>
        <p:txBody>
          <a:bodyPr/>
          <a:lstStyle/>
          <a:p>
            <a:r>
              <a:rPr lang="en-US" dirty="0"/>
              <a:t>Multiple MTD Evaluation - Interval</a:t>
            </a:r>
            <a:endParaRPr lang="en-AU" dirty="0"/>
          </a:p>
        </p:txBody>
      </p:sp>
      <p:sp>
        <p:nvSpPr>
          <p:cNvPr id="5" name="右箭头 3"/>
          <p:cNvSpPr/>
          <p:nvPr/>
        </p:nvSpPr>
        <p:spPr>
          <a:xfrm rot="1954524" flipV="1">
            <a:off x="2383155" y="1955165"/>
            <a:ext cx="1724660" cy="282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7"/>
          <p:cNvSpPr/>
          <p:nvPr/>
        </p:nvSpPr>
        <p:spPr>
          <a:xfrm>
            <a:off x="965835" y="1151890"/>
            <a:ext cx="2562225" cy="959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The combination of 2 shuffle-based MTDs did not have the same dominant position as when they were used individually.</a:t>
            </a:r>
            <a:endParaRPr lang="en-US" altLang="zh-CN" sz="1200" b="1" dirty="0"/>
          </a:p>
        </p:txBody>
      </p:sp>
      <p:sp>
        <p:nvSpPr>
          <p:cNvPr id="3" name="右箭头 3"/>
          <p:cNvSpPr/>
          <p:nvPr/>
        </p:nvSpPr>
        <p:spPr>
          <a:xfrm rot="8314521" flipV="1">
            <a:off x="4429760" y="2040255"/>
            <a:ext cx="1129665" cy="282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7"/>
          <p:cNvSpPr/>
          <p:nvPr/>
        </p:nvSpPr>
        <p:spPr>
          <a:xfrm>
            <a:off x="5294224" y="1152013"/>
            <a:ext cx="2342412" cy="742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Most of the Shuffle + Diversity </a:t>
            </a:r>
            <a:r>
              <a:rPr lang="en-US" altLang="zh-CN" sz="1200" b="1"/>
              <a:t>MTD combinations </a:t>
            </a:r>
            <a:r>
              <a:rPr lang="en-US" altLang="zh-CN" sz="1200" b="1" dirty="0"/>
              <a:t>have </a:t>
            </a:r>
            <a:r>
              <a:rPr lang="en-US" altLang="zh-CN" sz="1200" b="1"/>
              <a:t>better performance</a:t>
            </a:r>
            <a:endParaRPr lang="en-US" altLang="zh-CN" sz="1200" b="1" dirty="0"/>
          </a:p>
        </p:txBody>
      </p:sp>
      <p:sp>
        <p:nvSpPr>
          <p:cNvPr id="8" name="圆角矩形 7"/>
          <p:cNvSpPr/>
          <p:nvPr/>
        </p:nvSpPr>
        <p:spPr>
          <a:xfrm>
            <a:off x="3961765" y="2524760"/>
            <a:ext cx="86360" cy="23228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03555" y="5704205"/>
            <a:ext cx="2705100" cy="1708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3"/>
          <p:cNvSpPr/>
          <p:nvPr/>
        </p:nvSpPr>
        <p:spPr>
          <a:xfrm rot="18754524" flipV="1">
            <a:off x="2840355" y="5121910"/>
            <a:ext cx="1279525" cy="134620"/>
          </a:xfrm>
          <a:prstGeom prst="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111625" y="2049145"/>
            <a:ext cx="476250" cy="2755265"/>
          </a:xfrm>
          <a:prstGeom prst="round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3"/>
          <p:cNvSpPr/>
          <p:nvPr/>
        </p:nvSpPr>
        <p:spPr>
          <a:xfrm rot="13114520" flipV="1">
            <a:off x="4425950" y="5012055"/>
            <a:ext cx="854075" cy="133985"/>
          </a:xfrm>
          <a:prstGeom prst="rightArrow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373120" y="5471795"/>
            <a:ext cx="3234690" cy="436880"/>
          </a:xfrm>
          <a:prstGeom prst="round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734810" y="5222875"/>
            <a:ext cx="2240915" cy="652780"/>
          </a:xfrm>
          <a:prstGeom prst="round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3"/>
          <p:cNvSpPr/>
          <p:nvPr/>
        </p:nvSpPr>
        <p:spPr>
          <a:xfrm rot="12454519">
            <a:off x="4480560" y="4515485"/>
            <a:ext cx="2516505" cy="179705"/>
          </a:xfrm>
          <a:prstGeom prst="rightArrow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03555" y="5471795"/>
            <a:ext cx="1978660" cy="17081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"/>
          <p:cNvSpPr/>
          <p:nvPr/>
        </p:nvSpPr>
        <p:spPr>
          <a:xfrm rot="18754524" flipV="1">
            <a:off x="1412240" y="4877435"/>
            <a:ext cx="1292860" cy="108585"/>
          </a:xfrm>
          <a:prstGeom prst="rightArrow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536190" y="2712085"/>
            <a:ext cx="95885" cy="218630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"/>
          <p:cNvSpPr/>
          <p:nvPr/>
        </p:nvSpPr>
        <p:spPr>
          <a:xfrm rot="16200000" flipV="1">
            <a:off x="1949450" y="5391150"/>
            <a:ext cx="1268730" cy="2825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4" name="圆角矩形 7"/>
          <p:cNvSpPr/>
          <p:nvPr/>
        </p:nvSpPr>
        <p:spPr>
          <a:xfrm>
            <a:off x="1204595" y="6018530"/>
            <a:ext cx="2085340" cy="669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 dirty="0"/>
              <a:t>The best single MTD may be more effective in some scenarios</a:t>
            </a:r>
            <a:endParaRPr lang="en-US" altLang="zh-C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9" grpId="0" bldLvl="0" animBg="1"/>
      <p:bldP spid="6" grpId="0" bldLvl="0" animBg="1"/>
      <p:bldP spid="5" grpId="0" bldLvl="0" animBg="1"/>
      <p:bldP spid="8" grpId="1" animBg="1"/>
      <p:bldP spid="10" grpId="1" animBg="1"/>
      <p:bldP spid="9" grpId="1" animBg="1"/>
      <p:bldP spid="6" grpId="1" animBg="1"/>
      <p:bldP spid="5" grpId="1" animBg="1"/>
      <p:bldP spid="11" grpId="0" animBg="1"/>
      <p:bldP spid="7" grpId="0" animBg="1"/>
      <p:bldP spid="3" grpId="0" animBg="1"/>
      <p:bldP spid="28" grpId="0" bldLvl="0" animBg="1"/>
      <p:bldP spid="12" grpId="0" bldLvl="0" animBg="1"/>
      <p:bldP spid="26" grpId="0" bldLvl="0" animBg="1"/>
      <p:bldP spid="27" grpId="0" bldLvl="0" animBg="1"/>
      <p:bldP spid="11" grpId="1" animBg="1"/>
      <p:bldP spid="7" grpId="1" animBg="1"/>
      <p:bldP spid="3" grpId="1" animBg="1"/>
      <p:bldP spid="28" grpId="1" animBg="1"/>
      <p:bldP spid="12" grpId="1" animBg="1"/>
      <p:bldP spid="26" grpId="1" animBg="1"/>
      <p:bldP spid="27" grpId="1" animBg="1"/>
      <p:bldP spid="32" grpId="0" animBg="1"/>
      <p:bldP spid="31" grpId="0" animBg="1"/>
      <p:bldP spid="30" grpId="0" animBg="1"/>
      <p:bldP spid="35" grpId="0" animBg="1"/>
      <p:bldP spid="34" grpId="0" animBg="1"/>
      <p:bldP spid="32" grpId="1" animBg="1"/>
      <p:bldP spid="31" grpId="1" animBg="1"/>
      <p:bldP spid="30" grpId="1" animBg="1"/>
      <p:bldP spid="35" grpId="1" animBg="1"/>
      <p:bldP spid="3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ultiple_bar_mttc_subplot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1135" y="1151890"/>
            <a:ext cx="8590280" cy="559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699135"/>
          </a:xfrm>
        </p:spPr>
        <p:txBody>
          <a:bodyPr/>
          <a:lstStyle/>
          <a:p>
            <a:r>
              <a:rPr lang="en-US" dirty="0"/>
              <a:t>Multiple MTD Evaluation - MTTC</a:t>
            </a:r>
            <a:endParaRPr lang="en-AU" dirty="0"/>
          </a:p>
        </p:txBody>
      </p:sp>
      <p:sp>
        <p:nvSpPr>
          <p:cNvPr id="10" name="矩形 9"/>
          <p:cNvSpPr/>
          <p:nvPr/>
        </p:nvSpPr>
        <p:spPr>
          <a:xfrm>
            <a:off x="7950835" y="4932680"/>
            <a:ext cx="2099945" cy="1258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5140" y="4932680"/>
            <a:ext cx="2099945" cy="1258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360680" y="1441450"/>
            <a:ext cx="10095865" cy="496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Moving Target Defense (MTD): </a:t>
            </a:r>
            <a:endParaRPr lang="en-US" b="1" dirty="0"/>
          </a:p>
          <a:p>
            <a:pPr lvl="1"/>
            <a:r>
              <a:rPr lang="en-US" sz="2000" dirty="0"/>
              <a:t>A defense mechanism that can thwart adversary by dynamically moving system components in the network </a:t>
            </a:r>
            <a:r>
              <a:rPr lang="en-US" sz="2000" baseline="30000" dirty="0"/>
              <a:t>[2]</a:t>
            </a:r>
            <a:r>
              <a:rPr lang="en-US" sz="2000" dirty="0"/>
              <a:t>.</a:t>
            </a:r>
            <a:endParaRPr lang="en-US" sz="2000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3572149"/>
            <a:ext cx="5049694" cy="1509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68" y="2822764"/>
            <a:ext cx="4285523" cy="2258771"/>
          </a:xfrm>
          <a:prstGeom prst="rect">
            <a:avLst/>
          </a:prstGeom>
        </p:spPr>
      </p:pic>
      <p:sp>
        <p:nvSpPr>
          <p:cNvPr id="7" name="Content Placeholder 2"/>
          <p:cNvSpPr txBox="1"/>
          <p:nvPr>
            <p:custDataLst>
              <p:tags r:id="rId3"/>
            </p:custDataLst>
          </p:nvPr>
        </p:nvSpPr>
        <p:spPr>
          <a:xfrm>
            <a:off x="1041487" y="5202555"/>
            <a:ext cx="3688080" cy="42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Traditional defense</a:t>
            </a:r>
            <a:endParaRPr lang="en-US" b="1" dirty="0"/>
          </a:p>
        </p:txBody>
      </p:sp>
      <p:sp>
        <p:nvSpPr>
          <p:cNvPr id="8" name="Content Placeholder 2"/>
          <p:cNvSpPr txBox="1"/>
          <p:nvPr>
            <p:custDataLst>
              <p:tags r:id="rId4"/>
            </p:custDataLst>
          </p:nvPr>
        </p:nvSpPr>
        <p:spPr>
          <a:xfrm>
            <a:off x="7771417" y="5202555"/>
            <a:ext cx="824224" cy="42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MTD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ultiple_bar_mttc_sub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776730"/>
            <a:ext cx="11338560" cy="4058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10188575" cy="699135"/>
          </a:xfrm>
        </p:spPr>
        <p:txBody>
          <a:bodyPr/>
          <a:lstStyle/>
          <a:p>
            <a:r>
              <a:rPr lang="en-US" dirty="0"/>
              <a:t>Multiple MTD Evaluation - Node</a:t>
            </a:r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10188575" cy="699135"/>
          </a:xfrm>
        </p:spPr>
        <p:txBody>
          <a:bodyPr/>
          <a:lstStyle/>
          <a:p>
            <a:r>
              <a:rPr lang="en-US" altLang="en-AU" dirty="0">
                <a:sym typeface="+mn-ea"/>
              </a:rPr>
              <a:t>Execution Scheme Evaluation</a:t>
            </a:r>
            <a:endParaRPr lang="en-AU" dirty="0"/>
          </a:p>
        </p:txBody>
      </p:sp>
      <p:pic>
        <p:nvPicPr>
          <p:cNvPr id="8" name="图片 7" descr="scheme_max_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1976755"/>
            <a:ext cx="11546840" cy="323088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062595" y="2633980"/>
            <a:ext cx="194945" cy="19672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3"/>
          <p:cNvSpPr/>
          <p:nvPr/>
        </p:nvSpPr>
        <p:spPr>
          <a:xfrm rot="2614524" flipV="1">
            <a:off x="6621145" y="1893570"/>
            <a:ext cx="1724660" cy="2825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圆角矩形 7"/>
          <p:cNvSpPr/>
          <p:nvPr/>
        </p:nvSpPr>
        <p:spPr>
          <a:xfrm>
            <a:off x="5124450" y="1017270"/>
            <a:ext cx="2562225" cy="959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 dirty="0">
                <a:sym typeface="+mn-ea"/>
              </a:rPr>
              <a:t>7</a:t>
            </a:r>
            <a:r>
              <a:rPr lang="en-AU" altLang="zh-CN" sz="1200" b="1" dirty="0">
                <a:sym typeface="+mn-ea"/>
              </a:rPr>
              <a:t> combination strategies yielded the </a:t>
            </a:r>
            <a:r>
              <a:rPr lang="en-AU" altLang="zh-CN" sz="1200" b="1" dirty="0">
                <a:sym typeface="+mn-ea"/>
              </a:rPr>
              <a:t>best results when using the </a:t>
            </a:r>
            <a:r>
              <a:rPr lang="en-US" altLang="en-AU" sz="1200" b="1" dirty="0">
                <a:sym typeface="+mn-ea"/>
              </a:rPr>
              <a:t>Simultaneous </a:t>
            </a:r>
            <a:r>
              <a:rPr lang="en-AU" altLang="zh-CN" sz="1200" b="1" dirty="0">
                <a:sym typeface="+mn-ea"/>
              </a:rPr>
              <a:t>scheme at scenario node 25 and interval </a:t>
            </a:r>
            <a:r>
              <a:rPr lang="en-US" altLang="en-AU" sz="1200" b="1" dirty="0">
                <a:sym typeface="+mn-ea"/>
              </a:rPr>
              <a:t>200</a:t>
            </a:r>
            <a:r>
              <a:rPr lang="en-AU" altLang="zh-CN" sz="1200" b="1" dirty="0">
                <a:sym typeface="+mn-ea"/>
              </a:rPr>
              <a:t>.</a:t>
            </a:r>
            <a:endParaRPr lang="en-US" altLang="zh-CN" sz="1200" b="1" dirty="0"/>
          </a:p>
        </p:txBody>
      </p:sp>
      <p:sp>
        <p:nvSpPr>
          <p:cNvPr id="12" name="右箭头 3"/>
          <p:cNvSpPr/>
          <p:nvPr/>
        </p:nvSpPr>
        <p:spPr>
          <a:xfrm rot="11194522" flipV="1">
            <a:off x="8218805" y="3706495"/>
            <a:ext cx="1654175" cy="331470"/>
          </a:xfrm>
          <a:prstGeom prst="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886315" y="3856990"/>
            <a:ext cx="1892300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85100" y="4601210"/>
            <a:ext cx="472440" cy="2832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062595" y="1976755"/>
            <a:ext cx="1553845" cy="2832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 animBg="1"/>
      <p:bldP spid="12" grpId="0" animBg="1"/>
      <p:bldP spid="13" grpId="0" animBg="1"/>
      <p:bldP spid="11" grpId="0" animBg="1"/>
      <p:bldP spid="10" grpId="0" animBg="1"/>
      <p:bldP spid="15" grpId="1" animBg="1"/>
      <p:bldP spid="14" grpId="1" animBg="1"/>
      <p:bldP spid="9" grpId="1" animBg="1"/>
      <p:bldP spid="12" grpId="1" animBg="1"/>
      <p:bldP spid="13" grpId="1" animBg="1"/>
      <p:bldP spid="11" grpId="1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ultiple_bar_mttc_sub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776730"/>
            <a:ext cx="11338560" cy="4058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10188575" cy="699135"/>
          </a:xfrm>
        </p:spPr>
        <p:txBody>
          <a:bodyPr/>
          <a:lstStyle/>
          <a:p>
            <a:r>
              <a:rPr lang="en-US" dirty="0"/>
              <a:t>Multiple MTD Evaluation - Node</a:t>
            </a:r>
            <a:endParaRPr lang="en-AU" dirty="0"/>
          </a:p>
        </p:txBody>
      </p:sp>
      <p:sp>
        <p:nvSpPr>
          <p:cNvPr id="15" name="圆角矩形 14"/>
          <p:cNvSpPr/>
          <p:nvPr/>
        </p:nvSpPr>
        <p:spPr>
          <a:xfrm>
            <a:off x="3490595" y="1679575"/>
            <a:ext cx="1745615" cy="3956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843270" y="4179570"/>
            <a:ext cx="364490" cy="5295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35575" y="3549015"/>
            <a:ext cx="607060" cy="6305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4" grpId="0" animBg="1"/>
      <p:bldP spid="15" grpId="1" animBg="1"/>
      <p:bldP spid="3" grpId="1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2037715"/>
            <a:ext cx="9731375" cy="3836670"/>
          </a:xfrm>
        </p:spPr>
        <p:txBody>
          <a:bodyPr>
            <a:normAutofit fontScale="97500" lnSpcReduction="10000"/>
          </a:bodyPr>
          <a:lstStyle/>
          <a:p>
            <a:r>
              <a:rPr lang="en-US" dirty="0">
                <a:sym typeface="+mn-ea"/>
              </a:rPr>
              <a:t>In most scenarios, </a:t>
            </a:r>
            <a:r>
              <a:rPr lang="en-US" dirty="0"/>
              <a:t>MTDs are more effective when 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triggering with shorter Intervals;</a:t>
            </a:r>
            <a:endParaRPr lang="en-US" dirty="0"/>
          </a:p>
          <a:p>
            <a:pPr lvl="1"/>
            <a:r>
              <a:rPr lang="en-US" dirty="0"/>
              <a:t>executing in networks with more nodes;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combining multiple MTD category techniques (e.g. Shuffle + Diversity).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In most scenarios, e</a:t>
            </a:r>
            <a:r>
              <a:rPr lang="en-US" dirty="0"/>
              <a:t>xecution schemes: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The alternative and simultaneous schemes outperform the random scheme;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The alternative scheme is particularly effective for shorter intervals (50,100);</a:t>
            </a:r>
            <a:endParaRPr lang="en-US" dirty="0">
              <a:sym typeface="+mn-ea"/>
            </a:endParaRPr>
          </a:p>
          <a:p>
            <a:pPr lvl="1"/>
            <a:r>
              <a:rPr lang="en-US" dirty="0"/>
              <a:t>The simultaneous scheme is more effective for longer intervals (150, 200).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729740"/>
            <a:ext cx="10302240" cy="463359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Factors that affect MTD effectiveness;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Attack profile;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Reconfiguration limit;</a:t>
            </a:r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60" y="1712199"/>
            <a:ext cx="10507345" cy="4536201"/>
          </a:xfrm>
        </p:spPr>
        <p:txBody>
          <a:bodyPr>
            <a:normAutofit fontScale="70000" lnSpcReduction="20000"/>
          </a:bodyPr>
          <a:lstStyle/>
          <a:p>
            <a:r>
              <a:rPr lang="en-US" altLang="en-AU" dirty="0"/>
              <a:t>[1] J. -H. Cho et al., "Toward Proactive, Adaptive Defense: A Survey on Moving Target Defense," in IEEE Communications Surveys and Tutorials, vol. 22, no. 1, pp. 709-745, Firstquarter 2020, doi: 10.1109/COMST.2019.2963791.</a:t>
            </a:r>
            <a:endParaRPr lang="en-US" altLang="en-AU" dirty="0"/>
          </a:p>
          <a:p>
            <a:endParaRPr lang="en-US" altLang="en-AU" dirty="0"/>
          </a:p>
          <a:p>
            <a:r>
              <a:rPr lang="en-US" altLang="en-AU" dirty="0">
                <a:sym typeface="+mn-ea"/>
              </a:rPr>
              <a:t>[2] S. </a:t>
            </a:r>
            <a:r>
              <a:rPr lang="en-US" altLang="en-AU" dirty="0" err="1">
                <a:sym typeface="+mn-ea"/>
              </a:rPr>
              <a:t>Jajodia</a:t>
            </a:r>
            <a:r>
              <a:rPr lang="en-US" altLang="en-AU" dirty="0">
                <a:sym typeface="+mn-ea"/>
              </a:rPr>
              <a:t>, A. K. Ghosh, V. Swarup, C. Wang, and X. S. Wang, Moving target defense: creating asymmetric uncertainty for cyber threats. Springer Science and Business Media, 2011.</a:t>
            </a:r>
            <a:endParaRPr lang="en-US" altLang="en-AU" dirty="0">
              <a:sym typeface="+mn-ea"/>
            </a:endParaRPr>
          </a:p>
          <a:p>
            <a:endParaRPr lang="en-US" altLang="en-AU" dirty="0">
              <a:sym typeface="+mn-ea"/>
            </a:endParaRPr>
          </a:p>
          <a:p>
            <a:r>
              <a:rPr lang="en-US" altLang="en-AU" dirty="0">
                <a:sym typeface="+mn-ea"/>
              </a:rPr>
              <a:t>[3] </a:t>
            </a:r>
            <a:r>
              <a:rPr lang="en-AU" dirty="0"/>
              <a:t>A. Brown "MTDSim</a:t>
            </a:r>
            <a:r>
              <a:rPr lang="en-US" altLang="en-AU" dirty="0"/>
              <a:t>,</a:t>
            </a:r>
            <a:r>
              <a:rPr lang="en-AU" dirty="0"/>
              <a:t>" GitHub</a:t>
            </a:r>
            <a:r>
              <a:rPr lang="en-US" altLang="en-AU" dirty="0"/>
              <a:t>, 2021</a:t>
            </a:r>
            <a:r>
              <a:rPr lang="en-AU" dirty="0"/>
              <a:t>. [Online]. Available: </a:t>
            </a:r>
            <a:r>
              <a:rPr lang="en-AU" dirty="0">
                <a:hlinkClick r:id="rId1"/>
              </a:rPr>
              <a:t>https://github.com/Ccamm/MTDSim</a:t>
            </a:r>
            <a:r>
              <a:rPr lang="en-AU" dirty="0"/>
              <a:t>.</a:t>
            </a:r>
            <a:endParaRPr lang="en-AU" dirty="0"/>
          </a:p>
          <a:p>
            <a:endParaRPr lang="en-AU" altLang="en-AU" dirty="0"/>
          </a:p>
          <a:p>
            <a:r>
              <a:rPr lang="en-AU" altLang="en-AU" dirty="0"/>
              <a:t>[4] H. </a:t>
            </a:r>
            <a:r>
              <a:rPr lang="en-AU" altLang="en-AU" dirty="0" err="1"/>
              <a:t>Alavizadeh</a:t>
            </a:r>
            <a:r>
              <a:rPr lang="en-AU" altLang="en-AU" dirty="0"/>
              <a:t>, J. B. Hong, D. S. Kim, and J. Jang-Jaccard, "Evaluating the effectiveness of shuffle and redundancy </a:t>
            </a:r>
            <a:r>
              <a:rPr lang="en-AU" altLang="en-AU" dirty="0" err="1"/>
              <a:t>mtd</a:t>
            </a:r>
            <a:r>
              <a:rPr lang="en-AU" altLang="en-AU" dirty="0"/>
              <a:t> techniques in the cloud," Computers and Security, vol. 102, p. 102091, 2021.</a:t>
            </a:r>
            <a:endParaRPr lang="en-AU" altLang="en-AU" dirty="0"/>
          </a:p>
          <a:p>
            <a:endParaRPr lang="en-AU" altLang="en-AU" dirty="0"/>
          </a:p>
          <a:p>
            <a:r>
              <a:rPr lang="en-AU" altLang="en-AU" dirty="0"/>
              <a:t>[5] H. </a:t>
            </a:r>
            <a:r>
              <a:rPr lang="en-AU" altLang="en-AU" dirty="0" err="1"/>
              <a:t>Alavizadeh</a:t>
            </a:r>
            <a:r>
              <a:rPr lang="en-AU" altLang="en-AU" dirty="0"/>
              <a:t>, J. B. Hong, J. Jang-Jaccard, and D. S. Kim, “Comprehensive security assessment of combined MTD techniques for the cloud,” in Proc. 5th ACM Workshop Moving Target </a:t>
            </a:r>
            <a:r>
              <a:rPr lang="en-AU" altLang="en-AU" dirty="0" err="1"/>
              <a:t>Defense</a:t>
            </a:r>
            <a:r>
              <a:rPr lang="en-AU" altLang="en-AU" dirty="0"/>
              <a:t> (MTD), 2018, pp. 11–20</a:t>
            </a:r>
            <a:endParaRPr lang="en-AU" altLang="en-AU" dirty="0"/>
          </a:p>
          <a:p>
            <a:endParaRPr lang="en-AU" altLang="en-AU" dirty="0"/>
          </a:p>
          <a:p>
            <a:r>
              <a:rPr lang="en-AU" altLang="en-AU" dirty="0"/>
              <a:t>[6] W. Connell, D. A. </a:t>
            </a:r>
            <a:r>
              <a:rPr lang="en-AU" altLang="en-AU" dirty="0" err="1"/>
              <a:t>Menascé</a:t>
            </a:r>
            <a:r>
              <a:rPr lang="en-AU" altLang="en-AU" dirty="0"/>
              <a:t> and M. Albanese, "Performance </a:t>
            </a:r>
            <a:r>
              <a:rPr lang="en-AU" altLang="en-AU" dirty="0" err="1"/>
              <a:t>Modeling</a:t>
            </a:r>
            <a:r>
              <a:rPr lang="en-AU" altLang="en-AU" dirty="0"/>
              <a:t> of Moving Target </a:t>
            </a:r>
            <a:r>
              <a:rPr lang="en-AU" altLang="en-AU" dirty="0" err="1"/>
              <a:t>Defenses</a:t>
            </a:r>
            <a:r>
              <a:rPr lang="en-AU" altLang="en-AU" dirty="0"/>
              <a:t> with Reconfiguration Limits," in IEEE Transactions on Dependable and Secure Computing, vol. 18, no. 1, pp. 205-219, 1 Jan.-Feb. 2021, </a:t>
            </a:r>
            <a:r>
              <a:rPr lang="en-AU" altLang="en-AU" dirty="0" err="1"/>
              <a:t>doi</a:t>
            </a:r>
            <a:r>
              <a:rPr lang="en-AU" altLang="en-AU" dirty="0"/>
              <a:t>: 10.1109/TDSC.2018.2882825.</a:t>
            </a:r>
            <a:endParaRPr lang="en-US" alt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Shuffle-based MTD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7418"/>
            <a:ext cx="10008549" cy="1488080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AU" dirty="0"/>
          </a:p>
        </p:txBody>
      </p:sp>
      <p:sp>
        <p:nvSpPr>
          <p:cNvPr id="6" name="右箭头 5"/>
          <p:cNvSpPr/>
          <p:nvPr/>
        </p:nvSpPr>
        <p:spPr>
          <a:xfrm>
            <a:off x="4838065" y="2788285"/>
            <a:ext cx="777875" cy="3359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1985" y="1853565"/>
            <a:ext cx="3136265" cy="2411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75" y="1853565"/>
            <a:ext cx="3285490" cy="241173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838065" y="5582920"/>
            <a:ext cx="777875" cy="3359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795" y="4799965"/>
            <a:ext cx="3189605" cy="18916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775" y="4798695"/>
            <a:ext cx="3210560" cy="1892935"/>
          </a:xfrm>
          <a:prstGeom prst="rect">
            <a:avLst/>
          </a:prstGeom>
        </p:spPr>
      </p:pic>
      <p:sp>
        <p:nvSpPr>
          <p:cNvPr id="19" name="Content Placeholder 2"/>
          <p:cNvSpPr txBox="1"/>
          <p:nvPr>
            <p:custDataLst>
              <p:tags r:id="rId7"/>
            </p:custDataLst>
          </p:nvPr>
        </p:nvSpPr>
        <p:spPr>
          <a:xfrm>
            <a:off x="645795" y="1426210"/>
            <a:ext cx="3688080" cy="42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Network Topology Shuffle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0" name="Content Placeholder 2"/>
          <p:cNvSpPr txBox="1"/>
          <p:nvPr>
            <p:custDataLst>
              <p:tags r:id="rId8"/>
            </p:custDataLst>
          </p:nvPr>
        </p:nvSpPr>
        <p:spPr>
          <a:xfrm>
            <a:off x="641985" y="4370705"/>
            <a:ext cx="3688080" cy="42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/>
              <a:t>IP Shuffle</a:t>
            </a:r>
            <a:endParaRPr lang="en-US" b="1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Diversity-based MTD</a:t>
            </a:r>
            <a:endParaRPr lang="en-AU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45795" y="4116070"/>
            <a:ext cx="2783205" cy="42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Service Diversity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/>
          <p:nvPr>
            <p:custDataLst>
              <p:tags r:id="rId1"/>
            </p:custDataLst>
          </p:nvPr>
        </p:nvSpPr>
        <p:spPr>
          <a:xfrm>
            <a:off x="645795" y="1425575"/>
            <a:ext cx="3688080" cy="42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OS Diversity</a:t>
            </a:r>
            <a:endParaRPr lang="en-US" dirty="0"/>
          </a:p>
          <a:p>
            <a:endParaRPr lang="en-US" dirty="0"/>
          </a:p>
        </p:txBody>
      </p:sp>
      <p:sp>
        <p:nvSpPr>
          <p:cNvPr id="6" name="右箭头 5"/>
          <p:cNvSpPr/>
          <p:nvPr/>
        </p:nvSpPr>
        <p:spPr>
          <a:xfrm>
            <a:off x="4838065" y="2788285"/>
            <a:ext cx="777875" cy="3359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838065" y="5582920"/>
            <a:ext cx="777875" cy="3359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5795" y="1931035"/>
            <a:ext cx="3530600" cy="19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610" y="1931035"/>
            <a:ext cx="3573780" cy="1929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5795" y="4544060"/>
            <a:ext cx="3530600" cy="22199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610" y="4544060"/>
            <a:ext cx="3522980" cy="219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537335"/>
            <a:ext cx="10377805" cy="163195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/>
              <a:t>Investigating </a:t>
            </a:r>
            <a:r>
              <a:rPr lang="en-US" b="1" dirty="0"/>
              <a:t>MTD Strategies</a:t>
            </a:r>
            <a:r>
              <a:rPr lang="en-US" b="1" i="1" dirty="0"/>
              <a:t> </a:t>
            </a:r>
            <a:r>
              <a:rPr lang="en-US" dirty="0"/>
              <a:t>that can improve the security of the system.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MTD Strategies </a:t>
            </a:r>
            <a:r>
              <a:rPr lang="en-US" dirty="0"/>
              <a:t>– Strategies of </a:t>
            </a:r>
            <a:r>
              <a:rPr lang="en-US" b="1" dirty="0"/>
              <a:t>combining </a:t>
            </a:r>
            <a:r>
              <a:rPr lang="en-US" dirty="0"/>
              <a:t>and </a:t>
            </a:r>
            <a:r>
              <a:rPr lang="en-US" b="1" dirty="0"/>
              <a:t>executing </a:t>
            </a:r>
            <a:r>
              <a:rPr lang="en-US" dirty="0"/>
              <a:t>different MTD techniques.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45795" y="3396969"/>
            <a:ext cx="4335914" cy="1713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r>
              <a:rPr lang="en-US" b="1" dirty="0"/>
              <a:t>Combination strategies</a:t>
            </a:r>
            <a:r>
              <a:rPr lang="en-US" dirty="0"/>
              <a:t>: </a:t>
            </a:r>
            <a:endParaRPr lang="en-US" dirty="0"/>
          </a:p>
          <a:p>
            <a:pPr marL="0" indent="0">
              <a:buFont typeface="Wingdings 3" panose="05040102010807070707" charset="2"/>
              <a:buNone/>
            </a:pPr>
            <a:r>
              <a:rPr lang="en-US" dirty="0"/>
              <a:t>	IP Shuffle + OS Diversity</a:t>
            </a:r>
            <a:endParaRPr lang="en-US" dirty="0"/>
          </a:p>
          <a:p>
            <a:pPr marL="0" indent="0">
              <a:buFont typeface="Wingdings 3" panose="05040102010807070707" charset="2"/>
              <a:buNone/>
            </a:pPr>
            <a:r>
              <a:rPr lang="en-US" dirty="0"/>
              <a:t>	OS Diversity + Service Diversity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348472" y="3396968"/>
            <a:ext cx="4335914" cy="1713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buNone/>
            </a:pPr>
            <a:r>
              <a:rPr lang="en-US" sz="2000" b="1" dirty="0"/>
              <a:t>Execution schemes</a:t>
            </a:r>
            <a:r>
              <a:rPr lang="en-US" sz="2000" dirty="0"/>
              <a:t>: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	random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alternative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Simultaneous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2910" y="4745956"/>
            <a:ext cx="3426744" cy="179599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b="1" dirty="0" err="1"/>
              <a:t>MTDSim</a:t>
            </a:r>
            <a:r>
              <a:rPr lang="en-US" altLang="en-AU" sz="1600" baseline="30000" dirty="0">
                <a:sym typeface="+mn-ea"/>
              </a:rPr>
              <a:t> </a:t>
            </a:r>
            <a:r>
              <a:rPr lang="en-US" altLang="en-AU" sz="1600" dirty="0"/>
              <a:t>: An</a:t>
            </a:r>
            <a:r>
              <a:rPr lang="en-US" altLang="en-AU" sz="1600" b="1" dirty="0"/>
              <a:t> </a:t>
            </a:r>
            <a:r>
              <a:rPr lang="en-US" altLang="en-AU" sz="1600" dirty="0"/>
              <a:t>MTD simulator for evaluating the effectiveness of MTD techniques used in combinations.</a:t>
            </a:r>
            <a:r>
              <a:rPr lang="en-AU" sz="1600" dirty="0"/>
              <a:t> But </a:t>
            </a:r>
            <a:r>
              <a:rPr lang="en-US" sz="1600" dirty="0"/>
              <a:t>o</a:t>
            </a:r>
            <a:r>
              <a:rPr lang="en-US" altLang="en-AU" sz="1600" dirty="0"/>
              <a:t>nly random execution scheme is implemented, and it </a:t>
            </a:r>
            <a:r>
              <a:rPr lang="en-AU" altLang="en-AU" sz="1600" dirty="0"/>
              <a:t>f</a:t>
            </a:r>
            <a:r>
              <a:rPr lang="en-AU" sz="1600" dirty="0"/>
              <a:t>all short in simulating time [3].</a:t>
            </a:r>
            <a:endParaRPr lang="en-AU" sz="1600" dirty="0"/>
          </a:p>
          <a:p>
            <a:pPr marL="0" indent="0">
              <a:buNone/>
            </a:pPr>
            <a:endParaRPr lang="en-US" altLang="en-AU" sz="1400" dirty="0"/>
          </a:p>
          <a:p>
            <a:pPr marL="0" indent="0">
              <a:buNone/>
            </a:pPr>
            <a:endParaRPr lang="en-US" altLang="en-AU" sz="105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80" y="1749020"/>
            <a:ext cx="6607408" cy="396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/>
          <p:cNvCxnSpPr>
            <a:stCxn id="10" idx="0"/>
          </p:cNvCxnSpPr>
          <p:nvPr/>
        </p:nvCxnSpPr>
        <p:spPr>
          <a:xfrm rot="5400000" flipH="1" flipV="1">
            <a:off x="2185678" y="3779006"/>
            <a:ext cx="817554" cy="1116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/>
          <p:nvPr/>
        </p:nvSpPr>
        <p:spPr>
          <a:xfrm>
            <a:off x="322909" y="1423935"/>
            <a:ext cx="3297869" cy="14005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r>
              <a:rPr lang="en-AU" sz="1600" dirty="0" err="1"/>
              <a:t>Alavizadeh</a:t>
            </a:r>
            <a:r>
              <a:rPr lang="en-AU" sz="1600" dirty="0"/>
              <a:t> et al. investigated the effectiveness of the combined MTD techniques based on HARM for the cloud environment [5].</a:t>
            </a:r>
            <a:endParaRPr lang="en-US" altLang="en-AU" sz="1100" dirty="0"/>
          </a:p>
        </p:txBody>
      </p:sp>
      <p:cxnSp>
        <p:nvCxnSpPr>
          <p:cNvPr id="20" name="Connector: Elbow 19"/>
          <p:cNvCxnSpPr>
            <a:stCxn id="19" idx="2"/>
          </p:cNvCxnSpPr>
          <p:nvPr/>
        </p:nvCxnSpPr>
        <p:spPr>
          <a:xfrm rot="16200000" flipH="1">
            <a:off x="2259969" y="2536340"/>
            <a:ext cx="604534" cy="1180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/>
          <p:nvPr/>
        </p:nvSpPr>
        <p:spPr>
          <a:xfrm>
            <a:off x="7437117" y="215811"/>
            <a:ext cx="2879182" cy="1797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r>
              <a:rPr lang="en-AU" sz="1600" dirty="0" err="1"/>
              <a:t>Alavizadeh</a:t>
            </a:r>
            <a:r>
              <a:rPr lang="en-AU" sz="1600" dirty="0"/>
              <a:t> et al. applied time-based metrics to the attacker's side, but did not fully consider the impact of time duration for specific events occurring in the network [4].</a:t>
            </a:r>
            <a:endParaRPr lang="en-US" altLang="en-AU" sz="1600" dirty="0"/>
          </a:p>
        </p:txBody>
      </p:sp>
      <p:cxnSp>
        <p:nvCxnSpPr>
          <p:cNvPr id="25" name="Connector: Elbow 24"/>
          <p:cNvCxnSpPr/>
          <p:nvPr/>
        </p:nvCxnSpPr>
        <p:spPr>
          <a:xfrm flipV="1">
            <a:off x="8763511" y="2012906"/>
            <a:ext cx="1287323" cy="319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/>
          <p:nvPr/>
        </p:nvSpPr>
        <p:spPr>
          <a:xfrm>
            <a:off x="8972496" y="4574951"/>
            <a:ext cx="3105579" cy="1795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r>
              <a:rPr lang="en-AU" altLang="en-AU" sz="1600" dirty="0"/>
              <a:t>Connell discovered that time-related issues such as resource occupation conflicts that occurred during system reconfiguration can affect the overall MTD evaluation [6].</a:t>
            </a:r>
            <a:endParaRPr lang="en-US" altLang="en-AU" sz="1600" dirty="0"/>
          </a:p>
        </p:txBody>
      </p:sp>
      <p:cxnSp>
        <p:nvCxnSpPr>
          <p:cNvPr id="29" name="Connector: Elbow 28"/>
          <p:cNvCxnSpPr>
            <a:stCxn id="28" idx="0"/>
          </p:cNvCxnSpPr>
          <p:nvPr/>
        </p:nvCxnSpPr>
        <p:spPr>
          <a:xfrm rot="16200000" flipV="1">
            <a:off x="9569283" y="3618947"/>
            <a:ext cx="837570" cy="10744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721485"/>
            <a:ext cx="9699625" cy="45269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/>
            <a:r>
              <a:rPr lang="en-US" dirty="0">
                <a:sym typeface="+mn-ea"/>
              </a:rPr>
              <a:t>What are the most effective </a:t>
            </a:r>
            <a:r>
              <a:rPr lang="en-US" b="1" dirty="0">
                <a:sym typeface="+mn-ea"/>
              </a:rPr>
              <a:t>strategies </a:t>
            </a:r>
            <a:r>
              <a:rPr lang="en-US" dirty="0">
                <a:sym typeface="+mn-ea"/>
              </a:rPr>
              <a:t>for combining and executing different MTD techniques</a:t>
            </a:r>
            <a:r>
              <a:rPr lang="en-US" dirty="0">
                <a:latin typeface="Segoe UI Variable Text" charset="0"/>
                <a:cs typeface="Segoe UI Variable Text" charset="0"/>
                <a:sym typeface="+mn-ea"/>
              </a:rPr>
              <a:t>?</a:t>
            </a:r>
            <a:endParaRPr lang="en-US" dirty="0">
              <a:latin typeface="Segoe UI Variable Text" charset="0"/>
              <a:cs typeface="Segoe UI Variable Text" charset="0"/>
              <a:sym typeface="+mn-ea"/>
            </a:endParaRPr>
          </a:p>
          <a:p>
            <a:pPr marL="0" lvl="1"/>
            <a:endParaRPr lang="en-US" dirty="0">
              <a:latin typeface="Segoe UI Variable Text" charset="0"/>
              <a:cs typeface="Segoe UI Variable Text" charset="0"/>
              <a:sym typeface="+mn-ea"/>
            </a:endParaRPr>
          </a:p>
          <a:p>
            <a:pPr marL="0" lvl="1"/>
            <a:endParaRPr lang="en-US" dirty="0"/>
          </a:p>
          <a:p>
            <a:pPr marL="0" lvl="1"/>
            <a:endParaRPr lang="en-US" dirty="0"/>
          </a:p>
          <a:p>
            <a:pPr marL="0" lvl="1"/>
            <a:r>
              <a:rPr lang="en-US" dirty="0"/>
              <a:t>What </a:t>
            </a:r>
            <a:r>
              <a:rPr lang="en-US" b="1" dirty="0"/>
              <a:t>factors </a:t>
            </a:r>
            <a:r>
              <a:rPr lang="en-US" dirty="0"/>
              <a:t>affect the effectiveness of MTDs, and how do these factors impact their performance</a:t>
            </a:r>
            <a:r>
              <a:rPr lang="en-US" dirty="0">
                <a:latin typeface="Segoe UI Variable Text" charset="0"/>
                <a:cs typeface="Segoe UI Variable Text" charset="0"/>
              </a:rPr>
              <a:t>?</a:t>
            </a:r>
            <a:endParaRPr lang="en-US" dirty="0">
              <a:latin typeface="Segoe UI Variable Text" charset="0"/>
              <a:cs typeface="Segoe UI Variable Text" charset="0"/>
            </a:endParaRPr>
          </a:p>
          <a:p>
            <a:pPr marL="0" lvl="1"/>
            <a:endParaRPr lang="en-US" dirty="0">
              <a:latin typeface="Segoe UI Variable Text" charset="0"/>
              <a:cs typeface="Segoe UI Variable Text" charset="0"/>
            </a:endParaRPr>
          </a:p>
          <a:p>
            <a:pPr marL="0"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MTDSimTime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30" y="1617345"/>
            <a:ext cx="10240010" cy="85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Discrete event Simulation (DES): </a:t>
            </a:r>
            <a:r>
              <a:rPr lang="en-US" dirty="0"/>
              <a:t>To identify actions that can alter the state of the network over the time period.</a:t>
            </a:r>
            <a:endParaRPr lang="en-US"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3330" y="2572385"/>
            <a:ext cx="9046210" cy="3891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sym typeface="+mn-ea"/>
              </a:rPr>
              <a:t>MTD Operation</a:t>
            </a:r>
            <a:endParaRPr lang="en-AU" dirty="0"/>
          </a:p>
        </p:txBody>
      </p:sp>
      <p:pic>
        <p:nvPicPr>
          <p:cNvPr id="111" name="图片 1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3979" y="2394585"/>
            <a:ext cx="9484042" cy="2947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55476" y="202519"/>
            <a:ext cx="4614176" cy="1878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3"/>
          <p:cNvSpPr/>
          <p:nvPr/>
        </p:nvSpPr>
        <p:spPr>
          <a:xfrm rot="7650479" flipV="1">
            <a:off x="5692415" y="2015635"/>
            <a:ext cx="863610" cy="266819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6241240" y="1289125"/>
            <a:ext cx="1135329" cy="62559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PP_MARK_KEY" val="44b1fc77-009e-466e-bd80-bf85c981b627"/>
  <p:tag name="COMMONDATA" val="eyJoZGlkIjoiMTA2ZjBhNWVhZjFmMzA2NGE2ZDBhOGFiMGU2OTVlZj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5259</Words>
  <Application>WPS 演示</Application>
  <PresentationFormat>Widescreen</PresentationFormat>
  <Paragraphs>209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Wingdings 3</vt:lpstr>
      <vt:lpstr>Arial</vt:lpstr>
      <vt:lpstr>Segoe UI Variable Text</vt:lpstr>
      <vt:lpstr>Century Gothic</vt:lpstr>
      <vt:lpstr>微软雅黑</vt:lpstr>
      <vt:lpstr>Arial Unicode MS</vt:lpstr>
      <vt:lpstr>Calibri</vt:lpstr>
      <vt:lpstr>等线</vt:lpstr>
      <vt:lpstr>Ion</vt:lpstr>
      <vt:lpstr>GENG5512 Presentation  Integrating Time Domain in the Evaluation of Moving Target Defense</vt:lpstr>
      <vt:lpstr>Introduction</vt:lpstr>
      <vt:lpstr>Background - Shuffle-based MTD</vt:lpstr>
      <vt:lpstr>Background - Diversity-based MTD</vt:lpstr>
      <vt:lpstr>Project Motivation</vt:lpstr>
      <vt:lpstr>Previous Works</vt:lpstr>
      <vt:lpstr>Research Questions</vt:lpstr>
      <vt:lpstr>Methodology - MTDSimTime</vt:lpstr>
      <vt:lpstr>MTD Operation</vt:lpstr>
      <vt:lpstr>MTD Operation - Visualisation</vt:lpstr>
      <vt:lpstr>Attack Operation</vt:lpstr>
      <vt:lpstr>Attack Operation - Visualisation</vt:lpstr>
      <vt:lpstr>Single MTD Evaluation - MTTC</vt:lpstr>
      <vt:lpstr>Single MTD Evaluation - Interval</vt:lpstr>
      <vt:lpstr>Single MTD Evaluation - MTTC</vt:lpstr>
      <vt:lpstr>Single MTD Evaluation - Node</vt:lpstr>
      <vt:lpstr>Multiple MTD Evaluation - MTTC</vt:lpstr>
      <vt:lpstr>Multiple MTD Evaluation - Interval</vt:lpstr>
      <vt:lpstr>Multiple MTD Evaluation - MTTC</vt:lpstr>
      <vt:lpstr>Multiple MTD Evaluation - Node</vt:lpstr>
      <vt:lpstr>Execution Scheme Evaluation</vt:lpstr>
      <vt:lpstr>Multiple MTD Evaluation - Node</vt:lpstr>
      <vt:lpstr>Conclusion</vt:lpstr>
      <vt:lpstr>Future works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GENG5511 Progress Report</dc:title>
  <dc:creator>Wenxiao Zhang (22792191)</dc:creator>
  <cp:lastModifiedBy>moebuta</cp:lastModifiedBy>
  <cp:revision>106</cp:revision>
  <dcterms:created xsi:type="dcterms:W3CDTF">2022-09-25T05:42:00Z</dcterms:created>
  <dcterms:modified xsi:type="dcterms:W3CDTF">2023-05-19T05:06:22Z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A89CCDBF94984DF3A206C5EE18B9743B_12</vt:lpwstr>
  </property>
  <property fmtid="{D5CDD505-2E9C-101B-9397-08002B2CF9AE}" pid="3" name="KSOProductBuildVer">
    <vt:lpwstr>2052-11.1.0.14309</vt:lpwstr>
  </property>
</Properties>
</file>