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rgs.mef.gov.it/_Documenti/VERSIONE-I/Attivit--i/Bilancio_di_previsione/Note_integrative/Le-tipologie-di-indicatori.pdf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rgs.mef.gov.it/_Documenti/VERSIONE-I/Attivit--i/Bilancio_di_previsione/Note_integrative/Le-tipologie-di-indicatori.pdf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rgs.mef.gov.it/_Documenti/VERSIONE-I/Attivit--i/Bilancio_di_previsione/Note_integrative/Le-tipologie-di-indicatori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Risultato = 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Impatto = outcome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http://www.rgs.mef.gov.it/_Documenti/VERSIONE-I/Attivit--i/Bilancio_di_previsione/Note_integrative/Le-tipologie-di-indicatori.pdf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http://www.rgs.mef.gov.it/_Documenti/VERSIONE-I/Attivit--i/Bilancio_di_previsione/Note_integrative/Le-tipologie-di-indicatori.pdf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http://www.rgs.mef.gov.it/_Documenti/VERSIONE-I/Attivit--i/Bilancio_di_previsione/Note_integrative/Le-tipologie-di-indicatori.pdf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 possibile approccio per la PA è quello di riunire il team operativo in una o più sessioni di definizione delle aree di competenza e relative skills necessarie.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Successivamente se si vuole utilizzare il modello Dreyfus si può coinvolgere il team chiedendo quali sono le aspettative di competenze ai vari livelli di maturità.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Hard skills: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Virtualization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Automation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Infrastructure as Code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CD/CI (Deployment Pipelines)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Operating Systems (Linux, Unix)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System Administration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Cloud Providers (AWS, GCP, Azure...)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Monitoring and alerting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Log Management &amp;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Clusters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Containers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Orchestration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Scripting languages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 Skills: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Agile Dev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Pairing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in cross-functional teams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 solving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Hard skills: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Virtualization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Automation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Infrastructure as Code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CD/CI (Deployment Pipelines)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Operating Systems (Linux, Unix)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System Administration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Cloud Providers (AWS, GCP, Azure...)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Monitoring and alerting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Log Management &amp;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Clusters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Containers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Orchestration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Scripting languages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 Skills: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Agile Dev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Pairing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in cross-functional teams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 solving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Hard skills: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Virtualization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Automation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Infrastructure as Code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CD/CI (Deployment Pipelines)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Operating Systems (Linux, Unix)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System Administration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Cloud Providers (AWS, GCP, Azure...)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Monitoring and alerting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Log Management &amp;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Clusters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Containers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Orchestration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Scripting languages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Soft Skills: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Agile Dev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Pairing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in cross-functional teams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 solving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">
    <p:bg>
      <p:bgPr>
        <a:solidFill>
          <a:srgbClr val="00BCC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40300" y="3241625"/>
            <a:ext cx="6263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USTOM_8">
    <p:bg>
      <p:bgPr>
        <a:solidFill>
          <a:srgbClr val="00BCCD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indent="-2921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indent="-2921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indent="-2921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indent="-2921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2018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350012" y="194207"/>
            <a:ext cx="8444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44903" y="1007774"/>
            <a:ext cx="78543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3287016" y="4897472"/>
            <a:ext cx="2565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4484637" y="4905375"/>
            <a:ext cx="170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670941"/>
            <a:ext cx="6530400" cy="301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264358" y="195842"/>
            <a:ext cx="86154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000">
                <a:solidFill>
                  <a:srgbClr val="0D2B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2" type="body"/>
          </p:nvPr>
        </p:nvSpPr>
        <p:spPr>
          <a:xfrm>
            <a:off x="4709159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22890" y="4943585"/>
            <a:ext cx="28233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59349" y="4751266"/>
            <a:ext cx="2217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79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0" y="1"/>
            <a:ext cx="9144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294875" spcFirstLastPara="1" rIns="68575" wrap="square" tIns="294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3300"/>
              <a:buNone/>
              <a:defRPr sz="3300">
                <a:solidFill>
                  <a:srgbClr val="505050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262883" y="49127"/>
            <a:ext cx="8618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800">
                <a:solidFill>
                  <a:srgbClr val="0025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379106" y="1306127"/>
            <a:ext cx="8385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300">
                <a:solidFill>
                  <a:srgbClr val="565A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7065973" y="4863318"/>
            <a:ext cx="1886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Presentation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|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February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2016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SzPts val="500"/>
              <a:buNone/>
            </a:pPr>
            <a:r>
              <a:rPr lang="en" sz="500"/>
              <a:t>Copyright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©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Capgemini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2016.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All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Rights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Reserved</a:t>
            </a:r>
            <a:fld id="{00000000-1234-1234-1234-123412341234}" type="slidenum">
              <a:rPr baseline="30000" lang="en" sz="900"/>
              <a:t>‹#›</a:t>
            </a:fld>
            <a:r>
              <a:rPr baseline="30000" lang="en" sz="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aseline="30000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Content">
  <p:cSld name="CUSTOM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929500" y="206000"/>
            <a:ext cx="57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929327" y="830625"/>
            <a:ext cx="5757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list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lt">
  <p:cSld name="CUSTOM_4">
    <p:bg>
      <p:bgPr>
        <a:solidFill>
          <a:srgbClr val="00BCCD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451" y="4283499"/>
            <a:ext cx="1882849" cy="5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lt Reversed">
  <p:cSld name="CUSTOM_4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200">
                <a:solidFill>
                  <a:srgbClr val="00BCC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Form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indent="-2921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indent="-2921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indent="-2921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indent="-2921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itle">
  <p:cSld name="CUSTOM_7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b="0" i="0" sz="2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newrelic.com/docs/apm/new-relic-apm/apdex/apdex-measuring-user-satisfaction" TargetMode="External"/><Relationship Id="rId4" Type="http://schemas.openxmlformats.org/officeDocument/2006/relationships/hyperlink" Target="https://docs.newrelic.com/docs/apm/new-relic-apm/apdex/apdex-measuring-user-satisfaction" TargetMode="External"/><Relationship Id="rId5" Type="http://schemas.openxmlformats.org/officeDocument/2006/relationships/hyperlink" Target="https://docs.newrelic.com/docs/apm/new-relic-apm/apdex/apdex-measuring-user-satisfac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newrelic.com/docs/apm/new-relic-apm/apdex/apdex-measuring-user-satisfaction" TargetMode="External"/><Relationship Id="rId4" Type="http://schemas.openxmlformats.org/officeDocument/2006/relationships/hyperlink" Target="https://docs.newrelic.com/docs/apm/new-relic-apm/apdex/apdex-measuring-user-satisfa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 ExtraBold"/>
                <a:ea typeface="Open Sans ExtraBold"/>
                <a:cs typeface="Open Sans ExtraBold"/>
                <a:sym typeface="Open Sans ExtraBold"/>
              </a:rPr>
              <a:t>Cloud Enablement Program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92" y="410484"/>
            <a:ext cx="262661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2"/>
          <p:cNvPicPr preferRelativeResize="0"/>
          <p:nvPr/>
        </p:nvPicPr>
        <p:blipFill rotWithShape="1">
          <a:blip r:embed="rId4">
            <a:alphaModFix/>
          </a:blip>
          <a:srcRect b="0" l="1941" r="1949" t="0"/>
          <a:stretch/>
        </p:blipFill>
        <p:spPr>
          <a:xfrm>
            <a:off x="6542395" y="410487"/>
            <a:ext cx="2174486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2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 txBox="1"/>
          <p:nvPr>
            <p:ph type="title"/>
          </p:nvPr>
        </p:nvSpPr>
        <p:spPr>
          <a:xfrm>
            <a:off x="457200" y="22590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Workshop #3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Mappatura competenze e indicatori di performance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1"/>
          <p:cNvSpPr txBox="1"/>
          <p:nvPr>
            <p:ph type="title"/>
          </p:nvPr>
        </p:nvSpPr>
        <p:spPr>
          <a:xfrm>
            <a:off x="468900" y="1256875"/>
            <a:ext cx="82062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Indicatori di Performance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Come misurare la performance di attività o processi IT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311700" y="952500"/>
            <a:ext cx="84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Vorremmo approfondire con voi quali sono le misure di risultato che potrebbero essere utilizzate per </a:t>
            </a: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misurare i progressi che vengono fatti in termini di abilitazione al Cloud</a:t>
            </a: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Prima di presentarvi alcune delle misure che sono più comunemente usate, vorremmo sapere da voi.</a:t>
            </a:r>
            <a:endParaRPr b="0" i="1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idx="4294967295" type="title"/>
          </p:nvPr>
        </p:nvSpPr>
        <p:spPr>
          <a:xfrm>
            <a:off x="311700" y="314230"/>
            <a:ext cx="85206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Come vengono misurati i risultati della PA?</a:t>
            </a:r>
            <a:endParaRPr b="1" sz="30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idx="4294967295" type="title"/>
          </p:nvPr>
        </p:nvSpPr>
        <p:spPr>
          <a:xfrm>
            <a:off x="311700" y="314230"/>
            <a:ext cx="85206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Come vengono misurati i risultati su altri progetti di solito? </a:t>
            </a:r>
            <a:endParaRPr b="1" sz="30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4294967295" type="title"/>
          </p:nvPr>
        </p:nvSpPr>
        <p:spPr>
          <a:xfrm>
            <a:off x="311700" y="314230"/>
            <a:ext cx="85206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A che tipo di reporting siete abituati?</a:t>
            </a:r>
            <a:b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Possiamo avere accesso ad alcuni di questi? </a:t>
            </a:r>
            <a:endParaRPr b="1" sz="30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idx="4294967295" type="title"/>
          </p:nvPr>
        </p:nvSpPr>
        <p:spPr>
          <a:xfrm>
            <a:off x="311700" y="314230"/>
            <a:ext cx="8520600" cy="45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Quali sono indicatori rilevanti per la gestione ICT?</a:t>
            </a:r>
            <a:b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Cosa si cerca di raggiungere?</a:t>
            </a:r>
            <a:b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30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Obiettivi più ostici?</a:t>
            </a:r>
            <a:endParaRPr b="1" sz="30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Indicatori di performance: risultato VS. impatto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739425" y="1279075"/>
            <a:ext cx="299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Indicatori di </a:t>
            </a:r>
            <a:r>
              <a:rPr b="1" i="0" lang="en" sz="1800" u="none" cap="none" strike="noStrike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risultato</a:t>
            </a:r>
            <a:endParaRPr b="1" i="0" sz="18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617625" y="1736275"/>
            <a:ext cx="3237000" cy="1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Rappresentano l’esito più immediato del programma di abilitazione al Cloud sugli applicativi e i processi tecnologici della PA.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53825" y="3693000"/>
            <a:ext cx="4164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% di servizi identificati per la migrazione al Cloud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% di completamento della migrazione dei servizi</a:t>
            </a:r>
            <a:b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Qualità e performance dei servizi migrati </a:t>
            </a:r>
            <a:b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289975" y="1279075"/>
            <a:ext cx="299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Indicatori di </a:t>
            </a:r>
            <a:r>
              <a:rPr b="1" i="0" lang="en" sz="1800" u="none" cap="none" strike="noStrike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impatto</a:t>
            </a:r>
            <a:endParaRPr b="1" i="0" sz="18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>
            <a:off x="5168178" y="1736275"/>
            <a:ext cx="3237000" cy="1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Rappresentano l’impatto che il programma di abilitazione al Cloud, insieme ad altri fattori esterni, ha sulla spesa e l’operatività della PA.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4659375" y="3693000"/>
            <a:ext cx="4254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% di risparmio costi su infrastrutture e data centers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Miglioramento delle attività operative della PA </a:t>
            </a:r>
            <a:b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% di budget risparmiato investita in progetti innovativi</a:t>
            </a:r>
            <a:b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47"/>
          <p:cNvCxnSpPr/>
          <p:nvPr/>
        </p:nvCxnSpPr>
        <p:spPr>
          <a:xfrm>
            <a:off x="4554850" y="1078250"/>
            <a:ext cx="0" cy="3761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Indicatori di </a:t>
            </a:r>
            <a:r>
              <a:rPr b="1" lang="en" sz="2400" u="sng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risultato</a:t>
            </a: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 per il Cloud: alcuni esempi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660698" y="1284119"/>
            <a:ext cx="18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549075" y="1751850"/>
            <a:ext cx="2226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DOM readiness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Page render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sng" cap="none" strike="noStrike">
                <a:solidFill>
                  <a:srgbClr val="008C99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Apdex</a:t>
            </a:r>
            <a:endParaRPr b="0" i="0" sz="1200" u="sng" cap="none" strike="noStrike">
              <a:solidFill>
                <a:srgbClr val="008C99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Mobile crash rate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3175298" y="1284119"/>
            <a:ext cx="18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3063675" y="1751850"/>
            <a:ext cx="2226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Session count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Session duration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Page views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DOM readiness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Page render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Error 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sng" cap="none" strike="noStrike">
                <a:solidFill>
                  <a:srgbClr val="008C99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Apdex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48"/>
          <p:cNvCxnSpPr/>
          <p:nvPr/>
        </p:nvCxnSpPr>
        <p:spPr>
          <a:xfrm>
            <a:off x="2834250" y="1319702"/>
            <a:ext cx="0" cy="2828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6" name="Google Shape;316;p48"/>
          <p:cNvSpPr txBox="1"/>
          <p:nvPr/>
        </p:nvSpPr>
        <p:spPr>
          <a:xfrm>
            <a:off x="5918498" y="1284119"/>
            <a:ext cx="18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Mobile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5806875" y="1751850"/>
            <a:ext cx="2656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App launches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User counts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Load time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Response time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Crash rates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Crash locations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Error rates (HTTP, network)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API errors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Session duration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8" name="Google Shape;318;p48"/>
          <p:cNvCxnSpPr/>
          <p:nvPr/>
        </p:nvCxnSpPr>
        <p:spPr>
          <a:xfrm>
            <a:off x="5374700" y="1402643"/>
            <a:ext cx="0" cy="2828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19" name="Google Shape;319;p48"/>
          <p:cNvCxnSpPr/>
          <p:nvPr/>
        </p:nvCxnSpPr>
        <p:spPr>
          <a:xfrm>
            <a:off x="524850" y="1713346"/>
            <a:ext cx="74790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Indicatori di </a:t>
            </a:r>
            <a:r>
              <a:rPr b="1" lang="en" sz="2400" u="sng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risultato</a:t>
            </a: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 per il Cloud: alcuni esempi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660698" y="1284119"/>
            <a:ext cx="18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549075" y="1751850"/>
            <a:ext cx="2226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Video play count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Video play duration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Video bit rate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Video buffering time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Video success rate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Errors (video, advertisement)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3175298" y="1284119"/>
            <a:ext cx="18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Trends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3063675" y="1751850"/>
            <a:ext cx="2226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Active users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Product views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Session duration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9" name="Google Shape;329;p49"/>
          <p:cNvCxnSpPr/>
          <p:nvPr/>
        </p:nvCxnSpPr>
        <p:spPr>
          <a:xfrm>
            <a:off x="2834250" y="1319702"/>
            <a:ext cx="0" cy="2828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30" name="Google Shape;330;p49"/>
          <p:cNvSpPr txBox="1"/>
          <p:nvPr/>
        </p:nvSpPr>
        <p:spPr>
          <a:xfrm>
            <a:off x="5918498" y="1284119"/>
            <a:ext cx="18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Sales/Retail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5806875" y="1751850"/>
            <a:ext cx="2656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Cart value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Abandon rate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Funnels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Click-throughs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Revenue (made, loss)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2" name="Google Shape;332;p49"/>
          <p:cNvCxnSpPr/>
          <p:nvPr/>
        </p:nvCxnSpPr>
        <p:spPr>
          <a:xfrm>
            <a:off x="5374700" y="1402643"/>
            <a:ext cx="0" cy="2828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3" name="Google Shape;333;p49"/>
          <p:cNvCxnSpPr/>
          <p:nvPr/>
        </p:nvCxnSpPr>
        <p:spPr>
          <a:xfrm>
            <a:off x="524850" y="1713346"/>
            <a:ext cx="74790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Indicatori di </a:t>
            </a:r>
            <a:r>
              <a:rPr b="1" lang="en" sz="2400" u="sng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risultato</a:t>
            </a: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 per il Cloud: alcuni esempi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380525" y="1284125"/>
            <a:ext cx="23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Application/Infrastructure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549075" y="1751850"/>
            <a:ext cx="2226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sng" cap="none" strike="noStrike">
                <a:solidFill>
                  <a:srgbClr val="008C99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Apdex</a:t>
            </a:r>
            <a:endParaRPr b="0" i="0" sz="1200" u="sng" cap="none" strike="noStrike">
              <a:solidFill>
                <a:srgbClr val="008C99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Availability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Throughput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App/API/DB</a:t>
            </a:r>
            <a:b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response times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Error %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Memory footprint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CPU workload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Disk workload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Network throughput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3175298" y="1284119"/>
            <a:ext cx="18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DevOps</a:t>
            </a:r>
            <a:endParaRPr b="1" i="0" sz="12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0"/>
          <p:cNvSpPr txBox="1"/>
          <p:nvPr/>
        </p:nvSpPr>
        <p:spPr>
          <a:xfrm>
            <a:off x="3063675" y="1751850"/>
            <a:ext cx="28086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Lead Time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Deployment Frequency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Mean Time To Restore (MTTR)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Open Sans"/>
              <a:buChar char="●"/>
            </a:pPr>
            <a:r>
              <a:rPr b="0" i="0" lang="en" sz="1200" u="none" cap="none" strike="noStrike">
                <a:solidFill>
                  <a:srgbClr val="2C2C2C"/>
                </a:solidFill>
                <a:highlight>
                  <a:srgbClr val="FEFEFD"/>
                </a:highlight>
                <a:latin typeface="Open Sans"/>
                <a:ea typeface="Open Sans"/>
                <a:cs typeface="Open Sans"/>
                <a:sym typeface="Open Sans"/>
              </a:rPr>
              <a:t>Change Fail Percentage</a:t>
            </a:r>
            <a:endParaRPr b="0" i="0" sz="1200" u="none" cap="none" strike="noStrike">
              <a:solidFill>
                <a:srgbClr val="2C2C2C"/>
              </a:solidFill>
              <a:highlight>
                <a:srgbClr val="FEFEF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3" name="Google Shape;343;p50"/>
          <p:cNvCxnSpPr/>
          <p:nvPr/>
        </p:nvCxnSpPr>
        <p:spPr>
          <a:xfrm>
            <a:off x="2834250" y="1319702"/>
            <a:ext cx="0" cy="2828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44" name="Google Shape;344;p50"/>
          <p:cNvCxnSpPr/>
          <p:nvPr/>
        </p:nvCxnSpPr>
        <p:spPr>
          <a:xfrm>
            <a:off x="524850" y="1713346"/>
            <a:ext cx="44874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Contenuti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203800" y="989125"/>
            <a:ext cx="84045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Strategia di assessment: workshop #3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Mappatura delle competenze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Indicatori di performance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Condivisione dell’esperienza</a:t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316650" y="1244450"/>
            <a:ext cx="85107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Condivisione dell’esperienza 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idx="4294967295" type="title"/>
          </p:nvPr>
        </p:nvSpPr>
        <p:spPr>
          <a:xfrm>
            <a:off x="311700" y="314300"/>
            <a:ext cx="8272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Momento di riflessione su quello che è stato fatto fino ad ora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369750" y="1347700"/>
            <a:ext cx="80379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Riguardo all’approccio usato per l’identificazione dei servizi e il tema della migrazione al cloud affrontato insieme fino ad oggi…</a:t>
            </a:r>
            <a:b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➢"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 sono le </a:t>
            </a:r>
            <a:r>
              <a:rPr b="1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impressioni positive o speranze</a:t>
            </a: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b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➢"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 sono gli </a:t>
            </a:r>
            <a:r>
              <a:rPr b="1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ostacoli/sfide e paure percepite</a:t>
            </a: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457200" y="1605460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 ExtraBold"/>
                <a:ea typeface="Open Sans ExtraBold"/>
                <a:cs typeface="Open Sans ExtraBold"/>
                <a:sym typeface="Open Sans ExtraBold"/>
              </a:rPr>
              <a:t>Grazie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62" name="Google Shape;362;p53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92" y="410484"/>
            <a:ext cx="262661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3"/>
          <p:cNvPicPr preferRelativeResize="0"/>
          <p:nvPr/>
        </p:nvPicPr>
        <p:blipFill rotWithShape="1">
          <a:blip r:embed="rId4">
            <a:alphaModFix/>
          </a:blip>
          <a:srcRect b="0" l="1941" r="1949" t="0"/>
          <a:stretch/>
        </p:blipFill>
        <p:spPr>
          <a:xfrm>
            <a:off x="6542395" y="410487"/>
            <a:ext cx="2174486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Strategia di assessment: workshop #3 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/>
          <p:nvPr/>
        </p:nvSpPr>
        <p:spPr>
          <a:xfrm>
            <a:off x="2168625" y="3975750"/>
            <a:ext cx="6340800" cy="10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3167176" y="99397"/>
            <a:ext cx="454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LISTA DEGLI APPLICATIVI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" name="Google Shape;157;p35"/>
          <p:cNvCxnSpPr/>
          <p:nvPr/>
        </p:nvCxnSpPr>
        <p:spPr>
          <a:xfrm>
            <a:off x="5429375" y="362050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35"/>
          <p:cNvSpPr txBox="1"/>
          <p:nvPr/>
        </p:nvSpPr>
        <p:spPr>
          <a:xfrm>
            <a:off x="3425688" y="579056"/>
            <a:ext cx="4016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PRIORITIZZAZIONE DEGLI APPLICATIVI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p35"/>
          <p:cNvCxnSpPr/>
          <p:nvPr/>
        </p:nvCxnSpPr>
        <p:spPr>
          <a:xfrm>
            <a:off x="5422221" y="1971979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35"/>
          <p:cNvSpPr txBox="1"/>
          <p:nvPr/>
        </p:nvSpPr>
        <p:spPr>
          <a:xfrm>
            <a:off x="3167175" y="2603323"/>
            <a:ext cx="454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SCELTA DELLA STRATEGIA DI MIGRAZIONE 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35"/>
          <p:cNvSpPr txBox="1"/>
          <p:nvPr/>
        </p:nvSpPr>
        <p:spPr>
          <a:xfrm>
            <a:off x="3252188" y="2166853"/>
            <a:ext cx="4359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SCHEDA DI ASSESSMENT DELL’APPLICATIVO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35"/>
          <p:cNvCxnSpPr/>
          <p:nvPr/>
        </p:nvCxnSpPr>
        <p:spPr>
          <a:xfrm>
            <a:off x="5429375" y="2415906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35"/>
          <p:cNvSpPr txBox="1"/>
          <p:nvPr/>
        </p:nvSpPr>
        <p:spPr>
          <a:xfrm>
            <a:off x="2406131" y="3961767"/>
            <a:ext cx="604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MAPPATURA DELLE COMPETENZE 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35"/>
          <p:cNvCxnSpPr/>
          <p:nvPr/>
        </p:nvCxnSpPr>
        <p:spPr>
          <a:xfrm>
            <a:off x="5402975" y="3736354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35"/>
          <p:cNvSpPr txBox="1"/>
          <p:nvPr/>
        </p:nvSpPr>
        <p:spPr>
          <a:xfrm>
            <a:off x="2441907" y="2781498"/>
            <a:ext cx="6204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specifici criteri di prioritizzazione sulla base della scheda di assessment di ciascun servizio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5"/>
          <p:cNvSpPr txBox="1"/>
          <p:nvPr/>
        </p:nvSpPr>
        <p:spPr>
          <a:xfrm>
            <a:off x="857725" y="905305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#1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857725" y="2952248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#2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5"/>
          <p:cNvSpPr/>
          <p:nvPr/>
        </p:nvSpPr>
        <p:spPr>
          <a:xfrm rot="-5400000">
            <a:off x="1817136" y="2538763"/>
            <a:ext cx="921402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35"/>
          <p:cNvSpPr/>
          <p:nvPr/>
        </p:nvSpPr>
        <p:spPr>
          <a:xfrm flipH="1" rot="-5400000">
            <a:off x="1855206" y="3351444"/>
            <a:ext cx="845262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3643586" y="758165"/>
            <a:ext cx="3628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quattro categorie per classificarli 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857725" y="4379294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#3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2" name="Google Shape;172;p35"/>
          <p:cNvGrpSpPr/>
          <p:nvPr/>
        </p:nvGrpSpPr>
        <p:grpSpPr>
          <a:xfrm>
            <a:off x="2159590" y="85412"/>
            <a:ext cx="236578" cy="2049724"/>
            <a:chOff x="2007150" y="204600"/>
            <a:chExt cx="236578" cy="2322633"/>
          </a:xfrm>
        </p:grpSpPr>
        <p:sp>
          <p:nvSpPr>
            <p:cNvPr id="173" name="Google Shape;173;p35"/>
            <p:cNvSpPr/>
            <p:nvPr/>
          </p:nvSpPr>
          <p:spPr>
            <a:xfrm rot="-5400000">
              <a:off x="1772601" y="439149"/>
              <a:ext cx="705672" cy="236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0058B9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74" name="Google Shape;174;p35"/>
            <p:cNvSpPr/>
            <p:nvPr/>
          </p:nvSpPr>
          <p:spPr>
            <a:xfrm flipH="1" rot="-5400000">
              <a:off x="1306558" y="1590063"/>
              <a:ext cx="1637766" cy="236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0058B9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75" name="Google Shape;175;p35"/>
          <p:cNvSpPr/>
          <p:nvPr/>
        </p:nvSpPr>
        <p:spPr>
          <a:xfrm rot="-5400000">
            <a:off x="2021586" y="4114311"/>
            <a:ext cx="513702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35"/>
          <p:cNvSpPr/>
          <p:nvPr/>
        </p:nvSpPr>
        <p:spPr>
          <a:xfrm flipH="1" rot="-5400000">
            <a:off x="2013679" y="4629195"/>
            <a:ext cx="529524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377850" y="905300"/>
            <a:ext cx="534300" cy="534300"/>
          </a:xfrm>
          <a:prstGeom prst="ellipse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AS-IS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8" name="Google Shape;178;p35"/>
          <p:cNvGrpSpPr/>
          <p:nvPr/>
        </p:nvGrpSpPr>
        <p:grpSpPr>
          <a:xfrm>
            <a:off x="172810" y="2815800"/>
            <a:ext cx="939257" cy="716519"/>
            <a:chOff x="-63535" y="2016610"/>
            <a:chExt cx="1365000" cy="1041300"/>
          </a:xfrm>
        </p:grpSpPr>
        <p:sp>
          <p:nvSpPr>
            <p:cNvPr id="179" name="Google Shape;179;p35"/>
            <p:cNvSpPr/>
            <p:nvPr/>
          </p:nvSpPr>
          <p:spPr>
            <a:xfrm>
              <a:off x="242700" y="2191325"/>
              <a:ext cx="749700" cy="749700"/>
            </a:xfrm>
            <a:prstGeom prst="ellipse">
              <a:avLst/>
            </a:prstGeom>
            <a:solidFill>
              <a:srgbClr val="005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35"/>
            <p:cNvSpPr txBox="1"/>
            <p:nvPr/>
          </p:nvSpPr>
          <p:spPr>
            <a:xfrm>
              <a:off x="-63535" y="2016610"/>
              <a:ext cx="1365000" cy="10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PAIN</a:t>
              </a:r>
              <a:b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POINTS</a:t>
              </a:r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35"/>
          <p:cNvSpPr/>
          <p:nvPr/>
        </p:nvSpPr>
        <p:spPr>
          <a:xfrm>
            <a:off x="377850" y="4342550"/>
            <a:ext cx="534300" cy="534300"/>
          </a:xfrm>
          <a:prstGeom prst="ellipse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221786" y="4461282"/>
            <a:ext cx="8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TO-BE</a:t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3" name="Google Shape;183;p35"/>
          <p:cNvGrpSpPr/>
          <p:nvPr/>
        </p:nvGrpSpPr>
        <p:grpSpPr>
          <a:xfrm>
            <a:off x="4881163" y="1069769"/>
            <a:ext cx="1115213" cy="834061"/>
            <a:chOff x="4727956" y="1064995"/>
            <a:chExt cx="1374600" cy="1095000"/>
          </a:xfrm>
        </p:grpSpPr>
        <p:sp>
          <p:nvSpPr>
            <p:cNvPr id="184" name="Google Shape;184;p35"/>
            <p:cNvSpPr/>
            <p:nvPr/>
          </p:nvSpPr>
          <p:spPr>
            <a:xfrm>
              <a:off x="4727956" y="1064995"/>
              <a:ext cx="1374600" cy="1095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1266" y="1130806"/>
              <a:ext cx="1235816" cy="951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35"/>
          <p:cNvSpPr txBox="1"/>
          <p:nvPr/>
        </p:nvSpPr>
        <p:spPr>
          <a:xfrm>
            <a:off x="8449675" y="4258100"/>
            <a:ext cx="618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OGGI</a:t>
            </a:r>
            <a:endParaRPr b="1" i="0" sz="900" u="none" cap="none" strike="noStrike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b="-1248" l="0" r="0" t="1250"/>
          <a:stretch/>
        </p:blipFill>
        <p:spPr>
          <a:xfrm>
            <a:off x="4982579" y="4317974"/>
            <a:ext cx="844107" cy="67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7362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294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5738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6226" y="3022074"/>
            <a:ext cx="422035" cy="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 txBox="1"/>
          <p:nvPr/>
        </p:nvSpPr>
        <p:spPr>
          <a:xfrm>
            <a:off x="3642343" y="3444110"/>
            <a:ext cx="712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Retire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4440208" y="3444110"/>
            <a:ext cx="900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SaaS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468740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Re-host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6495237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Re-platform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1768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 txBox="1"/>
          <p:nvPr/>
        </p:nvSpPr>
        <p:spPr>
          <a:xfrm>
            <a:off x="2816750" y="3444110"/>
            <a:ext cx="712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Retain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6826" y="3022074"/>
            <a:ext cx="422035" cy="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7485837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Re-architect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Mappatura delle competenze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Il team può definire le competenze necessarie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73254"/>
            <a:ext cx="2363326" cy="236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253225" y="1431275"/>
            <a:ext cx="23634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Coinvolgere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team attuale nel processo di definizione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3390263" y="1431275"/>
            <a:ext cx="23634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Definizione delle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aree di competenza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necessarie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6468900" y="1431275"/>
            <a:ext cx="23634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Mappare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informazioni su livelli di maturità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612" y="2836225"/>
            <a:ext cx="1770000" cy="13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3667313" y="1973250"/>
            <a:ext cx="1770000" cy="1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3881063" y="2268784"/>
            <a:ext cx="1304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Aree di</a:t>
            </a:r>
            <a:b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competenza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3889540" y="3343184"/>
            <a:ext cx="1304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Skills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5354" y="3393386"/>
            <a:ext cx="1030496" cy="125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35349" y="2961427"/>
            <a:ext cx="1030496" cy="125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35354" y="2528113"/>
            <a:ext cx="1030496" cy="125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35354" y="2089237"/>
            <a:ext cx="1030496" cy="125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35354" y="1657613"/>
            <a:ext cx="1030496" cy="125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7135350" y="3841175"/>
            <a:ext cx="1030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Novice</a:t>
            </a:r>
            <a:endParaRPr b="1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7135350" y="3405625"/>
            <a:ext cx="1030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Beginner</a:t>
            </a:r>
            <a:endParaRPr b="1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7135350" y="2965913"/>
            <a:ext cx="1030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Competent</a:t>
            </a:r>
            <a:endParaRPr b="1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7135350" y="2538475"/>
            <a:ext cx="1030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Proficient</a:t>
            </a:r>
            <a:endParaRPr b="1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7135350" y="2095900"/>
            <a:ext cx="1030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Expert</a:t>
            </a:r>
            <a:endParaRPr b="1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Esempio: Aree di competenza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200" y="790654"/>
            <a:ext cx="2333676" cy="23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200" y="2743104"/>
            <a:ext cx="2333676" cy="23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5175" y="790654"/>
            <a:ext cx="2333676" cy="23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5175" y="2743104"/>
            <a:ext cx="2333676" cy="233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2290375" y="1446150"/>
            <a:ext cx="14451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Pratiche</a:t>
            </a:r>
            <a:endParaRPr b="1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899462" y="1446138"/>
            <a:ext cx="14451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DevOps</a:t>
            </a:r>
            <a:endParaRPr b="1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2290375" y="3398588"/>
            <a:ext cx="14451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endParaRPr b="1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4899450" y="3398588"/>
            <a:ext cx="14451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1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9"/>
          <p:cNvGrpSpPr/>
          <p:nvPr/>
        </p:nvGrpSpPr>
        <p:grpSpPr>
          <a:xfrm>
            <a:off x="1475237" y="1189031"/>
            <a:ext cx="2864749" cy="303372"/>
            <a:chOff x="793725" y="1294875"/>
            <a:chExt cx="2125500" cy="531300"/>
          </a:xfrm>
        </p:grpSpPr>
        <p:sp>
          <p:nvSpPr>
            <p:cNvPr id="247" name="Google Shape;247;p39"/>
            <p:cNvSpPr/>
            <p:nvPr/>
          </p:nvSpPr>
          <p:spPr>
            <a:xfrm>
              <a:off x="793725" y="1294875"/>
              <a:ext cx="2125500" cy="531300"/>
            </a:xfrm>
            <a:prstGeom prst="rect">
              <a:avLst/>
            </a:prstGeom>
            <a:solidFill>
              <a:srgbClr val="0058B9"/>
            </a:solidFill>
            <a:ln cap="flat" cmpd="sng" w="9525">
              <a:solidFill>
                <a:srgbClr val="0058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9"/>
            <p:cNvSpPr txBox="1"/>
            <p:nvPr/>
          </p:nvSpPr>
          <p:spPr>
            <a:xfrm>
              <a:off x="793725" y="1424003"/>
              <a:ext cx="2125500" cy="275700"/>
            </a:xfrm>
            <a:prstGeom prst="rect">
              <a:avLst/>
            </a:prstGeom>
            <a:solidFill>
              <a:srgbClr val="0058B9"/>
            </a:solidFill>
            <a:ln cap="flat" cmpd="sng" w="9525">
              <a:solidFill>
                <a:srgbClr val="0058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SOFT SKILL</a:t>
              </a:r>
              <a:endPara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9" name="Google Shape;249;p39"/>
          <p:cNvSpPr txBox="1"/>
          <p:nvPr/>
        </p:nvSpPr>
        <p:spPr>
          <a:xfrm>
            <a:off x="1475213" y="1541055"/>
            <a:ext cx="2864700" cy="1047300"/>
          </a:xfrm>
          <a:prstGeom prst="rect">
            <a:avLst/>
          </a:prstGeom>
          <a:noFill/>
          <a:ln cap="flat" cmpd="sng" w="9525">
            <a:solidFill>
              <a:srgbClr val="0058B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Agile Dev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Pairing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 in cross-functional teams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solving</a:t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0" name="Google Shape;250;p39"/>
          <p:cNvGrpSpPr/>
          <p:nvPr/>
        </p:nvGrpSpPr>
        <p:grpSpPr>
          <a:xfrm>
            <a:off x="4804045" y="1189019"/>
            <a:ext cx="2864749" cy="303372"/>
            <a:chOff x="793725" y="1294875"/>
            <a:chExt cx="2125500" cy="531300"/>
          </a:xfrm>
        </p:grpSpPr>
        <p:sp>
          <p:nvSpPr>
            <p:cNvPr id="251" name="Google Shape;251;p39"/>
            <p:cNvSpPr/>
            <p:nvPr/>
          </p:nvSpPr>
          <p:spPr>
            <a:xfrm>
              <a:off x="793725" y="1294875"/>
              <a:ext cx="2125500" cy="531300"/>
            </a:xfrm>
            <a:prstGeom prst="rect">
              <a:avLst/>
            </a:prstGeom>
            <a:solidFill>
              <a:srgbClr val="0058B9"/>
            </a:solidFill>
            <a:ln cap="flat" cmpd="sng" w="9525">
              <a:solidFill>
                <a:srgbClr val="0058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9"/>
            <p:cNvSpPr txBox="1"/>
            <p:nvPr/>
          </p:nvSpPr>
          <p:spPr>
            <a:xfrm>
              <a:off x="793725" y="1424003"/>
              <a:ext cx="2125500" cy="275700"/>
            </a:xfrm>
            <a:prstGeom prst="rect">
              <a:avLst/>
            </a:prstGeom>
            <a:solidFill>
              <a:srgbClr val="0058B9"/>
            </a:solidFill>
            <a:ln cap="flat" cmpd="sng" w="9525">
              <a:solidFill>
                <a:srgbClr val="0058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HARD SKILL</a:t>
              </a:r>
              <a:endPara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3" name="Google Shape;253;p39"/>
          <p:cNvSpPr txBox="1"/>
          <p:nvPr/>
        </p:nvSpPr>
        <p:spPr>
          <a:xfrm>
            <a:off x="4804013" y="1541043"/>
            <a:ext cx="2864700" cy="2924100"/>
          </a:xfrm>
          <a:prstGeom prst="rect">
            <a:avLst/>
          </a:prstGeom>
          <a:noFill/>
          <a:ln cap="flat" cmpd="sng" w="9525">
            <a:solidFill>
              <a:srgbClr val="0058B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Virtualization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Automation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Infrastructure as Code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CD/CI (Deployment Pipelines)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Operating Systems (Linux, Unix)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 Administration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Cloud Providers (AWS, GCP, Azure...)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Monitoring and alerting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 Management &amp; Analysis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Clusters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Containers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Orchestration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Scripting languages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9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Esempio: Skill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854025"/>
            <a:ext cx="7607299" cy="428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Esempio: Metodo di mappatura</a:t>
            </a: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 → Spider Chart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6107225" y="924100"/>
            <a:ext cx="1749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Dreyfus Model</a:t>
            </a:r>
            <a:endParaRPr b="1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