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5"/>
    <p:sldMasterId id="214748367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5143500" cx="9144000"/>
  <p:notesSz cx="6858000" cy="9144000"/>
  <p:embeddedFontLst>
    <p:embeddedFont>
      <p:font typeface="Open Sans SemiBold"/>
      <p:regular r:id="rId38"/>
      <p:bold r:id="rId39"/>
      <p:italic r:id="rId40"/>
      <p:boldItalic r:id="rId41"/>
    </p:embeddedFont>
    <p:embeddedFont>
      <p:font typeface="Open Sans ExtraBold"/>
      <p:bold r:id="rId42"/>
      <p:boldItalic r:id="rId43"/>
    </p:embeddedFont>
    <p:embeddedFont>
      <p:font typeface="Helvetica Neue Light"/>
      <p:regular r:id="rId44"/>
      <p:bold r:id="rId45"/>
      <p:italic r:id="rId46"/>
      <p:boldItalic r:id="rId47"/>
    </p:embeddedFont>
    <p:embeddedFont>
      <p:font typeface="Open Sans Light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8F5066-DEF9-4ACB-A5BB-A77AA9731105}">
  <a:tblStyle styleId="{848F5066-DEF9-4ACB-A5BB-A77AA973110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SemiBold-italic.fntdata"/><Relationship Id="rId42" Type="http://schemas.openxmlformats.org/officeDocument/2006/relationships/font" Target="fonts/OpenSansExtraBold-bold.fntdata"/><Relationship Id="rId41" Type="http://schemas.openxmlformats.org/officeDocument/2006/relationships/font" Target="fonts/OpenSansSemiBold-boldItalic.fntdata"/><Relationship Id="rId44" Type="http://schemas.openxmlformats.org/officeDocument/2006/relationships/font" Target="fonts/HelveticaNeueLight-regular.fntdata"/><Relationship Id="rId43" Type="http://schemas.openxmlformats.org/officeDocument/2006/relationships/font" Target="fonts/OpenSansExtraBold-boldItalic.fntdata"/><Relationship Id="rId46" Type="http://schemas.openxmlformats.org/officeDocument/2006/relationships/font" Target="fonts/HelveticaNeueLight-italic.fntdata"/><Relationship Id="rId45" Type="http://schemas.openxmlformats.org/officeDocument/2006/relationships/font" Target="fonts/HelveticaNeueLight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OpenSansLight-regular.fntdata"/><Relationship Id="rId47" Type="http://schemas.openxmlformats.org/officeDocument/2006/relationships/font" Target="fonts/HelveticaNeueLight-boldItalic.fntdata"/><Relationship Id="rId49" Type="http://schemas.openxmlformats.org/officeDocument/2006/relationships/font" Target="fonts/OpenSansLigh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font" Target="fonts/OpenSansSemiBold-bold.fntdata"/><Relationship Id="rId38" Type="http://schemas.openxmlformats.org/officeDocument/2006/relationships/font" Target="fonts/OpenSansSemiBold-regular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OpenSansLight-boldItalic.fntdata"/><Relationship Id="rId50" Type="http://schemas.openxmlformats.org/officeDocument/2006/relationships/font" Target="fonts/OpenSansLight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4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3.xml"/><Relationship Id="rId54" Type="http://schemas.openxmlformats.org/officeDocument/2006/relationships/font" Target="fonts/Open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Se OTS, potrebbe esserci un’alternativa data dal provider stesso.</a:t>
            </a:r>
            <a:br>
              <a:rPr lang="en"/>
            </a:br>
            <a:r>
              <a:rPr lang="en"/>
              <a:t>Cercare SaaS esistenti per categoria di applicativi.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33333"/>
                </a:solidFill>
              </a:rPr>
              <a:t>Containerisation can be a step before lift-shift as part of the overall strategy 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33333"/>
                </a:solidFill>
              </a:rPr>
              <a:t>Containerisation can be a step before lift-shift as part of the overall strategy 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33333"/>
                </a:solidFill>
              </a:rPr>
              <a:t>Containerisation can be a step before lift-shift as part of the overall strategy 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333333"/>
                </a:solidFill>
              </a:rPr>
              <a:t>Commercial Off the Shelf</a:t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/>
          <p:nvPr>
            <p:ph idx="2" type="sldImg"/>
          </p:nvPr>
        </p:nvSpPr>
        <p:spPr>
          <a:xfrm>
            <a:off x="381163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Considerazioni da fare: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b="1" lang="en"/>
              <a:t>Le strategie di migrazione non sono alternative tra loro</a:t>
            </a:r>
            <a:endParaRPr b="1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❏"/>
            </a:pPr>
            <a:r>
              <a:rPr b="1" lang="en"/>
              <a:t>Soprattutto le tre più dispendiose e con più impatto per il business, possono essere considerate l’una la naturale evoluzione dell’altra 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">
    <p:bg>
      <p:bgPr>
        <a:solidFill>
          <a:srgbClr val="00BCC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1796819"/>
            <a:ext cx="82296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56728" y="986088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440300" y="3241625"/>
            <a:ext cx="62634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9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1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USTOM_8">
    <p:bg>
      <p:bgPr>
        <a:solidFill>
          <a:srgbClr val="00BCCD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94388" y="4259975"/>
            <a:ext cx="1755223" cy="5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560806"/>
            <a:ext cx="82296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1966320" y="2088630"/>
            <a:ext cx="52113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 Light"/>
              <a:buChar char="●"/>
              <a:defRPr i="1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i="1">
                <a:solidFill>
                  <a:srgbClr val="FFFFFF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i="1">
                <a:solidFill>
                  <a:srgbClr val="FFFFFF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i="1">
                <a:solidFill>
                  <a:srgbClr val="FFFFFF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i="1">
                <a:solidFill>
                  <a:srgbClr val="FFFFFF"/>
                </a:solidFill>
              </a:defRPr>
            </a:lvl5pPr>
            <a:lvl6pPr indent="-2921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6pPr>
            <a:lvl7pPr indent="-2921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●"/>
              <a:defRPr i="1">
                <a:solidFill>
                  <a:srgbClr val="FFFFFF"/>
                </a:solidFill>
              </a:defRPr>
            </a:lvl7pPr>
            <a:lvl8pPr indent="-2921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000"/>
              <a:buChar char="○"/>
              <a:defRPr i="1">
                <a:solidFill>
                  <a:srgbClr val="FFFFFF"/>
                </a:solidFill>
              </a:defRPr>
            </a:lvl8pPr>
            <a:lvl9pPr indent="-292100" lvl="8" marL="41148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1000"/>
              <a:buChar char="■"/>
              <a:defRPr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USTOM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457200" y="830633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2018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title"/>
          </p:nvPr>
        </p:nvSpPr>
        <p:spPr>
          <a:xfrm>
            <a:off x="350012" y="194207"/>
            <a:ext cx="8444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103" name="Google Shape;103;p25"/>
          <p:cNvSpPr txBox="1"/>
          <p:nvPr>
            <p:ph idx="1" type="body"/>
          </p:nvPr>
        </p:nvSpPr>
        <p:spPr>
          <a:xfrm>
            <a:off x="644903" y="1007774"/>
            <a:ext cx="7854300" cy="3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3287016" y="4897472"/>
            <a:ext cx="25659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4484637" y="4905375"/>
            <a:ext cx="1701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 and 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/>
          <p:nvPr/>
        </p:nvSpPr>
        <p:spPr>
          <a:xfrm>
            <a:off x="0" y="670941"/>
            <a:ext cx="6530400" cy="30141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8"/>
          <p:cNvSpPr txBox="1"/>
          <p:nvPr>
            <p:ph type="title"/>
          </p:nvPr>
        </p:nvSpPr>
        <p:spPr>
          <a:xfrm>
            <a:off x="264358" y="195842"/>
            <a:ext cx="86154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2000">
                <a:solidFill>
                  <a:srgbClr val="0D2B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2" type="body"/>
          </p:nvPr>
        </p:nvSpPr>
        <p:spPr>
          <a:xfrm>
            <a:off x="4709159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1" type="ftr"/>
          </p:nvPr>
        </p:nvSpPr>
        <p:spPr>
          <a:xfrm>
            <a:off x="322890" y="4943585"/>
            <a:ext cx="28233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BEBEB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59349" y="4751266"/>
            <a:ext cx="221700" cy="1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794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6794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idx="1" type="body"/>
          </p:nvPr>
        </p:nvSpPr>
        <p:spPr>
          <a:xfrm>
            <a:off x="0" y="1"/>
            <a:ext cx="9144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294875" spcFirstLastPara="1" rIns="68575" wrap="square" tIns="2948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05050"/>
              </a:buClr>
              <a:buSzPts val="3300"/>
              <a:buNone/>
              <a:defRPr sz="3300">
                <a:solidFill>
                  <a:srgbClr val="505050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262883" y="49127"/>
            <a:ext cx="86181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i="0" sz="2800">
                <a:solidFill>
                  <a:srgbClr val="00254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379106" y="1306127"/>
            <a:ext cx="83859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i="0" sz="1300">
                <a:solidFill>
                  <a:srgbClr val="565A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27" name="Google Shape;127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7065973" y="4863318"/>
            <a:ext cx="1886700" cy="2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127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9E94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Presentation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|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February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2016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500"/>
              </a:spcBef>
              <a:spcAft>
                <a:spcPts val="0"/>
              </a:spcAft>
              <a:buSzPts val="500"/>
              <a:buNone/>
            </a:pPr>
            <a:r>
              <a:rPr lang="en" sz="500"/>
              <a:t>Copyright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©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Capgemini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2016.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All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Rights</a:t>
            </a:r>
            <a:r>
              <a:rPr lang="en" sz="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500"/>
              <a:t>Reserved</a:t>
            </a:r>
            <a:fld id="{00000000-1234-1234-1234-123412341234}" type="slidenum">
              <a:rPr baseline="30000" lang="en" sz="900"/>
              <a:t>‹#›</a:t>
            </a:fld>
            <a:r>
              <a:rPr baseline="30000" lang="en" sz="9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aseline="30000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Content">
  <p:cSld name="CUSTOM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929500" y="206000"/>
            <a:ext cx="57573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929327" y="830625"/>
            <a:ext cx="5757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list">
  <p:cSld name="CUSTOM_3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830625"/>
            <a:ext cx="5401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lt">
  <p:cSld name="CUSTOM_4">
    <p:bg>
      <p:bgPr>
        <a:solidFill>
          <a:srgbClr val="00BCCD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3451" y="4283499"/>
            <a:ext cx="1882849" cy="570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/>
          <p:nvPr>
            <p:ph type="title"/>
          </p:nvPr>
        </p:nvSpPr>
        <p:spPr>
          <a:xfrm>
            <a:off x="457200" y="2321728"/>
            <a:ext cx="82296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57200" y="3856725"/>
            <a:ext cx="8135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i="1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lt Reversed">
  <p:cSld name="CUSTOM_4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57200" y="2321728"/>
            <a:ext cx="82296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200">
                <a:solidFill>
                  <a:srgbClr val="00BCC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57200" y="3856725"/>
            <a:ext cx="8135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i="1">
                <a:solidFill>
                  <a:srgbClr val="43434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Form">
  <p:cSld name="CUSTOM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57200" y="205988"/>
            <a:ext cx="23919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" type="body"/>
          </p:nvPr>
        </p:nvSpPr>
        <p:spPr>
          <a:xfrm>
            <a:off x="3153510" y="205988"/>
            <a:ext cx="5454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Open Sans Light"/>
              <a:buChar char="●"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175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5pPr>
            <a:lvl6pPr indent="-2921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8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idx="1" type="body"/>
          </p:nvPr>
        </p:nvSpPr>
        <p:spPr>
          <a:xfrm>
            <a:off x="1424550" y="1708830"/>
            <a:ext cx="62949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7B7B7"/>
              </a:buClr>
              <a:buSzPts val="1800"/>
              <a:buChar char="●"/>
              <a:defRPr i="1">
                <a:solidFill>
                  <a:srgbClr val="B7B7B7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  <a:defRPr i="1">
                <a:solidFill>
                  <a:srgbClr val="B7B7B7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■"/>
              <a:defRPr i="1">
                <a:solidFill>
                  <a:srgbClr val="B7B7B7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400"/>
              <a:buChar char="●"/>
              <a:defRPr i="1">
                <a:solidFill>
                  <a:srgbClr val="B7B7B7"/>
                </a:solidFill>
              </a:defRPr>
            </a:lvl4pPr>
            <a:lvl5pPr indent="-304800" lvl="4" marL="22860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200"/>
              <a:buChar char="○"/>
              <a:defRPr i="1">
                <a:solidFill>
                  <a:srgbClr val="B7B7B7"/>
                </a:solidFill>
              </a:defRPr>
            </a:lvl5pPr>
            <a:lvl6pPr indent="-292100" lvl="5" marL="2743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6pPr>
            <a:lvl7pPr indent="-292100" lvl="6" marL="32004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●"/>
              <a:defRPr i="1">
                <a:solidFill>
                  <a:srgbClr val="B7B7B7"/>
                </a:solidFill>
              </a:defRPr>
            </a:lvl7pPr>
            <a:lvl8pPr indent="-292100" lvl="7" marL="3657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1000"/>
              <a:buChar char="○"/>
              <a:defRPr i="1">
                <a:solidFill>
                  <a:srgbClr val="B7B7B7"/>
                </a:solidFill>
              </a:defRPr>
            </a:lvl8pPr>
            <a:lvl9pPr indent="-292100" lvl="8" marL="411480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B7B7B7"/>
              </a:buClr>
              <a:buSzPts val="1000"/>
              <a:buChar char="■"/>
              <a:defRPr i="1"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itle">
  <p:cSld name="CUSTOM_7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33650" y="278600"/>
            <a:ext cx="8276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 txBox="1"/>
          <p:nvPr/>
        </p:nvSpPr>
        <p:spPr>
          <a:xfrm>
            <a:off x="425975" y="4632525"/>
            <a:ext cx="3977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©ThoughtWorks </a:t>
            </a:r>
            <a:r>
              <a:rPr b="0" i="0" lang="en" sz="7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2018</a:t>
            </a:r>
            <a:r>
              <a:rPr b="0" i="0" lang="en" sz="700" u="none" cap="none" strike="noStrike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Commercial in Confidence</a:t>
            </a:r>
            <a:endParaRPr b="0" i="0" sz="700" u="none" cap="none" strike="noStrike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88"/>
            <a:ext cx="8229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pen Sans Light"/>
              <a:buNone/>
              <a:defRPr b="0" i="0" sz="2400" u="none" cap="none" strike="noStrike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762885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■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○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Open Sans"/>
              <a:buChar char="■"/>
              <a:defRPr b="0" i="0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9809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P8lcsCxEXKYk7oZVoHrS6rhNmqdPz4bHfzmsmWq4ak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s.nttdata.com/en/-/media/assets/white-paper/digital-moving-to-the-cloud-white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 ExtraBold"/>
                <a:ea typeface="Open Sans ExtraBold"/>
                <a:cs typeface="Open Sans ExtraBold"/>
                <a:sym typeface="Open Sans ExtraBold"/>
              </a:rPr>
              <a:t>Cloud Enablement Program</a:t>
            </a:r>
            <a:endParaRPr sz="4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35" name="Google Shape;13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92" y="410484"/>
            <a:ext cx="2626613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2"/>
          <p:cNvPicPr preferRelativeResize="0"/>
          <p:nvPr/>
        </p:nvPicPr>
        <p:blipFill rotWithShape="1">
          <a:blip r:embed="rId4">
            <a:alphaModFix/>
          </a:blip>
          <a:srcRect b="0" l="1941" r="1949" t="0"/>
          <a:stretch/>
        </p:blipFill>
        <p:spPr>
          <a:xfrm>
            <a:off x="6542395" y="410487"/>
            <a:ext cx="2174486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32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2"/>
          <p:cNvSpPr txBox="1"/>
          <p:nvPr>
            <p:ph type="title"/>
          </p:nvPr>
        </p:nvSpPr>
        <p:spPr>
          <a:xfrm>
            <a:off x="457200" y="22590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Workshop #2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Scheda di assessment dell’applicativo e scelta della strategia di migrazione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728" y="4191682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1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Sostituzione o Re-purchase</a:t>
            </a:r>
            <a:endParaRPr sz="42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Sostituzione o re-purchase: overview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42"/>
          <p:cNvSpPr txBox="1"/>
          <p:nvPr/>
        </p:nvSpPr>
        <p:spPr>
          <a:xfrm>
            <a:off x="203800" y="977100"/>
            <a:ext cx="84045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42"/>
          <p:cNvSpPr txBox="1"/>
          <p:nvPr/>
        </p:nvSpPr>
        <p:spPr>
          <a:xfrm>
            <a:off x="8195400" y="287700"/>
            <a:ext cx="636900" cy="2970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Saas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42"/>
          <p:cNvSpPr txBox="1"/>
          <p:nvPr/>
        </p:nvSpPr>
        <p:spPr>
          <a:xfrm>
            <a:off x="288300" y="1209675"/>
            <a:ext cx="8567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Strategia di migrazione che comporta il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riacquisto di un applicativo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 sostituirlo con una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soluzione SaaS.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Il repurchase può essere il metodo più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semplice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, più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rapido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meno rischioso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 muovere un applicativo sul Cloud. </a:t>
            </a:r>
            <a:b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Un'organizzazione può eliminare molti sforzi di gestione dell’infrastruttura scegliendo una soluzione SaaS dove il fornitore del servizio si occupa di questo aspetto.</a:t>
            </a: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43"/>
          <p:cNvGraphicFramePr/>
          <p:nvPr/>
        </p:nvGraphicFramePr>
        <p:xfrm>
          <a:off x="325500" y="109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{848F5066-DEF9-4ACB-A5BB-A77AA9731105}</a:tableStyleId>
              </a:tblPr>
              <a:tblGrid>
                <a:gridCol w="2831000"/>
                <a:gridCol w="2831000"/>
                <a:gridCol w="283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Caratteristiche degli applicativi cui può essere applicata questa migrazione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Benefici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Rischi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Quick wins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ad esempio strumenti di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produttività individuale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(come servizio email, storage, etc.)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legacy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o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Off-the-Shelf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per i quali esiste una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corrispondente soluzione SaaS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Impatto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immediato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in termini di valore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Nessuna risorsa infrastrutturale necessaria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in quanto il provider si prende cura di tutto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Si passa ad un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modello consumption-based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dove si paga solo per quello che si consuma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C’è uno spostamento di costi da capex a opex (si passa a un modello subscription base) che potrebbe causare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disallineamento rispetto all’attuale modello di procurement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Rischio lock-in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nel provider scelto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Integrazioni e dipendenze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 ad esempio: se si sostituisce il sistema Active Directory locale con una versione Cloud: quali client e applicazioni devono essere riconfigurati per utilizzare il nuovo servizio Cloud?</a:t>
                      </a:r>
                      <a:endParaRPr sz="1100" u="none" cap="none" strike="noStrike">
                        <a:solidFill>
                          <a:schemeClr val="accent2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9" name="Google Shape;269;p43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Sostituzione o re-purchase: in dettaglio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Sostituzione o re-purchase: criteri di scelta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413725" y="1071950"/>
            <a:ext cx="8124300" cy="31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Rispetto al scheda di assessment dell'applicativo compilata nella fase di assessment vi sono determinate caratteristiche che rendono un servizio candidabile per questa strategia:</a:t>
            </a:r>
            <a:b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Alternative SaaS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Disponibilità di import dei dati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728" y="4191682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5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Trasferimento di host o Re-host</a:t>
            </a:r>
            <a:endParaRPr sz="42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Trasferimento di host o re-host: overview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288300" y="1030775"/>
            <a:ext cx="8567400" cy="3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Strategia di migrazione che comporta il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trasferimento dell’applicativo, dei suoi dati e del traffico in Cloud senza modificarne il codice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e andando a rifinire solo i dettagli di configurazione necessari. L’applicativo viene visto come una black-box da trasportare in Cloud. </a:t>
            </a:r>
            <a:b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E’ generalmente l’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approccio meno costoso e più veloce da implementare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ma anche quello che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evidenzia meno i benefici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che il Cloud può apportare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all’organizzazione.</a:t>
            </a:r>
            <a:b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b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Può essere eseguito sia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manualmente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che con dei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tool automatici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88" name="Google Shape;288;p46"/>
          <p:cNvSpPr txBox="1"/>
          <p:nvPr/>
        </p:nvSpPr>
        <p:spPr>
          <a:xfrm>
            <a:off x="7660150" y="287700"/>
            <a:ext cx="1172400" cy="2970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PaaS o IaaS</a:t>
            </a:r>
            <a:r>
              <a:rPr b="1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7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Trasferimento di host o re-host: in dettaglio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94" name="Google Shape;294;p47"/>
          <p:cNvGraphicFramePr/>
          <p:nvPr/>
        </p:nvGraphicFramePr>
        <p:xfrm>
          <a:off x="325500" y="111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{848F5066-DEF9-4ACB-A5BB-A77AA9731105}</a:tableStyleId>
              </a:tblPr>
              <a:tblGrid>
                <a:gridCol w="2831000"/>
                <a:gridCol w="2954000"/>
                <a:gridCol w="2708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Caratteristiche degli applicativi cui può essere applicata questa migrazione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Benefici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Rischi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off-the-shelf di terze parti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non critici, monoliti, legacy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con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molte integrazioni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con prodotti/servizi/librerie di terze parti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legacy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senza accesso al source code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strettamente correlati (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molte dipendenze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), molto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difficili da separare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nelle loro parti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che hanno un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grosso impatto sulle risorse infrastrutturali 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stagnanti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Risparmi immediati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 livello di infrastruttura e gestione (potenziali risparmi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fino al 30%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grazie alle risorse liberate. Modello finanziario da CapEx a OpEx.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Applicazioni possono essere più facilmente ottimizzate o re-architected una volta già sul Cloud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Infrastruttura flessibile e scalabile ad occorrenza. Dynamic resource management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Questo approccio offre un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processo più veloce e meno costoso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rispetto ad un re-platform o re-architect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Rischio che il semplice rehosting provochi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problemi di performance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(quindi ci sarà poi bisogno di aggiustamenti)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Rischio di non trarre beneficio completo della scalabilità (ad esempio autoscaling) ed elasticità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L’applicativo, seppure in Cloud, porterà con sè le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vecchie logiche non Cloud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 E’ importante capire che il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rehosting spesso è un punto di partenza.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idx="4294967295" type="title"/>
          </p:nvPr>
        </p:nvSpPr>
        <p:spPr>
          <a:xfrm>
            <a:off x="311700" y="314300"/>
            <a:ext cx="772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Trasferimento di host o re-host: criteri di scelta 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0" name="Google Shape;300;p48"/>
          <p:cNvSpPr txBox="1"/>
          <p:nvPr/>
        </p:nvSpPr>
        <p:spPr>
          <a:xfrm>
            <a:off x="413725" y="690950"/>
            <a:ext cx="8124300" cy="4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Rispetto al scheda di assessment dell'applicativo compilata nella fase di assessment vi sono determinate caratteristiche che rendono un servizio candidabile per questa strategia: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Modificabilità del codice sorgente = no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Uso di componenti sostituibili con l’equivalente servizio cloud native = nessuno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 tecnologico per valutare l’obsolescenza tecnologica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Sistemi on premise da cui dipende per valutare la complessità generata dalle dipendenze e l’impatto sul processo di migrazione 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Sistemi on premise che dipendono per valutare la complessità generata dalle dipendenze e l’impatto sul processo di migrazione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Connettività minima necessaria = internet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Licenze per valutare se l’investimento su una licenza valida on-premise sia recuperabile o trasferibile con una corrispondente licenza in cloud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Evoluzione del servizio nei prossimi 3 anni per valutare se l’impatto sulla strategia dell’amministrazione è basso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728" y="4191682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9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Trasferimento di piattaforma o Re-platform</a:t>
            </a:r>
            <a:endParaRPr sz="42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Trasferimento di piattaforma o re-platform: </a:t>
            </a:r>
            <a:b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overview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296357" y="1281262"/>
            <a:ext cx="8567400" cy="33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Strategia di migrazione durante la quale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oltre a trasferire il core dell’applicativo sul Cloud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si implementa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un primo livello di ottimizzazioni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volte ad ottenere alcuni dei suoi benefici. Un esempio può essere il ridurre risorse e tempo gestito sui database on-premise sostituendoli con un corrispondente database in Cloud.</a:t>
            </a:r>
            <a:b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Tempo, costi e competenze necessarie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 questa strategia sono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maggiori rispetto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al Rehost ma si guadagna un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maggior vantaggio dal Cloud.</a:t>
            </a:r>
            <a:endParaRPr b="0" i="0" sz="1800" u="none" cap="none" strike="noStrike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13" name="Google Shape;313;p50"/>
          <p:cNvSpPr txBox="1"/>
          <p:nvPr/>
        </p:nvSpPr>
        <p:spPr>
          <a:xfrm>
            <a:off x="7660150" y="287700"/>
            <a:ext cx="1172400" cy="2970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PaaS o IaaS</a:t>
            </a:r>
            <a:r>
              <a:rPr b="1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Contenuti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203800" y="977100"/>
            <a:ext cx="84045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Strategia assessment: workshop #2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Scheda di assessment dell’applicativo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Scelta del cloud service model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Classificazione dei servizi per strategia di migrazione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2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1"/>
          <p:cNvSpPr txBox="1"/>
          <p:nvPr>
            <p:ph idx="4294967295" type="title"/>
          </p:nvPr>
        </p:nvSpPr>
        <p:spPr>
          <a:xfrm>
            <a:off x="311700" y="314300"/>
            <a:ext cx="870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Trasferimento di piattaforma o re-platform: in dettaglio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19" name="Google Shape;319;p51"/>
          <p:cNvGraphicFramePr/>
          <p:nvPr/>
        </p:nvGraphicFramePr>
        <p:xfrm>
          <a:off x="325500" y="8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{848F5066-DEF9-4ACB-A5BB-A77AA9731105}</a:tableStyleId>
              </a:tblPr>
              <a:tblGrid>
                <a:gridCol w="2831000"/>
                <a:gridCol w="2831000"/>
                <a:gridCol w="283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Caratteristiche degli applicativi cui può essere applicata questa migrazione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Benefici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Rischi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non strettamente correlati, le cui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sub-componenti possono essere separate 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con architettura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Three-tier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Utilizzano servizi esterni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(dipendenze, eg. servizio SMTP)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Facilità di sostituire uno dei componenti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che dipendono dall’infrastruttura sottostante per via sicurezza, disponibilità e protezione dei dati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per i quali c’è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spesso bisogno di scalare e che cambiano spesso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Massimizzare la scalabilità su Cloud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Risparmi immediati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 livello di infrastruttura e gestione (potenziali risparmi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fino al 45%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grazie alle risorse liberate. Modello finanziario da CapEx a OpEx.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Generalmente si riesce a trarre beneficio dal Cloud, senza le risorse necessarie per un completo re-architect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Occasione di sviluppare una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knowledge del Clou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 con un approccio non completamente radicale e rischioso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Necessarie skills specifiche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per questo tipo di migrazione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Tanti cambiamenti rischiano di compromettere il corretto funzionamento dell’applicativo. E’ quindi bene valutare bene ogni cambiamento e non farne troppi se non necessari.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idx="4294967295" type="title"/>
          </p:nvPr>
        </p:nvSpPr>
        <p:spPr>
          <a:xfrm>
            <a:off x="269225" y="286100"/>
            <a:ext cx="858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Trasferimento piattaforma o re-platform: criteri scelta 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346925" y="614750"/>
            <a:ext cx="8124300" cy="4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Rispetto al scheda di assessment dell'applicativo compilata nella fase di assessment vi sono determinate caratteristiche che rendono un servizio candidabile per questa strategia: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 tecnologico per valutare architetture modulari e a componenti separabili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Uso di componenti sostituibili con l'equivalente servizio cloud-native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Periodi di utilizzo per valutarne la variabilità e confronto tra # medio di utenti e # massimo e minimo di utenti con l’obiettivo di identificare scostamenti rilevanti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Utilizzo effettivo delle componenti infrastrutturali in confronto al dimensionamento delle componenti infrastrutturali per valutare un sovra o sotto dimensionamento 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Evoluzione del servizio nei prossimi 3 anni per valutarne l’importanza e l’opportunità di investimenti sull’applicativo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Dipendenza dall'hardware fisico = se virtuale o container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Connettività minima necessaria = internet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Modificabilità del codice sorgente = parziale o completa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Disponibilità di documentazione tecnica che supporti nella sostituzione delle componenti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Criticità legate a componenti sostituibili con un’alternativa cloud native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6728" y="4191682"/>
            <a:ext cx="2230544" cy="67525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3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Rifattorizzazione o Re-architect</a:t>
            </a:r>
            <a:endParaRPr sz="42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Rifattorizzazione o re-architect: overview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54"/>
          <p:cNvSpPr txBox="1"/>
          <p:nvPr/>
        </p:nvSpPr>
        <p:spPr>
          <a:xfrm>
            <a:off x="288300" y="983975"/>
            <a:ext cx="8567400" cy="3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Strategia di migrazione che punta a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ripensare l’architettura core di un applicativo in un’ottica Cloud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così da trarne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alti vantaggi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. Il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refactoring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può essere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parziale o totale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a seconda delle proprie esigenze di tempi e budget.</a:t>
            </a: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Le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prestazioni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, l’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agilità operazionale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e la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riduzione dei costi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sono solo alcuni dei vari benefici garantiti dal Cloud per un applicativo strutturato con questo approccio.</a:t>
            </a: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Tra le strategie è quella che porta più valore ma è anche la 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più onerosa </a:t>
            </a: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in termini di</a:t>
            </a:r>
            <a:r>
              <a:rPr b="1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tempi, costi, complessità e competenze necessarie.</a:t>
            </a:r>
            <a:endParaRPr b="1" i="0" sz="18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br>
              <a:rPr b="0" i="0" lang="en" sz="1800" u="none" cap="none" strike="noStrike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b="0" i="0" sz="1800" u="none" cap="none" strike="noStrike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38" name="Google Shape;338;p54"/>
          <p:cNvSpPr txBox="1"/>
          <p:nvPr/>
        </p:nvSpPr>
        <p:spPr>
          <a:xfrm>
            <a:off x="7660150" y="287700"/>
            <a:ext cx="1172400" cy="2970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PaaS o IaaS</a:t>
            </a:r>
            <a:r>
              <a:rPr b="1" i="0" lang="en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Rifattorizzazione o re-architect: in dettaglio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344" name="Google Shape;344;p55"/>
          <p:cNvGraphicFramePr/>
          <p:nvPr/>
        </p:nvGraphicFramePr>
        <p:xfrm>
          <a:off x="325500" y="88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{848F5066-DEF9-4ACB-A5BB-A77AA9731105}</a:tableStyleId>
              </a:tblPr>
              <a:tblGrid>
                <a:gridCol w="2831000"/>
                <a:gridCol w="2831000"/>
                <a:gridCol w="2831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Caratteristiche degli applicativi cui può essere applicata questa migrazione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Benefici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Rischi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molto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critici per il business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con una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frequenza di cambiamento alta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per i quali l’aggiunta di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nuove funzionalità risulta molto complessa e onerosa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per i quali c’è un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bisogno pressante di scalare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di migliorare la performance (massimizzare questo beneficio)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per cui risulta vantaggiosa una Service Oriented Architecture (SOA)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Risparmi immediati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 livello di infrastruttura e gestione (potenziali risparmi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fino al 53%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) grazie alle risorse liberate. </a:t>
                      </a:r>
                      <a:b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Modello finanziario da CapEx ad OpEx.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Scalabilità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agilità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nello sviluppo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Applicativi diventano più adattabili e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modifiche possono essere introdotte velocemente</a:t>
                      </a:r>
                      <a:endParaRPr b="1"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Riduzione dei costi sul lungo termine grazie al consumo di risorse basate sull’effettiva richiesta e non quella prevista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Responsività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alle variazioni di carico grazie ad auto scaling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Tempi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e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costi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di migrazione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alti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Resistenza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da parte degli utilizzatori o gli owners se non vedono benefici immediati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Vendor Lock-in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molto alto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Sono richieste </a:t>
                      </a:r>
                      <a:r>
                        <a:rPr b="1"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skills</a:t>
                      </a: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molto specifiche e alte per questo approccio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-292100" lvl="0" marL="45720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000"/>
                        <a:buFont typeface="Open Sans"/>
                        <a:buChar char="●"/>
                      </a:pPr>
                      <a:r>
                        <a:rPr lang="en" sz="1000" u="none" cap="none" strike="noStrike">
                          <a:solidFill>
                            <a:schemeClr val="accen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Probabilità più alte di funzionalità che non rispecchiano l’applicativo originale</a:t>
                      </a:r>
                      <a:endParaRPr sz="1000" u="none" cap="none" strike="noStrike">
                        <a:solidFill>
                          <a:schemeClr val="accen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/>
          <p:nvPr>
            <p:ph idx="4294967295" type="title"/>
          </p:nvPr>
        </p:nvSpPr>
        <p:spPr>
          <a:xfrm>
            <a:off x="269225" y="286100"/>
            <a:ext cx="8583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Rifattorizzazione o re-architect: criteri scelta 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56"/>
          <p:cNvSpPr txBox="1"/>
          <p:nvPr/>
        </p:nvSpPr>
        <p:spPr>
          <a:xfrm>
            <a:off x="346925" y="614750"/>
            <a:ext cx="8124300" cy="4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Rispetto al scheda di assessment dell'applicativo compilata nella fase di assessment vi sono determinate caratteristiche che rendono un servizio candidabile per questa strategia: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Evoluzione del servizio nei prossimi 3 anni per valutarne l’importanza e l’opportunità di investimenti sull’applicativo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Stack tecnologico per valutare la necessità di ammodernamento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Uso di componenti sostituibili con l'equivalente servizio cloud-native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Criticità per identificare opportunità di miglioramento strutturale della soluzione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Periodi di utilizzo per valutarne la variabilità e confronto tra # medio di utenti e # massimo e minimo di utenti con l’obiettivo di identificare scostamenti rilevanti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Utilizzo effettivo delle componenti infrastrutturali in confronto al dimensionamento delle componenti infrastrutturali per valutare un sovra o sotto dimensionamento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Connettività minima necessaria = internet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Modificabilità del codice sorgente = parziale o completa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Presenza di test di validazione per verificare il miglioramento apportato dalle modifiche intraprese e ridurre il rischio di regressione durante il processo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pen Sans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Disponibilità di documentazione tecnica che supporti il processo di rifattorizzazione</a:t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7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7"/>
          <p:cNvSpPr txBox="1"/>
          <p:nvPr>
            <p:ph type="title"/>
          </p:nvPr>
        </p:nvSpPr>
        <p:spPr>
          <a:xfrm>
            <a:off x="152400" y="1268475"/>
            <a:ext cx="88653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Scelta del cloud service model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8"/>
          <p:cNvSpPr txBox="1"/>
          <p:nvPr/>
        </p:nvSpPr>
        <p:spPr>
          <a:xfrm>
            <a:off x="841275" y="277400"/>
            <a:ext cx="1839000" cy="2730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CRITERI DI SELEZIONE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2" name="Google Shape;362;p58"/>
          <p:cNvCxnSpPr/>
          <p:nvPr/>
        </p:nvCxnSpPr>
        <p:spPr>
          <a:xfrm>
            <a:off x="1759125" y="570562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3" name="Google Shape;363;p58"/>
          <p:cNvSpPr txBox="1"/>
          <p:nvPr/>
        </p:nvSpPr>
        <p:spPr>
          <a:xfrm>
            <a:off x="4788700" y="277400"/>
            <a:ext cx="2112000" cy="2730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SOLUZIONI DISPONIBILI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64" name="Google Shape;364;p58"/>
          <p:cNvCxnSpPr/>
          <p:nvPr/>
        </p:nvCxnSpPr>
        <p:spPr>
          <a:xfrm>
            <a:off x="5806375" y="604687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5" name="Google Shape;365;p58"/>
          <p:cNvSpPr/>
          <p:nvPr/>
        </p:nvSpPr>
        <p:spPr>
          <a:xfrm>
            <a:off x="112075" y="865125"/>
            <a:ext cx="3795900" cy="1152300"/>
          </a:xfrm>
          <a:prstGeom prst="rect">
            <a:avLst/>
          </a:prstGeom>
          <a:noFill/>
          <a:ln cap="flat" cmpd="sng" w="9525">
            <a:solidFill>
              <a:srgbClr val="0058B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Funzionalità presenti in </a:t>
            </a: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soluzioni off-the-shelf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Applicativo fa parte di una categoria che gode di </a:t>
            </a: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un’alta disponibilità di SaaS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ex: ERP, CRM, HRMS.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Applicativi che cambiano frequentemente.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8"/>
          <p:cNvSpPr/>
          <p:nvPr/>
        </p:nvSpPr>
        <p:spPr>
          <a:xfrm>
            <a:off x="3972550" y="1397025"/>
            <a:ext cx="254700" cy="240900"/>
          </a:xfrm>
          <a:prstGeom prst="rightArrow">
            <a:avLst>
              <a:gd fmla="val 50000" name="adj1"/>
              <a:gd fmla="val 51177" name="adj2"/>
            </a:avLst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8"/>
          <p:cNvSpPr/>
          <p:nvPr/>
        </p:nvSpPr>
        <p:spPr>
          <a:xfrm>
            <a:off x="4310725" y="1156425"/>
            <a:ext cx="928200" cy="86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58"/>
          <p:cNvSpPr/>
          <p:nvPr/>
        </p:nvSpPr>
        <p:spPr>
          <a:xfrm>
            <a:off x="5767500" y="1050650"/>
            <a:ext cx="11346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SFDC, CRM, Marketo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9" name="Google Shape;369;p58"/>
          <p:cNvSpPr/>
          <p:nvPr/>
        </p:nvSpPr>
        <p:spPr>
          <a:xfrm>
            <a:off x="5767500" y="1637925"/>
            <a:ext cx="11346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Workday, Netsuite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0" name="Google Shape;370;p58"/>
          <p:cNvCxnSpPr>
            <a:stCxn id="367" idx="3"/>
            <a:endCxn id="368" idx="1"/>
          </p:cNvCxnSpPr>
          <p:nvPr/>
        </p:nvCxnSpPr>
        <p:spPr>
          <a:xfrm flipH="1" rot="10800000">
            <a:off x="5238925" y="1240425"/>
            <a:ext cx="528600" cy="346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1" name="Google Shape;371;p58"/>
          <p:cNvCxnSpPr>
            <a:stCxn id="367" idx="3"/>
            <a:endCxn id="369" idx="1"/>
          </p:cNvCxnSpPr>
          <p:nvPr/>
        </p:nvCxnSpPr>
        <p:spPr>
          <a:xfrm>
            <a:off x="5238925" y="1586925"/>
            <a:ext cx="528600" cy="240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2" name="Google Shape;372;p58"/>
          <p:cNvSpPr txBox="1"/>
          <p:nvPr/>
        </p:nvSpPr>
        <p:spPr>
          <a:xfrm>
            <a:off x="4914925" y="837213"/>
            <a:ext cx="988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CRM/Marketing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58"/>
          <p:cNvSpPr txBox="1"/>
          <p:nvPr/>
        </p:nvSpPr>
        <p:spPr>
          <a:xfrm>
            <a:off x="5315125" y="1848125"/>
            <a:ext cx="528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ERP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58"/>
          <p:cNvSpPr/>
          <p:nvPr/>
        </p:nvSpPr>
        <p:spPr>
          <a:xfrm>
            <a:off x="112075" y="2258840"/>
            <a:ext cx="3795900" cy="1152300"/>
          </a:xfrm>
          <a:prstGeom prst="rect">
            <a:avLst/>
          </a:prstGeom>
          <a:noFill/>
          <a:ln cap="flat" cmpd="sng" w="9525">
            <a:solidFill>
              <a:srgbClr val="0058B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Applicazione instabile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 cui requisiti non sono identificabili in un SaaS.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Costi minori nel modificare la piattaforma e </a:t>
            </a: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mantenere l’applicazione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rispetto alle soluzioni SaaS. 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 piattaforme di sviluppo </a:t>
            </a: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supportano vari tipi di applicativi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58"/>
          <p:cNvSpPr/>
          <p:nvPr/>
        </p:nvSpPr>
        <p:spPr>
          <a:xfrm>
            <a:off x="4310725" y="2473940"/>
            <a:ext cx="928200" cy="86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8"/>
          <p:cNvSpPr/>
          <p:nvPr/>
        </p:nvSpPr>
        <p:spPr>
          <a:xfrm>
            <a:off x="5767500" y="2368165"/>
            <a:ext cx="11346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SFDC Heroku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58"/>
          <p:cNvSpPr/>
          <p:nvPr/>
        </p:nvSpPr>
        <p:spPr>
          <a:xfrm>
            <a:off x="5767500" y="2955440"/>
            <a:ext cx="11346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Azure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78" name="Google Shape;378;p58"/>
          <p:cNvCxnSpPr>
            <a:stCxn id="375" idx="3"/>
            <a:endCxn id="376" idx="1"/>
          </p:cNvCxnSpPr>
          <p:nvPr/>
        </p:nvCxnSpPr>
        <p:spPr>
          <a:xfrm flipH="1" rot="10800000">
            <a:off x="5238925" y="2557940"/>
            <a:ext cx="528600" cy="346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9" name="Google Shape;379;p58"/>
          <p:cNvCxnSpPr>
            <a:stCxn id="375" idx="3"/>
            <a:endCxn id="377" idx="1"/>
          </p:cNvCxnSpPr>
          <p:nvPr/>
        </p:nvCxnSpPr>
        <p:spPr>
          <a:xfrm>
            <a:off x="5238925" y="2904440"/>
            <a:ext cx="528600" cy="240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0" name="Google Shape;380;p58"/>
          <p:cNvSpPr txBox="1"/>
          <p:nvPr/>
        </p:nvSpPr>
        <p:spPr>
          <a:xfrm>
            <a:off x="4991125" y="2230927"/>
            <a:ext cx="988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JAVA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58"/>
          <p:cNvSpPr txBox="1"/>
          <p:nvPr/>
        </p:nvSpPr>
        <p:spPr>
          <a:xfrm>
            <a:off x="5315125" y="3165640"/>
            <a:ext cx="5286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.net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58"/>
          <p:cNvSpPr/>
          <p:nvPr/>
        </p:nvSpPr>
        <p:spPr>
          <a:xfrm>
            <a:off x="3972550" y="2714540"/>
            <a:ext cx="254700" cy="240900"/>
          </a:xfrm>
          <a:prstGeom prst="rightArrow">
            <a:avLst>
              <a:gd fmla="val 50000" name="adj1"/>
              <a:gd fmla="val 51177" name="adj2"/>
            </a:avLst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58"/>
          <p:cNvCxnSpPr/>
          <p:nvPr/>
        </p:nvCxnSpPr>
        <p:spPr>
          <a:xfrm>
            <a:off x="8016175" y="607987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4" name="Google Shape;384;p58"/>
          <p:cNvSpPr txBox="1"/>
          <p:nvPr/>
        </p:nvSpPr>
        <p:spPr>
          <a:xfrm>
            <a:off x="7285675" y="277400"/>
            <a:ext cx="1464300" cy="2730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STRATEGIA</a:t>
            </a:r>
            <a:endParaRPr b="0" i="0" sz="12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58"/>
          <p:cNvSpPr txBox="1"/>
          <p:nvPr/>
        </p:nvSpPr>
        <p:spPr>
          <a:xfrm>
            <a:off x="7132134" y="1217621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58B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Repurchase</a:t>
            </a:r>
            <a:endParaRPr b="0" i="0" sz="1400" u="none" cap="none" strike="noStrike">
              <a:solidFill>
                <a:srgbClr val="0058B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7172417" y="2230934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58B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Rehost</a:t>
            </a:r>
            <a:endParaRPr b="0" i="0" sz="1400" u="none" cap="none" strike="noStrike">
              <a:solidFill>
                <a:srgbClr val="0058B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7" name="Google Shape;387;p58"/>
          <p:cNvSpPr txBox="1"/>
          <p:nvPr/>
        </p:nvSpPr>
        <p:spPr>
          <a:xfrm>
            <a:off x="7172425" y="2557782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58B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Replatform</a:t>
            </a:r>
            <a:endParaRPr b="0" i="0" sz="1400" u="none" cap="none" strike="noStrike">
              <a:solidFill>
                <a:srgbClr val="0058B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8" name="Google Shape;388;p58"/>
          <p:cNvSpPr txBox="1"/>
          <p:nvPr/>
        </p:nvSpPr>
        <p:spPr>
          <a:xfrm>
            <a:off x="7172433" y="2887636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58B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Re-architect</a:t>
            </a:r>
            <a:endParaRPr b="0" i="0" sz="1400" u="none" cap="none" strike="noStrike">
              <a:solidFill>
                <a:srgbClr val="0058B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9" name="Google Shape;389;p58"/>
          <p:cNvSpPr/>
          <p:nvPr/>
        </p:nvSpPr>
        <p:spPr>
          <a:xfrm>
            <a:off x="112075" y="3728712"/>
            <a:ext cx="3795900" cy="1260300"/>
          </a:xfrm>
          <a:prstGeom prst="rect">
            <a:avLst/>
          </a:prstGeom>
          <a:noFill/>
          <a:ln cap="flat" cmpd="sng" w="9525">
            <a:solidFill>
              <a:srgbClr val="0058B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Logica applicativa molto complessa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le funzionalità non sono ritrovabili in soluzioni SaaS o PaaS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Applicativi enterprise on-premise 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 SAP, Oracle che possono essere rehosted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Sandbox, test and altre istanze non critiche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Applicativo non fa parte di una categoria che gode di un’alta disponibilità di SaaS</a:t>
            </a:r>
            <a:endParaRPr b="0" i="0" sz="10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0" name="Google Shape;390;p58"/>
          <p:cNvSpPr/>
          <p:nvPr/>
        </p:nvSpPr>
        <p:spPr>
          <a:xfrm>
            <a:off x="4310725" y="3975825"/>
            <a:ext cx="928200" cy="8610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IaaS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8"/>
          <p:cNvSpPr/>
          <p:nvPr/>
        </p:nvSpPr>
        <p:spPr>
          <a:xfrm>
            <a:off x="5767500" y="3870050"/>
            <a:ext cx="11346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Public Cloud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2" name="Google Shape;392;p58"/>
          <p:cNvSpPr/>
          <p:nvPr/>
        </p:nvSpPr>
        <p:spPr>
          <a:xfrm>
            <a:off x="5767500" y="4457325"/>
            <a:ext cx="1134600" cy="379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Private Cloud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3" name="Google Shape;393;p58"/>
          <p:cNvCxnSpPr>
            <a:stCxn id="390" idx="3"/>
            <a:endCxn id="391" idx="1"/>
          </p:cNvCxnSpPr>
          <p:nvPr/>
        </p:nvCxnSpPr>
        <p:spPr>
          <a:xfrm flipH="1" rot="10800000">
            <a:off x="5238925" y="4059825"/>
            <a:ext cx="528600" cy="3465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4" name="Google Shape;394;p58"/>
          <p:cNvCxnSpPr>
            <a:stCxn id="390" idx="3"/>
            <a:endCxn id="392" idx="1"/>
          </p:cNvCxnSpPr>
          <p:nvPr/>
        </p:nvCxnSpPr>
        <p:spPr>
          <a:xfrm>
            <a:off x="5238925" y="4406325"/>
            <a:ext cx="528600" cy="240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5" name="Google Shape;395;p58"/>
          <p:cNvSpPr txBox="1"/>
          <p:nvPr/>
        </p:nvSpPr>
        <p:spPr>
          <a:xfrm>
            <a:off x="4639208" y="3613650"/>
            <a:ext cx="12888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Core solutions</a:t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58"/>
          <p:cNvSpPr txBox="1"/>
          <p:nvPr/>
        </p:nvSpPr>
        <p:spPr>
          <a:xfrm>
            <a:off x="4525977" y="4851577"/>
            <a:ext cx="1730400" cy="2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Security/Encryption/Compliance </a:t>
            </a:r>
            <a:endParaRPr b="0" i="0" sz="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58"/>
          <p:cNvSpPr/>
          <p:nvPr/>
        </p:nvSpPr>
        <p:spPr>
          <a:xfrm>
            <a:off x="3972550" y="4216425"/>
            <a:ext cx="254700" cy="240900"/>
          </a:xfrm>
          <a:prstGeom prst="rightArrow">
            <a:avLst>
              <a:gd fmla="val 50000" name="adj1"/>
              <a:gd fmla="val 51177" name="adj2"/>
            </a:avLst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8"/>
          <p:cNvSpPr txBox="1"/>
          <p:nvPr/>
        </p:nvSpPr>
        <p:spPr>
          <a:xfrm>
            <a:off x="7172417" y="3732819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58B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Rehost</a:t>
            </a:r>
            <a:endParaRPr b="0" i="0" sz="1400" u="none" cap="none" strike="noStrike">
              <a:solidFill>
                <a:srgbClr val="0058B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99" name="Google Shape;399;p58"/>
          <p:cNvSpPr txBox="1"/>
          <p:nvPr/>
        </p:nvSpPr>
        <p:spPr>
          <a:xfrm>
            <a:off x="7172425" y="4065003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58B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Replatform</a:t>
            </a:r>
            <a:endParaRPr b="0" i="0" sz="1400" u="none" cap="none" strike="noStrike">
              <a:solidFill>
                <a:srgbClr val="0058B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400" name="Google Shape;400;p58"/>
          <p:cNvSpPr txBox="1"/>
          <p:nvPr/>
        </p:nvSpPr>
        <p:spPr>
          <a:xfrm>
            <a:off x="7172433" y="4389521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58B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Re-architect</a:t>
            </a:r>
            <a:endParaRPr b="0" i="0" sz="1400" u="none" cap="none" strike="noStrike">
              <a:solidFill>
                <a:srgbClr val="0058B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9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Prossimi incontri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60"/>
          <p:cNvSpPr txBox="1"/>
          <p:nvPr/>
        </p:nvSpPr>
        <p:spPr>
          <a:xfrm>
            <a:off x="339900" y="703834"/>
            <a:ext cx="8616600" cy="3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#3</a:t>
            </a:r>
            <a:r>
              <a:rPr b="1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Mappatura competenze 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Discussione sulla metodologia di lavoro &amp; indicatori di risultato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○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Scelta applicativo pilota </a:t>
            </a:r>
            <a:endParaRPr b="0" i="0" sz="1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4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4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Strategia di assessment: workshop #2 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1"/>
          <p:cNvSpPr txBox="1"/>
          <p:nvPr>
            <p:ph type="title"/>
          </p:nvPr>
        </p:nvSpPr>
        <p:spPr>
          <a:xfrm>
            <a:off x="457200" y="1605460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 ExtraBold"/>
                <a:ea typeface="Open Sans ExtraBold"/>
                <a:cs typeface="Open Sans ExtraBold"/>
                <a:sym typeface="Open Sans ExtraBold"/>
              </a:rPr>
              <a:t>Grazie</a:t>
            </a:r>
            <a:endParaRPr sz="4200"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418" name="Google Shape;418;p61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92" y="410484"/>
            <a:ext cx="2626613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1"/>
          <p:cNvPicPr preferRelativeResize="0"/>
          <p:nvPr/>
        </p:nvPicPr>
        <p:blipFill rotWithShape="1">
          <a:blip r:embed="rId4">
            <a:alphaModFix/>
          </a:blip>
          <a:srcRect b="0" l="1941" r="1949" t="0"/>
          <a:stretch/>
        </p:blipFill>
        <p:spPr>
          <a:xfrm>
            <a:off x="6542395" y="410487"/>
            <a:ext cx="2174486" cy="54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5"/>
          <p:cNvSpPr/>
          <p:nvPr/>
        </p:nvSpPr>
        <p:spPr>
          <a:xfrm>
            <a:off x="2175850" y="2206875"/>
            <a:ext cx="6340800" cy="1775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5"/>
          <p:cNvSpPr txBox="1"/>
          <p:nvPr/>
        </p:nvSpPr>
        <p:spPr>
          <a:xfrm>
            <a:off x="3167176" y="99397"/>
            <a:ext cx="454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LISTA DEGLI APPLICATIVI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" name="Google Shape;157;p35"/>
          <p:cNvCxnSpPr/>
          <p:nvPr/>
        </p:nvCxnSpPr>
        <p:spPr>
          <a:xfrm>
            <a:off x="5429375" y="362050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" name="Google Shape;158;p35"/>
          <p:cNvSpPr txBox="1"/>
          <p:nvPr/>
        </p:nvSpPr>
        <p:spPr>
          <a:xfrm>
            <a:off x="3425688" y="579056"/>
            <a:ext cx="4016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PRIORITIZZAZIONE DEGLI APPLICATIVI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" name="Google Shape;159;p35"/>
          <p:cNvCxnSpPr/>
          <p:nvPr/>
        </p:nvCxnSpPr>
        <p:spPr>
          <a:xfrm>
            <a:off x="5422221" y="1971979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" name="Google Shape;160;p35"/>
          <p:cNvSpPr txBox="1"/>
          <p:nvPr/>
        </p:nvSpPr>
        <p:spPr>
          <a:xfrm>
            <a:off x="3167175" y="2603323"/>
            <a:ext cx="45432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SCELTA DELLA STRATEGIA DI MIGRAZIONE 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35"/>
          <p:cNvSpPr txBox="1"/>
          <p:nvPr/>
        </p:nvSpPr>
        <p:spPr>
          <a:xfrm>
            <a:off x="3252188" y="2166853"/>
            <a:ext cx="43593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SCHEDA DI ASSESSMENT DELL’APPLICATIVO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" name="Google Shape;162;p35"/>
          <p:cNvCxnSpPr/>
          <p:nvPr/>
        </p:nvCxnSpPr>
        <p:spPr>
          <a:xfrm>
            <a:off x="5429375" y="2415906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3" name="Google Shape;163;p35"/>
          <p:cNvSpPr txBox="1"/>
          <p:nvPr/>
        </p:nvSpPr>
        <p:spPr>
          <a:xfrm>
            <a:off x="2406131" y="3961767"/>
            <a:ext cx="60414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MAPPATURA DELLE COMPETENZE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" name="Google Shape;164;p35"/>
          <p:cNvCxnSpPr/>
          <p:nvPr/>
        </p:nvCxnSpPr>
        <p:spPr>
          <a:xfrm>
            <a:off x="5402975" y="3736354"/>
            <a:ext cx="3300" cy="23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35"/>
          <p:cNvSpPr txBox="1"/>
          <p:nvPr/>
        </p:nvSpPr>
        <p:spPr>
          <a:xfrm>
            <a:off x="2441907" y="2781498"/>
            <a:ext cx="62049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 specifici criteri di prioritizzazione sulla base della scheda di assessment di ciascun servizio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35"/>
          <p:cNvSpPr txBox="1"/>
          <p:nvPr/>
        </p:nvSpPr>
        <p:spPr>
          <a:xfrm>
            <a:off x="857725" y="905305"/>
            <a:ext cx="1283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#1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857725" y="2952248"/>
            <a:ext cx="1283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#2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35"/>
          <p:cNvSpPr/>
          <p:nvPr/>
        </p:nvSpPr>
        <p:spPr>
          <a:xfrm rot="-5400000">
            <a:off x="1817136" y="2538763"/>
            <a:ext cx="921402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9" name="Google Shape;169;p35"/>
          <p:cNvSpPr/>
          <p:nvPr/>
        </p:nvSpPr>
        <p:spPr>
          <a:xfrm flipH="1" rot="-5400000">
            <a:off x="1801935" y="3404716"/>
            <a:ext cx="951804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3609636" y="762565"/>
            <a:ext cx="36285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Usando quattro categorie per classificarli 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857725" y="4379294"/>
            <a:ext cx="1283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WORKSHOP </a:t>
            </a: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#3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2" name="Google Shape;172;p35"/>
          <p:cNvGrpSpPr/>
          <p:nvPr/>
        </p:nvGrpSpPr>
        <p:grpSpPr>
          <a:xfrm>
            <a:off x="2159590" y="85412"/>
            <a:ext cx="236578" cy="2049724"/>
            <a:chOff x="2007150" y="204600"/>
            <a:chExt cx="236578" cy="2322633"/>
          </a:xfrm>
        </p:grpSpPr>
        <p:sp>
          <p:nvSpPr>
            <p:cNvPr id="173" name="Google Shape;173;p35"/>
            <p:cNvSpPr/>
            <p:nvPr/>
          </p:nvSpPr>
          <p:spPr>
            <a:xfrm rot="-5400000">
              <a:off x="1772601" y="439149"/>
              <a:ext cx="705672" cy="236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0058B9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174" name="Google Shape;174;p35"/>
            <p:cNvSpPr/>
            <p:nvPr/>
          </p:nvSpPr>
          <p:spPr>
            <a:xfrm flipH="1" rot="-5400000">
              <a:off x="1306558" y="1590063"/>
              <a:ext cx="1637766" cy="236574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cap="flat" cmpd="sng" w="12700">
              <a:solidFill>
                <a:srgbClr val="0058B9"/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 Light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175" name="Google Shape;175;p35"/>
          <p:cNvSpPr/>
          <p:nvPr/>
        </p:nvSpPr>
        <p:spPr>
          <a:xfrm rot="-5400000">
            <a:off x="2072508" y="4165237"/>
            <a:ext cx="411858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35"/>
          <p:cNvSpPr/>
          <p:nvPr/>
        </p:nvSpPr>
        <p:spPr>
          <a:xfrm flipH="1" rot="-5400000">
            <a:off x="2013679" y="4629195"/>
            <a:ext cx="529524" cy="23657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cap="flat" cmpd="sng" w="12700">
            <a:solidFill>
              <a:srgbClr val="0058B9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 Light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7" name="Google Shape;177;p35"/>
          <p:cNvSpPr/>
          <p:nvPr/>
        </p:nvSpPr>
        <p:spPr>
          <a:xfrm>
            <a:off x="377850" y="905300"/>
            <a:ext cx="534300" cy="534300"/>
          </a:xfrm>
          <a:prstGeom prst="ellipse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AS-IS</a:t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8" name="Google Shape;178;p35"/>
          <p:cNvGrpSpPr/>
          <p:nvPr/>
        </p:nvGrpSpPr>
        <p:grpSpPr>
          <a:xfrm>
            <a:off x="172810" y="2815800"/>
            <a:ext cx="939257" cy="716519"/>
            <a:chOff x="-63535" y="2016610"/>
            <a:chExt cx="1365000" cy="1041300"/>
          </a:xfrm>
        </p:grpSpPr>
        <p:sp>
          <p:nvSpPr>
            <p:cNvPr id="179" name="Google Shape;179;p35"/>
            <p:cNvSpPr/>
            <p:nvPr/>
          </p:nvSpPr>
          <p:spPr>
            <a:xfrm>
              <a:off x="242700" y="2191325"/>
              <a:ext cx="749700" cy="749700"/>
            </a:xfrm>
            <a:prstGeom prst="ellipse">
              <a:avLst/>
            </a:prstGeom>
            <a:solidFill>
              <a:srgbClr val="0058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0" name="Google Shape;180;p35"/>
            <p:cNvSpPr txBox="1"/>
            <p:nvPr/>
          </p:nvSpPr>
          <p:spPr>
            <a:xfrm>
              <a:off x="-63535" y="2016610"/>
              <a:ext cx="1365000" cy="104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0" i="0" lang="en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PAIN</a:t>
              </a:r>
              <a:br>
                <a:rPr b="0" i="0" lang="en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</a:br>
              <a:r>
                <a:rPr b="0" i="0" lang="en" sz="600" u="none" cap="none" strike="noStrike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POINTS</a:t>
              </a:r>
              <a:endParaRPr b="0" i="0" sz="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81" name="Google Shape;181;p35"/>
          <p:cNvSpPr/>
          <p:nvPr/>
        </p:nvSpPr>
        <p:spPr>
          <a:xfrm>
            <a:off x="377850" y="4342550"/>
            <a:ext cx="534300" cy="534300"/>
          </a:xfrm>
          <a:prstGeom prst="ellipse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5"/>
          <p:cNvSpPr txBox="1"/>
          <p:nvPr/>
        </p:nvSpPr>
        <p:spPr>
          <a:xfrm>
            <a:off x="221786" y="4461282"/>
            <a:ext cx="8649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TO-BE</a:t>
            </a:r>
            <a:endParaRPr b="0" i="0" sz="6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3" name="Google Shape;183;p35"/>
          <p:cNvGrpSpPr/>
          <p:nvPr/>
        </p:nvGrpSpPr>
        <p:grpSpPr>
          <a:xfrm>
            <a:off x="4881163" y="1069769"/>
            <a:ext cx="1115213" cy="834061"/>
            <a:chOff x="4727956" y="1064995"/>
            <a:chExt cx="1374600" cy="1095000"/>
          </a:xfrm>
        </p:grpSpPr>
        <p:sp>
          <p:nvSpPr>
            <p:cNvPr id="184" name="Google Shape;184;p35"/>
            <p:cNvSpPr/>
            <p:nvPr/>
          </p:nvSpPr>
          <p:spPr>
            <a:xfrm>
              <a:off x="4727956" y="1064995"/>
              <a:ext cx="1374600" cy="1095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3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01266" y="1130806"/>
              <a:ext cx="1235816" cy="951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p35"/>
          <p:cNvGrpSpPr/>
          <p:nvPr/>
        </p:nvGrpSpPr>
        <p:grpSpPr>
          <a:xfrm>
            <a:off x="4881175" y="4246525"/>
            <a:ext cx="1034400" cy="834000"/>
            <a:chOff x="6030525" y="4246525"/>
            <a:chExt cx="1034400" cy="834000"/>
          </a:xfrm>
        </p:grpSpPr>
        <p:sp>
          <p:nvSpPr>
            <p:cNvPr id="187" name="Google Shape;187;p35"/>
            <p:cNvSpPr/>
            <p:nvPr/>
          </p:nvSpPr>
          <p:spPr>
            <a:xfrm>
              <a:off x="6030525" y="4246525"/>
              <a:ext cx="1034400" cy="834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35"/>
            <p:cNvPicPr preferRelativeResize="0"/>
            <p:nvPr/>
          </p:nvPicPr>
          <p:blipFill rotWithShape="1">
            <a:blip r:embed="rId4">
              <a:alphaModFix/>
            </a:blip>
            <a:srcRect b="-1248" l="0" r="0" t="1250"/>
            <a:stretch/>
          </p:blipFill>
          <p:spPr>
            <a:xfrm>
              <a:off x="6131929" y="4317974"/>
              <a:ext cx="844107" cy="6774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35"/>
          <p:cNvSpPr txBox="1"/>
          <p:nvPr/>
        </p:nvSpPr>
        <p:spPr>
          <a:xfrm>
            <a:off x="8449675" y="2886500"/>
            <a:ext cx="6180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D9D9D9"/>
                </a:solidFill>
                <a:latin typeface="Open Sans"/>
                <a:ea typeface="Open Sans"/>
                <a:cs typeface="Open Sans"/>
                <a:sym typeface="Open Sans"/>
              </a:rPr>
              <a:t>OGGI</a:t>
            </a:r>
            <a:endParaRPr b="1" i="0" sz="900" u="none" cap="none" strike="noStrike">
              <a:solidFill>
                <a:srgbClr val="D9D9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7362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83294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5738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16226" y="3022074"/>
            <a:ext cx="422035" cy="4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3642343" y="3444110"/>
            <a:ext cx="712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Retire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5"/>
          <p:cNvSpPr txBox="1"/>
          <p:nvPr/>
        </p:nvSpPr>
        <p:spPr>
          <a:xfrm>
            <a:off x="4440208" y="3444110"/>
            <a:ext cx="9003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SaaS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5468740" y="3444110"/>
            <a:ext cx="1034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Re-host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5"/>
          <p:cNvSpPr txBox="1"/>
          <p:nvPr/>
        </p:nvSpPr>
        <p:spPr>
          <a:xfrm>
            <a:off x="6495237" y="3444110"/>
            <a:ext cx="1034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Re-platform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8" name="Google Shape;198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1768" y="3040336"/>
            <a:ext cx="422035" cy="42203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2816750" y="3444110"/>
            <a:ext cx="712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Retain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06826" y="3022074"/>
            <a:ext cx="422035" cy="42203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5"/>
          <p:cNvSpPr txBox="1"/>
          <p:nvPr/>
        </p:nvSpPr>
        <p:spPr>
          <a:xfrm>
            <a:off x="7485837" y="3444110"/>
            <a:ext cx="10344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Re-architect</a:t>
            </a:r>
            <a:endParaRPr b="1" i="0" sz="1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Obiettivi del workshop #2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6"/>
          <p:cNvSpPr txBox="1"/>
          <p:nvPr/>
        </p:nvSpPr>
        <p:spPr>
          <a:xfrm>
            <a:off x="203800" y="977100"/>
            <a:ext cx="8486400" cy="3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Evidenziare le informazioni utili a supportare l’identificazione delle strategie di migrazione applicabili, sia di ambito tecnico che di business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Ricostruire una conoscenza di base sugli applicativi in uso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Facilitare la comunicazione fra personale tecnico e non-tecnico per la decisione su quale approccio adottare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Bilanciare effort e valore con un modello strutturato ma snello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Stimolare valutazioni non abituali in modo collaborativo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scheda di assessment è a livello applicativo, la visione end-to-end del servizio viene affrontata nella fase precedente di mappatura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21212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Scheda di assessment dell’applicativo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Scheda di assessment dell’applicativo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8"/>
          <p:cNvSpPr txBox="1"/>
          <p:nvPr/>
        </p:nvSpPr>
        <p:spPr>
          <a:xfrm>
            <a:off x="311700" y="1054725"/>
            <a:ext cx="8376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 ogni applicativo prioritizzato, andremo a costruire una scheda di assessment che ci permetterà di raccogliere un </a:t>
            </a:r>
            <a:r>
              <a:rPr b="1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set di informazioni esaustive</a:t>
            </a: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 sulla base delle quali (o perlomeno su un subset delle quali) andremo a </a:t>
            </a:r>
            <a:r>
              <a:rPr b="1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prendere una decisione sulla strategia di migrazione </a:t>
            </a: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più adatta per il servizio.</a:t>
            </a:r>
            <a:b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</a:pPr>
            <a:r>
              <a:rPr b="0" i="0" lang="en" sz="16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 creare la scheda di di assessment si può usare il seguente file: </a:t>
            </a:r>
            <a:r>
              <a:rPr lang="en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Scheda di assessment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Open Sans"/>
              <a:buChar char="●"/>
            </a:pPr>
            <a:r>
              <a:rPr b="0" i="0" lang="en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Per maggiori dettagli sulla classificazione si rimanda al capitolo 3.2 del documento Cloud Enablement Kit</a:t>
            </a:r>
            <a:endParaRPr b="0" i="0" sz="16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58B9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/>
          <p:nvPr/>
        </p:nvSpPr>
        <p:spPr>
          <a:xfrm>
            <a:off x="3304875" y="1128800"/>
            <a:ext cx="2280900" cy="407400"/>
          </a:xfrm>
          <a:prstGeom prst="rect">
            <a:avLst/>
          </a:prstGeom>
          <a:solidFill>
            <a:srgbClr val="005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9"/>
          <p:cNvSpPr txBox="1"/>
          <p:nvPr>
            <p:ph type="title"/>
          </p:nvPr>
        </p:nvSpPr>
        <p:spPr>
          <a:xfrm>
            <a:off x="457200" y="1268465"/>
            <a:ext cx="8229600" cy="1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200">
                <a:latin typeface="Open Sans"/>
                <a:ea typeface="Open Sans"/>
                <a:cs typeface="Open Sans"/>
                <a:sym typeface="Open Sans"/>
              </a:rPr>
              <a:t>Scelta della strategia di migrazione</a:t>
            </a:r>
            <a:endParaRPr sz="4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idx="4294967295" type="title"/>
          </p:nvPr>
        </p:nvSpPr>
        <p:spPr>
          <a:xfrm>
            <a:off x="311700" y="31431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Considerazioni sul valore delle strategie di migrazione </a:t>
            </a:r>
            <a:endParaRPr b="1" sz="2400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1" name="Google Shape;231;p40"/>
          <p:cNvGrpSpPr/>
          <p:nvPr/>
        </p:nvGrpSpPr>
        <p:grpSpPr>
          <a:xfrm>
            <a:off x="578366" y="3229862"/>
            <a:ext cx="8075168" cy="1666660"/>
            <a:chOff x="-1730412" y="638100"/>
            <a:chExt cx="7977050" cy="1558500"/>
          </a:xfrm>
        </p:grpSpPr>
        <p:sp>
          <p:nvSpPr>
            <p:cNvPr id="232" name="Google Shape;232;p40"/>
            <p:cNvSpPr/>
            <p:nvPr/>
          </p:nvSpPr>
          <p:spPr>
            <a:xfrm flipH="1">
              <a:off x="-1730412" y="1066350"/>
              <a:ext cx="7016400" cy="702000"/>
            </a:xfrm>
            <a:prstGeom prst="rtTriangl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0"/>
            <p:cNvSpPr/>
            <p:nvPr/>
          </p:nvSpPr>
          <p:spPr>
            <a:xfrm rot="5400000">
              <a:off x="4885988" y="835950"/>
              <a:ext cx="1558500" cy="1162800"/>
            </a:xfrm>
            <a:prstGeom prst="triangle">
              <a:avLst>
                <a:gd fmla="val 50000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40"/>
          <p:cNvSpPr txBox="1"/>
          <p:nvPr/>
        </p:nvSpPr>
        <p:spPr>
          <a:xfrm>
            <a:off x="4946421" y="3820579"/>
            <a:ext cx="33123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" sz="1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Value to Business &amp; Resources Needed</a:t>
            </a:r>
            <a:endParaRPr b="0" i="1" sz="14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425150" y="936175"/>
            <a:ext cx="2512500" cy="18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Secondo Gartner e NTT Data, il </a:t>
            </a:r>
            <a:r>
              <a:rPr b="1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Re-Architect </a:t>
            </a:r>
            <a:r>
              <a:rPr b="0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delle applicazioni è l'opzione più fruttuosa, con un </a:t>
            </a:r>
            <a:r>
              <a:rPr b="1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risparmio di costi superiore al 50%</a:t>
            </a:r>
            <a:r>
              <a:rPr b="0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Il </a:t>
            </a:r>
            <a:r>
              <a:rPr b="1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Rehosting </a:t>
            </a:r>
            <a:r>
              <a:rPr b="0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offre invece un potenziale di </a:t>
            </a:r>
            <a:r>
              <a:rPr b="1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risparmio del 25-30%</a:t>
            </a:r>
            <a:br>
              <a:rPr b="1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b="0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b="0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Rispetto alle altre opzioni, Re-architecti offre non solo vantaggi in termini di costi, ma anche vantaggi in termini di</a:t>
            </a:r>
            <a:r>
              <a:rPr b="1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produttività</a:t>
            </a:r>
            <a:r>
              <a:rPr b="0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agilità aziendale</a:t>
            </a:r>
            <a:r>
              <a:rPr b="0" i="1" lang="en" sz="1000" u="none" cap="none" strike="noStrike">
                <a:solidFill>
                  <a:schemeClr val="accent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1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327825" y="4744825"/>
            <a:ext cx="67935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Risorsa: NTT Data - </a:t>
            </a:r>
            <a:r>
              <a:rPr b="0" i="0" lang="en" sz="9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Digital Moving to the Cloud White Paper</a:t>
            </a:r>
            <a:r>
              <a:rPr b="0" i="0" lang="en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1638435" y="3554880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58B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Retire</a:t>
            </a:r>
            <a:endParaRPr b="0" i="0" sz="1400" u="none" cap="none" strike="noStrike">
              <a:solidFill>
                <a:srgbClr val="0058B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339097" y="3817999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58B9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Retain</a:t>
            </a:r>
            <a:endParaRPr b="0" i="0" sz="1400" u="none" cap="none" strike="noStrike">
              <a:solidFill>
                <a:srgbClr val="0058B9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9" name="Google Shape;239;p40"/>
          <p:cNvSpPr txBox="1"/>
          <p:nvPr/>
        </p:nvSpPr>
        <p:spPr>
          <a:xfrm>
            <a:off x="4237092" y="3018869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Rehost</a:t>
            </a:r>
            <a:endParaRPr b="1" i="0" sz="14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2937759" y="3282021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Repurchase</a:t>
            </a:r>
            <a:endParaRPr b="1" i="0" sz="14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5536425" y="2736271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Replatform</a:t>
            </a:r>
            <a:endParaRPr b="1" i="0" sz="14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40"/>
          <p:cNvSpPr/>
          <p:nvPr/>
        </p:nvSpPr>
        <p:spPr>
          <a:xfrm>
            <a:off x="6262725" y="2304746"/>
            <a:ext cx="238200" cy="2181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0"/>
          <p:cNvSpPr txBox="1"/>
          <p:nvPr/>
        </p:nvSpPr>
        <p:spPr>
          <a:xfrm>
            <a:off x="6835758" y="2463396"/>
            <a:ext cx="169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58B9"/>
                </a:solidFill>
                <a:latin typeface="Open Sans"/>
                <a:ea typeface="Open Sans"/>
                <a:cs typeface="Open Sans"/>
                <a:sym typeface="Open Sans"/>
              </a:rPr>
              <a:t>Re-architect</a:t>
            </a:r>
            <a:endParaRPr b="1" i="0" sz="1400" u="none" cap="none" strike="noStrike">
              <a:solidFill>
                <a:srgbClr val="0058B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40"/>
          <p:cNvSpPr/>
          <p:nvPr/>
        </p:nvSpPr>
        <p:spPr>
          <a:xfrm>
            <a:off x="7595408" y="2083673"/>
            <a:ext cx="272484" cy="166158"/>
          </a:xfrm>
          <a:prstGeom prst="flowChartDocumen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40"/>
          <p:cNvGrpSpPr/>
          <p:nvPr/>
        </p:nvGrpSpPr>
        <p:grpSpPr>
          <a:xfrm>
            <a:off x="3139959" y="1697100"/>
            <a:ext cx="5301143" cy="1629475"/>
            <a:chOff x="4623425" y="1316100"/>
            <a:chExt cx="3853975" cy="1629475"/>
          </a:xfrm>
        </p:grpSpPr>
        <p:sp>
          <p:nvSpPr>
            <p:cNvPr id="246" name="Google Shape;246;p40"/>
            <p:cNvSpPr/>
            <p:nvPr/>
          </p:nvSpPr>
          <p:spPr>
            <a:xfrm rot="5400000">
              <a:off x="6325050" y="-384600"/>
              <a:ext cx="450300" cy="3851700"/>
            </a:xfrm>
            <a:prstGeom prst="leftBrace">
              <a:avLst>
                <a:gd fmla="val 55557" name="adj1"/>
                <a:gd fmla="val 50000" name="adj2"/>
              </a:avLst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40"/>
            <p:cNvCxnSpPr/>
            <p:nvPr/>
          </p:nvCxnSpPr>
          <p:spPr>
            <a:xfrm>
              <a:off x="4623425" y="1774675"/>
              <a:ext cx="0" cy="117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40"/>
            <p:cNvCxnSpPr/>
            <p:nvPr/>
          </p:nvCxnSpPr>
          <p:spPr>
            <a:xfrm>
              <a:off x="8477400" y="1782913"/>
              <a:ext cx="0" cy="1154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249" name="Google Shape;249;p40"/>
          <p:cNvSpPr txBox="1"/>
          <p:nvPr/>
        </p:nvSpPr>
        <p:spPr>
          <a:xfrm>
            <a:off x="3768117" y="1045704"/>
            <a:ext cx="4047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Data la razionalizzazione dei servizi fatta, noi ci focalizzeremo oggi su queste quattro strategie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W Master - Black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